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asf" ContentType="video/x-ms-as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347" r:id="rId2"/>
    <p:sldId id="356" r:id="rId3"/>
    <p:sldId id="343" r:id="rId4"/>
    <p:sldId id="364" r:id="rId5"/>
    <p:sldId id="344" r:id="rId6"/>
    <p:sldId id="346" r:id="rId7"/>
    <p:sldId id="319" r:id="rId8"/>
    <p:sldId id="374" r:id="rId9"/>
    <p:sldId id="350" r:id="rId10"/>
    <p:sldId id="377" r:id="rId11"/>
    <p:sldId id="325" r:id="rId12"/>
    <p:sldId id="369" r:id="rId13"/>
    <p:sldId id="370" r:id="rId14"/>
    <p:sldId id="353" r:id="rId15"/>
    <p:sldId id="368" r:id="rId16"/>
    <p:sldId id="375" r:id="rId17"/>
    <p:sldId id="380" r:id="rId18"/>
    <p:sldId id="349" r:id="rId19"/>
    <p:sldId id="338" r:id="rId20"/>
    <p:sldId id="345" r:id="rId21"/>
    <p:sldId id="360" r:id="rId22"/>
    <p:sldId id="363" r:id="rId23"/>
    <p:sldId id="362" r:id="rId24"/>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5EB8"/>
    <a:srgbClr val="BB16A3"/>
    <a:srgbClr val="EF3340"/>
    <a:srgbClr val="FFCD00"/>
    <a:srgbClr val="FFCDB8"/>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4303" autoAdjust="0"/>
  </p:normalViewPr>
  <p:slideViewPr>
    <p:cSldViewPr snapToObjects="1">
      <p:cViewPr varScale="1">
        <p:scale>
          <a:sx n="76" d="100"/>
          <a:sy n="76" d="100"/>
        </p:scale>
        <p:origin x="1134" y="84"/>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10/28/2015</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28.10.2015</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a:t>
            </a:fld>
            <a:endParaRPr lang="fi-FI"/>
          </a:p>
        </p:txBody>
      </p:sp>
    </p:spTree>
    <p:extLst>
      <p:ext uri="{BB962C8B-B14F-4D97-AF65-F5344CB8AC3E}">
        <p14:creationId xmlns:p14="http://schemas.microsoft.com/office/powerpoint/2010/main" val="252067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Hello everyone!</a:t>
            </a:r>
            <a:r>
              <a:rPr lang="en-US" baseline="0" dirty="0" smtClean="0"/>
              <a:t> I am Jaeyoung, a doctoral student at/from Aalto University. I am working on pedestrian flow simulation, especially on the impact of attractive interactions. Today, I would like to talk about some preliminary results of/from my research (and hope you would find them interesting).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When </a:t>
            </a:r>
            <a:r>
              <a:rPr lang="en-US" dirty="0" smtClean="0"/>
              <a:t>we are</a:t>
            </a:r>
            <a:r>
              <a:rPr lang="en-US" baseline="0" dirty="0" smtClean="0"/>
              <a:t> walking on the streets, sometimes we can see attractions such as shop displays and artworks. If such attractions are temping enough, we might change our mind and stop by those attractions. </a:t>
            </a:r>
          </a:p>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a:t>
            </a:fld>
            <a:endParaRPr lang="fi-FI"/>
          </a:p>
        </p:txBody>
      </p:sp>
    </p:spTree>
    <p:extLst>
      <p:ext uri="{BB962C8B-B14F-4D97-AF65-F5344CB8AC3E}">
        <p14:creationId xmlns:p14="http://schemas.microsoft.com/office/powerpoint/2010/main" val="33394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Attractive interactions in museums can </a:t>
            </a:r>
            <a:r>
              <a:rPr lang="en-US" sz="1200" kern="1200" dirty="0" smtClean="0">
                <a:solidFill>
                  <a:schemeClr val="tx1"/>
                </a:solidFill>
                <a:effectLst/>
                <a:latin typeface="Arial" pitchFamily="34" charset="0"/>
                <a:ea typeface="ＭＳ Ｐゴシック" charset="-128"/>
                <a:cs typeface="ＭＳ Ｐゴシック" charset="-128"/>
              </a:rPr>
              <a:t>lead visitors </a:t>
            </a:r>
            <a:r>
              <a:rPr lang="en-US" sz="1200" kern="1200" baseline="0" dirty="0" smtClean="0">
                <a:solidFill>
                  <a:schemeClr val="tx1"/>
                </a:solidFill>
                <a:effectLst/>
                <a:latin typeface="Arial" pitchFamily="34" charset="0"/>
                <a:ea typeface="ＭＳ Ｐゴシック" charset="-128"/>
                <a:cs typeface="ＭＳ Ｐゴシック" charset="-128"/>
              </a:rPr>
              <a:t>to buy items that they did not planned.</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instance, attractive interactions in museums can initiate contacts between visitors and museum displays. So architects have proposed various museum layouts in order to motivate visitors to contact more displays.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ＭＳ Ｐゴシック" charset="-128"/>
                <a:cs typeface="ＭＳ Ｐゴシック" charset="-128"/>
              </a:rPr>
              <a:t>In stores, such attractive interactions can lead shoppers</a:t>
            </a:r>
            <a:r>
              <a:rPr lang="en-US" sz="1200" kern="1200" baseline="0" dirty="0" smtClean="0">
                <a:solidFill>
                  <a:schemeClr val="tx1"/>
                </a:solidFill>
                <a:effectLst/>
                <a:latin typeface="Arial" pitchFamily="34" charset="0"/>
                <a:ea typeface="ＭＳ Ｐゴシック" charset="-128"/>
                <a:cs typeface="ＭＳ Ｐゴシック" charset="-128"/>
              </a:rPr>
              <a:t> to buy items that they did not planned</a:t>
            </a:r>
            <a:r>
              <a:rPr lang="en-US" sz="1200" kern="1200" dirty="0" smtClean="0">
                <a:solidFill>
                  <a:schemeClr val="tx1"/>
                </a:solidFill>
                <a:effectLst/>
                <a:latin typeface="Arial" pitchFamily="34" charset="0"/>
                <a:ea typeface="ＭＳ Ｐゴシック" charset="-128"/>
                <a:cs typeface="ＭＳ Ｐゴシック" charset="-128"/>
              </a:rPr>
              <a:t>.</a:t>
            </a:r>
            <a:r>
              <a:rPr lang="en-US" sz="1200" kern="1200" baseline="0" dirty="0" smtClean="0">
                <a:solidFill>
                  <a:schemeClr val="tx1"/>
                </a:solidFill>
                <a:effectLst/>
                <a:latin typeface="Arial" pitchFamily="34" charset="0"/>
                <a:ea typeface="ＭＳ Ｐゴシック" charset="-128"/>
                <a:cs typeface="ＭＳ Ｐゴシック" charset="-128"/>
              </a:rPr>
              <a:t> Therefore</a:t>
            </a:r>
            <a:r>
              <a:rPr lang="fi-FI" sz="1200" dirty="0" smtClean="0"/>
              <a:t>, marketing strategies have focused on exposing customers to more merchandise and encouraged them to stop to buy.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a:t>
            </a:fld>
            <a:endParaRPr lang="fi-FI"/>
          </a:p>
        </p:txBody>
      </p:sp>
    </p:spTree>
    <p:extLst>
      <p:ext uri="{BB962C8B-B14F-4D97-AF65-F5344CB8AC3E}">
        <p14:creationId xmlns:p14="http://schemas.microsoft.com/office/powerpoint/2010/main" val="296757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Milgram and Gallup’s studies h</a:t>
            </a:r>
            <a:r>
              <a:rPr lang="en-US" baseline="0" dirty="0" smtClean="0"/>
              <a:t>ave reported that a growing number of attendees around an attraction are likely attract more passersby. That is, impulse stopping pedestrians can be affected by other’s choice.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a:t>
            </a:fld>
            <a:endParaRPr lang="fi-FI"/>
          </a:p>
        </p:txBody>
      </p:sp>
    </p:spTree>
    <p:extLst>
      <p:ext uri="{BB962C8B-B14F-4D97-AF65-F5344CB8AC3E}">
        <p14:creationId xmlns:p14="http://schemas.microsoft.com/office/powerpoint/2010/main" val="403707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simulate the impulse stops</a:t>
            </a:r>
            <a:r>
              <a:rPr lang="en-US" baseline="0" dirty="0" smtClean="0"/>
              <a:t> and its influence on pedestrian flow, first, I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5</a:t>
            </a:fld>
            <a:endParaRPr lang="fi-FI"/>
          </a:p>
        </p:txBody>
      </p:sp>
    </p:spTree>
    <p:extLst>
      <p:ext uri="{BB962C8B-B14F-4D97-AF65-F5344CB8AC3E}">
        <p14:creationId xmlns:p14="http://schemas.microsoft.com/office/powerpoint/2010/main" val="38763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pedestrian movement was simulated with the social force model. The model represents internal motivation for pursing a goal and response to external stimuli. Here the unit direction vector </a:t>
            </a:r>
            <a:r>
              <a:rPr lang="en-US" baseline="0" dirty="0" err="1" smtClean="0"/>
              <a:t>e_i</a:t>
            </a:r>
            <a:r>
              <a:rPr lang="en-US" baseline="0" dirty="0" smtClean="0"/>
              <a:t>, which is in the red circle, is coupled with the switching behavior model.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6</a:t>
            </a:fld>
            <a:endParaRPr lang="fi-FI"/>
          </a:p>
        </p:txBody>
      </p:sp>
    </p:spTree>
    <p:extLst>
      <p:ext uri="{BB962C8B-B14F-4D97-AF65-F5344CB8AC3E}">
        <p14:creationId xmlns:p14="http://schemas.microsoft.com/office/powerpoint/2010/main" val="143077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performed numerical simulations</a:t>
            </a:r>
            <a:r>
              <a:rPr lang="en-US" baseline="0" dirty="0" smtClean="0"/>
              <a:t> for a straight corridor with 3 attractions. </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7</a:t>
            </a:fld>
            <a:endParaRPr lang="fi-FI"/>
          </a:p>
        </p:txBody>
      </p:sp>
    </p:spTree>
    <p:extLst>
      <p:ext uri="{BB962C8B-B14F-4D97-AF65-F5344CB8AC3E}">
        <p14:creationId xmlns:p14="http://schemas.microsoft.com/office/powerpoint/2010/main" val="261351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960563" cy="1606550"/>
          </a:xfrm>
          <a:prstGeom prst="rect">
            <a:avLst/>
          </a:prstGeom>
        </p:spPr>
      </p:pic>
    </p:spTree>
    <p:extLst>
      <p:ext uri="{BB962C8B-B14F-4D97-AF65-F5344CB8AC3E}">
        <p14:creationId xmlns:p14="http://schemas.microsoft.com/office/powerpoint/2010/main" val="407110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960563" cy="1606550"/>
          </a:xfrm>
          <a:prstGeom prst="rect">
            <a:avLst/>
          </a:prstGeom>
        </p:spPr>
      </p:pic>
    </p:spTree>
    <p:extLst>
      <p:ext uri="{BB962C8B-B14F-4D97-AF65-F5344CB8AC3E}">
        <p14:creationId xmlns:p14="http://schemas.microsoft.com/office/powerpoint/2010/main" val="11882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960563" cy="1606550"/>
          </a:xfrm>
          <a:prstGeom prst="rect">
            <a:avLst/>
          </a:prstGeom>
        </p:spPr>
      </p:pic>
    </p:spTree>
    <p:extLst>
      <p:ext uri="{BB962C8B-B14F-4D97-AF65-F5344CB8AC3E}">
        <p14:creationId xmlns:p14="http://schemas.microsoft.com/office/powerpoint/2010/main" val="112927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960563" cy="1606550"/>
          </a:xfrm>
          <a:prstGeom prst="rect">
            <a:avLst/>
          </a:prstGeom>
        </p:spPr>
      </p:pic>
    </p:spTree>
    <p:extLst>
      <p:ext uri="{BB962C8B-B14F-4D97-AF65-F5344CB8AC3E}">
        <p14:creationId xmlns:p14="http://schemas.microsoft.com/office/powerpoint/2010/main" val="39350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473801" cy="957600"/>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28.10.2015</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473800" cy="957600"/>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28.10.2015</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473800" cy="957600"/>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t>28.10.2015</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51" r:id="rId2"/>
    <p:sldLayoutId id="2147484753" r:id="rId3"/>
    <p:sldLayoutId id="2147484756" r:id="rId4"/>
    <p:sldLayoutId id="2147484759" r:id="rId5"/>
    <p:sldLayoutId id="2147484762" r:id="rId6"/>
    <p:sldLayoutId id="2147484765" r:id="rId7"/>
  </p:sldLayoutIdLst>
  <p:timing>
    <p:tnLst>
      <p:par>
        <p:cTn id="1" dur="indefinite" restart="never" nodeType="tmRoot"/>
      </p:par>
    </p:tnLst>
  </p:timing>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asf"/><Relationship Id="rId1" Type="http://schemas.microsoft.com/office/2007/relationships/media" Target="../media/media2.asf"/><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1.emf"/><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image" Target="../media/image230.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0.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sf"/><Relationship Id="rId1" Type="http://schemas.microsoft.com/office/2007/relationships/media" Target="../media/media1.asf"/><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1169418"/>
            <a:ext cx="8207375" cy="2160239"/>
          </a:xfrm>
        </p:spPr>
        <p:txBody>
          <a:bodyPr/>
          <a:lstStyle/>
          <a:p>
            <a:r>
              <a:rPr lang="en-US" sz="6000" dirty="0"/>
              <a:t>Impact of impulse stops on pedestrian </a:t>
            </a:r>
            <a:r>
              <a:rPr lang="en-US" sz="6000" dirty="0" smtClean="0"/>
              <a:t>flow</a:t>
            </a:r>
            <a:endParaRPr lang="en-US" sz="6000" dirty="0"/>
          </a:p>
        </p:txBody>
      </p:sp>
      <p:sp>
        <p:nvSpPr>
          <p:cNvPr id="3" name="Subtitle 2"/>
          <p:cNvSpPr>
            <a:spLocks noGrp="1"/>
          </p:cNvSpPr>
          <p:nvPr>
            <p:ph type="subTitle" idx="1"/>
          </p:nvPr>
        </p:nvSpPr>
        <p:spPr>
          <a:xfrm>
            <a:off x="251520" y="3865612"/>
            <a:ext cx="8640960" cy="1224136"/>
          </a:xfrm>
        </p:spPr>
        <p:txBody>
          <a:bodyPr>
            <a:noAutofit/>
          </a:bodyPr>
          <a:lstStyle/>
          <a:p>
            <a:pPr algn="ctr"/>
            <a:r>
              <a:rPr lang="fi-FI" sz="2400" i="0" dirty="0">
                <a:latin typeface="+mj-lt"/>
              </a:rPr>
              <a:t>Jaeyoung Kwak, </a:t>
            </a:r>
            <a:r>
              <a:rPr lang="fi-FI" sz="2800" i="0" dirty="0">
                <a:latin typeface="+mj-lt"/>
              </a:rPr>
              <a:t/>
            </a:r>
            <a:br>
              <a:rPr lang="fi-FI" sz="2800" i="0" dirty="0">
                <a:latin typeface="+mj-lt"/>
              </a:rPr>
            </a:br>
            <a:r>
              <a:rPr lang="fi-FI" sz="2000" i="0" dirty="0" smtClean="0">
                <a:latin typeface="+mj-lt"/>
              </a:rPr>
              <a:t>H. </a:t>
            </a:r>
            <a:r>
              <a:rPr lang="fi-FI" sz="2000" i="0" dirty="0">
                <a:latin typeface="+mj-lt"/>
              </a:rPr>
              <a:t>Jo, </a:t>
            </a:r>
            <a:r>
              <a:rPr lang="fi-FI" sz="2000" i="0" dirty="0" smtClean="0">
                <a:latin typeface="+mj-lt"/>
              </a:rPr>
              <a:t>T. Luttinen </a:t>
            </a:r>
            <a:r>
              <a:rPr lang="fi-FI" sz="2000" i="0" dirty="0">
                <a:latin typeface="+mj-lt"/>
              </a:rPr>
              <a:t>and </a:t>
            </a:r>
            <a:r>
              <a:rPr lang="fi-FI" sz="2000" i="0" dirty="0" smtClean="0">
                <a:latin typeface="+mj-lt"/>
              </a:rPr>
              <a:t>I. Kosonen</a:t>
            </a:r>
            <a:endParaRPr lang="fi-FI" sz="2400" i="0" dirty="0">
              <a:latin typeface="+mj-lt"/>
            </a:endParaRPr>
          </a:p>
          <a:p>
            <a:pPr algn="ctr"/>
            <a:endParaRPr lang="fi-FI" sz="1200" i="0" dirty="0">
              <a:latin typeface="+mj-lt"/>
            </a:endParaRPr>
          </a:p>
          <a:p>
            <a:pPr algn="ctr"/>
            <a:r>
              <a:rPr lang="fi-FI" sz="2400" i="0" dirty="0">
                <a:latin typeface="+mj-lt"/>
              </a:rPr>
              <a:t>Traffic and Granular Flow 15</a:t>
            </a:r>
          </a:p>
          <a:p>
            <a:endParaRPr lang="en-US" sz="2800" dirty="0">
              <a:latin typeface="+mj-lt"/>
            </a:endParaRPr>
          </a:p>
        </p:txBody>
      </p:sp>
    </p:spTree>
    <p:extLst>
      <p:ext uri="{BB962C8B-B14F-4D97-AF65-F5344CB8AC3E}">
        <p14:creationId xmlns:p14="http://schemas.microsoft.com/office/powerpoint/2010/main" val="132477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Unstable clusters</a:t>
            </a:r>
            <a:endParaRPr lang="en-US" dirty="0"/>
          </a:p>
        </p:txBody>
      </p:sp>
      <p:sp>
        <p:nvSpPr>
          <p:cNvPr id="3" name="Content Placeholder 2"/>
          <p:cNvSpPr>
            <a:spLocks noGrp="1"/>
          </p:cNvSpPr>
          <p:nvPr>
            <p:ph sz="quarter" idx="14"/>
          </p:nvPr>
        </p:nvSpPr>
        <p:spPr/>
        <p:txBody>
          <a:bodyPr/>
          <a:lstStyle/>
          <a:p>
            <a:r>
              <a:rPr lang="en-US" dirty="0" smtClean="0"/>
              <a:t>Swirling clusters</a:t>
            </a:r>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10</a:t>
            </a:fld>
            <a:endParaRPr lang="fi-FI"/>
          </a:p>
        </p:txBody>
      </p:sp>
      <p:pic>
        <p:nvPicPr>
          <p:cNvPr id="6" name="Picture 5"/>
          <p:cNvPicPr>
            <a:picLocks noChangeAspect="1"/>
          </p:cNvPicPr>
          <p:nvPr/>
        </p:nvPicPr>
        <p:blipFill rotWithShape="1">
          <a:blip r:embed="rId4"/>
          <a:srcRect l="3513" t="38188" r="2404" b="36219"/>
          <a:stretch/>
        </p:blipFill>
        <p:spPr>
          <a:xfrm>
            <a:off x="72000" y="1586470"/>
            <a:ext cx="9000000" cy="1376470"/>
          </a:xfrm>
          <a:prstGeom prst="rect">
            <a:avLst/>
          </a:prstGeom>
        </p:spPr>
      </p:pic>
      <p:pic>
        <p:nvPicPr>
          <p:cNvPr id="7" name="video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4325" t="39914" r="3538" b="35552"/>
          <a:stretch/>
        </p:blipFill>
        <p:spPr>
          <a:xfrm>
            <a:off x="395536" y="3115050"/>
            <a:ext cx="8424936" cy="1224136"/>
          </a:xfrm>
          <a:prstGeom prst="rect">
            <a:avLst/>
          </a:prstGeom>
        </p:spPr>
      </p:pic>
    </p:spTree>
    <p:extLst>
      <p:ext uri="{BB962C8B-B14F-4D97-AF65-F5344CB8AC3E}">
        <p14:creationId xmlns:p14="http://schemas.microsoft.com/office/powerpoint/2010/main" val="13570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 measures</a:t>
            </a:r>
            <a:endParaRPr lang="en-US" dirty="0"/>
          </a:p>
        </p:txBody>
      </p:sp>
      <p:sp>
        <p:nvSpPr>
          <p:cNvPr id="3" name="Content Placeholder 2"/>
          <p:cNvSpPr>
            <a:spLocks noGrp="1"/>
          </p:cNvSpPr>
          <p:nvPr>
            <p:ph sz="quarter" idx="14"/>
          </p:nvPr>
        </p:nvSpPr>
        <p:spPr/>
        <p:txBody>
          <a:bodyPr/>
          <a:lstStyle/>
          <a:p>
            <a:pPr marL="342900" indent="-342900">
              <a:buFont typeface="Arial" panose="020B0604020202020204" pitchFamily="34" charset="0"/>
              <a:buChar char="•"/>
            </a:pPr>
            <a:r>
              <a:rPr lang="en-US" b="0" dirty="0" smtClean="0"/>
              <a:t>Based on Gaussian function:</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smtClean="0"/>
          </a:p>
          <a:p>
            <a:r>
              <a:rPr lang="en-US" b="0" dirty="0" smtClean="0"/>
              <a:t>	reflect </a:t>
            </a:r>
            <a:r>
              <a:rPr lang="en-US" b="0" dirty="0"/>
              <a:t>how crowded an individual feels in the situation</a:t>
            </a:r>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11</a:t>
            </a:fld>
            <a:endParaRPr lang="fi-FI"/>
          </a:p>
        </p:txBody>
      </p:sp>
      <p:pic>
        <p:nvPicPr>
          <p:cNvPr id="6" name="Picture 5"/>
          <p:cNvPicPr>
            <a:picLocks noChangeAspect="1"/>
          </p:cNvPicPr>
          <p:nvPr/>
        </p:nvPicPr>
        <p:blipFill rotWithShape="1">
          <a:blip r:embed="rId2"/>
          <a:srcRect l="9248" t="32990" r="15154" b="36770"/>
          <a:stretch/>
        </p:blipFill>
        <p:spPr>
          <a:xfrm>
            <a:off x="2916000" y="1561356"/>
            <a:ext cx="3312000" cy="828000"/>
          </a:xfrm>
          <a:prstGeom prst="rect">
            <a:avLst/>
          </a:prstGeom>
        </p:spPr>
      </p:pic>
      <p:pic>
        <p:nvPicPr>
          <p:cNvPr id="7" name="Picture 6"/>
          <p:cNvPicPr>
            <a:picLocks noChangeAspect="1"/>
          </p:cNvPicPr>
          <p:nvPr/>
        </p:nvPicPr>
        <p:blipFill rotWithShape="1">
          <a:blip r:embed="rId3"/>
          <a:srcRect l="13382" t="27320" r="11020" b="34880"/>
          <a:stretch/>
        </p:blipFill>
        <p:spPr>
          <a:xfrm>
            <a:off x="3535200" y="2628098"/>
            <a:ext cx="2073600" cy="648000"/>
          </a:xfrm>
          <a:prstGeom prst="rect">
            <a:avLst/>
          </a:prstGeom>
        </p:spPr>
      </p:pic>
      <p:pic>
        <p:nvPicPr>
          <p:cNvPr id="8" name="Picture 7"/>
          <p:cNvPicPr>
            <a:picLocks/>
          </p:cNvPicPr>
          <p:nvPr/>
        </p:nvPicPr>
        <p:blipFill rotWithShape="1">
          <a:blip r:embed="rId4"/>
          <a:srcRect l="13381" t="27320" r="15745" b="41495"/>
          <a:stretch/>
        </p:blipFill>
        <p:spPr>
          <a:xfrm>
            <a:off x="3312000" y="3502880"/>
            <a:ext cx="2520000" cy="648000"/>
          </a:xfrm>
          <a:prstGeom prst="rect">
            <a:avLst/>
          </a:prstGeom>
        </p:spPr>
      </p:pic>
      <p:sp>
        <p:nvSpPr>
          <p:cNvPr id="9" name="TextBox 8"/>
          <p:cNvSpPr txBox="1"/>
          <p:nvPr/>
        </p:nvSpPr>
        <p:spPr>
          <a:xfrm>
            <a:off x="3635896" y="4880746"/>
            <a:ext cx="5041009" cy="215444"/>
          </a:xfrm>
          <a:prstGeom prst="rect">
            <a:avLst/>
          </a:prstGeom>
          <a:noFill/>
        </p:spPr>
        <p:txBody>
          <a:bodyPr wrap="square" lIns="0" tIns="0" rIns="0" bIns="0" rtlCol="0">
            <a:spAutoFit/>
          </a:bodyPr>
          <a:lstStyle/>
          <a:p>
            <a:pPr algn="r"/>
            <a:r>
              <a:rPr lang="en-US" sz="1400" dirty="0" smtClean="0"/>
              <a:t>source: Helbing et al. PRE (2007)</a:t>
            </a:r>
            <a:endParaRPr lang="en-US" sz="1400" dirty="0"/>
          </a:p>
        </p:txBody>
      </p:sp>
    </p:spTree>
    <p:extLst>
      <p:ext uri="{BB962C8B-B14F-4D97-AF65-F5344CB8AC3E}">
        <p14:creationId xmlns:p14="http://schemas.microsoft.com/office/powerpoint/2010/main" val="1937386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 </a:t>
            </a:r>
            <a:r>
              <a:rPr lang="en-US" dirty="0"/>
              <a:t>measures </a:t>
            </a:r>
            <a:r>
              <a:rPr lang="en-US" dirty="0" smtClean="0"/>
              <a:t>(q</a:t>
            </a:r>
            <a:r>
              <a:rPr lang="en-US" baseline="-25000" dirty="0" smtClean="0"/>
              <a:t> </a:t>
            </a:r>
            <a:r>
              <a:rPr lang="en-US" dirty="0" smtClean="0"/>
              <a:t>= 0.05)</a:t>
            </a:r>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12</a:t>
            </a:fld>
            <a:endParaRPr lang="fi-FI"/>
          </a:p>
        </p:txBody>
      </p:sp>
      <p:sp>
        <p:nvSpPr>
          <p:cNvPr id="6" name="Content Placeholder 5"/>
          <p:cNvSpPr>
            <a:spLocks noGrp="1"/>
          </p:cNvSpPr>
          <p:nvPr>
            <p:ph sz="quarter" idx="14"/>
          </p:nvPr>
        </p:nvSpPr>
        <p:spPr/>
        <p:txBody>
          <a:bodyPr/>
          <a:lstStyle/>
          <a:p>
            <a:endParaRPr lang="en-US" dirty="0"/>
          </a:p>
        </p:txBody>
      </p:sp>
      <p:sp>
        <p:nvSpPr>
          <p:cNvPr id="31" name="Down Arrow 30"/>
          <p:cNvSpPr/>
          <p:nvPr/>
        </p:nvSpPr>
        <p:spPr>
          <a:xfrm>
            <a:off x="1153720" y="2543667"/>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wn Arrow 31"/>
          <p:cNvSpPr/>
          <p:nvPr/>
        </p:nvSpPr>
        <p:spPr>
          <a:xfrm>
            <a:off x="1614914" y="2543667"/>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wn Arrow 32"/>
          <p:cNvSpPr/>
          <p:nvPr/>
        </p:nvSpPr>
        <p:spPr>
          <a:xfrm>
            <a:off x="2138017" y="2548998"/>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wn Arrow 33"/>
          <p:cNvSpPr/>
          <p:nvPr/>
        </p:nvSpPr>
        <p:spPr>
          <a:xfrm>
            <a:off x="3882400" y="2548998"/>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a:off x="4343594" y="2548998"/>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wn Arrow 35"/>
          <p:cNvSpPr/>
          <p:nvPr/>
        </p:nvSpPr>
        <p:spPr>
          <a:xfrm>
            <a:off x="4866697" y="2554329"/>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wn Arrow 42"/>
          <p:cNvSpPr/>
          <p:nvPr/>
        </p:nvSpPr>
        <p:spPr>
          <a:xfrm>
            <a:off x="6660232" y="2505080"/>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Down Arrow 43"/>
          <p:cNvSpPr/>
          <p:nvPr/>
        </p:nvSpPr>
        <p:spPr>
          <a:xfrm>
            <a:off x="7121426" y="2505080"/>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own Arrow 44"/>
          <p:cNvSpPr/>
          <p:nvPr/>
        </p:nvSpPr>
        <p:spPr>
          <a:xfrm>
            <a:off x="7644529" y="2510411"/>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1158483" y="4302422"/>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a:off x="1619677" y="4302422"/>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2142780" y="4307753"/>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wn Arrow 36"/>
          <p:cNvSpPr/>
          <p:nvPr/>
        </p:nvSpPr>
        <p:spPr>
          <a:xfrm>
            <a:off x="3882400" y="4297660"/>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a:off x="4343594" y="4297660"/>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wn Arrow 38"/>
          <p:cNvSpPr/>
          <p:nvPr/>
        </p:nvSpPr>
        <p:spPr>
          <a:xfrm>
            <a:off x="4866697" y="4302991"/>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a:off x="6633944" y="4304802"/>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wn Arrow 40"/>
          <p:cNvSpPr/>
          <p:nvPr/>
        </p:nvSpPr>
        <p:spPr>
          <a:xfrm>
            <a:off x="7095138" y="4304802"/>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wn Arrow 41"/>
          <p:cNvSpPr/>
          <p:nvPr/>
        </p:nvSpPr>
        <p:spPr>
          <a:xfrm>
            <a:off x="7618241" y="4310133"/>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156" y="1939792"/>
            <a:ext cx="874369" cy="307777"/>
          </a:xfrm>
          <a:prstGeom prst="rect">
            <a:avLst/>
          </a:prstGeom>
          <a:noFill/>
        </p:spPr>
        <p:txBody>
          <a:bodyPr wrap="square" lIns="0" tIns="0" rIns="0" bIns="0" rtlCol="0">
            <a:spAutoFit/>
          </a:bodyPr>
          <a:lstStyle/>
          <a:p>
            <a:r>
              <a:rPr lang="en-US" sz="2000" dirty="0" smtClean="0"/>
              <a:t>s = 0.2</a:t>
            </a:r>
            <a:endParaRPr lang="en-US" sz="2000" dirty="0"/>
          </a:p>
        </p:txBody>
      </p:sp>
      <p:sp>
        <p:nvSpPr>
          <p:cNvPr id="55" name="TextBox 54"/>
          <p:cNvSpPr txBox="1"/>
          <p:nvPr/>
        </p:nvSpPr>
        <p:spPr>
          <a:xfrm>
            <a:off x="45156" y="2864607"/>
            <a:ext cx="874369" cy="307777"/>
          </a:xfrm>
          <a:prstGeom prst="rect">
            <a:avLst/>
          </a:prstGeom>
          <a:noFill/>
        </p:spPr>
        <p:txBody>
          <a:bodyPr wrap="square" lIns="0" tIns="0" rIns="0" bIns="0" rtlCol="0">
            <a:spAutoFit/>
          </a:bodyPr>
          <a:lstStyle/>
          <a:p>
            <a:r>
              <a:rPr lang="en-US" sz="2000" dirty="0" smtClean="0"/>
              <a:t>s = 0.6</a:t>
            </a:r>
            <a:endParaRPr lang="en-US" sz="2000" dirty="0"/>
          </a:p>
        </p:txBody>
      </p:sp>
      <p:sp>
        <p:nvSpPr>
          <p:cNvPr id="56" name="TextBox 55"/>
          <p:cNvSpPr txBox="1"/>
          <p:nvPr/>
        </p:nvSpPr>
        <p:spPr>
          <a:xfrm>
            <a:off x="45156" y="3769493"/>
            <a:ext cx="878603" cy="307777"/>
          </a:xfrm>
          <a:prstGeom prst="rect">
            <a:avLst/>
          </a:prstGeom>
          <a:noFill/>
        </p:spPr>
        <p:txBody>
          <a:bodyPr wrap="square" lIns="0" tIns="0" rIns="0" bIns="0" rtlCol="0">
            <a:spAutoFit/>
          </a:bodyPr>
          <a:lstStyle/>
          <a:p>
            <a:r>
              <a:rPr lang="en-US" sz="2000" dirty="0" smtClean="0"/>
              <a:t>s = 1.2</a:t>
            </a:r>
            <a:endParaRPr lang="en-US" sz="2000" dirty="0"/>
          </a:p>
        </p:txBody>
      </p:sp>
      <p:pic>
        <p:nvPicPr>
          <p:cNvPr id="7" name="Picture 6"/>
          <p:cNvPicPr>
            <a:picLocks noChangeAspect="1"/>
          </p:cNvPicPr>
          <p:nvPr/>
        </p:nvPicPr>
        <p:blipFill rotWithShape="1">
          <a:blip r:embed="rId2"/>
          <a:srcRect l="6800" r="9500"/>
          <a:stretch/>
        </p:blipFill>
        <p:spPr>
          <a:xfrm>
            <a:off x="831199" y="1057700"/>
            <a:ext cx="4017544" cy="3600000"/>
          </a:xfrm>
          <a:prstGeom prst="rect">
            <a:avLst/>
          </a:prstGeom>
        </p:spPr>
      </p:pic>
      <p:sp>
        <p:nvSpPr>
          <p:cNvPr id="52" name="Down Arrow 51"/>
          <p:cNvSpPr/>
          <p:nvPr/>
        </p:nvSpPr>
        <p:spPr>
          <a:xfrm flipV="1">
            <a:off x="1597651" y="4318145"/>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Down Arrow 52"/>
          <p:cNvSpPr/>
          <p:nvPr/>
        </p:nvSpPr>
        <p:spPr>
          <a:xfrm flipV="1">
            <a:off x="2680629" y="4318145"/>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Down Arrow 53"/>
          <p:cNvSpPr/>
          <p:nvPr/>
        </p:nvSpPr>
        <p:spPr>
          <a:xfrm flipV="1">
            <a:off x="3690327" y="4317896"/>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6800" r="9500"/>
          <a:stretch/>
        </p:blipFill>
        <p:spPr>
          <a:xfrm>
            <a:off x="4868472" y="1057700"/>
            <a:ext cx="4017544" cy="3600000"/>
          </a:xfrm>
          <a:prstGeom prst="rect">
            <a:avLst/>
          </a:prstGeom>
        </p:spPr>
      </p:pic>
      <p:sp>
        <p:nvSpPr>
          <p:cNvPr id="49" name="Down Arrow 48"/>
          <p:cNvSpPr/>
          <p:nvPr/>
        </p:nvSpPr>
        <p:spPr>
          <a:xfrm flipV="1">
            <a:off x="5645834" y="4303127"/>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Down Arrow 49"/>
          <p:cNvSpPr/>
          <p:nvPr/>
        </p:nvSpPr>
        <p:spPr>
          <a:xfrm flipV="1">
            <a:off x="6728812" y="4303127"/>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flipV="1">
            <a:off x="7738510" y="4302878"/>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431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 </a:t>
            </a:r>
            <a:r>
              <a:rPr lang="en-US" dirty="0"/>
              <a:t>measures </a:t>
            </a:r>
            <a:r>
              <a:rPr lang="en-US" dirty="0" smtClean="0"/>
              <a:t>(q</a:t>
            </a:r>
            <a:r>
              <a:rPr lang="en-US" baseline="-25000" dirty="0" smtClean="0"/>
              <a:t> </a:t>
            </a:r>
            <a:r>
              <a:rPr lang="en-US" dirty="0" smtClean="0"/>
              <a:t>= 0.3)</a:t>
            </a:r>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13</a:t>
            </a:fld>
            <a:endParaRPr lang="fi-FI"/>
          </a:p>
        </p:txBody>
      </p:sp>
      <p:sp>
        <p:nvSpPr>
          <p:cNvPr id="6" name="Content Placeholder 5"/>
          <p:cNvSpPr>
            <a:spLocks noGrp="1"/>
          </p:cNvSpPr>
          <p:nvPr>
            <p:ph sz="quarter" idx="14"/>
          </p:nvPr>
        </p:nvSpPr>
        <p:spPr/>
        <p:txBody>
          <a:bodyPr/>
          <a:lstStyle/>
          <a:p>
            <a:endParaRPr lang="en-US" dirty="0"/>
          </a:p>
        </p:txBody>
      </p:sp>
      <p:sp>
        <p:nvSpPr>
          <p:cNvPr id="31" name="Down Arrow 30"/>
          <p:cNvSpPr/>
          <p:nvPr/>
        </p:nvSpPr>
        <p:spPr>
          <a:xfrm>
            <a:off x="1697198" y="2543667"/>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wn Arrow 31"/>
          <p:cNvSpPr/>
          <p:nvPr/>
        </p:nvSpPr>
        <p:spPr>
          <a:xfrm>
            <a:off x="2158392" y="2543667"/>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wn Arrow 32"/>
          <p:cNvSpPr/>
          <p:nvPr/>
        </p:nvSpPr>
        <p:spPr>
          <a:xfrm>
            <a:off x="2681495" y="2548998"/>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wn Arrow 33"/>
          <p:cNvSpPr/>
          <p:nvPr/>
        </p:nvSpPr>
        <p:spPr>
          <a:xfrm>
            <a:off x="4425878" y="2548998"/>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a:off x="4887072" y="2548998"/>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wn Arrow 35"/>
          <p:cNvSpPr/>
          <p:nvPr/>
        </p:nvSpPr>
        <p:spPr>
          <a:xfrm>
            <a:off x="4866697" y="2554329"/>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wn Arrow 42"/>
          <p:cNvSpPr/>
          <p:nvPr/>
        </p:nvSpPr>
        <p:spPr>
          <a:xfrm>
            <a:off x="6660232" y="2505080"/>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Down Arrow 43"/>
          <p:cNvSpPr/>
          <p:nvPr/>
        </p:nvSpPr>
        <p:spPr>
          <a:xfrm>
            <a:off x="7121426" y="2505080"/>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own Arrow 44"/>
          <p:cNvSpPr/>
          <p:nvPr/>
        </p:nvSpPr>
        <p:spPr>
          <a:xfrm>
            <a:off x="7644529" y="2510411"/>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1701961" y="4302422"/>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a:off x="2163155" y="4302422"/>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2686258" y="4307753"/>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wn Arrow 36"/>
          <p:cNvSpPr/>
          <p:nvPr/>
        </p:nvSpPr>
        <p:spPr>
          <a:xfrm>
            <a:off x="4425878" y="4297660"/>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a:off x="4887072" y="4297660"/>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wn Arrow 38"/>
          <p:cNvSpPr/>
          <p:nvPr/>
        </p:nvSpPr>
        <p:spPr>
          <a:xfrm>
            <a:off x="4866697" y="4302991"/>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a:off x="6633944" y="4304802"/>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wn Arrow 40"/>
          <p:cNvSpPr/>
          <p:nvPr/>
        </p:nvSpPr>
        <p:spPr>
          <a:xfrm>
            <a:off x="7095138" y="4304802"/>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wn Arrow 41"/>
          <p:cNvSpPr/>
          <p:nvPr/>
        </p:nvSpPr>
        <p:spPr>
          <a:xfrm>
            <a:off x="7618241" y="4310133"/>
            <a:ext cx="144016" cy="2160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l="6800" r="9500"/>
          <a:stretch/>
        </p:blipFill>
        <p:spPr>
          <a:xfrm>
            <a:off x="821459" y="1060452"/>
            <a:ext cx="4017544" cy="3600000"/>
          </a:xfrm>
          <a:prstGeom prst="rect">
            <a:avLst/>
          </a:prstGeom>
        </p:spPr>
      </p:pic>
      <p:sp>
        <p:nvSpPr>
          <p:cNvPr id="3" name="Down Arrow 2"/>
          <p:cNvSpPr/>
          <p:nvPr/>
        </p:nvSpPr>
        <p:spPr>
          <a:xfrm flipV="1">
            <a:off x="1585464" y="4297660"/>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Down Arrow 45"/>
          <p:cNvSpPr/>
          <p:nvPr/>
        </p:nvSpPr>
        <p:spPr>
          <a:xfrm flipV="1">
            <a:off x="2668442" y="4297660"/>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Down Arrow 48"/>
          <p:cNvSpPr/>
          <p:nvPr/>
        </p:nvSpPr>
        <p:spPr>
          <a:xfrm flipV="1">
            <a:off x="3678140" y="4297411"/>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45156" y="1939792"/>
            <a:ext cx="874369" cy="307777"/>
          </a:xfrm>
          <a:prstGeom prst="rect">
            <a:avLst/>
          </a:prstGeom>
          <a:noFill/>
        </p:spPr>
        <p:txBody>
          <a:bodyPr wrap="square" lIns="0" tIns="0" rIns="0" bIns="0" rtlCol="0">
            <a:spAutoFit/>
          </a:bodyPr>
          <a:lstStyle/>
          <a:p>
            <a:r>
              <a:rPr lang="en-US" sz="2000" dirty="0" smtClean="0"/>
              <a:t>s = 0.2</a:t>
            </a:r>
            <a:endParaRPr lang="en-US" sz="2000" dirty="0"/>
          </a:p>
        </p:txBody>
      </p:sp>
      <p:sp>
        <p:nvSpPr>
          <p:cNvPr id="55" name="TextBox 54"/>
          <p:cNvSpPr txBox="1"/>
          <p:nvPr/>
        </p:nvSpPr>
        <p:spPr>
          <a:xfrm>
            <a:off x="45156" y="2864607"/>
            <a:ext cx="874369" cy="307777"/>
          </a:xfrm>
          <a:prstGeom prst="rect">
            <a:avLst/>
          </a:prstGeom>
          <a:noFill/>
        </p:spPr>
        <p:txBody>
          <a:bodyPr wrap="square" lIns="0" tIns="0" rIns="0" bIns="0" rtlCol="0">
            <a:spAutoFit/>
          </a:bodyPr>
          <a:lstStyle/>
          <a:p>
            <a:r>
              <a:rPr lang="en-US" sz="2000" dirty="0" smtClean="0"/>
              <a:t>s = 0.6</a:t>
            </a:r>
            <a:endParaRPr lang="en-US" sz="2000" dirty="0"/>
          </a:p>
        </p:txBody>
      </p:sp>
      <p:sp>
        <p:nvSpPr>
          <p:cNvPr id="56" name="TextBox 55"/>
          <p:cNvSpPr txBox="1"/>
          <p:nvPr/>
        </p:nvSpPr>
        <p:spPr>
          <a:xfrm>
            <a:off x="45156" y="3769493"/>
            <a:ext cx="878603" cy="307777"/>
          </a:xfrm>
          <a:prstGeom prst="rect">
            <a:avLst/>
          </a:prstGeom>
          <a:noFill/>
        </p:spPr>
        <p:txBody>
          <a:bodyPr wrap="square" lIns="0" tIns="0" rIns="0" bIns="0" rtlCol="0">
            <a:spAutoFit/>
          </a:bodyPr>
          <a:lstStyle/>
          <a:p>
            <a:r>
              <a:rPr lang="en-US" sz="2000" dirty="0" smtClean="0"/>
              <a:t>s = 1.2</a:t>
            </a:r>
            <a:endParaRPr lang="en-US" sz="2000" dirty="0"/>
          </a:p>
        </p:txBody>
      </p:sp>
      <p:pic>
        <p:nvPicPr>
          <p:cNvPr id="9" name="Picture 8"/>
          <p:cNvPicPr>
            <a:picLocks noChangeAspect="1"/>
          </p:cNvPicPr>
          <p:nvPr/>
        </p:nvPicPr>
        <p:blipFill rotWithShape="1">
          <a:blip r:embed="rId3"/>
          <a:srcRect l="6800" r="9500"/>
          <a:stretch/>
        </p:blipFill>
        <p:spPr>
          <a:xfrm>
            <a:off x="4872647" y="1057700"/>
            <a:ext cx="4017544" cy="3600000"/>
          </a:xfrm>
          <a:prstGeom prst="rect">
            <a:avLst/>
          </a:prstGeom>
        </p:spPr>
      </p:pic>
      <p:sp>
        <p:nvSpPr>
          <p:cNvPr id="50" name="Down Arrow 49"/>
          <p:cNvSpPr/>
          <p:nvPr/>
        </p:nvSpPr>
        <p:spPr>
          <a:xfrm flipV="1">
            <a:off x="5645552" y="4307360"/>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flipV="1">
            <a:off x="6728530" y="4307360"/>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Down Arrow 51"/>
          <p:cNvSpPr/>
          <p:nvPr/>
        </p:nvSpPr>
        <p:spPr>
          <a:xfrm flipV="1">
            <a:off x="7738228" y="4307111"/>
            <a:ext cx="533202" cy="479379"/>
          </a:xfrm>
          <a:prstGeom prst="downArrow">
            <a:avLst/>
          </a:prstGeom>
          <a:solidFill>
            <a:srgbClr val="BB1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93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Collective behavior measures</a:t>
            </a:r>
          </a:p>
        </p:txBody>
      </p:sp>
      <p:sp>
        <p:nvSpPr>
          <p:cNvPr id="3" name="Content Placeholder 2"/>
          <p:cNvSpPr>
            <a:spLocks noGrp="1"/>
          </p:cNvSpPr>
          <p:nvPr>
            <p:ph sz="quarter" idx="14"/>
          </p:nvPr>
        </p:nvSpPr>
        <p:spPr/>
        <p:txBody>
          <a:bodyPr/>
          <a:lstStyle/>
          <a:p>
            <a:r>
              <a:rPr lang="en-US" dirty="0"/>
              <a:t>Efficiency of motion</a:t>
            </a:r>
          </a:p>
          <a:p>
            <a:endParaRPr lang="en-US" dirty="0"/>
          </a:p>
          <a:p>
            <a:endParaRPr lang="en-US" dirty="0"/>
          </a:p>
          <a:p>
            <a:endParaRPr lang="en-US" dirty="0"/>
          </a:p>
          <a:p>
            <a:r>
              <a:rPr lang="en-US" dirty="0"/>
              <a:t>Normalized kinetic </a:t>
            </a:r>
            <a:r>
              <a:rPr lang="en-US" dirty="0" smtClean="0"/>
              <a:t>energy</a:t>
            </a:r>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14</a:t>
            </a:fld>
            <a:endParaRPr lang="fi-FI"/>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9620" y="1642563"/>
            <a:ext cx="2542540" cy="104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771" y="3238806"/>
            <a:ext cx="2544970" cy="10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16156" y="4892731"/>
            <a:ext cx="4749768" cy="338554"/>
          </a:xfrm>
          <a:prstGeom prst="rect">
            <a:avLst/>
          </a:prstGeom>
          <a:noFill/>
        </p:spPr>
        <p:txBody>
          <a:bodyPr wrap="square" rtlCol="0">
            <a:spAutoFit/>
          </a:bodyPr>
          <a:lstStyle/>
          <a:p>
            <a:pPr algn="r"/>
            <a:r>
              <a:rPr lang="en-US" sz="1600" dirty="0" smtClean="0"/>
              <a:t>Modified </a:t>
            </a:r>
            <a:r>
              <a:rPr lang="en-US" sz="1600" smtClean="0"/>
              <a:t>from Helbing </a:t>
            </a:r>
            <a:r>
              <a:rPr lang="en-US" sz="1600" i="1" dirty="0" smtClean="0"/>
              <a:t>et al</a:t>
            </a:r>
            <a:r>
              <a:rPr lang="en-US" sz="1600" dirty="0" smtClean="0"/>
              <a:t>. PRL (2000) </a:t>
            </a:r>
            <a:endParaRPr lang="en-US" sz="1600" dirty="0"/>
          </a:p>
        </p:txBody>
      </p:sp>
    </p:spTree>
    <p:extLst>
      <p:ext uri="{BB962C8B-B14F-4D97-AF65-F5344CB8AC3E}">
        <p14:creationId xmlns:p14="http://schemas.microsoft.com/office/powerpoint/2010/main" val="501468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Collective behavior measures</a:t>
            </a:r>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15</a:t>
            </a:fld>
            <a:endParaRPr lang="fi-FI"/>
          </a:p>
        </p:txBody>
      </p:sp>
      <p:sp>
        <p:nvSpPr>
          <p:cNvPr id="11" name="Content Placeholder 10"/>
          <p:cNvSpPr>
            <a:spLocks noGrp="1"/>
          </p:cNvSpPr>
          <p:nvPr>
            <p:ph sz="quarter" idx="14"/>
          </p:nvPr>
        </p:nvSpPr>
        <p:spPr/>
        <p:txBody>
          <a:bodyPr/>
          <a:lstStyle/>
          <a:p>
            <a:endParaRPr lang="en-US" dirty="0"/>
          </a:p>
        </p:txBody>
      </p:sp>
      <p:pic>
        <p:nvPicPr>
          <p:cNvPr id="6" name="Picture 5"/>
          <p:cNvPicPr>
            <a:picLocks noChangeAspect="1"/>
          </p:cNvPicPr>
          <p:nvPr/>
        </p:nvPicPr>
        <p:blipFill>
          <a:blip r:embed="rId2"/>
          <a:stretch>
            <a:fillRect/>
          </a:stretch>
        </p:blipFill>
        <p:spPr>
          <a:xfrm>
            <a:off x="998452" y="1266709"/>
            <a:ext cx="3825522" cy="3600000"/>
          </a:xfrm>
          <a:prstGeom prst="rect">
            <a:avLst/>
          </a:prstGeom>
        </p:spPr>
      </p:pic>
      <p:pic>
        <p:nvPicPr>
          <p:cNvPr id="3" name="Picture 2"/>
          <p:cNvPicPr>
            <a:picLocks noChangeAspect="1"/>
          </p:cNvPicPr>
          <p:nvPr/>
        </p:nvPicPr>
        <p:blipFill>
          <a:blip r:embed="rId3"/>
          <a:stretch>
            <a:fillRect/>
          </a:stretch>
        </p:blipFill>
        <p:spPr>
          <a:xfrm>
            <a:off x="4486137" y="1259869"/>
            <a:ext cx="3825522" cy="3600000"/>
          </a:xfrm>
          <a:prstGeom prst="rect">
            <a:avLst/>
          </a:prstGeom>
        </p:spPr>
      </p:pic>
    </p:spTree>
    <p:extLst>
      <p:ext uri="{BB962C8B-B14F-4D97-AF65-F5344CB8AC3E}">
        <p14:creationId xmlns:p14="http://schemas.microsoft.com/office/powerpoint/2010/main" val="2105673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Collective behavior </a:t>
            </a:r>
            <a:r>
              <a:rPr lang="en-US" dirty="0" smtClean="0"/>
              <a:t>measures</a:t>
            </a:r>
            <a:endParaRPr lang="en-US" dirty="0"/>
          </a:p>
        </p:txBody>
      </p:sp>
      <p:sp>
        <p:nvSpPr>
          <p:cNvPr id="3" name="Content Placeholder 2"/>
          <p:cNvSpPr>
            <a:spLocks noGrp="1"/>
          </p:cNvSpPr>
          <p:nvPr>
            <p:ph sz="quarter" idx="14"/>
          </p:nvPr>
        </p:nvSpPr>
        <p:spPr/>
        <p:txBody>
          <a:bodyPr/>
          <a:lstStyle/>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16</a:t>
            </a:fld>
            <a:endParaRPr lang="fi-FI"/>
          </a:p>
        </p:txBody>
      </p:sp>
      <p:pic>
        <p:nvPicPr>
          <p:cNvPr id="7" name="Picture 6"/>
          <p:cNvPicPr>
            <a:picLocks noChangeAspect="1"/>
          </p:cNvPicPr>
          <p:nvPr/>
        </p:nvPicPr>
        <p:blipFill>
          <a:blip r:embed="rId2"/>
          <a:stretch>
            <a:fillRect/>
          </a:stretch>
        </p:blipFill>
        <p:spPr>
          <a:xfrm>
            <a:off x="1511582" y="1561356"/>
            <a:ext cx="6120835" cy="2880000"/>
          </a:xfrm>
          <a:prstGeom prst="rect">
            <a:avLst/>
          </a:prstGeom>
        </p:spPr>
      </p:pic>
      <p:cxnSp>
        <p:nvCxnSpPr>
          <p:cNvPr id="9" name="Straight Connector 8"/>
          <p:cNvCxnSpPr/>
          <p:nvPr/>
        </p:nvCxnSpPr>
        <p:spPr>
          <a:xfrm flipV="1">
            <a:off x="4283968" y="1561356"/>
            <a:ext cx="0" cy="2376264"/>
          </a:xfrm>
          <a:prstGeom prst="line">
            <a:avLst/>
          </a:prstGeom>
          <a:ln w="50800">
            <a:solidFill>
              <a:srgbClr val="005EB8"/>
            </a:solidFill>
            <a:prstDash val="sys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263818" y="1927798"/>
                <a:ext cx="911916" cy="585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m:t>
                          </m:r>
                          <m:r>
                            <a:rPr lang="en-US" sz="2000" b="1" i="1" smtClean="0">
                              <a:latin typeface="Cambria Math" panose="02040503050406030204" pitchFamily="18" charset="0"/>
                            </a:rPr>
                            <m:t>𝑲</m:t>
                          </m:r>
                        </m:num>
                        <m:den>
                          <m:r>
                            <a:rPr lang="en-US" sz="2000" b="1" i="1" smtClean="0">
                              <a:latin typeface="Cambria Math" panose="02040503050406030204" pitchFamily="18" charset="0"/>
                            </a:rPr>
                            <m:t>𝝏</m:t>
                          </m:r>
                          <m:r>
                            <a:rPr lang="en-US" sz="2000" b="1" i="1" smtClean="0">
                              <a:latin typeface="Cambria Math" panose="02040503050406030204" pitchFamily="18" charset="0"/>
                            </a:rPr>
                            <m:t>𝒔</m:t>
                          </m:r>
                        </m:den>
                      </m:f>
                      <m:r>
                        <a:rPr lang="en-US" sz="2000" b="1" i="1" smtClean="0">
                          <a:latin typeface="Cambria Math" panose="02040503050406030204" pitchFamily="18" charset="0"/>
                        </a:rPr>
                        <m:t>&lt;</m:t>
                      </m:r>
                      <m:r>
                        <a:rPr lang="en-US" sz="2000" b="1" i="1" smtClean="0">
                          <a:latin typeface="Cambria Math" panose="02040503050406030204" pitchFamily="18" charset="0"/>
                        </a:rPr>
                        <m:t>𝟎</m:t>
                      </m:r>
                    </m:oMath>
                  </m:oMathPara>
                </a14:m>
                <a:endParaRPr lang="en-US"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3263818" y="1927798"/>
                <a:ext cx="911916" cy="58522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27983" y="1923524"/>
                <a:ext cx="911916" cy="585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m:t>
                          </m:r>
                          <m:r>
                            <a:rPr lang="en-US" sz="2000" b="1" i="1" smtClean="0">
                              <a:latin typeface="Cambria Math" panose="02040503050406030204" pitchFamily="18" charset="0"/>
                            </a:rPr>
                            <m:t>𝑲</m:t>
                          </m:r>
                        </m:num>
                        <m:den>
                          <m:r>
                            <a:rPr lang="en-US" sz="2000" b="1" i="1" smtClean="0">
                              <a:latin typeface="Cambria Math" panose="02040503050406030204" pitchFamily="18" charset="0"/>
                            </a:rPr>
                            <m:t>𝝏</m:t>
                          </m:r>
                          <m:r>
                            <a:rPr lang="en-US" sz="2000" b="1" i="1" smtClean="0">
                              <a:latin typeface="Cambria Math" panose="02040503050406030204" pitchFamily="18" charset="0"/>
                            </a:rPr>
                            <m:t>𝒔</m:t>
                          </m:r>
                        </m:den>
                      </m:f>
                      <m:r>
                        <a:rPr lang="en-US" sz="2000" b="1" i="1" smtClean="0">
                          <a:latin typeface="Cambria Math" panose="02040503050406030204" pitchFamily="18" charset="0"/>
                        </a:rPr>
                        <m:t>&gt;</m:t>
                      </m:r>
                      <m:r>
                        <a:rPr lang="en-US" sz="2000" b="1" i="1" smtClean="0">
                          <a:latin typeface="Cambria Math" panose="02040503050406030204" pitchFamily="18" charset="0"/>
                        </a:rPr>
                        <m:t>𝟎</m:t>
                      </m:r>
                    </m:oMath>
                  </m:oMathPara>
                </a14:m>
                <a:endParaRPr lang="en-US"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427983" y="1923524"/>
                <a:ext cx="911916" cy="585225"/>
              </a:xfrm>
              <a:prstGeom prst="rect">
                <a:avLst/>
              </a:prstGeom>
              <a:blipFill rotWithShape="0">
                <a:blip r:embed="rId4"/>
                <a:stretch>
                  <a:fillRect/>
                </a:stretch>
              </a:blipFill>
            </p:spPr>
            <p:txBody>
              <a:bodyPr/>
              <a:lstStyle/>
              <a:p>
                <a:r>
                  <a:rPr lang="en-US">
                    <a:noFill/>
                  </a:rPr>
                  <a:t> </a:t>
                </a:r>
              </a:p>
            </p:txBody>
          </p:sp>
        </mc:Fallback>
      </mc:AlternateContent>
      <p:sp>
        <p:nvSpPr>
          <p:cNvPr id="13" name="TextBox 12"/>
          <p:cNvSpPr txBox="1"/>
          <p:nvPr/>
        </p:nvSpPr>
        <p:spPr>
          <a:xfrm>
            <a:off x="4427983" y="2621731"/>
            <a:ext cx="1440161" cy="615553"/>
          </a:xfrm>
          <a:prstGeom prst="rect">
            <a:avLst/>
          </a:prstGeom>
          <a:noFill/>
        </p:spPr>
        <p:txBody>
          <a:bodyPr wrap="square" lIns="0" tIns="0" rIns="0" bIns="0" rtlCol="0">
            <a:spAutoFit/>
          </a:bodyPr>
          <a:lstStyle/>
          <a:p>
            <a:r>
              <a:rPr lang="en-US" sz="2000" b="1" dirty="0" smtClean="0"/>
              <a:t>Unstable cluster</a:t>
            </a:r>
            <a:endParaRPr lang="en-US" sz="2000" b="1" dirty="0"/>
          </a:p>
        </p:txBody>
      </p:sp>
      <p:sp>
        <p:nvSpPr>
          <p:cNvPr id="14" name="TextBox 13"/>
          <p:cNvSpPr txBox="1"/>
          <p:nvPr/>
        </p:nvSpPr>
        <p:spPr>
          <a:xfrm>
            <a:off x="3109923" y="2621730"/>
            <a:ext cx="1065812" cy="615553"/>
          </a:xfrm>
          <a:prstGeom prst="rect">
            <a:avLst/>
          </a:prstGeom>
          <a:noFill/>
        </p:spPr>
        <p:txBody>
          <a:bodyPr wrap="square" lIns="0" tIns="0" rIns="0" bIns="0" rtlCol="0">
            <a:spAutoFit/>
          </a:bodyPr>
          <a:lstStyle/>
          <a:p>
            <a:pPr algn="r"/>
            <a:r>
              <a:rPr lang="en-US" sz="2000" b="1" dirty="0" err="1" smtClean="0"/>
              <a:t>Stabale</a:t>
            </a:r>
            <a:r>
              <a:rPr lang="en-US" sz="2000" b="1" dirty="0" smtClean="0"/>
              <a:t> cluster</a:t>
            </a:r>
            <a:endParaRPr lang="en-US" sz="2000" b="1" dirty="0"/>
          </a:p>
        </p:txBody>
      </p:sp>
    </p:spTree>
    <p:extLst>
      <p:ext uri="{BB962C8B-B14F-4D97-AF65-F5344CB8AC3E}">
        <p14:creationId xmlns:p14="http://schemas.microsoft.com/office/powerpoint/2010/main" val="2841234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Schematic </a:t>
            </a:r>
            <a:r>
              <a:rPr lang="en-US" dirty="0"/>
              <a:t>diagram</a:t>
            </a:r>
          </a:p>
        </p:txBody>
      </p:sp>
      <p:sp>
        <p:nvSpPr>
          <p:cNvPr id="3" name="Content Placeholder 2"/>
          <p:cNvSpPr>
            <a:spLocks noGrp="1"/>
          </p:cNvSpPr>
          <p:nvPr>
            <p:ph sz="quarter" idx="14"/>
          </p:nvPr>
        </p:nvSpPr>
        <p:spPr/>
        <p:txBody>
          <a:bodyPr/>
          <a:lstStyle/>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17</a:t>
            </a:fld>
            <a:endParaRPr lang="fi-FI"/>
          </a:p>
        </p:txBody>
      </p:sp>
      <p:sp>
        <p:nvSpPr>
          <p:cNvPr id="6" name="Rectangle 5"/>
          <p:cNvSpPr/>
          <p:nvPr/>
        </p:nvSpPr>
        <p:spPr>
          <a:xfrm>
            <a:off x="1676400" y="1417340"/>
            <a:ext cx="4335760" cy="288032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2911542" y="1413164"/>
            <a:ext cx="3103418" cy="1163781"/>
          </a:xfrm>
          <a:custGeom>
            <a:avLst/>
            <a:gdLst>
              <a:gd name="connsiteX0" fmla="*/ 0 w 3103418"/>
              <a:gd name="connsiteY0" fmla="*/ 13854 h 1163781"/>
              <a:gd name="connsiteX1" fmla="*/ 374073 w 3103418"/>
              <a:gd name="connsiteY1" fmla="*/ 706581 h 1163781"/>
              <a:gd name="connsiteX2" fmla="*/ 1440873 w 3103418"/>
              <a:gd name="connsiteY2" fmla="*/ 1080654 h 1163781"/>
              <a:gd name="connsiteX3" fmla="*/ 3089564 w 3103418"/>
              <a:gd name="connsiteY3" fmla="*/ 1163781 h 1163781"/>
              <a:gd name="connsiteX4" fmla="*/ 3103418 w 3103418"/>
              <a:gd name="connsiteY4" fmla="*/ 0 h 1163781"/>
              <a:gd name="connsiteX5" fmla="*/ 0 w 3103418"/>
              <a:gd name="connsiteY5" fmla="*/ 13854 h 1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1163781">
                <a:moveTo>
                  <a:pt x="0" y="13854"/>
                </a:moveTo>
                <a:lnTo>
                  <a:pt x="374073" y="706581"/>
                </a:lnTo>
                <a:lnTo>
                  <a:pt x="1440873" y="1080654"/>
                </a:lnTo>
                <a:lnTo>
                  <a:pt x="3089564" y="1163781"/>
                </a:lnTo>
                <a:lnTo>
                  <a:pt x="3103418" y="0"/>
                </a:lnTo>
                <a:lnTo>
                  <a:pt x="0" y="13854"/>
                </a:lnTo>
                <a:close/>
              </a:path>
            </a:pathLst>
          </a:custGeom>
          <a:solidFill>
            <a:srgbClr val="FF0000">
              <a:alpha val="50000"/>
            </a:srgbClr>
          </a:solidFill>
          <a:ln w="254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44280" y="1633364"/>
            <a:ext cx="1807840" cy="307777"/>
          </a:xfrm>
          <a:prstGeom prst="rect">
            <a:avLst/>
          </a:prstGeom>
          <a:noFill/>
        </p:spPr>
        <p:txBody>
          <a:bodyPr wrap="square" lIns="0" tIns="0" rIns="0" bIns="0" rtlCol="0">
            <a:spAutoFit/>
          </a:bodyPr>
          <a:lstStyle/>
          <a:p>
            <a:pPr algn="ctr"/>
            <a:r>
              <a:rPr lang="en-US" sz="2000" b="1" dirty="0" smtClean="0"/>
              <a:t>Unstable</a:t>
            </a:r>
            <a:endParaRPr lang="en-US" sz="2000" b="1" dirty="0"/>
          </a:p>
        </p:txBody>
      </p:sp>
      <p:sp>
        <p:nvSpPr>
          <p:cNvPr id="14" name="TextBox 13"/>
          <p:cNvSpPr txBox="1"/>
          <p:nvPr/>
        </p:nvSpPr>
        <p:spPr>
          <a:xfrm>
            <a:off x="2555776" y="2857500"/>
            <a:ext cx="1807840" cy="307777"/>
          </a:xfrm>
          <a:prstGeom prst="rect">
            <a:avLst/>
          </a:prstGeom>
          <a:noFill/>
        </p:spPr>
        <p:txBody>
          <a:bodyPr wrap="square" lIns="0" tIns="0" rIns="0" bIns="0" rtlCol="0">
            <a:spAutoFit/>
          </a:bodyPr>
          <a:lstStyle/>
          <a:p>
            <a:pPr algn="ctr"/>
            <a:r>
              <a:rPr lang="en-US" sz="2000" b="1" dirty="0" smtClean="0"/>
              <a:t>Stable</a:t>
            </a:r>
            <a:endParaRPr lang="en-US" sz="2000" b="1" dirty="0"/>
          </a:p>
        </p:txBody>
      </p:sp>
      <p:sp>
        <p:nvSpPr>
          <p:cNvPr id="15" name="TextBox 14"/>
          <p:cNvSpPr txBox="1"/>
          <p:nvPr/>
        </p:nvSpPr>
        <p:spPr>
          <a:xfrm>
            <a:off x="5758342" y="4309718"/>
            <a:ext cx="513236" cy="307777"/>
          </a:xfrm>
          <a:prstGeom prst="rect">
            <a:avLst/>
          </a:prstGeom>
          <a:noFill/>
        </p:spPr>
        <p:txBody>
          <a:bodyPr wrap="square" lIns="0" tIns="0" rIns="0" bIns="0" rtlCol="0">
            <a:spAutoFit/>
          </a:bodyPr>
          <a:lstStyle/>
          <a:p>
            <a:pPr algn="ctr"/>
            <a:r>
              <a:rPr lang="en-US" sz="2000" b="1" dirty="0" smtClean="0"/>
              <a:t>s</a:t>
            </a:r>
            <a:endParaRPr lang="en-US" sz="2000" b="1" dirty="0"/>
          </a:p>
        </p:txBody>
      </p:sp>
      <p:sp>
        <p:nvSpPr>
          <p:cNvPr id="16" name="TextBox 15"/>
          <p:cNvSpPr txBox="1"/>
          <p:nvPr/>
        </p:nvSpPr>
        <p:spPr>
          <a:xfrm>
            <a:off x="1208920" y="1325587"/>
            <a:ext cx="513236" cy="307777"/>
          </a:xfrm>
          <a:prstGeom prst="rect">
            <a:avLst/>
          </a:prstGeom>
          <a:noFill/>
        </p:spPr>
        <p:txBody>
          <a:bodyPr wrap="square" lIns="0" tIns="0" rIns="0" bIns="0" rtlCol="0">
            <a:spAutoFit/>
          </a:bodyPr>
          <a:lstStyle/>
          <a:p>
            <a:pPr algn="ctr"/>
            <a:r>
              <a:rPr lang="en-US" sz="2000" b="1" dirty="0" smtClean="0"/>
              <a:t>q</a:t>
            </a:r>
            <a:endParaRPr lang="en-US" sz="2000" b="1" dirty="0"/>
          </a:p>
        </p:txBody>
      </p:sp>
    </p:spTree>
    <p:extLst>
      <p:ext uri="{BB962C8B-B14F-4D97-AF65-F5344CB8AC3E}">
        <p14:creationId xmlns:p14="http://schemas.microsoft.com/office/powerpoint/2010/main" val="1047887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Content Placeholder 2"/>
          <p:cNvSpPr>
            <a:spLocks noGrp="1"/>
          </p:cNvSpPr>
          <p:nvPr>
            <p:ph sz="quarter" idx="14"/>
          </p:nvPr>
        </p:nvSpPr>
        <p:spPr/>
        <p:txBody>
          <a:bodyPr/>
          <a:lstStyle/>
          <a:p>
            <a:pPr marL="342900" indent="-342900">
              <a:buFont typeface="Arial" panose="020B0604020202020204" pitchFamily="34" charset="0"/>
              <a:buChar char="•"/>
            </a:pPr>
            <a:endParaRPr lang="en-US" sz="2000" b="0" dirty="0" smtClean="0">
              <a:latin typeface="+mn-lt"/>
            </a:endParaRPr>
          </a:p>
          <a:p>
            <a:pPr marL="342900" indent="-342900">
              <a:buFont typeface="Arial" panose="020B0604020202020204" pitchFamily="34" charset="0"/>
              <a:buChar char="•"/>
            </a:pPr>
            <a:r>
              <a:rPr lang="en-US" sz="2000" b="0" dirty="0" smtClean="0">
                <a:latin typeface="+mn-lt"/>
              </a:rPr>
              <a:t>Two patterns: stable and unstable clustering</a:t>
            </a:r>
          </a:p>
          <a:p>
            <a:pPr marL="342900" indent="-342900">
              <a:buFont typeface="Arial" panose="020B0604020202020204" pitchFamily="34" charset="0"/>
              <a:buChar char="•"/>
            </a:pPr>
            <a:r>
              <a:rPr lang="en-US" sz="2000" b="0" dirty="0" smtClean="0">
                <a:latin typeface="+mn-lt"/>
              </a:rPr>
              <a:t>Local measures: local density and local speed</a:t>
            </a:r>
          </a:p>
          <a:p>
            <a:pPr marL="342900" indent="-342900">
              <a:buFont typeface="Arial" panose="020B0604020202020204" pitchFamily="34" charset="0"/>
              <a:buChar char="•"/>
            </a:pPr>
            <a:r>
              <a:rPr lang="en-US" sz="2000" b="0" dirty="0" smtClean="0">
                <a:latin typeface="+mn-lt"/>
              </a:rPr>
              <a:t>Collective behavior measures: K and E</a:t>
            </a:r>
          </a:p>
          <a:p>
            <a:pPr marL="342900" indent="-342900">
              <a:buFont typeface="Arial" panose="020B0604020202020204" pitchFamily="34" charset="0"/>
              <a:buChar char="•"/>
            </a:pPr>
            <a:endParaRPr lang="en-US" sz="2000" b="0" dirty="0">
              <a:latin typeface="+mn-lt"/>
            </a:endParaRPr>
          </a:p>
          <a:p>
            <a:pPr marL="342900" lvl="1" indent="-342900">
              <a:buFont typeface="Arial" panose="020B0604020202020204" pitchFamily="34" charset="0"/>
              <a:buChar char="•"/>
            </a:pPr>
            <a:r>
              <a:rPr lang="en-US" dirty="0" smtClean="0">
                <a:latin typeface="+mn-lt"/>
              </a:rPr>
              <a:t>Unstable clustering</a:t>
            </a:r>
            <a:r>
              <a:rPr lang="en-US" dirty="0">
                <a:latin typeface="+mn-lt"/>
              </a:rPr>
              <a:t>: </a:t>
            </a:r>
            <a:r>
              <a:rPr lang="en-US" dirty="0" smtClean="0">
                <a:latin typeface="+mn-lt"/>
              </a:rPr>
              <a:t>swirling </a:t>
            </a:r>
          </a:p>
          <a:p>
            <a:pPr marL="342900" lvl="1"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endParaRPr lang="en-US" sz="2000" b="0" dirty="0">
              <a:latin typeface="+mn-lt"/>
            </a:endParaRPr>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18</a:t>
            </a:fld>
            <a:endParaRPr lang="fi-FI"/>
          </a:p>
        </p:txBody>
      </p:sp>
    </p:spTree>
    <p:extLst>
      <p:ext uri="{BB962C8B-B14F-4D97-AF65-F5344CB8AC3E}">
        <p14:creationId xmlns:p14="http://schemas.microsoft.com/office/powerpoint/2010/main" val="4205608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8313" y="1345333"/>
            <a:ext cx="8207375" cy="2444890"/>
          </a:xfrm>
        </p:spPr>
        <p:txBody>
          <a:bodyPr/>
          <a:lstStyle/>
          <a:p>
            <a:pPr algn="ctr"/>
            <a:r>
              <a:rPr lang="fi-FI" sz="6000" dirty="0" smtClean="0"/>
              <a:t>Thank you!</a:t>
            </a:r>
            <a:r>
              <a:rPr lang="fi-FI" sz="4000" dirty="0" smtClean="0"/>
              <a:t/>
            </a:r>
            <a:br>
              <a:rPr lang="fi-FI" sz="4000" dirty="0" smtClean="0"/>
            </a:br>
            <a:r>
              <a:rPr lang="fi-FI" sz="4000" dirty="0" smtClean="0"/>
              <a:t/>
            </a:r>
            <a:br>
              <a:rPr lang="fi-FI" sz="4000" dirty="0" smtClean="0"/>
            </a:br>
            <a:r>
              <a:rPr lang="fi-FI" sz="4000" dirty="0" smtClean="0"/>
              <a:t/>
            </a:r>
            <a:br>
              <a:rPr lang="fi-FI" sz="4000" dirty="0" smtClean="0"/>
            </a:br>
            <a:r>
              <a:rPr lang="fi-FI" sz="2800" dirty="0" smtClean="0"/>
              <a:t>Jaeyoung Kwak</a:t>
            </a:r>
            <a:br>
              <a:rPr lang="fi-FI" sz="2800" dirty="0" smtClean="0"/>
            </a:br>
            <a:r>
              <a:rPr lang="fi-FI" sz="2800" dirty="0" smtClean="0"/>
              <a:t/>
            </a:r>
            <a:br>
              <a:rPr lang="fi-FI" sz="2800" dirty="0" smtClean="0"/>
            </a:br>
            <a:r>
              <a:rPr lang="fi-FI" sz="2400" dirty="0" smtClean="0"/>
              <a:t>jaeyoung.kwak@aalto.fi</a:t>
            </a:r>
            <a:endParaRPr lang="en-US" sz="2400" dirty="0"/>
          </a:p>
        </p:txBody>
      </p:sp>
    </p:spTree>
    <p:extLst>
      <p:ext uri="{BB962C8B-B14F-4D97-AF65-F5344CB8AC3E}">
        <p14:creationId xmlns:p14="http://schemas.microsoft.com/office/powerpoint/2010/main" val="564987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Attractions</a:t>
            </a:r>
            <a:endParaRPr lang="en-US" dirty="0"/>
          </a:p>
        </p:txBody>
      </p:sp>
      <p:sp>
        <p:nvSpPr>
          <p:cNvPr id="3" name="Content Placeholder 2"/>
          <p:cNvSpPr>
            <a:spLocks noGrp="1"/>
          </p:cNvSpPr>
          <p:nvPr>
            <p:ph sz="quarter" idx="14"/>
          </p:nvPr>
        </p:nvSpPr>
        <p:spPr/>
        <p:txBody>
          <a:bodyPr/>
          <a:lstStyle/>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a:t>
            </a:fld>
            <a:endParaRPr lang="fi-FI"/>
          </a:p>
        </p:txBody>
      </p:sp>
      <p:pic>
        <p:nvPicPr>
          <p:cNvPr id="1026" name="Picture 2" descr="http://jeffcity.media.clients.ellingtoncms.com/img/photos/2011/06/07/fs6-7_FSF_vendor_booths_t670.jpg?b3f6a5d7692ccc373d56e40cf708e3fa67d9af9d"/>
          <p:cNvPicPr>
            <a:picLocks noChangeAspect="1" noChangeArrowheads="1"/>
          </p:cNvPicPr>
          <p:nvPr/>
        </p:nvPicPr>
        <p:blipFill rotWithShape="1">
          <a:blip r:embed="rId3">
            <a:extLst>
              <a:ext uri="{28A0092B-C50C-407E-A947-70E740481C1C}">
                <a14:useLocalDpi xmlns:a14="http://schemas.microsoft.com/office/drawing/2010/main" val="0"/>
              </a:ext>
            </a:extLst>
          </a:blip>
          <a:srcRect l="2338"/>
          <a:stretch/>
        </p:blipFill>
        <p:spPr bwMode="auto">
          <a:xfrm>
            <a:off x="168224" y="2306232"/>
            <a:ext cx="362400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c1.staticflickr.com/9/8006/7669098910_9a90a340be_z.jpg"/>
          <p:cNvPicPr>
            <a:picLocks noChangeAspect="1" noChangeArrowheads="1"/>
          </p:cNvPicPr>
          <p:nvPr/>
        </p:nvPicPr>
        <p:blipFill rotWithShape="1">
          <a:blip r:embed="rId4">
            <a:extLst>
              <a:ext uri="{28A0092B-C50C-407E-A947-70E740481C1C}">
                <a14:useLocalDpi xmlns:a14="http://schemas.microsoft.com/office/drawing/2010/main" val="0"/>
              </a:ext>
            </a:extLst>
          </a:blip>
          <a:srcRect l="12687" t="28258" r="29317"/>
          <a:stretch/>
        </p:blipFill>
        <p:spPr bwMode="auto">
          <a:xfrm>
            <a:off x="154530" y="841516"/>
            <a:ext cx="174614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farm6.staticflickr.com/5520/11569069534_f4545a30af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562" r="6222"/>
          <a:stretch/>
        </p:blipFill>
        <p:spPr bwMode="auto">
          <a:xfrm>
            <a:off x="3337224" y="2306232"/>
            <a:ext cx="375505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5466"/>
          <a:stretch/>
        </p:blipFill>
        <p:spPr bwMode="auto">
          <a:xfrm>
            <a:off x="5796136" y="913284"/>
            <a:ext cx="3212213" cy="203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0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Impulse stops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p:txBody>
              <a:bodyPr/>
              <a:lstStyle/>
              <a:p>
                <a:r>
                  <a:rPr lang="fi-FI" sz="2000" b="0" dirty="0" smtClean="0"/>
                  <a:t>Prone to others’ choice</a:t>
                </a:r>
              </a:p>
              <a:p>
                <a:pPr marL="342900" indent="-342900">
                  <a:buFont typeface="Arial" panose="020B0604020202020204" pitchFamily="34" charset="0"/>
                  <a:buChar char="•"/>
                </a:pPr>
                <a:endParaRPr lang="fi-FI" sz="2000" b="0" dirty="0" smtClean="0"/>
              </a:p>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𝑝</m:t>
                          </m:r>
                        </m:e>
                        <m:sub>
                          <m:r>
                            <a:rPr lang="en-US" sz="3200" i="1">
                              <a:latin typeface="Cambria Math" panose="02040503050406030204" pitchFamily="18" charset="0"/>
                            </a:rPr>
                            <m:t>𝑖</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𝑠</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𝑁</m:t>
                              </m:r>
                            </m:e>
                            <m:sub>
                              <m:r>
                                <a:rPr lang="en-US" sz="3200" i="1">
                                  <a:latin typeface="Cambria Math" panose="02040503050406030204" pitchFamily="18" charset="0"/>
                                </a:rPr>
                                <m:t>𝑎</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𝐾</m:t>
                              </m:r>
                            </m:e>
                            <m:sub>
                              <m:r>
                                <a:rPr lang="en-US" sz="3200" i="1">
                                  <a:latin typeface="Cambria Math" panose="02040503050406030204" pitchFamily="18" charset="0"/>
                                </a:rPr>
                                <m:t>𝑎</m:t>
                              </m:r>
                            </m:sub>
                          </m:sSub>
                        </m:num>
                        <m:den>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𝑁</m:t>
                                  </m:r>
                                </m:e>
                                <m:sub>
                                  <m:r>
                                    <a:rPr lang="en-US" sz="3200" i="1">
                                      <a:latin typeface="Cambria Math" panose="02040503050406030204" pitchFamily="18" charset="0"/>
                                    </a:rPr>
                                    <m:t>0</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𝐾</m:t>
                                  </m:r>
                                </m:e>
                                <m:sub>
                                  <m:r>
                                    <a:rPr lang="en-US" sz="3200" i="1">
                                      <a:latin typeface="Cambria Math" panose="02040503050406030204" pitchFamily="18" charset="0"/>
                                    </a:rPr>
                                    <m:t>0</m:t>
                                  </m:r>
                                </m:sub>
                              </m:sSub>
                            </m:e>
                          </m:d>
                          <m:r>
                            <a:rPr lang="en-US" sz="3200" i="1">
                              <a:latin typeface="Cambria Math" panose="02040503050406030204" pitchFamily="18" charset="0"/>
                            </a:rPr>
                            <m:t>+</m:t>
                          </m:r>
                          <m:nary>
                            <m:naryPr>
                              <m:chr m:val="∑"/>
                              <m:limLoc m:val="subSup"/>
                              <m:supHide m:val="on"/>
                              <m:ctrlPr>
                                <a:rPr lang="en-US" sz="3200" i="1">
                                  <a:latin typeface="Cambria Math" panose="02040503050406030204" pitchFamily="18" charset="0"/>
                                </a:rPr>
                              </m:ctrlPr>
                            </m:naryPr>
                            <m:sub>
                              <m:r>
                                <a:rPr lang="en-US" sz="3200" i="1">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𝐴</m:t>
                              </m:r>
                            </m:sub>
                            <m:sup/>
                            <m:e>
                              <m:d>
                                <m:dPr>
                                  <m:ctrlPr>
                                    <a:rPr lang="en-US" sz="3200" i="1">
                                      <a:latin typeface="Cambria Math" panose="02040503050406030204" pitchFamily="18" charset="0"/>
                                    </a:rPr>
                                  </m:ctrlPr>
                                </m:dPr>
                                <m:e>
                                  <m:r>
                                    <a:rPr lang="en-US" sz="3200" i="1">
                                      <a:latin typeface="Cambria Math" panose="02040503050406030204" pitchFamily="18" charset="0"/>
                                    </a:rPr>
                                    <m:t>𝑠</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𝑁</m:t>
                                      </m:r>
                                    </m:e>
                                    <m:sub>
                                      <m:r>
                                        <a:rPr lang="en-US" sz="3200" i="1">
                                          <a:latin typeface="Cambria Math" panose="02040503050406030204" pitchFamily="18" charset="0"/>
                                        </a:rPr>
                                        <m:t>𝑎</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𝐾</m:t>
                                      </m:r>
                                    </m:e>
                                    <m:sub>
                                      <m:r>
                                        <a:rPr lang="en-US" sz="3200" i="1">
                                          <a:latin typeface="Cambria Math" panose="02040503050406030204" pitchFamily="18" charset="0"/>
                                        </a:rPr>
                                        <m:t>𝑎</m:t>
                                      </m:r>
                                    </m:sub>
                                  </m:sSub>
                                </m:e>
                              </m:d>
                            </m:e>
                          </m:nary>
                        </m:den>
                      </m:f>
                    </m:oMath>
                  </m:oMathPara>
                </a14:m>
                <a:endParaRPr lang="en-US" sz="4000" dirty="0">
                  <a:latin typeface="+mn-lt"/>
                </a:endParaRPr>
              </a:p>
              <a:p>
                <a:endParaRPr lang="fi-FI" sz="2000" b="0" dirty="0" smtClean="0"/>
              </a:p>
              <a:p>
                <a:r>
                  <a:rPr lang="en-US" sz="1800" b="0" dirty="0" smtClean="0"/>
                  <a:t>s</a:t>
                </a:r>
                <a:r>
                  <a:rPr lang="en-US" sz="1800" b="0" dirty="0"/>
                  <a:t>: social </a:t>
                </a:r>
                <a:r>
                  <a:rPr lang="en-US" sz="1800" b="0" dirty="0" smtClean="0"/>
                  <a:t>influence, pedestrian </a:t>
                </a:r>
                <a:r>
                  <a:rPr lang="en-US" sz="1800" b="0" i="1" dirty="0"/>
                  <a:t>i</a:t>
                </a:r>
                <a:r>
                  <a:rPr lang="en-US" sz="1800" b="0" dirty="0"/>
                  <a:t>’s awareness of the attraction </a:t>
                </a:r>
                <a:r>
                  <a:rPr lang="en-US" sz="1800" b="0" i="1" dirty="0"/>
                  <a:t>a</a:t>
                </a:r>
              </a:p>
              <a:p>
                <a:r>
                  <a:rPr lang="en-US" sz="1800" b="0" dirty="0"/>
                  <a:t>N</a:t>
                </a:r>
                <a:r>
                  <a:rPr lang="en-US" sz="1800" b="0" baseline="-25000" dirty="0"/>
                  <a:t>a</a:t>
                </a:r>
                <a:r>
                  <a:rPr lang="en-US" sz="1800" b="0" dirty="0"/>
                  <a:t>, </a:t>
                </a:r>
                <a:r>
                  <a:rPr lang="en-US" sz="1800" b="0" dirty="0" smtClean="0"/>
                  <a:t>N</a:t>
                </a:r>
                <a:r>
                  <a:rPr lang="en-US" sz="1800" b="0" baseline="-25000" dirty="0" smtClean="0"/>
                  <a:t>0</a:t>
                </a:r>
                <a:r>
                  <a:rPr lang="en-US" sz="1800" b="0" dirty="0" smtClean="0"/>
                  <a:t> : the number of pedestrians</a:t>
                </a:r>
                <a:endParaRPr lang="en-US" sz="1800" b="0" baseline="-25000" dirty="0"/>
              </a:p>
              <a:p>
                <a:r>
                  <a:rPr lang="en-US" sz="1800" b="0" dirty="0" err="1"/>
                  <a:t>K</a:t>
                </a:r>
                <a:r>
                  <a:rPr lang="en-US" sz="1800" b="0" baseline="-25000" dirty="0" err="1"/>
                  <a:t>a</a:t>
                </a:r>
                <a:r>
                  <a:rPr lang="en-US" sz="1800" b="0" dirty="0"/>
                  <a:t>, K</a:t>
                </a:r>
                <a:r>
                  <a:rPr lang="en-US" sz="1800" b="0" baseline="-25000" dirty="0"/>
                  <a:t>0</a:t>
                </a:r>
                <a:r>
                  <a:rPr lang="en-US" sz="1800" b="0" dirty="0"/>
                  <a:t> </a:t>
                </a:r>
                <a:r>
                  <a:rPr lang="en-US" sz="1800" b="0" dirty="0" smtClean="0"/>
                  <a:t>: baseline values</a:t>
                </a:r>
                <a:endParaRPr lang="en-US" sz="1800" b="0" baseline="-25000" dirty="0"/>
              </a:p>
              <a:p>
                <a:r>
                  <a:rPr lang="fi-FI" sz="1800" b="0" dirty="0" smtClean="0"/>
                  <a:t>A: attraction set (here, A1, A2, and A3)</a:t>
                </a:r>
                <a:endParaRPr lang="en-US" sz="1800" b="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blipFill rotWithShape="0">
                <a:blip r:embed="rId2"/>
                <a:stretch>
                  <a:fillRect l="-1932" t="-2194" b="-5302"/>
                </a:stretch>
              </a:blipFill>
            </p:spPr>
            <p:txBody>
              <a:bodyPr/>
              <a:lstStyle/>
              <a:p>
                <a:r>
                  <a:rPr lang="en-US">
                    <a:noFill/>
                  </a:rPr>
                  <a:t> </a:t>
                </a:r>
              </a:p>
            </p:txBody>
          </p:sp>
        </mc:Fallback>
      </mc:AlternateContent>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20</a:t>
            </a:fld>
            <a:endParaRPr lang="fi-FI"/>
          </a:p>
        </p:txBody>
      </p:sp>
    </p:spTree>
    <p:extLst>
      <p:ext uri="{BB962C8B-B14F-4D97-AF65-F5344CB8AC3E}">
        <p14:creationId xmlns:p14="http://schemas.microsoft.com/office/powerpoint/2010/main" val="1867517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Force Model </a:t>
            </a:r>
            <a:r>
              <a:rPr lang="en-US" dirty="0" smtClean="0"/>
              <a:t>(1)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p:txBody>
              <a:bodyPr/>
              <a:lstStyle/>
              <a:p>
                <a:endParaRPr lang="en-US" sz="2000" b="0" dirty="0" smtClean="0">
                  <a:latin typeface="+mn-lt"/>
                </a:endParaRPr>
              </a:p>
              <a:p>
                <a:endParaRPr lang="en-US" sz="2000" b="0" dirty="0" smtClean="0">
                  <a:latin typeface="+mn-lt"/>
                </a:endParaRPr>
              </a:p>
              <a:p>
                <a:r>
                  <a:rPr lang="en-US" sz="2000" b="0" dirty="0" smtClean="0">
                    <a:latin typeface="+mn-lt"/>
                  </a:rPr>
                  <a:t>First RHS: driving force</a:t>
                </a:r>
              </a:p>
              <a:p>
                <a:endParaRPr lang="en-US" sz="2000" b="0" dirty="0" smtClean="0">
                  <a:latin typeface="+mn-lt"/>
                </a:endParaRP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𝑑</m:t>
                        </m:r>
                      </m:sub>
                    </m:sSub>
                  </m:oMath>
                </a14:m>
                <a:r>
                  <a:rPr lang="en-US" sz="2000" b="0" dirty="0" smtClean="0">
                    <a:latin typeface="+mn-lt"/>
                  </a:rPr>
                  <a:t> : desired speed</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b="0" dirty="0" smtClean="0">
                    <a:latin typeface="+mn-lt"/>
                  </a:rPr>
                  <a:t> : velocity at time </a:t>
                </a:r>
                <a14:m>
                  <m:oMath xmlns:m="http://schemas.openxmlformats.org/officeDocument/2006/math">
                    <m:r>
                      <a:rPr lang="en-US" sz="2000" b="0" i="1">
                        <a:latin typeface="Cambria Math" panose="02040503050406030204" pitchFamily="18" charset="0"/>
                      </a:rPr>
                      <m:t>𝑡</m:t>
                    </m:r>
                  </m:oMath>
                </a14:m>
                <a:endParaRPr lang="en-US" sz="2000" b="0" dirty="0" smtClean="0">
                  <a:latin typeface="+mn-lt"/>
                </a:endParaRPr>
              </a:p>
              <a:p>
                <a14:m>
                  <m:oMath xmlns:m="http://schemas.openxmlformats.org/officeDocument/2006/math">
                    <m:r>
                      <a:rPr lang="en-US" sz="2000" b="0" i="1" smtClean="0">
                        <a:latin typeface="Cambria Math" panose="02040503050406030204" pitchFamily="18" charset="0"/>
                        <a:ea typeface="Cambria Math" panose="02040503050406030204" pitchFamily="18" charset="0"/>
                      </a:rPr>
                      <m:t>𝜏</m:t>
                    </m:r>
                  </m:oMath>
                </a14:m>
                <a:r>
                  <a:rPr lang="en-US" sz="2000" b="0" dirty="0" smtClean="0">
                    <a:latin typeface="+mn-lt"/>
                  </a:rPr>
                  <a:t> : relaxation time</a:t>
                </a:r>
              </a:p>
              <a:p>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𝑒</m:t>
                            </m:r>
                          </m:e>
                        </m:acc>
                      </m:e>
                      <m:sub>
                        <m:r>
                          <a:rPr lang="en-US" sz="2000" b="0" i="1" smtClean="0">
                            <a:latin typeface="Cambria Math" panose="02040503050406030204" pitchFamily="18" charset="0"/>
                          </a:rPr>
                          <m:t>𝑖</m:t>
                        </m:r>
                      </m:sub>
                    </m:sSub>
                  </m:oMath>
                </a14:m>
                <a:r>
                  <a:rPr lang="en-US" sz="2000" b="0" dirty="0" smtClean="0">
                    <a:latin typeface="+mn-lt"/>
                  </a:rPr>
                  <a:t> : unit vector indicating the goal</a:t>
                </a:r>
                <a:endParaRPr lang="en-US" sz="2000" b="0" dirty="0">
                  <a:latin typeface="+mn-lt"/>
                </a:endParaRPr>
              </a:p>
              <a:p>
                <a:endParaRPr lang="en-US" sz="2000" b="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blipFill rotWithShape="0">
                <a:blip r:embed="rId2"/>
                <a:stretch>
                  <a:fillRect l="-1932"/>
                </a:stretch>
              </a:blipFill>
            </p:spPr>
            <p:txBody>
              <a:bodyPr/>
              <a:lstStyle/>
              <a:p>
                <a:r>
                  <a:rPr lang="en-US">
                    <a:noFill/>
                  </a:rPr>
                  <a:t> </a:t>
                </a:r>
              </a:p>
            </p:txBody>
          </p:sp>
        </mc:Fallback>
      </mc:AlternateContent>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21</a:t>
            </a:fld>
            <a:endParaRPr lang="fi-FI"/>
          </a:p>
        </p:txBody>
      </p:sp>
      <p:sp>
        <p:nvSpPr>
          <p:cNvPr id="9" name="TextBox 8"/>
          <p:cNvSpPr txBox="1"/>
          <p:nvPr/>
        </p:nvSpPr>
        <p:spPr>
          <a:xfrm>
            <a:off x="2411760" y="4880746"/>
            <a:ext cx="6265145" cy="430887"/>
          </a:xfrm>
          <a:prstGeom prst="rect">
            <a:avLst/>
          </a:prstGeom>
          <a:noFill/>
        </p:spPr>
        <p:txBody>
          <a:bodyPr wrap="square" lIns="0" tIns="0" rIns="0" bIns="0" rtlCol="0">
            <a:spAutoFit/>
          </a:bodyPr>
          <a:lstStyle/>
          <a:p>
            <a:pPr algn="r"/>
            <a:r>
              <a:rPr lang="en-US" sz="1400" dirty="0" smtClean="0"/>
              <a:t>source: Helbing </a:t>
            </a:r>
            <a:r>
              <a:rPr lang="en-US" sz="1400" dirty="0"/>
              <a:t>and </a:t>
            </a:r>
            <a:r>
              <a:rPr lang="en-US" sz="1400" dirty="0" smtClean="0"/>
              <a:t>Molnar. PRE (1995), </a:t>
            </a:r>
            <a:br>
              <a:rPr lang="en-US" sz="1400" dirty="0" smtClean="0"/>
            </a:br>
            <a:r>
              <a:rPr lang="en-US" sz="1400" dirty="0" smtClean="0"/>
              <a:t>Johansson </a:t>
            </a:r>
            <a:r>
              <a:rPr lang="en-US" sz="1400" i="1" dirty="0"/>
              <a:t>et </a:t>
            </a:r>
            <a:r>
              <a:rPr lang="en-US" sz="1400" i="1" dirty="0" smtClean="0"/>
              <a:t>al</a:t>
            </a:r>
            <a:r>
              <a:rPr lang="en-US" sz="1400" dirty="0" smtClean="0"/>
              <a:t>. Adv. Complex. Syst. (</a:t>
            </a:r>
            <a:r>
              <a:rPr lang="en-US" sz="1400" dirty="0"/>
              <a:t>2008).</a:t>
            </a:r>
          </a:p>
        </p:txBody>
      </p:sp>
      <p:pic>
        <p:nvPicPr>
          <p:cNvPr id="6" name="Picture 5"/>
          <p:cNvPicPr>
            <a:picLocks noChangeAspect="1"/>
          </p:cNvPicPr>
          <p:nvPr/>
        </p:nvPicPr>
        <p:blipFill rotWithShape="1">
          <a:blip r:embed="rId3"/>
          <a:srcRect l="8657" t="43385" r="15744" b="33935"/>
          <a:stretch/>
        </p:blipFill>
        <p:spPr>
          <a:xfrm>
            <a:off x="554602" y="1078032"/>
            <a:ext cx="4305430" cy="807268"/>
          </a:xfrm>
          <a:prstGeom prst="rect">
            <a:avLst/>
          </a:prstGeom>
        </p:spPr>
      </p:pic>
      <p:sp>
        <p:nvSpPr>
          <p:cNvPr id="7" name="Rectangle 6"/>
          <p:cNvSpPr/>
          <p:nvPr/>
        </p:nvSpPr>
        <p:spPr>
          <a:xfrm>
            <a:off x="1520456" y="1020726"/>
            <a:ext cx="1352828" cy="756654"/>
          </a:xfrm>
          <a:prstGeom prst="rect">
            <a:avLst/>
          </a:prstGeom>
          <a:noFill/>
          <a:ln w="63500">
            <a:solidFill>
              <a:schemeClr val="accent4"/>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397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Force Model </a:t>
            </a:r>
            <a:r>
              <a:rPr lang="en-US" dirty="0" smtClean="0"/>
              <a:t>(2)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p:txBody>
              <a:bodyPr/>
              <a:lstStyle/>
              <a:p>
                <a:endParaRPr lang="en-US" sz="2000" b="0" dirty="0" smtClean="0">
                  <a:latin typeface="+mn-lt"/>
                </a:endParaRPr>
              </a:p>
              <a:p>
                <a:endParaRPr lang="en-US" sz="2000" b="0" dirty="0" smtClean="0">
                  <a:latin typeface="+mn-lt"/>
                </a:endParaRPr>
              </a:p>
              <a:p>
                <a:r>
                  <a:rPr lang="en-US" sz="2000" b="0" dirty="0" smtClean="0">
                    <a:latin typeface="+mn-lt"/>
                  </a:rPr>
                  <a:t>Second </a:t>
                </a:r>
                <a:r>
                  <a:rPr lang="en-US" sz="2000" b="0" dirty="0">
                    <a:latin typeface="+mn-lt"/>
                  </a:rPr>
                  <a:t>RHS: </a:t>
                </a:r>
                <a:r>
                  <a:rPr lang="en-US" sz="2000" b="0" dirty="0" smtClean="0">
                    <a:latin typeface="+mn-lt"/>
                  </a:rPr>
                  <a:t>interpersonal </a:t>
                </a:r>
                <a:r>
                  <a:rPr lang="en-US" sz="2000" b="0" dirty="0">
                    <a:latin typeface="+mn-lt"/>
                  </a:rPr>
                  <a:t>repulsion</a:t>
                </a:r>
                <a:endParaRPr lang="en-US" sz="2000" b="0" dirty="0" smtClean="0">
                  <a:latin typeface="+mn-lt"/>
                </a:endParaRPr>
              </a:p>
              <a:p>
                <a:endParaRPr lang="en-US" sz="2000" b="0" dirty="0" smtClean="0">
                  <a:latin typeface="+mn-lt"/>
                </a:endParaRPr>
              </a:p>
              <a:p>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rPr>
                          <m:t>𝐶</m:t>
                        </m:r>
                      </m:e>
                      <m:sub>
                        <m:r>
                          <a:rPr lang="en-US" sz="2000" b="0" i="1" smtClean="0">
                            <a:latin typeface="Cambria Math" panose="02040503050406030204" pitchFamily="18" charset="0"/>
                          </a:rPr>
                          <m:t>𝑝</m:t>
                        </m:r>
                      </m:sub>
                    </m:sSub>
                    <m:r>
                      <a:rPr lang="en-US" sz="2000" b="0" i="1">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𝑙</m:t>
                        </m:r>
                      </m:e>
                      <m:sub>
                        <m:r>
                          <a:rPr lang="en-US" sz="2000" b="0" i="1" smtClean="0">
                            <a:latin typeface="Cambria Math" panose="02040503050406030204" pitchFamily="18" charset="0"/>
                          </a:rPr>
                          <m:t>𝑝</m:t>
                        </m:r>
                      </m:sub>
                    </m:sSub>
                  </m:oMath>
                </a14:m>
                <a:r>
                  <a:rPr lang="en-US" sz="2000" b="0" dirty="0"/>
                  <a:t>: the strength and range of repulsive interaction from </a:t>
                </a:r>
                <a:r>
                  <a:rPr lang="en-US" sz="2000" b="0" dirty="0" smtClean="0"/>
                  <a:t>pedestrian </a:t>
                </a:r>
                <a14:m>
                  <m:oMath xmlns:m="http://schemas.openxmlformats.org/officeDocument/2006/math">
                    <m:r>
                      <a:rPr lang="en-US" sz="2000" b="0" i="1" smtClean="0">
                        <a:latin typeface="Cambria Math" panose="02040503050406030204" pitchFamily="18" charset="0"/>
                      </a:rPr>
                      <m:t>𝑗</m:t>
                    </m:r>
                  </m:oMath>
                </a14:m>
                <a:endParaRPr lang="en-US" sz="2000" b="0" dirty="0" smtClean="0"/>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𝑖𝑗</m:t>
                        </m:r>
                      </m:sub>
                    </m:sSub>
                  </m:oMath>
                </a14:m>
                <a:r>
                  <a:rPr lang="en-US" sz="2000" b="0" dirty="0" smtClean="0"/>
                  <a:t> </a:t>
                </a:r>
                <a:r>
                  <a:rPr lang="en-US" sz="2000" b="0" dirty="0"/>
                  <a:t>: the effective distance between pedestrians </a:t>
                </a:r>
                <a14:m>
                  <m:oMath xmlns:m="http://schemas.openxmlformats.org/officeDocument/2006/math">
                    <m:r>
                      <a:rPr lang="en-US" sz="2000" b="0" i="1" smtClean="0">
                        <a:latin typeface="Cambria Math" panose="02040503050406030204" pitchFamily="18" charset="0"/>
                      </a:rPr>
                      <m:t>𝑖</m:t>
                    </m:r>
                  </m:oMath>
                </a14:m>
                <a:r>
                  <a:rPr lang="en-US" sz="2000" b="0" dirty="0"/>
                  <a:t> </a:t>
                </a:r>
                <a:r>
                  <a:rPr lang="en-US" sz="2000" b="0" dirty="0" smtClean="0"/>
                  <a:t>and </a:t>
                </a:r>
                <a14:m>
                  <m:oMath xmlns:m="http://schemas.openxmlformats.org/officeDocument/2006/math">
                    <m:r>
                      <a:rPr lang="en-US" sz="2000" b="0" i="1">
                        <a:latin typeface="Cambria Math" panose="02040503050406030204" pitchFamily="18" charset="0"/>
                      </a:rPr>
                      <m:t>𝑗</m:t>
                    </m:r>
                  </m:oMath>
                </a14:m>
                <a:endParaRPr lang="en-US" sz="2000" b="0" dirty="0" smtClean="0"/>
              </a:p>
              <a:p>
                <a:endParaRPr lang="en-US" sz="2000" b="0" dirty="0"/>
              </a:p>
              <a:p>
                <a:r>
                  <a:rPr lang="en-US" sz="2000" b="0" dirty="0" smtClean="0"/>
                  <a:t>	 with relative displacement                               and stride time </a:t>
                </a:r>
              </a:p>
              <a:p>
                <a14:m>
                  <m:oMath xmlns:m="http://schemas.openxmlformats.org/officeDocument/2006/math">
                    <m:sSub>
                      <m:sSubPr>
                        <m:ctrlPr>
                          <a:rPr lang="en-US" sz="2000" b="0" i="1">
                            <a:latin typeface="Cambria Math" panose="02040503050406030204" pitchFamily="18" charset="0"/>
                          </a:rPr>
                        </m:ctrlPr>
                      </m:sSubPr>
                      <m:e>
                        <m:acc>
                          <m:accPr>
                            <m:chr m:val="⃗"/>
                            <m:ctrlPr>
                              <a:rPr lang="en-US" sz="2000" b="0" i="1">
                                <a:latin typeface="Cambria Math" panose="02040503050406030204" pitchFamily="18" charset="0"/>
                              </a:rPr>
                            </m:ctrlPr>
                          </m:accPr>
                          <m:e>
                            <m:r>
                              <a:rPr lang="en-US" sz="2000" b="0" i="1" smtClean="0">
                                <a:latin typeface="Cambria Math" panose="02040503050406030204" pitchFamily="18" charset="0"/>
                              </a:rPr>
                              <m:t>𝑔</m:t>
                            </m:r>
                          </m:e>
                        </m:acc>
                      </m:e>
                      <m:sub>
                        <m:r>
                          <a:rPr lang="en-US" sz="2000" b="0" i="1">
                            <a:latin typeface="Cambria Math" panose="02040503050406030204" pitchFamily="18" charset="0"/>
                          </a:rPr>
                          <m:t>𝑖</m:t>
                        </m:r>
                        <m:r>
                          <a:rPr lang="en-US" sz="2000" b="0" i="1" smtClean="0">
                            <a:latin typeface="Cambria Math" panose="02040503050406030204" pitchFamily="18" charset="0"/>
                          </a:rPr>
                          <m:t>𝑗</m:t>
                        </m:r>
                      </m:sub>
                    </m:sSub>
                  </m:oMath>
                </a14:m>
                <a:r>
                  <a:rPr lang="en-US" sz="2000" b="0" dirty="0"/>
                  <a:t>: interpersonal friction</a:t>
                </a:r>
                <a:endParaRPr lang="en-US" sz="2000" b="0" dirty="0" smtClean="0"/>
              </a:p>
              <a:p>
                <a:endParaRPr lang="en-US" sz="2000" b="0" dirty="0"/>
              </a:p>
              <a:p>
                <a:endParaRPr lang="en-US" sz="2000" b="0" dirty="0"/>
              </a:p>
              <a:p>
                <a:endParaRPr lang="en-US" sz="2000" b="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blipFill rotWithShape="0">
                <a:blip r:embed="rId2"/>
                <a:stretch>
                  <a:fillRect l="-1932" b="-3291"/>
                </a:stretch>
              </a:blipFill>
            </p:spPr>
            <p:txBody>
              <a:bodyPr/>
              <a:lstStyle/>
              <a:p>
                <a:r>
                  <a:rPr lang="en-US">
                    <a:noFill/>
                  </a:rPr>
                  <a:t> </a:t>
                </a:r>
              </a:p>
            </p:txBody>
          </p:sp>
        </mc:Fallback>
      </mc:AlternateContent>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22</a:t>
            </a:fld>
            <a:endParaRPr lang="fi-FI"/>
          </a:p>
        </p:txBody>
      </p:sp>
      <p:sp>
        <p:nvSpPr>
          <p:cNvPr id="9" name="TextBox 8"/>
          <p:cNvSpPr txBox="1"/>
          <p:nvPr/>
        </p:nvSpPr>
        <p:spPr>
          <a:xfrm>
            <a:off x="2411760" y="4880746"/>
            <a:ext cx="6265145" cy="430887"/>
          </a:xfrm>
          <a:prstGeom prst="rect">
            <a:avLst/>
          </a:prstGeom>
          <a:noFill/>
        </p:spPr>
        <p:txBody>
          <a:bodyPr wrap="square" lIns="0" tIns="0" rIns="0" bIns="0" rtlCol="0">
            <a:spAutoFit/>
          </a:bodyPr>
          <a:lstStyle/>
          <a:p>
            <a:pPr algn="r"/>
            <a:r>
              <a:rPr lang="en-US" sz="1400" dirty="0" smtClean="0"/>
              <a:t>source: Helbing </a:t>
            </a:r>
            <a:r>
              <a:rPr lang="en-US" sz="1400" dirty="0"/>
              <a:t>and </a:t>
            </a:r>
            <a:r>
              <a:rPr lang="en-US" sz="1400" dirty="0" smtClean="0"/>
              <a:t>Molnar. PRE (1995), </a:t>
            </a:r>
            <a:br>
              <a:rPr lang="en-US" sz="1400" dirty="0" smtClean="0"/>
            </a:br>
            <a:r>
              <a:rPr lang="en-US" sz="1400" dirty="0" smtClean="0"/>
              <a:t>Johansson </a:t>
            </a:r>
            <a:r>
              <a:rPr lang="en-US" sz="1400" i="1" dirty="0"/>
              <a:t>et </a:t>
            </a:r>
            <a:r>
              <a:rPr lang="en-US" sz="1400" i="1" dirty="0" smtClean="0"/>
              <a:t>al</a:t>
            </a:r>
            <a:r>
              <a:rPr lang="en-US" sz="1400" dirty="0" smtClean="0"/>
              <a:t>. Adv. Complex. Syst. (</a:t>
            </a:r>
            <a:r>
              <a:rPr lang="en-US" sz="1400" dirty="0"/>
              <a:t>2008).</a:t>
            </a:r>
          </a:p>
        </p:txBody>
      </p:sp>
      <p:pic>
        <p:nvPicPr>
          <p:cNvPr id="6" name="Picture 5"/>
          <p:cNvPicPr>
            <a:picLocks noChangeAspect="1"/>
          </p:cNvPicPr>
          <p:nvPr/>
        </p:nvPicPr>
        <p:blipFill rotWithShape="1">
          <a:blip r:embed="rId3"/>
          <a:srcRect l="8657" t="43385" r="15744" b="33935"/>
          <a:stretch/>
        </p:blipFill>
        <p:spPr>
          <a:xfrm>
            <a:off x="554602" y="1078032"/>
            <a:ext cx="4305430" cy="807268"/>
          </a:xfrm>
          <a:prstGeom prst="rect">
            <a:avLst/>
          </a:prstGeom>
        </p:spPr>
      </p:pic>
      <p:pic>
        <p:nvPicPr>
          <p:cNvPr id="16" name="Picture 15"/>
          <p:cNvPicPr>
            <a:picLocks noChangeAspect="1"/>
          </p:cNvPicPr>
          <p:nvPr/>
        </p:nvPicPr>
        <p:blipFill rotWithShape="1">
          <a:blip r:embed="rId4"/>
          <a:srcRect l="17516" t="32990" r="12792" b="42440"/>
          <a:stretch/>
        </p:blipFill>
        <p:spPr>
          <a:xfrm>
            <a:off x="4860032" y="1743289"/>
            <a:ext cx="3594461" cy="792000"/>
          </a:xfrm>
          <a:prstGeom prst="rect">
            <a:avLst/>
          </a:prstGeom>
        </p:spPr>
      </p:pic>
      <p:pic>
        <p:nvPicPr>
          <p:cNvPr id="7" name="Picture 6"/>
          <p:cNvPicPr>
            <a:picLocks noChangeAspect="1"/>
          </p:cNvPicPr>
          <p:nvPr/>
        </p:nvPicPr>
        <p:blipFill rotWithShape="1">
          <a:blip r:embed="rId5"/>
          <a:srcRect l="3341" t="37715" r="3932" b="43385"/>
          <a:stretch/>
        </p:blipFill>
        <p:spPr>
          <a:xfrm>
            <a:off x="977494" y="3422931"/>
            <a:ext cx="3673800" cy="468000"/>
          </a:xfrm>
          <a:prstGeom prst="rect">
            <a:avLst/>
          </a:prstGeom>
        </p:spPr>
      </p:pic>
      <p:pic>
        <p:nvPicPr>
          <p:cNvPr id="8" name="Picture 7"/>
          <p:cNvPicPr>
            <a:picLocks noChangeAspect="1"/>
          </p:cNvPicPr>
          <p:nvPr/>
        </p:nvPicPr>
        <p:blipFill rotWithShape="1">
          <a:blip r:embed="rId6"/>
          <a:srcRect l="42913" t="56615" r="16335" b="31100"/>
          <a:stretch/>
        </p:blipFill>
        <p:spPr>
          <a:xfrm>
            <a:off x="4067944" y="3841963"/>
            <a:ext cx="1910769" cy="360000"/>
          </a:xfrm>
          <a:prstGeom prst="rect">
            <a:avLst/>
          </a:prstGeom>
        </p:spPr>
      </p:pic>
      <p:pic>
        <p:nvPicPr>
          <p:cNvPr id="12" name="Picture 11"/>
          <p:cNvPicPr>
            <a:picLocks noChangeAspect="1"/>
          </p:cNvPicPr>
          <p:nvPr/>
        </p:nvPicPr>
        <p:blipFill rotWithShape="1">
          <a:blip r:embed="rId6"/>
          <a:srcRect l="76944" t="56615" r="16335" b="31100"/>
          <a:stretch/>
        </p:blipFill>
        <p:spPr>
          <a:xfrm>
            <a:off x="7740352" y="3869665"/>
            <a:ext cx="315104" cy="360000"/>
          </a:xfrm>
          <a:prstGeom prst="rect">
            <a:avLst/>
          </a:prstGeom>
        </p:spPr>
      </p:pic>
      <p:pic>
        <p:nvPicPr>
          <p:cNvPr id="13" name="Picture 12"/>
          <p:cNvPicPr>
            <a:picLocks noChangeAspect="1"/>
          </p:cNvPicPr>
          <p:nvPr/>
        </p:nvPicPr>
        <p:blipFill rotWithShape="1">
          <a:blip r:embed="rId7"/>
          <a:srcRect l="13382" t="31100" r="29918" b="54725"/>
          <a:stretch/>
        </p:blipFill>
        <p:spPr>
          <a:xfrm>
            <a:off x="3420000" y="4301754"/>
            <a:ext cx="2073600" cy="324000"/>
          </a:xfrm>
          <a:prstGeom prst="rect">
            <a:avLst/>
          </a:prstGeom>
        </p:spPr>
      </p:pic>
    </p:spTree>
    <p:extLst>
      <p:ext uri="{BB962C8B-B14F-4D97-AF65-F5344CB8AC3E}">
        <p14:creationId xmlns:p14="http://schemas.microsoft.com/office/powerpoint/2010/main" val="296471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Force Model </a:t>
            </a:r>
            <a:r>
              <a:rPr lang="en-US" dirty="0" smtClean="0"/>
              <a:t>(3)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p:txBody>
              <a:bodyPr/>
              <a:lstStyle/>
              <a:p>
                <a:endParaRPr lang="en-US" sz="2000" b="0" dirty="0" smtClean="0">
                  <a:latin typeface="+mn-lt"/>
                </a:endParaRPr>
              </a:p>
              <a:p>
                <a:endParaRPr lang="en-US" sz="2000" b="0" dirty="0" smtClean="0">
                  <a:latin typeface="+mn-lt"/>
                </a:endParaRPr>
              </a:p>
              <a:p>
                <a:r>
                  <a:rPr lang="en-US" sz="2000" b="0" dirty="0" smtClean="0">
                    <a:latin typeface="+mn-lt"/>
                  </a:rPr>
                  <a:t>Third </a:t>
                </a:r>
                <a:r>
                  <a:rPr lang="en-US" sz="2000" b="0" dirty="0">
                    <a:latin typeface="+mn-lt"/>
                  </a:rPr>
                  <a:t>RHS: </a:t>
                </a:r>
                <a:r>
                  <a:rPr lang="en-US" sz="2000" b="0" dirty="0" smtClean="0">
                    <a:latin typeface="+mn-lt"/>
                  </a:rPr>
                  <a:t>pedestrian-boundary repulsion</a:t>
                </a:r>
              </a:p>
              <a:p>
                <a:endParaRPr lang="en-US" sz="2000" b="0" dirty="0">
                  <a:latin typeface="+mn-lt"/>
                </a:endParaRPr>
              </a:p>
              <a:p>
                <a:endParaRPr lang="en-US" sz="2000" b="0" dirty="0" smtClean="0">
                  <a:latin typeface="+mn-lt"/>
                </a:endParaRPr>
              </a:p>
              <a:p>
                <a:endParaRPr lang="en-US" sz="2000" b="0" dirty="0" smtClean="0">
                  <a:latin typeface="+mn-lt"/>
                </a:endParaRP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𝑖𝐵</m:t>
                        </m:r>
                      </m:sub>
                    </m:sSub>
                  </m:oMath>
                </a14:m>
                <a:r>
                  <a:rPr lang="en-US" sz="2000" b="0" dirty="0" smtClean="0">
                    <a:latin typeface="+mn-lt"/>
                  </a:rPr>
                  <a:t> : distance between pedestrian </a:t>
                </a:r>
                <a14:m>
                  <m:oMath xmlns:m="http://schemas.openxmlformats.org/officeDocument/2006/math">
                    <m:r>
                      <a:rPr lang="en-US" sz="2000" b="0" i="1" smtClean="0">
                        <a:latin typeface="Cambria Math" panose="02040503050406030204" pitchFamily="18" charset="0"/>
                      </a:rPr>
                      <m:t>𝑖</m:t>
                    </m:r>
                  </m:oMath>
                </a14:m>
                <a:r>
                  <a:rPr lang="en-US" sz="2000" b="0" dirty="0" smtClean="0">
                    <a:latin typeface="+mn-lt"/>
                  </a:rPr>
                  <a:t> and boundary </a:t>
                </a:r>
                <a14:m>
                  <m:oMath xmlns:m="http://schemas.openxmlformats.org/officeDocument/2006/math">
                    <m:r>
                      <a:rPr lang="en-US" sz="2000" b="0" i="1">
                        <a:latin typeface="Cambria Math" panose="02040503050406030204" pitchFamily="18" charset="0"/>
                      </a:rPr>
                      <m:t>𝐵</m:t>
                    </m:r>
                  </m:oMath>
                </a14:m>
                <a:endParaRPr lang="en-US" sz="2000" b="0" dirty="0" smtClean="0">
                  <a:latin typeface="+mn-lt"/>
                </a:endParaRP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𝑙</m:t>
                        </m:r>
                      </m:e>
                      <m:sub>
                        <m:r>
                          <a:rPr lang="en-US" sz="2000" b="0" i="1">
                            <a:latin typeface="Cambria Math" panose="02040503050406030204" pitchFamily="18" charset="0"/>
                          </a:rPr>
                          <m:t>𝑏</m:t>
                        </m:r>
                      </m:sub>
                    </m:sSub>
                  </m:oMath>
                </a14:m>
                <a:r>
                  <a:rPr lang="en-US" sz="2000" b="0" dirty="0">
                    <a:latin typeface="+mn-lt"/>
                  </a:rPr>
                  <a:t>: the strength and </a:t>
                </a:r>
                <a:r>
                  <a:rPr lang="en-US" sz="2000" b="0" dirty="0" smtClean="0">
                    <a:latin typeface="+mn-lt"/>
                  </a:rPr>
                  <a:t>range of repulsive </a:t>
                </a:r>
                <a:r>
                  <a:rPr lang="en-US" sz="2000" b="0" dirty="0">
                    <a:latin typeface="+mn-lt"/>
                  </a:rPr>
                  <a:t>interaction from </a:t>
                </a:r>
                <a:r>
                  <a:rPr lang="en-US" sz="2000" b="0" dirty="0" smtClean="0">
                    <a:latin typeface="+mn-lt"/>
                  </a:rPr>
                  <a:t>boundary </a:t>
                </a:r>
                <a14:m>
                  <m:oMath xmlns:m="http://schemas.openxmlformats.org/officeDocument/2006/math">
                    <m:r>
                      <a:rPr lang="en-US" sz="2000" b="0" i="1" smtClean="0">
                        <a:latin typeface="Cambria Math" panose="02040503050406030204" pitchFamily="18" charset="0"/>
                      </a:rPr>
                      <m:t>𝐵</m:t>
                    </m:r>
                  </m:oMath>
                </a14:m>
                <a:endParaRPr lang="en-US" sz="2000" b="0" dirty="0" smtClean="0">
                  <a:latin typeface="+mn-lt"/>
                </a:endParaRPr>
              </a:p>
              <a:p>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𝑒</m:t>
                            </m:r>
                          </m:e>
                        </m:acc>
                      </m:e>
                      <m:sub>
                        <m:r>
                          <a:rPr lang="en-US" sz="2000" b="0" i="1" smtClean="0">
                            <a:latin typeface="Cambria Math" panose="02040503050406030204" pitchFamily="18" charset="0"/>
                          </a:rPr>
                          <m:t>𝑖𝐵</m:t>
                        </m:r>
                      </m:sub>
                    </m:sSub>
                  </m:oMath>
                </a14:m>
                <a:r>
                  <a:rPr lang="en-US" sz="2000" b="0" dirty="0" smtClean="0">
                    <a:latin typeface="+mn-lt"/>
                  </a:rPr>
                  <a:t> </a:t>
                </a:r>
                <a:r>
                  <a:rPr lang="en-US" sz="2000" b="0" dirty="0">
                    <a:latin typeface="+mn-lt"/>
                  </a:rPr>
                  <a:t>: </a:t>
                </a:r>
                <a:r>
                  <a:rPr lang="en-US" sz="2000" b="0" dirty="0" smtClean="0">
                    <a:latin typeface="+mn-lt"/>
                  </a:rPr>
                  <a:t>unit vector pointing </a:t>
                </a:r>
                <a:r>
                  <a:rPr lang="en-US" sz="2000" b="0" dirty="0">
                    <a:latin typeface="+mn-lt"/>
                  </a:rPr>
                  <a:t>from </a:t>
                </a:r>
                <a:r>
                  <a:rPr lang="en-US" sz="2000" b="0" dirty="0"/>
                  <a:t>boundary </a:t>
                </a:r>
                <a14:m>
                  <m:oMath xmlns:m="http://schemas.openxmlformats.org/officeDocument/2006/math">
                    <m:r>
                      <a:rPr lang="en-US" sz="2000" b="0" i="1">
                        <a:latin typeface="Cambria Math" panose="02040503050406030204" pitchFamily="18" charset="0"/>
                      </a:rPr>
                      <m:t>𝐵</m:t>
                    </m:r>
                  </m:oMath>
                </a14:m>
                <a:r>
                  <a:rPr lang="en-US" sz="2000" b="0" dirty="0" smtClean="0">
                    <a:latin typeface="+mn-lt"/>
                  </a:rPr>
                  <a:t> to pedestrian </a:t>
                </a:r>
                <a14:m>
                  <m:oMath xmlns:m="http://schemas.openxmlformats.org/officeDocument/2006/math">
                    <m:r>
                      <a:rPr lang="en-US" sz="2000" b="0" i="1">
                        <a:latin typeface="Cambria Math" panose="02040503050406030204" pitchFamily="18" charset="0"/>
                      </a:rPr>
                      <m:t>𝑖</m:t>
                    </m:r>
                  </m:oMath>
                </a14:m>
                <a:endParaRPr lang="en-US" sz="2000" b="0" dirty="0">
                  <a:latin typeface="+mn-lt"/>
                </a:endParaRPr>
              </a:p>
              <a:p>
                <a:endParaRPr lang="en-US" sz="2000" b="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blipFill rotWithShape="0">
                <a:blip r:embed="rId2"/>
                <a:stretch>
                  <a:fillRect l="-1932" b="-1645"/>
                </a:stretch>
              </a:blipFill>
            </p:spPr>
            <p:txBody>
              <a:bodyPr/>
              <a:lstStyle/>
              <a:p>
                <a:r>
                  <a:rPr lang="en-US">
                    <a:noFill/>
                  </a:rPr>
                  <a:t> </a:t>
                </a:r>
              </a:p>
            </p:txBody>
          </p:sp>
        </mc:Fallback>
      </mc:AlternateContent>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23</a:t>
            </a:fld>
            <a:endParaRPr lang="fi-FI"/>
          </a:p>
        </p:txBody>
      </p:sp>
      <p:sp>
        <p:nvSpPr>
          <p:cNvPr id="9" name="TextBox 8"/>
          <p:cNvSpPr txBox="1"/>
          <p:nvPr/>
        </p:nvSpPr>
        <p:spPr>
          <a:xfrm>
            <a:off x="2411760" y="4880746"/>
            <a:ext cx="6265145" cy="430887"/>
          </a:xfrm>
          <a:prstGeom prst="rect">
            <a:avLst/>
          </a:prstGeom>
          <a:noFill/>
        </p:spPr>
        <p:txBody>
          <a:bodyPr wrap="square" lIns="0" tIns="0" rIns="0" bIns="0" rtlCol="0">
            <a:spAutoFit/>
          </a:bodyPr>
          <a:lstStyle/>
          <a:p>
            <a:pPr algn="r"/>
            <a:r>
              <a:rPr lang="en-US" sz="1400" dirty="0" smtClean="0"/>
              <a:t>source: Helbing </a:t>
            </a:r>
            <a:r>
              <a:rPr lang="en-US" sz="1400" dirty="0"/>
              <a:t>and </a:t>
            </a:r>
            <a:r>
              <a:rPr lang="en-US" sz="1400" dirty="0" smtClean="0"/>
              <a:t>Molnar. PRE (1995), </a:t>
            </a:r>
            <a:br>
              <a:rPr lang="en-US" sz="1400" dirty="0" smtClean="0"/>
            </a:br>
            <a:r>
              <a:rPr lang="en-US" sz="1400" dirty="0" smtClean="0"/>
              <a:t>Johansson </a:t>
            </a:r>
            <a:r>
              <a:rPr lang="en-US" sz="1400" i="1" dirty="0"/>
              <a:t>et </a:t>
            </a:r>
            <a:r>
              <a:rPr lang="en-US" sz="1400" i="1" dirty="0" smtClean="0"/>
              <a:t>al</a:t>
            </a:r>
            <a:r>
              <a:rPr lang="en-US" sz="1400" dirty="0" smtClean="0"/>
              <a:t>. Adv. Complex. Syst. (</a:t>
            </a:r>
            <a:r>
              <a:rPr lang="en-US" sz="1400" dirty="0"/>
              <a:t>2008).</a:t>
            </a:r>
          </a:p>
        </p:txBody>
      </p:sp>
      <p:pic>
        <p:nvPicPr>
          <p:cNvPr id="6" name="Picture 5"/>
          <p:cNvPicPr>
            <a:picLocks noChangeAspect="1"/>
          </p:cNvPicPr>
          <p:nvPr/>
        </p:nvPicPr>
        <p:blipFill rotWithShape="1">
          <a:blip r:embed="rId3"/>
          <a:srcRect l="8657" t="43385" r="15744" b="33935"/>
          <a:stretch/>
        </p:blipFill>
        <p:spPr>
          <a:xfrm>
            <a:off x="554602" y="1078032"/>
            <a:ext cx="4305430" cy="807268"/>
          </a:xfrm>
          <a:prstGeom prst="rect">
            <a:avLst/>
          </a:prstGeom>
        </p:spPr>
      </p:pic>
      <p:pic>
        <p:nvPicPr>
          <p:cNvPr id="8" name="Picture 7"/>
          <p:cNvPicPr>
            <a:picLocks noChangeAspect="1"/>
          </p:cNvPicPr>
          <p:nvPr/>
        </p:nvPicPr>
        <p:blipFill rotWithShape="1">
          <a:blip r:embed="rId4"/>
          <a:srcRect l="5704" t="39605" r="16926" b="32046"/>
          <a:stretch/>
        </p:blipFill>
        <p:spPr>
          <a:xfrm>
            <a:off x="972320" y="2497540"/>
            <a:ext cx="3144000" cy="720000"/>
          </a:xfrm>
          <a:prstGeom prst="rect">
            <a:avLst/>
          </a:prstGeom>
        </p:spPr>
      </p:pic>
    </p:spTree>
    <p:extLst>
      <p:ext uri="{BB962C8B-B14F-4D97-AF65-F5344CB8AC3E}">
        <p14:creationId xmlns:p14="http://schemas.microsoft.com/office/powerpoint/2010/main" val="2553449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Attractions</a:t>
            </a:r>
            <a:endParaRPr lang="en-US" dirty="0"/>
          </a:p>
        </p:txBody>
      </p:sp>
      <p:sp>
        <p:nvSpPr>
          <p:cNvPr id="3" name="Content Placeholder 2"/>
          <p:cNvSpPr>
            <a:spLocks noGrp="1"/>
          </p:cNvSpPr>
          <p:nvPr>
            <p:ph sz="quarter" idx="14"/>
          </p:nvPr>
        </p:nvSpPr>
        <p:spPr/>
        <p:txBody>
          <a:bodyPr/>
          <a:lstStyle/>
          <a:p>
            <a:endParaRPr lang="en-US"/>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a:t>
            </a:fld>
            <a:endParaRPr lang="fi-FI"/>
          </a:p>
        </p:txBody>
      </p:sp>
      <p:pic>
        <p:nvPicPr>
          <p:cNvPr id="6" name="Picture 2" descr="http://www.permanenthunger.com/wp-content/uploads/2012/11/IKEA-showroom-flo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85692"/>
            <a:ext cx="4076655" cy="36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58011" y="1557817"/>
            <a:ext cx="3581941" cy="2880000"/>
          </a:xfrm>
          <a:prstGeom prst="rect">
            <a:avLst/>
          </a:prstGeom>
        </p:spPr>
      </p:pic>
    </p:spTree>
    <p:extLst>
      <p:ext uri="{BB962C8B-B14F-4D97-AF65-F5344CB8AC3E}">
        <p14:creationId xmlns:p14="http://schemas.microsoft.com/office/powerpoint/2010/main" val="3180911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Influence of others</a:t>
            </a:r>
            <a:endParaRPr lang="en-US" dirty="0"/>
          </a:p>
        </p:txBody>
      </p:sp>
      <p:sp>
        <p:nvSpPr>
          <p:cNvPr id="3" name="Content Placeholder 2"/>
          <p:cNvSpPr>
            <a:spLocks noGrp="1"/>
          </p:cNvSpPr>
          <p:nvPr>
            <p:ph sz="quarter" idx="14"/>
          </p:nvPr>
        </p:nvSpPr>
        <p:spPr/>
        <p:txBody>
          <a:bodyPr/>
          <a:lstStyle/>
          <a:p>
            <a:endParaRPr lang="en-US"/>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a:t>
            </a:fld>
            <a:endParaRPr lang="fi-FI"/>
          </a:p>
        </p:txBody>
      </p:sp>
      <p:grpSp>
        <p:nvGrpSpPr>
          <p:cNvPr id="8" name="Group 7"/>
          <p:cNvGrpSpPr/>
          <p:nvPr/>
        </p:nvGrpSpPr>
        <p:grpSpPr>
          <a:xfrm>
            <a:off x="4572480" y="1468977"/>
            <a:ext cx="4320000" cy="3137981"/>
            <a:chOff x="4572480" y="1468977"/>
            <a:chExt cx="4320000" cy="3137981"/>
          </a:xfrm>
        </p:grpSpPr>
        <p:pic>
          <p:nvPicPr>
            <p:cNvPr id="1026" name="Picture 2" descr="http://www.pnas.org/content/109/19/7245/F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80" y="1468977"/>
              <a:ext cx="4320000" cy="3137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11876" y="2425452"/>
              <a:ext cx="1872208" cy="246221"/>
            </a:xfrm>
            <a:prstGeom prst="rect">
              <a:avLst/>
            </a:prstGeom>
            <a:solidFill>
              <a:schemeClr val="bg1"/>
            </a:solidFill>
          </p:spPr>
          <p:txBody>
            <a:bodyPr wrap="square" lIns="0" tIns="0" rIns="0" bIns="0" rtlCol="0">
              <a:spAutoFit/>
            </a:bodyPr>
            <a:lstStyle/>
            <a:p>
              <a:pPr algn="r"/>
              <a:r>
                <a:rPr lang="en-US" sz="1600" dirty="0" smtClean="0"/>
                <a:t>Gallup et al. (2012)</a:t>
              </a:r>
              <a:endParaRPr lang="en-US" sz="1600" dirty="0"/>
            </a:p>
          </p:txBody>
        </p:sp>
      </p:grpSp>
      <p:sp>
        <p:nvSpPr>
          <p:cNvPr id="9" name="TextBox 8"/>
          <p:cNvSpPr txBox="1"/>
          <p:nvPr/>
        </p:nvSpPr>
        <p:spPr>
          <a:xfrm>
            <a:off x="3635896" y="4880746"/>
            <a:ext cx="5041009" cy="215444"/>
          </a:xfrm>
          <a:prstGeom prst="rect">
            <a:avLst/>
          </a:prstGeom>
          <a:noFill/>
        </p:spPr>
        <p:txBody>
          <a:bodyPr wrap="square" lIns="0" tIns="0" rIns="0" bIns="0" rtlCol="0">
            <a:spAutoFit/>
          </a:bodyPr>
          <a:lstStyle/>
          <a:p>
            <a:pPr algn="r"/>
            <a:r>
              <a:rPr lang="en-US" sz="1400" dirty="0" smtClean="0">
                <a:latin typeface="+mn-lt"/>
              </a:rPr>
              <a:t>source: Milgram </a:t>
            </a:r>
            <a:r>
              <a:rPr lang="en-US" sz="1400" i="1" dirty="0" smtClean="0">
                <a:latin typeface="+mn-lt"/>
              </a:rPr>
              <a:t>et al.</a:t>
            </a:r>
            <a:r>
              <a:rPr lang="en-US" sz="1400" dirty="0" smtClean="0">
                <a:latin typeface="+mn-lt"/>
              </a:rPr>
              <a:t> (1969), Gallup </a:t>
            </a:r>
            <a:r>
              <a:rPr lang="en-US" sz="1400" i="1" dirty="0" smtClean="0">
                <a:latin typeface="+mn-lt"/>
              </a:rPr>
              <a:t>et al.</a:t>
            </a:r>
            <a:r>
              <a:rPr lang="en-US" sz="1400" dirty="0" smtClean="0">
                <a:latin typeface="+mn-lt"/>
              </a:rPr>
              <a:t> PNAS (2012)</a:t>
            </a:r>
            <a:endParaRPr lang="en-US" sz="1400" dirty="0">
              <a:latin typeface="+mn-lt"/>
            </a:endParaRPr>
          </a:p>
        </p:txBody>
      </p:sp>
      <p:pic>
        <p:nvPicPr>
          <p:cNvPr id="7" name="Picture 6"/>
          <p:cNvPicPr>
            <a:picLocks noChangeAspect="1"/>
          </p:cNvPicPr>
          <p:nvPr/>
        </p:nvPicPr>
        <p:blipFill rotWithShape="1">
          <a:blip r:embed="rId4"/>
          <a:srcRect l="7763" t="15764" r="22229" b="6894"/>
          <a:stretch/>
        </p:blipFill>
        <p:spPr>
          <a:xfrm>
            <a:off x="179512" y="1535399"/>
            <a:ext cx="4320000" cy="2982857"/>
          </a:xfrm>
          <a:prstGeom prst="rect">
            <a:avLst/>
          </a:prstGeom>
        </p:spPr>
      </p:pic>
    </p:spTree>
    <p:extLst>
      <p:ext uri="{BB962C8B-B14F-4D97-AF65-F5344CB8AC3E}">
        <p14:creationId xmlns:p14="http://schemas.microsoft.com/office/powerpoint/2010/main" val="979521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Impulse stops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p:txBody>
              <a:bodyPr/>
              <a:lstStyle/>
              <a:p>
                <a:r>
                  <a:rPr lang="fi-FI" sz="2000" b="0" dirty="0" smtClean="0"/>
                  <a:t>Prone to others’ choice</a:t>
                </a:r>
              </a:p>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b="0" i="1" smtClean="0">
                              <a:latin typeface="Cambria Math" panose="02040503050406030204" pitchFamily="18" charset="0"/>
                            </a:rPr>
                            <m:t>𝑃</m:t>
                          </m:r>
                        </m:e>
                        <m:sub>
                          <m:r>
                            <a:rPr lang="en-US" sz="3200" i="1">
                              <a:latin typeface="Cambria Math" panose="02040503050406030204" pitchFamily="18" charset="0"/>
                            </a:rPr>
                            <m:t>𝑖</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𝑠</m:t>
                          </m:r>
                          <m:sSub>
                            <m:sSubPr>
                              <m:ctrlPr>
                                <a:rPr lang="en-US" sz="3200" i="1" smtClean="0">
                                  <a:latin typeface="Cambria Math" panose="02040503050406030204" pitchFamily="18" charset="0"/>
                                </a:rPr>
                              </m:ctrlPr>
                            </m:sSubPr>
                            <m:e>
                              <m:r>
                                <a:rPr lang="en-US" sz="3200" b="1" i="1" smtClean="0">
                                  <a:latin typeface="Cambria Math" panose="02040503050406030204" pitchFamily="18" charset="0"/>
                                </a:rPr>
                                <m:t>(</m:t>
                              </m:r>
                              <m:r>
                                <a:rPr lang="en-US" sz="3200" i="1">
                                  <a:latin typeface="Cambria Math" panose="02040503050406030204" pitchFamily="18" charset="0"/>
                                </a:rPr>
                                <m:t>𝑁</m:t>
                              </m:r>
                            </m:e>
                            <m:sub>
                              <m:r>
                                <a:rPr lang="en-US" sz="3200" i="1">
                                  <a:latin typeface="Cambria Math" panose="02040503050406030204" pitchFamily="18" charset="0"/>
                                </a:rPr>
                                <m:t>𝑎</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𝐾</m:t>
                              </m:r>
                            </m:e>
                            <m:sub>
                              <m:r>
                                <a:rPr lang="en-US" sz="3200" i="1">
                                  <a:latin typeface="Cambria Math" panose="02040503050406030204" pitchFamily="18" charset="0"/>
                                </a:rPr>
                                <m:t>𝑎</m:t>
                              </m:r>
                            </m:sub>
                          </m:sSub>
                          <m:r>
                            <a:rPr lang="en-US" sz="3200" b="1" i="1" smtClean="0">
                              <a:latin typeface="Cambria Math" panose="02040503050406030204" pitchFamily="18" charset="0"/>
                            </a:rPr>
                            <m:t>)</m:t>
                          </m:r>
                        </m:num>
                        <m:den>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𝑁</m:t>
                                  </m:r>
                                </m:e>
                                <m:sub>
                                  <m:r>
                                    <a:rPr lang="en-US" sz="3200" i="1">
                                      <a:latin typeface="Cambria Math" panose="02040503050406030204" pitchFamily="18" charset="0"/>
                                    </a:rPr>
                                    <m:t>0</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𝐾</m:t>
                                  </m:r>
                                </m:e>
                                <m:sub>
                                  <m:r>
                                    <a:rPr lang="en-US" sz="3200" i="1">
                                      <a:latin typeface="Cambria Math" panose="02040503050406030204" pitchFamily="18" charset="0"/>
                                    </a:rPr>
                                    <m:t>0</m:t>
                                  </m:r>
                                </m:sub>
                              </m:sSub>
                            </m:e>
                          </m:d>
                          <m:r>
                            <a:rPr lang="en-US" sz="3200" i="1">
                              <a:latin typeface="Cambria Math" panose="02040503050406030204" pitchFamily="18" charset="0"/>
                            </a:rPr>
                            <m:t>+</m:t>
                          </m:r>
                          <m:r>
                            <a:rPr lang="en-US" sz="3200" i="1">
                              <a:latin typeface="Cambria Math" panose="02040503050406030204" pitchFamily="18" charset="0"/>
                            </a:rPr>
                            <m:t>𝑠</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𝑁</m:t>
                              </m:r>
                            </m:e>
                            <m:sub>
                              <m:r>
                                <a:rPr lang="en-US" sz="3200" i="1">
                                  <a:latin typeface="Cambria Math" panose="02040503050406030204" pitchFamily="18" charset="0"/>
                                </a:rPr>
                                <m:t>𝑎</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𝐾</m:t>
                              </m:r>
                            </m:e>
                            <m:sub>
                              <m:r>
                                <a:rPr lang="en-US" sz="3200" i="1">
                                  <a:latin typeface="Cambria Math" panose="02040503050406030204" pitchFamily="18" charset="0"/>
                                </a:rPr>
                                <m:t>𝑎</m:t>
                              </m:r>
                            </m:sub>
                          </m:sSub>
                          <m:r>
                            <a:rPr lang="en-US" sz="3200" i="1">
                              <a:latin typeface="Cambria Math" panose="02040503050406030204" pitchFamily="18" charset="0"/>
                            </a:rPr>
                            <m:t>)</m:t>
                          </m:r>
                        </m:den>
                      </m:f>
                    </m:oMath>
                  </m:oMathPara>
                </a14:m>
                <a:endParaRPr lang="en-US" sz="2000" dirty="0"/>
              </a:p>
              <a:p>
                <a:pPr marL="342900" indent="-342900">
                  <a:buFont typeface="Arial" panose="020B0604020202020204" pitchFamily="34" charset="0"/>
                  <a:buChar char="•"/>
                </a:pPr>
                <a:endParaRPr lang="fi-FI" sz="2000" b="0" dirty="0"/>
              </a:p>
              <a:p>
                <a14:m>
                  <m:oMath xmlns:m="http://schemas.openxmlformats.org/officeDocument/2006/math">
                    <m:r>
                      <a:rPr lang="en-US" sz="2000" b="1" i="1" smtClean="0">
                        <a:latin typeface="Cambria Math" panose="02040503050406030204" pitchFamily="18" charset="0"/>
                      </a:rPr>
                      <m:t>𝒔</m:t>
                    </m:r>
                  </m:oMath>
                </a14:m>
                <a:r>
                  <a:rPr lang="en-US" sz="2000" b="0" dirty="0" smtClean="0">
                    <a:latin typeface="+mn-lt"/>
                  </a:rPr>
                  <a:t> </a:t>
                </a:r>
                <a:r>
                  <a:rPr lang="en-US" sz="2000" b="0" dirty="0">
                    <a:latin typeface="+mn-lt"/>
                  </a:rPr>
                  <a:t>: social </a:t>
                </a:r>
                <a:r>
                  <a:rPr lang="en-US" sz="2000" b="0" dirty="0" smtClean="0">
                    <a:latin typeface="+mn-lt"/>
                  </a:rPr>
                  <a:t>influence (pedestrian’s </a:t>
                </a:r>
                <a:r>
                  <a:rPr lang="en-US" sz="2000" b="0" dirty="0">
                    <a:latin typeface="+mn-lt"/>
                  </a:rPr>
                  <a:t>awareness of the attraction</a:t>
                </a:r>
                <a:r>
                  <a:rPr lang="en-US" sz="2000" b="0" dirty="0" smtClean="0">
                    <a:latin typeface="+mn-lt"/>
                  </a:rPr>
                  <a:t> </a:t>
                </a:r>
                <a14:m>
                  <m:oMath xmlns:m="http://schemas.openxmlformats.org/officeDocument/2006/math">
                    <m:r>
                      <a:rPr lang="en-US" sz="2000" i="1">
                        <a:latin typeface="Cambria Math" panose="02040503050406030204" pitchFamily="18" charset="0"/>
                      </a:rPr>
                      <m:t>𝒂</m:t>
                    </m:r>
                  </m:oMath>
                </a14:m>
                <a:r>
                  <a:rPr lang="en-US" sz="2000" b="0" i="1" dirty="0" smtClean="0">
                    <a:latin typeface="+mn-lt"/>
                  </a:rPr>
                  <a:t>)</a:t>
                </a:r>
              </a:p>
              <a:p>
                <a14:m>
                  <m:oMath xmlns:m="http://schemas.openxmlformats.org/officeDocument/2006/math">
                    <m:r>
                      <a:rPr lang="en-US" sz="2000" i="1">
                        <a:latin typeface="Cambria Math" panose="02040503050406030204" pitchFamily="18" charset="0"/>
                      </a:rPr>
                      <m:t>𝒂</m:t>
                    </m:r>
                    <m:r>
                      <a:rPr lang="en-US" sz="2000" b="1" i="1" smtClean="0">
                        <a:latin typeface="Cambria Math" panose="02040503050406030204" pitchFamily="18" charset="0"/>
                      </a:rPr>
                      <m:t>,</m:t>
                    </m:r>
                    <m:r>
                      <a:rPr lang="en-US" sz="2000" i="1">
                        <a:latin typeface="Cambria Math" panose="02040503050406030204" pitchFamily="18" charset="0"/>
                      </a:rPr>
                      <m:t> </m:t>
                    </m:r>
                    <m:r>
                      <a:rPr lang="en-US" sz="2000" i="1">
                        <a:latin typeface="Cambria Math" panose="02040503050406030204" pitchFamily="18" charset="0"/>
                      </a:rPr>
                      <m:t>𝟎</m:t>
                    </m:r>
                  </m:oMath>
                </a14:m>
                <a:r>
                  <a:rPr lang="en-US" sz="2000" b="0" dirty="0" smtClean="0">
                    <a:latin typeface="+mn-lt"/>
                  </a:rPr>
                  <a:t> : staying at attraction </a:t>
                </a:r>
                <a14:m>
                  <m:oMath xmlns:m="http://schemas.openxmlformats.org/officeDocument/2006/math">
                    <m:r>
                      <a:rPr lang="en-US" sz="2000" i="1">
                        <a:latin typeface="Cambria Math" panose="02040503050406030204" pitchFamily="18" charset="0"/>
                      </a:rPr>
                      <m:t>𝒂</m:t>
                    </m:r>
                    <m:r>
                      <a:rPr lang="en-US" sz="2000" i="1">
                        <a:latin typeface="Cambria Math" panose="02040503050406030204" pitchFamily="18" charset="0"/>
                      </a:rPr>
                      <m:t> </m:t>
                    </m:r>
                  </m:oMath>
                </a14:m>
                <a:r>
                  <a:rPr lang="en-US" sz="2000" b="0" dirty="0" smtClean="0">
                    <a:latin typeface="+mn-lt"/>
                  </a:rPr>
                  <a:t>and keep walking</a:t>
                </a:r>
                <a:endParaRPr lang="en-US" sz="2000" b="0" dirty="0">
                  <a:latin typeface="+mn-lt"/>
                </a:endParaRP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𝑎</m:t>
                        </m:r>
                      </m:sub>
                    </m:sSub>
                  </m:oMath>
                </a14:m>
                <a:r>
                  <a:rPr lang="en-US" sz="2000" b="0" dirty="0">
                    <a:latin typeface="+mn-lt"/>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0</m:t>
                        </m:r>
                      </m:sub>
                    </m:sSub>
                  </m:oMath>
                </a14:m>
                <a:r>
                  <a:rPr lang="en-US" sz="2000" b="0" dirty="0" smtClean="0">
                    <a:latin typeface="+mn-lt"/>
                  </a:rPr>
                  <a:t> : the number of pedestrians opting to </a:t>
                </a:r>
                <a14:m>
                  <m:oMath xmlns:m="http://schemas.openxmlformats.org/officeDocument/2006/math">
                    <m:r>
                      <a:rPr lang="en-US" sz="2000" b="1" i="1">
                        <a:latin typeface="Cambria Math" panose="02040503050406030204" pitchFamily="18" charset="0"/>
                      </a:rPr>
                      <m:t>𝒂</m:t>
                    </m:r>
                    <m:r>
                      <a:rPr lang="en-US" sz="2000" b="1" i="1" smtClean="0">
                        <a:latin typeface="Cambria Math" panose="02040503050406030204" pitchFamily="18" charset="0"/>
                      </a:rPr>
                      <m:t> </m:t>
                    </m:r>
                    <m:r>
                      <m:rPr>
                        <m:sty m:val="p"/>
                      </m:rPr>
                      <a:rPr lang="en-US" sz="2000" b="0" i="0" smtClean="0">
                        <a:latin typeface="Cambria Math" panose="02040503050406030204" pitchFamily="18" charset="0"/>
                      </a:rPr>
                      <m:t>and</m:t>
                    </m:r>
                    <m:r>
                      <a:rPr lang="en-US" sz="2000" b="0" i="1" smtClean="0">
                        <a:latin typeface="Cambria Math" panose="02040503050406030204" pitchFamily="18" charset="0"/>
                      </a:rPr>
                      <m:t> </m:t>
                    </m:r>
                    <m:r>
                      <a:rPr lang="en-US" sz="2000" b="1" i="1" smtClean="0">
                        <a:latin typeface="Cambria Math" panose="02040503050406030204" pitchFamily="18" charset="0"/>
                      </a:rPr>
                      <m:t>𝟎</m:t>
                    </m:r>
                  </m:oMath>
                </a14:m>
                <a:r>
                  <a:rPr lang="en-US" sz="2000" b="0" dirty="0" smtClean="0">
                    <a:latin typeface="+mn-lt"/>
                  </a:rPr>
                  <a:t>, respectively</a:t>
                </a:r>
                <a:endParaRPr lang="en-US" sz="2000" b="0" baseline="-25000" dirty="0">
                  <a:latin typeface="+mn-lt"/>
                </a:endParaRP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𝑎</m:t>
                        </m:r>
                      </m:sub>
                    </m:sSub>
                  </m:oMath>
                </a14:m>
                <a:r>
                  <a:rPr lang="en-US" sz="2000" b="0" dirty="0">
                    <a:latin typeface="+mn-lt"/>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0</m:t>
                        </m:r>
                      </m:sub>
                    </m:sSub>
                  </m:oMath>
                </a14:m>
                <a:r>
                  <a:rPr lang="en-US" sz="2000" b="0" dirty="0">
                    <a:latin typeface="+mn-lt"/>
                  </a:rPr>
                  <a:t> </a:t>
                </a:r>
                <a:r>
                  <a:rPr lang="en-US" sz="2000" b="0" dirty="0" smtClean="0">
                    <a:latin typeface="+mn-lt"/>
                  </a:rPr>
                  <a:t>: baseline values (intrinsic attractiveness of each option) </a:t>
                </a:r>
                <a:endParaRPr lang="en-US" sz="2000" b="0" baseline="-250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blipFill rotWithShape="0">
                <a:blip r:embed="rId3"/>
                <a:stretch>
                  <a:fillRect l="-1932" t="-2194"/>
                </a:stretch>
              </a:blipFill>
            </p:spPr>
            <p:txBody>
              <a:bodyPr/>
              <a:lstStyle/>
              <a:p>
                <a:r>
                  <a:rPr lang="en-US">
                    <a:noFill/>
                  </a:rPr>
                  <a:t> </a:t>
                </a:r>
              </a:p>
            </p:txBody>
          </p:sp>
        </mc:Fallback>
      </mc:AlternateContent>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5</a:t>
            </a:fld>
            <a:endParaRPr lang="fi-FI"/>
          </a:p>
        </p:txBody>
      </p:sp>
      <p:sp>
        <p:nvSpPr>
          <p:cNvPr id="9" name="TextBox 8"/>
          <p:cNvSpPr txBox="1"/>
          <p:nvPr/>
        </p:nvSpPr>
        <p:spPr>
          <a:xfrm>
            <a:off x="3635896" y="4880746"/>
            <a:ext cx="5041009" cy="215444"/>
          </a:xfrm>
          <a:prstGeom prst="rect">
            <a:avLst/>
          </a:prstGeom>
          <a:noFill/>
        </p:spPr>
        <p:txBody>
          <a:bodyPr wrap="square" lIns="0" tIns="0" rIns="0" bIns="0" rtlCol="0">
            <a:spAutoFit/>
          </a:bodyPr>
          <a:lstStyle/>
          <a:p>
            <a:pPr algn="r"/>
            <a:r>
              <a:rPr lang="en-US" sz="1400" dirty="0" smtClean="0">
                <a:latin typeface="+mn-lt"/>
              </a:rPr>
              <a:t>source: Kwak et al. PLOS ONE (2015)</a:t>
            </a:r>
            <a:endParaRPr lang="en-US" sz="1400" dirty="0">
              <a:latin typeface="+mn-lt"/>
            </a:endParaRPr>
          </a:p>
        </p:txBody>
      </p:sp>
    </p:spTree>
    <p:extLst>
      <p:ext uri="{BB962C8B-B14F-4D97-AF65-F5344CB8AC3E}">
        <p14:creationId xmlns:p14="http://schemas.microsoft.com/office/powerpoint/2010/main" val="289934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Pedestrian movement</a:t>
            </a:r>
            <a:endParaRPr lang="en-US" dirty="0"/>
          </a:p>
        </p:txBody>
      </p:sp>
      <p:sp>
        <p:nvSpPr>
          <p:cNvPr id="3" name="Content Placeholder 2"/>
          <p:cNvSpPr>
            <a:spLocks noGrp="1"/>
          </p:cNvSpPr>
          <p:nvPr>
            <p:ph sz="quarter" idx="14"/>
          </p:nvPr>
        </p:nvSpPr>
        <p:spPr/>
        <p:txBody>
          <a:bodyPr/>
          <a:lstStyle/>
          <a:p>
            <a:r>
              <a:rPr lang="en-US" dirty="0" smtClean="0"/>
              <a:t>Social Force Model (SFM)</a:t>
            </a:r>
          </a:p>
          <a:p>
            <a:endParaRPr lang="en-US" dirty="0"/>
          </a:p>
          <a:p>
            <a:endParaRPr lang="en-US" dirty="0" smtClean="0"/>
          </a:p>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6</a:t>
            </a:fld>
            <a:endParaRPr lang="fi-FI"/>
          </a:p>
        </p:txBody>
      </p:sp>
      <p:sp>
        <p:nvSpPr>
          <p:cNvPr id="9" name="TextBox 8"/>
          <p:cNvSpPr txBox="1"/>
          <p:nvPr/>
        </p:nvSpPr>
        <p:spPr>
          <a:xfrm>
            <a:off x="2411760" y="4880746"/>
            <a:ext cx="6265145" cy="430887"/>
          </a:xfrm>
          <a:prstGeom prst="rect">
            <a:avLst/>
          </a:prstGeom>
          <a:noFill/>
        </p:spPr>
        <p:txBody>
          <a:bodyPr wrap="square" lIns="0" tIns="0" rIns="0" bIns="0" rtlCol="0">
            <a:spAutoFit/>
          </a:bodyPr>
          <a:lstStyle/>
          <a:p>
            <a:pPr algn="r"/>
            <a:r>
              <a:rPr lang="en-US" sz="1400" dirty="0" smtClean="0"/>
              <a:t>source: Helbing </a:t>
            </a:r>
            <a:r>
              <a:rPr lang="en-US" sz="1400" dirty="0"/>
              <a:t>and </a:t>
            </a:r>
            <a:r>
              <a:rPr lang="en-US" sz="1400" dirty="0" smtClean="0"/>
              <a:t>Molnar. PRE (1995), </a:t>
            </a:r>
            <a:br>
              <a:rPr lang="en-US" sz="1400" dirty="0" smtClean="0"/>
            </a:br>
            <a:r>
              <a:rPr lang="en-US" sz="1400" dirty="0" smtClean="0"/>
              <a:t>Johansson </a:t>
            </a:r>
            <a:r>
              <a:rPr lang="en-US" sz="1400" i="1" dirty="0"/>
              <a:t>et </a:t>
            </a:r>
            <a:r>
              <a:rPr lang="en-US" sz="1400" i="1" dirty="0" smtClean="0"/>
              <a:t>al</a:t>
            </a:r>
            <a:r>
              <a:rPr lang="en-US" sz="1400" dirty="0" smtClean="0"/>
              <a:t>. Adv. Complex. Syst. (</a:t>
            </a:r>
            <a:r>
              <a:rPr lang="en-US" sz="1400" dirty="0"/>
              <a:t>2008).</a:t>
            </a:r>
          </a:p>
        </p:txBody>
      </p:sp>
      <p:grpSp>
        <p:nvGrpSpPr>
          <p:cNvPr id="15" name="Group 14"/>
          <p:cNvGrpSpPr/>
          <p:nvPr/>
        </p:nvGrpSpPr>
        <p:grpSpPr>
          <a:xfrm>
            <a:off x="978869" y="2122296"/>
            <a:ext cx="5760000" cy="1107736"/>
            <a:chOff x="978869" y="2122296"/>
            <a:chExt cx="5760000" cy="1107736"/>
          </a:xfrm>
        </p:grpSpPr>
        <p:pic>
          <p:nvPicPr>
            <p:cNvPr id="6" name="Picture 5"/>
            <p:cNvPicPr>
              <a:picLocks noChangeAspect="1"/>
            </p:cNvPicPr>
            <p:nvPr/>
          </p:nvPicPr>
          <p:blipFill rotWithShape="1">
            <a:blip r:embed="rId3"/>
            <a:srcRect l="8657" t="43385" r="15744" b="33935"/>
            <a:stretch/>
          </p:blipFill>
          <p:spPr>
            <a:xfrm>
              <a:off x="978869" y="2150032"/>
              <a:ext cx="5760000" cy="1080000"/>
            </a:xfrm>
            <a:prstGeom prst="rect">
              <a:avLst/>
            </a:prstGeom>
          </p:spPr>
        </p:pic>
        <p:sp>
          <p:nvSpPr>
            <p:cNvPr id="10" name="Oval 9"/>
            <p:cNvSpPr/>
            <p:nvPr/>
          </p:nvSpPr>
          <p:spPr>
            <a:xfrm>
              <a:off x="2534510" y="2122296"/>
              <a:ext cx="504056" cy="504056"/>
            </a:xfrm>
            <a:prstGeom prst="ellipse">
              <a:avLst/>
            </a:prstGeom>
            <a:noFill/>
            <a:ln w="76200">
              <a:solidFill>
                <a:srgbClr val="FF000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2418309" y="3299042"/>
            <a:ext cx="1584176" cy="307777"/>
          </a:xfrm>
          <a:prstGeom prst="rect">
            <a:avLst/>
          </a:prstGeom>
          <a:noFill/>
        </p:spPr>
        <p:txBody>
          <a:bodyPr wrap="square" lIns="0" tIns="0" rIns="0" bIns="0" rtlCol="0">
            <a:spAutoFit/>
          </a:bodyPr>
          <a:lstStyle/>
          <a:p>
            <a:r>
              <a:rPr lang="en-US" sz="2000" dirty="0" smtClean="0"/>
              <a:t>Driving force</a:t>
            </a:r>
            <a:endParaRPr lang="en-US" sz="2000" dirty="0"/>
          </a:p>
        </p:txBody>
      </p:sp>
      <p:sp>
        <p:nvSpPr>
          <p:cNvPr id="13" name="TextBox 12"/>
          <p:cNvSpPr txBox="1"/>
          <p:nvPr/>
        </p:nvSpPr>
        <p:spPr>
          <a:xfrm>
            <a:off x="4146501" y="3732849"/>
            <a:ext cx="1584176" cy="615553"/>
          </a:xfrm>
          <a:prstGeom prst="rect">
            <a:avLst/>
          </a:prstGeom>
          <a:noFill/>
        </p:spPr>
        <p:txBody>
          <a:bodyPr wrap="square" lIns="0" tIns="0" rIns="0" bIns="0" rtlCol="0">
            <a:spAutoFit/>
          </a:bodyPr>
          <a:lstStyle/>
          <a:p>
            <a:pPr algn="ctr"/>
            <a:r>
              <a:rPr lang="en-US" sz="2000" dirty="0" smtClean="0"/>
              <a:t>Interpersonal</a:t>
            </a:r>
            <a:br>
              <a:rPr lang="en-US" sz="2000" dirty="0" smtClean="0"/>
            </a:br>
            <a:r>
              <a:rPr lang="en-US" sz="2000" dirty="0" smtClean="0"/>
              <a:t>repulsion</a:t>
            </a:r>
            <a:endParaRPr lang="en-US" sz="2000" dirty="0"/>
          </a:p>
        </p:txBody>
      </p:sp>
      <p:sp>
        <p:nvSpPr>
          <p:cNvPr id="14" name="TextBox 13"/>
          <p:cNvSpPr txBox="1"/>
          <p:nvPr/>
        </p:nvSpPr>
        <p:spPr>
          <a:xfrm>
            <a:off x="6029341" y="3299042"/>
            <a:ext cx="2869687" cy="615553"/>
          </a:xfrm>
          <a:prstGeom prst="rect">
            <a:avLst/>
          </a:prstGeom>
          <a:noFill/>
        </p:spPr>
        <p:txBody>
          <a:bodyPr wrap="square" lIns="0" tIns="0" rIns="0" bIns="0" rtlCol="0">
            <a:spAutoFit/>
          </a:bodyPr>
          <a:lstStyle/>
          <a:p>
            <a:r>
              <a:rPr lang="en-US" sz="2000" dirty="0" smtClean="0"/>
              <a:t>Pedestrian-boundary repulsion</a:t>
            </a:r>
            <a:endParaRPr lang="en-US" sz="2000" dirty="0"/>
          </a:p>
        </p:txBody>
      </p:sp>
    </p:spTree>
    <p:extLst>
      <p:ext uri="{BB962C8B-B14F-4D97-AF65-F5344CB8AC3E}">
        <p14:creationId xmlns:p14="http://schemas.microsoft.com/office/powerpoint/2010/main" val="104984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Numerical simulation setup</a:t>
            </a:r>
            <a:endParaRPr lang="fi-FI" sz="3200" dirty="0"/>
          </a:p>
        </p:txBody>
      </p:sp>
      <mc:AlternateContent xmlns:mc="http://schemas.openxmlformats.org/markup-compatibility/2006" xmlns:a14="http://schemas.microsoft.com/office/drawing/2010/main">
        <mc:Choice Requires="a14">
          <p:sp>
            <p:nvSpPr>
              <p:cNvPr id="39940" name="Text Placeholder 2"/>
              <p:cNvSpPr>
                <a:spLocks noGrp="1"/>
              </p:cNvSpPr>
              <p:nvPr>
                <p:ph sz="quarter" idx="14"/>
              </p:nvPr>
            </p:nvSpPr>
            <p:spPr/>
            <p:txBody>
              <a:bodyPr/>
              <a:lstStyle/>
              <a:p>
                <a:pPr lvl="1"/>
                <a:r>
                  <a:rPr lang="fi-FI" dirty="0" smtClean="0">
                    <a:latin typeface="+mn-lt"/>
                  </a:rPr>
                  <a:t>A straight corridor : </a:t>
                </a:r>
                <a:r>
                  <a:rPr lang="fi-FI" i="0" dirty="0" smtClean="0">
                    <a:latin typeface="+mn-lt"/>
                  </a:rPr>
                  <a:t>length 55m, width 6m</a:t>
                </a:r>
              </a:p>
              <a:p>
                <a:pPr lvl="1"/>
                <a:r>
                  <a:rPr lang="fi-FI" i="0" dirty="0" smtClean="0">
                    <a:latin typeface="+mn-lt"/>
                  </a:rPr>
                  <a:t>3 attractions along the corridor</a:t>
                </a:r>
                <a:endParaRPr lang="fi-FI" dirty="0" smtClean="0">
                  <a:latin typeface="+mn-lt"/>
                </a:endParaRPr>
              </a:p>
              <a:p>
                <a:pPr lvl="1"/>
                <a:r>
                  <a:rPr lang="fi-FI" sz="2000" i="0" dirty="0" smtClean="0">
                    <a:latin typeface="+mn-lt"/>
                  </a:rPr>
                  <a:t>Bi-directional flow</a:t>
                </a:r>
              </a:p>
              <a:p>
                <a:pPr lvl="1"/>
                <a:r>
                  <a:rPr lang="fi-FI" dirty="0">
                    <a:latin typeface="+mn-lt"/>
                  </a:rPr>
                  <a:t>Change social influence </a:t>
                </a:r>
                <a14:m>
                  <m:oMath xmlns:m="http://schemas.openxmlformats.org/officeDocument/2006/math">
                    <m:r>
                      <a:rPr lang="en-US" i="1">
                        <a:latin typeface="Cambria Math" panose="02040503050406030204" pitchFamily="18" charset="0"/>
                      </a:rPr>
                      <m:t>𝑠</m:t>
                    </m:r>
                  </m:oMath>
                </a14:m>
                <a:r>
                  <a:rPr lang="fi-FI" dirty="0">
                    <a:latin typeface="+mn-lt"/>
                  </a:rPr>
                  <a:t> and incoming pedestrian flux </a:t>
                </a:r>
                <a14:m>
                  <m:oMath xmlns:m="http://schemas.openxmlformats.org/officeDocument/2006/math">
                    <m:r>
                      <a:rPr lang="en-US" i="1">
                        <a:latin typeface="Cambria Math" panose="02040503050406030204" pitchFamily="18" charset="0"/>
                      </a:rPr>
                      <m:t>𝑞</m:t>
                    </m:r>
                  </m:oMath>
                </a14:m>
                <a:endParaRPr lang="fi-FI" dirty="0">
                  <a:latin typeface="+mn-lt"/>
                </a:endParaRPr>
              </a:p>
              <a:p>
                <a:pPr lvl="1"/>
                <a:r>
                  <a:rPr lang="fi-FI" sz="2000" i="0" dirty="0" smtClean="0">
                    <a:latin typeface="+mn-lt"/>
                  </a:rPr>
                  <a:t>All the pedestrians are subject to impulse stops</a:t>
                </a:r>
              </a:p>
            </p:txBody>
          </p:sp>
        </mc:Choice>
        <mc:Fallback xmlns="">
          <p:sp>
            <p:nvSpPr>
              <p:cNvPr id="39940" name="Text Placeholder 2"/>
              <p:cNvSpPr>
                <a:spLocks noGrp="1" noRot="1" noChangeAspect="1" noMove="1" noResize="1" noEditPoints="1" noAdjustHandles="1" noChangeArrowheads="1" noChangeShapeType="1" noTextEdit="1"/>
              </p:cNvSpPr>
              <p:nvPr>
                <p:ph sz="quarter" idx="14"/>
              </p:nvPr>
            </p:nvSpPr>
            <p:spPr>
              <a:blipFill rotWithShape="0">
                <a:blip r:embed="rId3"/>
                <a:stretch>
                  <a:fillRect l="-1486" t="-2194"/>
                </a:stretch>
              </a:blipFill>
            </p:spPr>
            <p:txBody>
              <a:bodyPr/>
              <a:lstStyle/>
              <a:p>
                <a:r>
                  <a:rPr lang="en-US">
                    <a:noFill/>
                  </a:rPr>
                  <a:t> </a:t>
                </a:r>
              </a:p>
            </p:txBody>
          </p:sp>
        </mc:Fallback>
      </mc:AlternateContent>
      <p:sp>
        <p:nvSpPr>
          <p:cNvPr id="3" name="Date Placeholder 2"/>
          <p:cNvSpPr>
            <a:spLocks noGrp="1"/>
          </p:cNvSpPr>
          <p:nvPr>
            <p:ph type="dt" sz="quarter" idx="15"/>
          </p:nvPr>
        </p:nvSpPr>
        <p:spPr/>
        <p:txBody>
          <a:bodyPr/>
          <a:lstStyle/>
          <a:p>
            <a:fld id="{8B91FE57-DB32-4B83-8966-D5F6FAA34583}" type="datetime1">
              <a:rPr lang="fi-FI" smtClean="0"/>
              <a:pPr/>
              <a:t>28.10.2015</a:t>
            </a:fld>
            <a:endParaRPr lang="fi-FI" dirty="0"/>
          </a:p>
        </p:txBody>
      </p:sp>
      <p:sp>
        <p:nvSpPr>
          <p:cNvPr id="5" name="Slide Number Placeholder 4"/>
          <p:cNvSpPr>
            <a:spLocks noGrp="1"/>
          </p:cNvSpPr>
          <p:nvPr>
            <p:ph type="sldNum" sz="quarter" idx="17"/>
          </p:nvPr>
        </p:nvSpPr>
        <p:spPr/>
        <p:txBody>
          <a:bodyPr/>
          <a:lstStyle/>
          <a:p>
            <a:fld id="{F6ED7A9A-829A-6842-9098-EDF953E56D4F}" type="slidenum">
              <a:rPr lang="fi-FI" smtClean="0"/>
              <a:pPr/>
              <a:t>7</a:t>
            </a:fld>
            <a:endParaRPr lang="fi-FI"/>
          </a:p>
        </p:txBody>
      </p:sp>
      <p:grpSp>
        <p:nvGrpSpPr>
          <p:cNvPr id="6" name="Group 5"/>
          <p:cNvGrpSpPr>
            <a:grpSpLocks/>
          </p:cNvGrpSpPr>
          <p:nvPr/>
        </p:nvGrpSpPr>
        <p:grpSpPr>
          <a:xfrm>
            <a:off x="972000" y="3433564"/>
            <a:ext cx="7200000" cy="1440000"/>
            <a:chOff x="76200" y="2819400"/>
            <a:chExt cx="9000000" cy="2061865"/>
          </a:xfrm>
        </p:grpSpPr>
        <p:pic>
          <p:nvPicPr>
            <p:cNvPr id="7" name="Picture 6"/>
            <p:cNvPicPr>
              <a:picLocks noChangeAspect="1"/>
            </p:cNvPicPr>
            <p:nvPr/>
          </p:nvPicPr>
          <p:blipFill>
            <a:blip r:embed="rId4"/>
            <a:stretch>
              <a:fillRect/>
            </a:stretch>
          </p:blipFill>
          <p:spPr>
            <a:xfrm>
              <a:off x="76200" y="2819400"/>
              <a:ext cx="9000000" cy="1710916"/>
            </a:xfrm>
            <a:prstGeom prst="rect">
              <a:avLst/>
            </a:prstGeom>
          </p:spPr>
        </p:pic>
        <p:sp>
          <p:nvSpPr>
            <p:cNvPr id="8" name="TextBox 7"/>
            <p:cNvSpPr txBox="1"/>
            <p:nvPr/>
          </p:nvSpPr>
          <p:spPr>
            <a:xfrm>
              <a:off x="1752600" y="4419600"/>
              <a:ext cx="840000" cy="461665"/>
            </a:xfrm>
            <a:prstGeom prst="rect">
              <a:avLst/>
            </a:prstGeom>
            <a:noFill/>
          </p:spPr>
          <p:txBody>
            <a:bodyPr wrap="square" rtlCol="0">
              <a:spAutoFit/>
            </a:bodyPr>
            <a:lstStyle/>
            <a:p>
              <a:pPr algn="ctr"/>
              <a:r>
                <a:rPr lang="en-US" sz="2000" dirty="0" smtClean="0"/>
                <a:t>1</a:t>
              </a:r>
              <a:endParaRPr lang="en-US" sz="2000" dirty="0"/>
            </a:p>
          </p:txBody>
        </p:sp>
        <p:sp>
          <p:nvSpPr>
            <p:cNvPr id="9" name="TextBox 8"/>
            <p:cNvSpPr txBox="1"/>
            <p:nvPr/>
          </p:nvSpPr>
          <p:spPr>
            <a:xfrm>
              <a:off x="4114800" y="4419600"/>
              <a:ext cx="840000" cy="461665"/>
            </a:xfrm>
            <a:prstGeom prst="rect">
              <a:avLst/>
            </a:prstGeom>
            <a:noFill/>
          </p:spPr>
          <p:txBody>
            <a:bodyPr wrap="square" rtlCol="0">
              <a:spAutoFit/>
            </a:bodyPr>
            <a:lstStyle/>
            <a:p>
              <a:pPr algn="ctr"/>
              <a:r>
                <a:rPr lang="en-US" sz="2000" dirty="0" smtClean="0"/>
                <a:t>2</a:t>
              </a:r>
              <a:endParaRPr lang="en-US" sz="2000" dirty="0"/>
            </a:p>
          </p:txBody>
        </p:sp>
        <p:sp>
          <p:nvSpPr>
            <p:cNvPr id="10" name="TextBox 9"/>
            <p:cNvSpPr txBox="1"/>
            <p:nvPr/>
          </p:nvSpPr>
          <p:spPr>
            <a:xfrm>
              <a:off x="6551400" y="4419600"/>
              <a:ext cx="840000" cy="461665"/>
            </a:xfrm>
            <a:prstGeom prst="rect">
              <a:avLst/>
            </a:prstGeom>
            <a:noFill/>
          </p:spPr>
          <p:txBody>
            <a:bodyPr wrap="square" rtlCol="0">
              <a:spAutoFit/>
            </a:bodyPr>
            <a:lstStyle/>
            <a:p>
              <a:pPr algn="ctr"/>
              <a:r>
                <a:rPr lang="en-US" sz="2000" dirty="0" smtClean="0"/>
                <a:t>3</a:t>
              </a:r>
              <a:endParaRPr lang="en-US" sz="2000" dirty="0"/>
            </a:p>
          </p:txBody>
        </p:sp>
      </p:grpSp>
      <p:sp>
        <p:nvSpPr>
          <p:cNvPr id="11" name="Right Arrow 10"/>
          <p:cNvSpPr/>
          <p:nvPr/>
        </p:nvSpPr>
        <p:spPr>
          <a:xfrm>
            <a:off x="467760" y="3771144"/>
            <a:ext cx="504056" cy="432048"/>
          </a:xfrm>
          <a:prstGeom prst="rightArrow">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8171448" y="3771144"/>
            <a:ext cx="504056" cy="432048"/>
          </a:xfrm>
          <a:prstGeom prst="rightArrow">
            <a:avLst/>
          </a:prstGeom>
          <a:solidFill>
            <a:srgbClr val="005EB8"/>
          </a:solidFill>
          <a:ln>
            <a:no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1622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Numerical simulation setup</a:t>
            </a:r>
            <a:endParaRPr lang="fi-FI" sz="3200" dirty="0"/>
          </a:p>
        </p:txBody>
      </p:sp>
      <mc:AlternateContent xmlns:mc="http://schemas.openxmlformats.org/markup-compatibility/2006" xmlns:a14="http://schemas.microsoft.com/office/drawing/2010/main">
        <mc:Choice Requires="a14">
          <p:sp>
            <p:nvSpPr>
              <p:cNvPr id="39940" name="Text Placeholder 2"/>
              <p:cNvSpPr>
                <a:spLocks noGrp="1"/>
              </p:cNvSpPr>
              <p:nvPr>
                <p:ph sz="quarter" idx="14"/>
              </p:nvPr>
            </p:nvSpPr>
            <p:spPr/>
            <p:txBody>
              <a:bodyPr/>
              <a:lstStyle/>
              <a:p>
                <a:pPr lvl="1"/>
                <a:r>
                  <a:rPr lang="fi-FI" dirty="0" smtClean="0">
                    <a:latin typeface="+mn-lt"/>
                  </a:rPr>
                  <a:t>Each pedestrian considers others within the area </a:t>
                </a:r>
                <a:r>
                  <a:rPr lang="fi-FI" dirty="0">
                    <a:latin typeface="+mn-lt"/>
                  </a:rPr>
                  <a:t>of influence</a:t>
                </a:r>
              </a:p>
              <a:p>
                <a:pPr lvl="1"/>
                <a:r>
                  <a:rPr lang="fi-FI" sz="2000" i="0" dirty="0" smtClean="0">
                    <a:latin typeface="+mn-lt"/>
                  </a:rPr>
                  <a:t>Leave the attraction after a certain amount time (</a:t>
                </a:r>
                <a14:m>
                  <m:oMath xmlns:m="http://schemas.openxmlformats.org/officeDocument/2006/math">
                    <m:acc>
                      <m:accPr>
                        <m:chr m:val="̅"/>
                        <m:ctrlPr>
                          <a:rPr lang="en-US" sz="2000"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e>
                    </m:acc>
                  </m:oMath>
                </a14:m>
                <a:r>
                  <a:rPr lang="fi-FI" sz="2000" i="0" dirty="0" smtClean="0">
                    <a:latin typeface="+mn-lt"/>
                  </a:rPr>
                  <a:t> = 30 sec.)</a:t>
                </a:r>
              </a:p>
            </p:txBody>
          </p:sp>
        </mc:Choice>
        <mc:Fallback xmlns="">
          <p:sp>
            <p:nvSpPr>
              <p:cNvPr id="39940" name="Text Placeholder 2"/>
              <p:cNvSpPr>
                <a:spLocks noGrp="1" noRot="1" noChangeAspect="1" noMove="1" noResize="1" noEditPoints="1" noAdjustHandles="1" noChangeArrowheads="1" noChangeShapeType="1" noTextEdit="1"/>
              </p:cNvSpPr>
              <p:nvPr>
                <p:ph sz="quarter" idx="14"/>
              </p:nvPr>
            </p:nvSpPr>
            <p:spPr>
              <a:blipFill rotWithShape="0">
                <a:blip r:embed="rId2"/>
                <a:stretch>
                  <a:fillRect l="-1486" t="-2194"/>
                </a:stretch>
              </a:blipFill>
            </p:spPr>
            <p:txBody>
              <a:bodyPr/>
              <a:lstStyle/>
              <a:p>
                <a:r>
                  <a:rPr lang="en-US">
                    <a:noFill/>
                  </a:rPr>
                  <a:t> </a:t>
                </a:r>
              </a:p>
            </p:txBody>
          </p:sp>
        </mc:Fallback>
      </mc:AlternateContent>
      <p:sp>
        <p:nvSpPr>
          <p:cNvPr id="3" name="Date Placeholder 2"/>
          <p:cNvSpPr>
            <a:spLocks noGrp="1"/>
          </p:cNvSpPr>
          <p:nvPr>
            <p:ph type="dt" sz="quarter" idx="15"/>
          </p:nvPr>
        </p:nvSpPr>
        <p:spPr/>
        <p:txBody>
          <a:bodyPr/>
          <a:lstStyle/>
          <a:p>
            <a:fld id="{8B91FE57-DB32-4B83-8966-D5F6FAA34583}" type="datetime1">
              <a:rPr lang="fi-FI" smtClean="0"/>
              <a:pPr/>
              <a:t>28.10.2015</a:t>
            </a:fld>
            <a:endParaRPr lang="fi-FI" dirty="0"/>
          </a:p>
        </p:txBody>
      </p:sp>
      <p:sp>
        <p:nvSpPr>
          <p:cNvPr id="5" name="Slide Number Placeholder 4"/>
          <p:cNvSpPr>
            <a:spLocks noGrp="1"/>
          </p:cNvSpPr>
          <p:nvPr>
            <p:ph type="sldNum" sz="quarter" idx="17"/>
          </p:nvPr>
        </p:nvSpPr>
        <p:spPr/>
        <p:txBody>
          <a:bodyPr/>
          <a:lstStyle/>
          <a:p>
            <a:fld id="{F6ED7A9A-829A-6842-9098-EDF953E56D4F}" type="slidenum">
              <a:rPr lang="fi-FI" smtClean="0"/>
              <a:pPr/>
              <a:t>8</a:t>
            </a:fld>
            <a:endParaRPr lang="fi-FI"/>
          </a:p>
        </p:txBody>
      </p:sp>
      <p:grpSp>
        <p:nvGrpSpPr>
          <p:cNvPr id="26" name="Group 25"/>
          <p:cNvGrpSpPr/>
          <p:nvPr/>
        </p:nvGrpSpPr>
        <p:grpSpPr>
          <a:xfrm>
            <a:off x="1763192" y="2774203"/>
            <a:ext cx="5617615" cy="2103912"/>
            <a:chOff x="1402657" y="2774203"/>
            <a:chExt cx="5617615" cy="2103912"/>
          </a:xfrm>
        </p:grpSpPr>
        <p:pic>
          <p:nvPicPr>
            <p:cNvPr id="7" name="Picture 6"/>
            <p:cNvPicPr>
              <a:picLocks noChangeAspect="1"/>
            </p:cNvPicPr>
            <p:nvPr/>
          </p:nvPicPr>
          <p:blipFill rotWithShape="1">
            <a:blip r:embed="rId3"/>
            <a:srcRect r="55688"/>
            <a:stretch/>
          </p:blipFill>
          <p:spPr>
            <a:xfrm>
              <a:off x="1402657" y="2774203"/>
              <a:ext cx="5617615" cy="2103912"/>
            </a:xfrm>
            <a:prstGeom prst="rect">
              <a:avLst/>
            </a:prstGeom>
          </p:spPr>
        </p:pic>
        <p:sp>
          <p:nvSpPr>
            <p:cNvPr id="4" name="Rectangle 3"/>
            <p:cNvSpPr/>
            <p:nvPr/>
          </p:nvSpPr>
          <p:spPr>
            <a:xfrm>
              <a:off x="2829778" y="2946399"/>
              <a:ext cx="2929750" cy="1614311"/>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835696" y="3289548"/>
              <a:ext cx="216024" cy="216024"/>
            </a:xfrm>
            <a:prstGeom prst="ellipse">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059832" y="3034385"/>
              <a:ext cx="216024" cy="216024"/>
            </a:xfrm>
            <a:prstGeom prst="ellipse">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505910" y="3202578"/>
              <a:ext cx="216024" cy="216024"/>
            </a:xfrm>
            <a:prstGeom prst="ellipse">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851920" y="4255262"/>
              <a:ext cx="216024" cy="216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078629" y="4255166"/>
              <a:ext cx="216024" cy="216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355976" y="4251427"/>
              <a:ext cx="216024" cy="216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633323" y="4251427"/>
              <a:ext cx="216024" cy="216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550298" y="3602600"/>
              <a:ext cx="216024" cy="216024"/>
            </a:xfrm>
            <a:prstGeom prst="ellipse">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038458" y="3218419"/>
              <a:ext cx="216024" cy="216024"/>
            </a:xfrm>
            <a:prstGeom prst="ellipse">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700665" y="3618441"/>
              <a:ext cx="216024" cy="216024"/>
            </a:xfrm>
            <a:prstGeom prst="ellipse">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316795" y="4035403"/>
              <a:ext cx="216024" cy="216024"/>
            </a:xfrm>
            <a:prstGeom prst="ellipse">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425707" y="4035403"/>
              <a:ext cx="216024" cy="216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097006" y="4035403"/>
              <a:ext cx="216024" cy="216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2123728" y="3292564"/>
              <a:ext cx="360040" cy="179141"/>
            </a:xfrm>
            <a:prstGeom prst="rightArrow">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Oval 28"/>
          <p:cNvSpPr/>
          <p:nvPr/>
        </p:nvSpPr>
        <p:spPr>
          <a:xfrm>
            <a:off x="6531905" y="3218419"/>
            <a:ext cx="216024" cy="216024"/>
          </a:xfrm>
          <a:prstGeom prst="ellipse">
            <a:avLst/>
          </a:prstGeom>
          <a:noFill/>
          <a:ln w="63500">
            <a:solidFill>
              <a:srgbClr val="005E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732571" y="3510429"/>
            <a:ext cx="216024" cy="216024"/>
          </a:xfrm>
          <a:prstGeom prst="ellipse">
            <a:avLst/>
          </a:prstGeom>
          <a:noFill/>
          <a:ln w="63500">
            <a:solidFill>
              <a:srgbClr val="005E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457602" y="4035403"/>
            <a:ext cx="216024" cy="216024"/>
          </a:xfrm>
          <a:prstGeom prst="ellipse">
            <a:avLst/>
          </a:prstGeom>
          <a:noFill/>
          <a:ln w="63500">
            <a:solidFill>
              <a:srgbClr val="005E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3416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Stable clusters</a:t>
            </a:r>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28.10.2015</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9</a:t>
            </a:fld>
            <a:endParaRPr lang="fi-FI"/>
          </a:p>
        </p:txBody>
      </p:sp>
      <p:pic>
        <p:nvPicPr>
          <p:cNvPr id="6" name="Picture 5"/>
          <p:cNvPicPr>
            <a:picLocks noChangeAspect="1"/>
          </p:cNvPicPr>
          <p:nvPr/>
        </p:nvPicPr>
        <p:blipFill rotWithShape="1">
          <a:blip r:embed="rId4"/>
          <a:srcRect l="4065" t="37203" r="2958" b="36219"/>
          <a:stretch/>
        </p:blipFill>
        <p:spPr>
          <a:xfrm>
            <a:off x="144000" y="1522194"/>
            <a:ext cx="9000000" cy="1446429"/>
          </a:xfrm>
          <a:prstGeom prst="rect">
            <a:avLst/>
          </a:prstGeom>
        </p:spPr>
      </p:pic>
      <p:pic>
        <p:nvPicPr>
          <p:cNvPr id="9" name="video1a">
            <a:hlinkClick r:id="" action="ppaction://media"/>
          </p:cNvPr>
          <p:cNvPicPr>
            <a:picLocks noGrp="1" noChangeAspect="1"/>
          </p:cNvPicPr>
          <p:nvPr>
            <p:ph sz="quarter" idx="14"/>
            <a:videoFile r:link="rId2"/>
            <p:extLst>
              <p:ext uri="{DAA4B4D4-6D71-4841-9C94-3DE7FCFB9230}">
                <p14:media xmlns:p14="http://schemas.microsoft.com/office/powerpoint/2010/main" r:embed="rId1"/>
              </p:ext>
            </p:extLst>
          </p:nvPr>
        </p:nvPicPr>
        <p:blipFill rotWithShape="1">
          <a:blip r:embed="rId5"/>
          <a:srcRect l="1695" t="37041" r="1695" b="28417"/>
          <a:stretch/>
        </p:blipFill>
        <p:spPr>
          <a:xfrm>
            <a:off x="1619671" y="3156917"/>
            <a:ext cx="5904657" cy="1152128"/>
          </a:xfrm>
        </p:spPr>
      </p:pic>
    </p:spTree>
    <p:extLst>
      <p:ext uri="{BB962C8B-B14F-4D97-AF65-F5344CB8AC3E}">
        <p14:creationId xmlns:p14="http://schemas.microsoft.com/office/powerpoint/2010/main" val="8301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Aalto University">
  <a:themeElements>
    <a:clrScheme name="Aalto-insinoori">
      <a:dk1>
        <a:sysClr val="windowText" lastClr="000000"/>
      </a:dk1>
      <a:lt1>
        <a:sysClr val="window" lastClr="FFFFFF"/>
      </a:lt1>
      <a:dk2>
        <a:srgbClr val="BB16A3"/>
      </a:dk2>
      <a:lt2>
        <a:srgbClr val="8C857B"/>
      </a:lt2>
      <a:accent1>
        <a:srgbClr val="BB16A3"/>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B8"/>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25360</TotalTime>
  <Words>668</Words>
  <Application>Microsoft Office PowerPoint</Application>
  <PresentationFormat>On-screen Show (16:10)</PresentationFormat>
  <Paragraphs>188</Paragraphs>
  <Slides>23</Slides>
  <Notes>7</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Lucida Grande</vt:lpstr>
      <vt:lpstr>ＭＳ Ｐゴシック</vt:lpstr>
      <vt:lpstr>ＭＳ Ｐゴシック</vt:lpstr>
      <vt:lpstr>ヒラギノ角ゴ Pro W3</vt:lpstr>
      <vt:lpstr>Arial</vt:lpstr>
      <vt:lpstr>Calibri</vt:lpstr>
      <vt:lpstr>Cambria Math</vt:lpstr>
      <vt:lpstr>Courier New</vt:lpstr>
      <vt:lpstr>Georgia</vt:lpstr>
      <vt:lpstr>Aalto University</vt:lpstr>
      <vt:lpstr>Impact of impulse stops on pedestrian flow</vt:lpstr>
      <vt:lpstr>Attractions</vt:lpstr>
      <vt:lpstr>Attractions</vt:lpstr>
      <vt:lpstr>Influence of others</vt:lpstr>
      <vt:lpstr>Impulse stops</vt:lpstr>
      <vt:lpstr>Pedestrian movement</vt:lpstr>
      <vt:lpstr>Numerical simulation setup</vt:lpstr>
      <vt:lpstr>Numerical simulation setup</vt:lpstr>
      <vt:lpstr>Stable clusters</vt:lpstr>
      <vt:lpstr>Unstable clusters</vt:lpstr>
      <vt:lpstr>Local measures</vt:lpstr>
      <vt:lpstr>Local measures (q = 0.05)</vt:lpstr>
      <vt:lpstr>Local measures (q = 0.3)</vt:lpstr>
      <vt:lpstr>Collective behavior measures</vt:lpstr>
      <vt:lpstr>Collective behavior measures</vt:lpstr>
      <vt:lpstr>Collective behavior measures</vt:lpstr>
      <vt:lpstr>Schematic diagram</vt:lpstr>
      <vt:lpstr>Summary</vt:lpstr>
      <vt:lpstr>Thank you!   Jaeyoung Kwak  jaeyoung.kwak@aalto.fi</vt:lpstr>
      <vt:lpstr>Impulse stops </vt:lpstr>
      <vt:lpstr>Social Force Model (1)</vt:lpstr>
      <vt:lpstr>Social Force Model (2)</vt:lpstr>
      <vt:lpstr>Social Force Model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impulse stops on pedestrian flow</dc:title>
  <cp:lastModifiedBy>Jaeyoung Kwak</cp:lastModifiedBy>
  <cp:revision>486</cp:revision>
  <cp:lastPrinted>2012-10-17T07:14:15Z</cp:lastPrinted>
  <dcterms:created xsi:type="dcterms:W3CDTF">2012-05-14T17:33:12Z</dcterms:created>
  <dcterms:modified xsi:type="dcterms:W3CDTF">2015-10-28T08:28:24Z</dcterms:modified>
</cp:coreProperties>
</file>