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51" r:id="rId3"/>
    <p:sldId id="263" r:id="rId4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4161"/>
    <a:srgbClr val="ED261A"/>
    <a:srgbClr val="004560"/>
    <a:srgbClr val="004563"/>
    <a:srgbClr val="0033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5907" autoAdjust="0"/>
  </p:normalViewPr>
  <p:slideViewPr>
    <p:cSldViewPr>
      <p:cViewPr varScale="1">
        <p:scale>
          <a:sx n="118" d="100"/>
          <a:sy n="118" d="100"/>
        </p:scale>
        <p:origin x="48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360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4FEF90-7A7B-482A-9AC4-F486161515EF}" type="datetimeFigureOut">
              <a:rPr lang="nl-NL"/>
              <a:pPr>
                <a:defRPr/>
              </a:pPr>
              <a:t>21-3-2018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8248F1-8ABE-42DF-8B40-4B720F787EE8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69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F752C8-69D1-4665-8D93-30D52B036175}" type="datetimeFigureOut">
              <a:rPr lang="nl-NL"/>
              <a:pPr>
                <a:defRPr/>
              </a:pPr>
              <a:t>21-3-2018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tekststijlen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l-NL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A5CD12-D9B4-4165-9137-4B582D8FC25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32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7"/>
          <p:cNvGrpSpPr>
            <a:grpSpLocks/>
          </p:cNvGrpSpPr>
          <p:nvPr userDrawn="1"/>
        </p:nvGrpSpPr>
        <p:grpSpPr bwMode="auto">
          <a:xfrm>
            <a:off x="7938" y="776288"/>
            <a:ext cx="9144000" cy="3163887"/>
            <a:chOff x="0" y="555526"/>
            <a:chExt cx="9144000" cy="3098664"/>
          </a:xfrm>
        </p:grpSpPr>
        <p:sp>
          <p:nvSpPr>
            <p:cNvPr id="8" name="Rechthoek 8"/>
            <p:cNvSpPr/>
            <p:nvPr/>
          </p:nvSpPr>
          <p:spPr>
            <a:xfrm>
              <a:off x="0" y="1203866"/>
              <a:ext cx="3779837" cy="2448769"/>
            </a:xfrm>
            <a:prstGeom prst="rect">
              <a:avLst/>
            </a:prstGeom>
            <a:solidFill>
              <a:srgbClr val="ED2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ED2624"/>
                </a:solidFill>
              </a:endParaRPr>
            </a:p>
          </p:txBody>
        </p:sp>
        <p:sp>
          <p:nvSpPr>
            <p:cNvPr id="9" name="Rechthoek 10"/>
            <p:cNvSpPr/>
            <p:nvPr/>
          </p:nvSpPr>
          <p:spPr>
            <a:xfrm>
              <a:off x="0" y="555526"/>
              <a:ext cx="3779837" cy="576821"/>
            </a:xfrm>
            <a:prstGeom prst="rect">
              <a:avLst/>
            </a:prstGeom>
            <a:solidFill>
              <a:srgbClr val="004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ED2624"/>
                </a:solidFill>
              </a:endParaRPr>
            </a:p>
          </p:txBody>
        </p:sp>
        <p:sp>
          <p:nvSpPr>
            <p:cNvPr id="10" name="Rechthoek 11"/>
            <p:cNvSpPr/>
            <p:nvPr/>
          </p:nvSpPr>
          <p:spPr>
            <a:xfrm>
              <a:off x="3851275" y="555526"/>
              <a:ext cx="5292725" cy="576821"/>
            </a:xfrm>
            <a:prstGeom prst="rect">
              <a:avLst/>
            </a:prstGeom>
            <a:solidFill>
              <a:srgbClr val="004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ED2624"/>
                </a:solidFill>
              </a:endParaRPr>
            </a:p>
          </p:txBody>
        </p:sp>
        <p:pic>
          <p:nvPicPr>
            <p:cNvPr id="11" name="Afbeelding 12" descr="Naamloos-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2672" y="1203598"/>
              <a:ext cx="5291328" cy="2450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84188"/>
            <a:ext cx="91440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ep 15"/>
          <p:cNvGrpSpPr>
            <a:grpSpLocks/>
          </p:cNvGrpSpPr>
          <p:nvPr userDrawn="1"/>
        </p:nvGrpSpPr>
        <p:grpSpPr bwMode="auto">
          <a:xfrm>
            <a:off x="6227763" y="4084638"/>
            <a:ext cx="2808287" cy="915987"/>
            <a:chOff x="6228184" y="3867894"/>
            <a:chExt cx="2808312" cy="91737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0192" y="3867894"/>
              <a:ext cx="2487613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kstvak 17"/>
            <p:cNvSpPr txBox="1"/>
            <p:nvPr/>
          </p:nvSpPr>
          <p:spPr>
            <a:xfrm>
              <a:off x="6228184" y="4516576"/>
              <a:ext cx="2808312" cy="268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50" dirty="0">
                  <a:solidFill>
                    <a:srgbClr val="004563"/>
                  </a:solidFill>
                  <a:latin typeface="MaxOT-BoldItalic" pitchFamily="50" charset="0"/>
                  <a:cs typeface="+mn-cs"/>
                </a:rPr>
                <a:t>Cybersecurity </a:t>
              </a:r>
              <a:r>
                <a:rPr lang="nl-NL" sz="1150" dirty="0">
                  <a:solidFill>
                    <a:srgbClr val="004563"/>
                  </a:solidFill>
                  <a:latin typeface="MaxOT-LightItalic" pitchFamily="50" charset="0"/>
                  <a:cs typeface="+mn-cs"/>
                </a:rPr>
                <a:t>with a personal touch</a:t>
              </a:r>
              <a:endParaRPr lang="nl-NL" sz="1150" dirty="0">
                <a:solidFill>
                  <a:srgbClr val="004563"/>
                </a:solidFill>
                <a:latin typeface="MaxOT-BoldItalic" pitchFamily="50" charset="0"/>
                <a:cs typeface="+mn-cs"/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23531" y="2067694"/>
            <a:ext cx="3317095" cy="54170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5pPr marL="0" indent="0">
              <a:buNone/>
              <a:defRPr sz="2600" b="1">
                <a:solidFill>
                  <a:srgbClr val="004161"/>
                </a:solidFill>
                <a:latin typeface="MaxOT-Light"/>
              </a:defRPr>
            </a:lvl5pPr>
          </a:lstStyle>
          <a:p>
            <a:pPr lvl="0"/>
            <a:r>
              <a:rPr lang="de-DE" dirty="0" err="1"/>
              <a:t>Textmasterformate durch Klicken bearbeiten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323528" y="2617591"/>
            <a:ext cx="3316610" cy="530225"/>
          </a:xfrm>
        </p:spPr>
        <p:txBody>
          <a:bodyPr/>
          <a:lstStyle>
            <a:lvl1pPr marL="0" indent="0">
              <a:buNone/>
              <a:defRPr>
                <a:solidFill>
                  <a:srgbClr val="004161"/>
                </a:solidFill>
              </a:defRPr>
            </a:lvl1pPr>
          </a:lstStyle>
          <a:p>
            <a:pPr lvl="0"/>
            <a:r>
              <a:rPr lang="de-DE" dirty="0" err="1"/>
              <a:t>Textmasterformate durch Klicken bearbeiten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323531" y="4155927"/>
            <a:ext cx="5832475" cy="392113"/>
          </a:xfrm>
        </p:spPr>
        <p:txBody>
          <a:bodyPr/>
          <a:lstStyle>
            <a:lvl1pPr marL="0" indent="0">
              <a:buNone/>
              <a:defRPr sz="1800">
                <a:solidFill>
                  <a:srgbClr val="004161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627534"/>
            <a:ext cx="8229600" cy="483518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4161"/>
                </a:solidFill>
                <a:latin typeface="MaxOT-Light"/>
              </a:defRPr>
            </a:lvl1pPr>
          </a:lstStyle>
          <a:p>
            <a:r>
              <a:rPr lang="de-DE" dirty="0"/>
              <a:t>Titelmasterformat durch Klicken bearbeiten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395288" y="1203599"/>
            <a:ext cx="8229600" cy="3455715"/>
          </a:xfrm>
        </p:spPr>
        <p:txBody>
          <a:bodyPr/>
          <a:lstStyle>
            <a:lvl1pPr>
              <a:defRPr baseline="0">
                <a:solidFill>
                  <a:srgbClr val="004161"/>
                </a:solidFill>
              </a:defRPr>
            </a:lvl1pPr>
            <a:lvl2pPr>
              <a:defRPr>
                <a:solidFill>
                  <a:srgbClr val="004161"/>
                </a:solidFill>
              </a:defRPr>
            </a:lvl2pPr>
            <a:lvl3pPr>
              <a:defRPr>
                <a:solidFill>
                  <a:srgbClr val="004161"/>
                </a:solidFill>
              </a:defRPr>
            </a:lvl3pPr>
            <a:lvl4pPr>
              <a:defRPr>
                <a:solidFill>
                  <a:srgbClr val="004161"/>
                </a:solidFill>
              </a:defRPr>
            </a:lvl4pPr>
          </a:lstStyle>
          <a:p>
            <a:pPr lvl="0"/>
            <a:r>
              <a:rPr lang="de-DE" dirty="0" err="1"/>
              <a:t>Textmasterformate durch Klicken bearbeiten</a:t>
            </a:r>
          </a:p>
          <a:p>
            <a:pPr lvl="1"/>
            <a:r>
              <a:rPr lang="de-DE" dirty="0" err="1"/>
              <a:t>Zweite Ebene</a:t>
            </a:r>
          </a:p>
          <a:p>
            <a:pPr lvl="2"/>
            <a:r>
              <a:rPr lang="de-DE" dirty="0" err="1"/>
              <a:t>Dritte Ebene</a:t>
            </a:r>
          </a:p>
          <a:p>
            <a:pPr lvl="3"/>
            <a:r>
              <a:rPr lang="de-DE" dirty="0" err="1"/>
              <a:t>Vierte Ebene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-1588" y="4876800"/>
            <a:ext cx="1100138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D550-5468-4156-B616-6BCE9EBCCE1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48351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04161"/>
                </a:solidFill>
                <a:latin typeface="MaxOT-Light"/>
              </a:defRPr>
            </a:lvl1pPr>
          </a:lstStyle>
          <a:p>
            <a:r>
              <a:rPr lang="de-DE" dirty="0"/>
              <a:t>Titelmasterformat durch Klicken bearbeiten</a:t>
            </a:r>
            <a:endParaRPr lang="nl-NL" dirty="0"/>
          </a:p>
        </p:txBody>
      </p:sp>
      <p:sp>
        <p:nvSpPr>
          <p:cNvPr id="9" name="Tijdelijke aanduiding voor media 8"/>
          <p:cNvSpPr>
            <a:spLocks noGrp="1"/>
          </p:cNvSpPr>
          <p:nvPr>
            <p:ph type="media" sz="quarter" idx="11"/>
          </p:nvPr>
        </p:nvSpPr>
        <p:spPr>
          <a:xfrm>
            <a:off x="395288" y="627063"/>
            <a:ext cx="7345362" cy="4032251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4161"/>
                </a:solidFill>
              </a:defRPr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-1588" y="4876800"/>
            <a:ext cx="1100138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A8C0-D981-4390-8423-CFF235EB807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483518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4161"/>
                </a:solidFill>
                <a:latin typeface="MaxOT-Light"/>
              </a:defRPr>
            </a:lvl1pPr>
          </a:lstStyle>
          <a:p>
            <a:r>
              <a:rPr lang="de-DE" dirty="0"/>
              <a:t>Titelmasterformat durch Klicken bearbeiten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395536" y="627534"/>
            <a:ext cx="7344816" cy="4032449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416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-1588" y="4876800"/>
            <a:ext cx="1100138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9B13-2B77-4019-9334-03636CFBC23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5"/>
          <p:cNvGrpSpPr>
            <a:grpSpLocks/>
          </p:cNvGrpSpPr>
          <p:nvPr userDrawn="1"/>
        </p:nvGrpSpPr>
        <p:grpSpPr bwMode="auto">
          <a:xfrm>
            <a:off x="0" y="484188"/>
            <a:ext cx="9144000" cy="71437"/>
            <a:chOff x="0" y="411510"/>
            <a:chExt cx="9144000" cy="72008"/>
          </a:xfrm>
        </p:grpSpPr>
        <p:sp>
          <p:nvSpPr>
            <p:cNvPr id="6" name="Rechthoek 6"/>
            <p:cNvSpPr/>
            <p:nvPr/>
          </p:nvSpPr>
          <p:spPr>
            <a:xfrm>
              <a:off x="2268538" y="411510"/>
              <a:ext cx="6875462" cy="72008"/>
            </a:xfrm>
            <a:prstGeom prst="rect">
              <a:avLst/>
            </a:prstGeom>
            <a:solidFill>
              <a:srgbClr val="ED26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rgbClr val="ED2624"/>
                </a:solidFill>
                <a:latin typeface="MaxOT-Light"/>
                <a:cs typeface="+mn-cs"/>
              </a:endParaRPr>
            </a:p>
          </p:txBody>
        </p:sp>
        <p:sp>
          <p:nvSpPr>
            <p:cNvPr id="7" name="Rechthoek 7"/>
            <p:cNvSpPr/>
            <p:nvPr/>
          </p:nvSpPr>
          <p:spPr>
            <a:xfrm>
              <a:off x="0" y="411510"/>
              <a:ext cx="2195513" cy="72008"/>
            </a:xfrm>
            <a:prstGeom prst="rect">
              <a:avLst/>
            </a:prstGeom>
            <a:solidFill>
              <a:srgbClr val="00456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rgbClr val="ED2624"/>
                </a:solidFill>
                <a:latin typeface="MaxOT-Light"/>
                <a:cs typeface="+mn-cs"/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3652466"/>
            <a:ext cx="7272338" cy="71948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800">
                <a:solidFill>
                  <a:srgbClr val="004161"/>
                </a:solidFill>
              </a:defRPr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1963" y="771525"/>
            <a:ext cx="80772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88" y="4916488"/>
            <a:ext cx="1100138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nl-NL" sz="1000">
                <a:solidFill>
                  <a:srgbClr val="0045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4BB3B-3941-47D6-BF0B-75A39928E172}" type="slidenum">
              <a:rPr/>
              <a:pPr>
                <a:defRPr/>
              </a:pPr>
              <a:t>‹nr.›</a:t>
            </a:fld>
            <a:endParaRPr/>
          </a:p>
        </p:txBody>
      </p:sp>
      <p:grpSp>
        <p:nvGrpSpPr>
          <p:cNvPr id="32772" name="Groep 9"/>
          <p:cNvGrpSpPr>
            <a:grpSpLocks/>
          </p:cNvGrpSpPr>
          <p:nvPr/>
        </p:nvGrpSpPr>
        <p:grpSpPr bwMode="auto">
          <a:xfrm>
            <a:off x="0" y="484188"/>
            <a:ext cx="9144000" cy="71437"/>
            <a:chOff x="0" y="411510"/>
            <a:chExt cx="9144000" cy="72008"/>
          </a:xfrm>
        </p:grpSpPr>
        <p:sp>
          <p:nvSpPr>
            <p:cNvPr id="11" name="Rechthoek 10"/>
            <p:cNvSpPr/>
            <p:nvPr/>
          </p:nvSpPr>
          <p:spPr>
            <a:xfrm>
              <a:off x="2268538" y="411510"/>
              <a:ext cx="6875462" cy="72008"/>
            </a:xfrm>
            <a:prstGeom prst="rect">
              <a:avLst/>
            </a:prstGeom>
            <a:solidFill>
              <a:srgbClr val="ED26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rgbClr val="ED2624"/>
                </a:solidFill>
                <a:latin typeface="MaxOT-Light"/>
                <a:cs typeface="+mn-cs"/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411510"/>
              <a:ext cx="2195513" cy="72008"/>
            </a:xfrm>
            <a:prstGeom prst="rect">
              <a:avLst/>
            </a:prstGeom>
            <a:solidFill>
              <a:srgbClr val="00456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rgbClr val="ED2624"/>
                </a:solidFill>
                <a:latin typeface="MaxOT-Light"/>
                <a:cs typeface="+mn-cs"/>
              </a:endParaRPr>
            </a:p>
          </p:txBody>
        </p:sp>
      </p:grp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4732338"/>
            <a:ext cx="1622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nl-NL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nl-NL" sz="2600" kern="1200">
          <a:solidFill>
            <a:srgbClr val="004161"/>
          </a:solidFill>
          <a:latin typeface="MaxOT-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nl-NL" sz="2000" kern="1200">
          <a:solidFill>
            <a:srgbClr val="004161"/>
          </a:solidFill>
          <a:latin typeface="MaxOT-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nl-NL" kern="1200">
          <a:solidFill>
            <a:srgbClr val="004161"/>
          </a:solidFill>
          <a:latin typeface="MaxOT-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nl-NL" sz="1600" kern="1200">
          <a:solidFill>
            <a:srgbClr val="004161"/>
          </a:solidFill>
          <a:latin typeface="MaxOT-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nl-NL" kern="1200">
          <a:solidFill>
            <a:schemeClr val="tx1"/>
          </a:solidFill>
          <a:latin typeface="MaxOT-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23850" y="2066925"/>
            <a:ext cx="3316288" cy="542925"/>
          </a:xfrm>
        </p:spPr>
        <p:txBody>
          <a:bodyPr/>
          <a:lstStyle/>
          <a:p>
            <a:pPr eaLnBrk="1" hangingPunct="1"/>
            <a:r>
              <a:rPr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</a:t>
            </a:r>
            <a:r>
              <a:rPr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cyber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 </a:t>
            </a:r>
            <a:r>
              <a:rPr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endParaRPr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3" y="1419622"/>
            <a:ext cx="5292547" cy="2522600"/>
          </a:xfrm>
          <a:prstGeom prst="rect">
            <a:avLst/>
          </a:prstGeom>
        </p:spPr>
      </p:pic>
      <p:sp>
        <p:nvSpPr>
          <p:cNvPr id="3" name="AutoShape 2" descr="Afbeeldingsresultaat voor gemeente den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Afbeeldingsresultaat voor cure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1963" y="212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AutoShape 2" descr="Afbeeldingsresultaat voor nederlands japan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Afbeeldingsresultaat voor tu del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3" y="3759174"/>
            <a:ext cx="2035030" cy="1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74" y="47232"/>
            <a:ext cx="1485049" cy="2922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4587974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0" y="555526"/>
            <a:ext cx="9144000" cy="4587974"/>
          </a:xfrm>
          <a:prstGeom prst="rect">
            <a:avLst/>
          </a:prstGeom>
          <a:solidFill>
            <a:srgbClr val="0041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0" y="555526"/>
            <a:ext cx="9144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5 – 10 years ‘traditional’ infrastructures evolves to an I(O)T based environment. How can we, as a society, make them cyber resilience? </a:t>
            </a:r>
          </a:p>
          <a:p>
            <a:pPr marL="0" indent="0">
              <a:buNone/>
            </a:pPr>
            <a:endParaRPr lang="nl-N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 between the ‘triple Helix’ necessary to make the (critical) infrastructure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collaborate?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Field- &amp; testlabs to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‘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-spots’ in the 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chain. </a:t>
            </a:r>
            <a:endParaRPr lang="nl-NL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nl-NL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nl-N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742950" lvl="1" indent="-285750">
              <a:buFontTx/>
              <a:buChar char="-"/>
            </a:pPr>
            <a:endParaRPr lang="nl-N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 trends for SCADA and protocols (will there be a standardization for each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industry)?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40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458797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555526"/>
            <a:ext cx="9144000" cy="4587974"/>
          </a:xfrm>
          <a:prstGeom prst="rect">
            <a:avLst/>
          </a:prstGeom>
          <a:solidFill>
            <a:srgbClr val="0041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23678"/>
            <a:ext cx="4427436" cy="1440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74" y="47232"/>
            <a:ext cx="1485049" cy="29227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322309" y="3355601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 van Schayik</a:t>
            </a:r>
          </a:p>
          <a:p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Nort.vanschayik@compumatica.com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F7D2539B-C691-4904-909D-83E6F949D413}" vid="{58F30AFE-AE6B-4780-9085-92FBA7B29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103</Words>
  <Application>Microsoft Office PowerPoint</Application>
  <PresentationFormat>Diavoorstelling (16:9)</PresentationFormat>
  <Paragraphs>20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MaxOT-BoldItalic</vt:lpstr>
      <vt:lpstr>MaxOT-Light</vt:lpstr>
      <vt:lpstr>MaxOT-LightItalic</vt:lpstr>
      <vt:lpstr>Verdana</vt:lpstr>
      <vt:lpstr>Powerpoint template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22</cp:revision>
  <dcterms:created xsi:type="dcterms:W3CDTF">2014-04-14T14:17:27Z</dcterms:created>
  <dcterms:modified xsi:type="dcterms:W3CDTF">2018-03-21T13:45:22Z</dcterms:modified>
</cp:coreProperties>
</file>