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303" r:id="rId5"/>
    <p:sldId id="304" r:id="rId6"/>
    <p:sldId id="305" r:id="rId7"/>
    <p:sldId id="306" r:id="rId8"/>
    <p:sldId id="307" r:id="rId9"/>
    <p:sldId id="261" r:id="rId10"/>
    <p:sldId id="263" r:id="rId11"/>
    <p:sldId id="264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301" r:id="rId22"/>
    <p:sldId id="262" r:id="rId23"/>
    <p:sldId id="276" r:id="rId24"/>
    <p:sldId id="277" r:id="rId25"/>
    <p:sldId id="278" r:id="rId26"/>
    <p:sldId id="279" r:id="rId27"/>
    <p:sldId id="281" r:id="rId28"/>
    <p:sldId id="282" r:id="rId29"/>
    <p:sldId id="283" r:id="rId30"/>
    <p:sldId id="284" r:id="rId31"/>
    <p:sldId id="286" r:id="rId32"/>
    <p:sldId id="285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302" r:id="rId43"/>
    <p:sldId id="308" r:id="rId44"/>
    <p:sldId id="296" r:id="rId45"/>
    <p:sldId id="297" r:id="rId46"/>
    <p:sldId id="298" r:id="rId47"/>
    <p:sldId id="309" r:id="rId48"/>
    <p:sldId id="300" r:id="rId49"/>
    <p:sldId id="299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7" autoAdjust="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1128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9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681" y="2101431"/>
            <a:ext cx="8224592" cy="1005361"/>
          </a:xfrm>
        </p:spPr>
        <p:txBody>
          <a:bodyPr/>
          <a:lstStyle>
            <a:lvl1pPr algn="ctr">
              <a:defRPr sz="4000" baseline="0">
                <a:solidFill>
                  <a:schemeClr val="tx1"/>
                </a:solidFill>
                <a:latin typeface="Trebuchet M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681" y="3130288"/>
            <a:ext cx="8224592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  <a:latin typeface="Times New Roma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21FE-690D-BF48-B208-36A8B66AFB9E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7392-D117-BA40-BE51-8C5B5A18E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47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63" y="1148984"/>
            <a:ext cx="7771030" cy="49058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21FE-690D-BF48-B208-36A8B66AFB9E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pc="-5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7392-D117-BA40-BE51-8C5B5A18E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49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marL="0" algn="l">
              <a:defRPr sz="34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21FE-690D-BF48-B208-36A8B66AFB9E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7392-D117-BA40-BE51-8C5B5A18E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1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-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5462" y="1141425"/>
            <a:ext cx="3800337" cy="49134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141426"/>
            <a:ext cx="3818293" cy="49134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21FE-690D-BF48-B208-36A8B66AFB9E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7392-D117-BA40-BE51-8C5B5A18E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6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680" y="1020479"/>
            <a:ext cx="4028708" cy="1154396"/>
          </a:xfrm>
        </p:spPr>
        <p:txBody>
          <a:bodyPr anchor="b">
            <a:noAutofit/>
          </a:bodyPr>
          <a:lstStyle>
            <a:lvl1pPr marL="0" indent="0">
              <a:buNone/>
              <a:defRPr sz="2400" b="1" i="0" spc="-100">
                <a:latin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80" y="2174875"/>
            <a:ext cx="4028707" cy="39933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20479"/>
            <a:ext cx="4055807" cy="1154396"/>
          </a:xfrm>
        </p:spPr>
        <p:txBody>
          <a:bodyPr anchor="b">
            <a:noAutofit/>
          </a:bodyPr>
          <a:lstStyle>
            <a:lvl1pPr marL="0" indent="0">
              <a:buNone/>
              <a:defRPr sz="2400" b="1" i="0" kern="1200" spc="-50">
                <a:latin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55807" cy="39933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21FE-690D-BF48-B208-36A8B66AFB9E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7392-D117-BA40-BE51-8C5B5A18E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77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21FE-690D-BF48-B208-36A8B66AFB9E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7392-D117-BA40-BE51-8C5B5A18E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49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21FE-690D-BF48-B208-36A8B66AFB9E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7392-D117-BA40-BE51-8C5B5A18E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79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3471"/>
            <a:ext cx="7317468" cy="476224"/>
          </a:xfrm>
        </p:spPr>
        <p:txBody>
          <a:bodyPr anchor="b"/>
          <a:lstStyle>
            <a:lvl1pPr marL="0" algn="l">
              <a:defRPr sz="2400" b="1"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099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21FE-690D-BF48-B208-36A8B66AFB9E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7392-D117-BA40-BE51-8C5B5A18E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00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34366"/>
            <a:ext cx="5486400" cy="483782"/>
          </a:xfrm>
        </p:spPr>
        <p:txBody>
          <a:bodyPr anchor="b"/>
          <a:lstStyle>
            <a:lvl1pPr algn="ctr">
              <a:defRPr sz="2000" b="0" i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5462" y="907093"/>
            <a:ext cx="7771030" cy="412727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18149"/>
            <a:ext cx="5486400" cy="76347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921FE-690D-BF48-B208-36A8B66AFB9E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17392-D117-BA40-BE51-8C5B5A18E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39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1" y="14100"/>
            <a:ext cx="7105413" cy="5210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680" y="907093"/>
            <a:ext cx="8224593" cy="5253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8208" y="6606660"/>
            <a:ext cx="2133600" cy="1814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 baseline="0">
                <a:solidFill>
                  <a:schemeClr val="bg1"/>
                </a:solidFill>
                <a:latin typeface="Trebuchet MS"/>
              </a:defRPr>
            </a:lvl1pPr>
          </a:lstStyle>
          <a:p>
            <a:fld id="{BA9921FE-690D-BF48-B208-36A8B66AFB9E}" type="datetimeFigureOut">
              <a:rPr lang="en-US" smtClean="0"/>
              <a:pPr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-2" y="6606661"/>
            <a:ext cx="5418209" cy="1814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91440" algn="l">
              <a:defRPr sz="1000" b="1" i="0">
                <a:solidFill>
                  <a:schemeClr val="bg1"/>
                </a:solidFill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808" y="6606660"/>
            <a:ext cx="1592192" cy="1814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bg1"/>
                </a:solidFill>
                <a:latin typeface="Trebuchet MS"/>
              </a:defRPr>
            </a:lvl1pPr>
          </a:lstStyle>
          <a:p>
            <a:fld id="{C6A17392-D117-BA40-BE51-8C5B5A18E1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318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marL="91440" algn="l" defTabSz="457200" rtl="0" eaLnBrk="1" latinLnBrk="0" hangingPunct="1">
        <a:spcBef>
          <a:spcPct val="0"/>
        </a:spcBef>
        <a:buNone/>
        <a:defRPr sz="2000" b="1" i="0" kern="1200" spc="-50">
          <a:solidFill>
            <a:schemeClr val="bg1"/>
          </a:solidFill>
          <a:latin typeface="Trebuchet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 New Roman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 New Roman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 New Roman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 New Roman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 New Roman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mailto:rreiter-palmon@unomaha.e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ctrTitle"/>
          </p:nvPr>
        </p:nvSpPr>
        <p:spPr>
          <a:xfrm>
            <a:off x="468681" y="1415845"/>
            <a:ext cx="8224592" cy="1690947"/>
          </a:xfrm>
        </p:spPr>
        <p:txBody>
          <a:bodyPr/>
          <a:lstStyle/>
          <a:p>
            <a:r>
              <a:rPr lang="en-US" dirty="0"/>
              <a:t>Leading diverse and creative teams: The role of inclusive leadership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Roni Reiter-Palmon</a:t>
            </a:r>
          </a:p>
          <a:p>
            <a:r>
              <a:rPr lang="en-US" dirty="0"/>
              <a:t>Professor, Department of Psychology</a:t>
            </a:r>
          </a:p>
          <a:p>
            <a:r>
              <a:rPr lang="en-US" dirty="0" smtClean="0"/>
              <a:t>Center </a:t>
            </a:r>
            <a:r>
              <a:rPr lang="en-US" dirty="0"/>
              <a:t>for Collaboration Science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295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Processes -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Important for</a:t>
            </a:r>
          </a:p>
          <a:p>
            <a:pPr lvl="1"/>
            <a:r>
              <a:rPr lang="en-US" dirty="0" smtClean="0"/>
              <a:t>Dynamic situation</a:t>
            </a:r>
          </a:p>
          <a:p>
            <a:pPr lvl="1"/>
            <a:r>
              <a:rPr lang="en-US" dirty="0" smtClean="0"/>
              <a:t>Team adaptation</a:t>
            </a:r>
          </a:p>
          <a:p>
            <a:pPr lvl="1"/>
            <a:r>
              <a:rPr lang="en-US" dirty="0" smtClean="0"/>
              <a:t>Creativity</a:t>
            </a:r>
          </a:p>
          <a:p>
            <a:pPr marL="457200" lvl="1" indent="0">
              <a:buNone/>
            </a:pPr>
            <a:r>
              <a:rPr lang="en-US" sz="2000" dirty="0" smtClean="0"/>
              <a:t>(</a:t>
            </a:r>
            <a:r>
              <a:rPr lang="en-US" sz="2000" dirty="0"/>
              <a:t>Burke et al., 2006; </a:t>
            </a:r>
            <a:r>
              <a:rPr lang="en-US" sz="2000" dirty="0" err="1"/>
              <a:t>Janssens</a:t>
            </a:r>
            <a:r>
              <a:rPr lang="en-US" sz="2000" dirty="0"/>
              <a:t> &amp; Brett, 2006</a:t>
            </a:r>
            <a:r>
              <a:rPr lang="en-US" sz="2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6386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Team goals that emphasize collaboration relate to idea generation </a:t>
            </a:r>
            <a:r>
              <a:rPr lang="en-US" sz="2000" dirty="0" smtClean="0"/>
              <a:t>(Mitchell</a:t>
            </a:r>
            <a:r>
              <a:rPr lang="en-US" sz="2000" dirty="0"/>
              <a:t>, Boyle, &amp;</a:t>
            </a:r>
            <a:r>
              <a:rPr lang="en-US" sz="2000" dirty="0" smtClean="0"/>
              <a:t> Nicholas, 2009)</a:t>
            </a:r>
          </a:p>
          <a:p>
            <a:r>
              <a:rPr lang="en-US" sz="3600" dirty="0" smtClean="0"/>
              <a:t>Collaboration is related to creativity and innovation in teams </a:t>
            </a:r>
            <a:r>
              <a:rPr lang="en-US" sz="2000" dirty="0" smtClean="0"/>
              <a:t>(</a:t>
            </a:r>
            <a:r>
              <a:rPr lang="en-US" sz="2000" dirty="0" err="1" smtClean="0"/>
              <a:t>Drach-Zehavy</a:t>
            </a:r>
            <a:r>
              <a:rPr lang="en-US" sz="2000" dirty="0" smtClean="0"/>
              <a:t> </a:t>
            </a:r>
            <a:r>
              <a:rPr lang="en-US" sz="2000" dirty="0"/>
              <a:t>&amp;</a:t>
            </a:r>
            <a:r>
              <a:rPr lang="en-US" sz="2000" dirty="0" smtClean="0"/>
              <a:t> Somech, 2001; </a:t>
            </a:r>
            <a:r>
              <a:rPr lang="en-US" sz="2000" dirty="0"/>
              <a:t>Pearce &amp;</a:t>
            </a:r>
            <a:r>
              <a:rPr lang="en-US" sz="2000" dirty="0" smtClean="0"/>
              <a:t> Ensley, 2004) </a:t>
            </a:r>
          </a:p>
          <a:p>
            <a:r>
              <a:rPr lang="en-US" sz="3600" dirty="0"/>
              <a:t>Effective collaboration allows for integration of diverse perspectives </a:t>
            </a:r>
            <a:r>
              <a:rPr lang="en-US" sz="1200" dirty="0"/>
              <a:t>(Mitchell, Boyle, &amp; Nicholas, 2009)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4276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Processes -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Internal Communication – within the team</a:t>
            </a:r>
          </a:p>
          <a:p>
            <a:r>
              <a:rPr lang="en-US" sz="3600" dirty="0" smtClean="0"/>
              <a:t>External Communication – outside of the team</a:t>
            </a:r>
          </a:p>
          <a:p>
            <a:pPr lvl="1"/>
            <a:r>
              <a:rPr lang="en-US" sz="3200" dirty="0" smtClean="0"/>
              <a:t>With other departments/teams in the organization</a:t>
            </a:r>
          </a:p>
          <a:p>
            <a:pPr lvl="1"/>
            <a:r>
              <a:rPr lang="en-US" sz="3200" dirty="0" smtClean="0"/>
              <a:t>Outside the organization (customers, suppliers, etc.)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1758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One of the strongest predictors of team creativity </a:t>
            </a:r>
            <a:r>
              <a:rPr lang="en-US" sz="2000" dirty="0" smtClean="0"/>
              <a:t>(</a:t>
            </a:r>
            <a:r>
              <a:rPr lang="en-US" sz="2000" dirty="0" err="1"/>
              <a:t>Damanpour</a:t>
            </a:r>
            <a:r>
              <a:rPr lang="en-US" sz="2000" dirty="0"/>
              <a:t>, 1991; </a:t>
            </a:r>
            <a:r>
              <a:rPr lang="en-US" sz="2000" dirty="0" err="1"/>
              <a:t>Hulsheger</a:t>
            </a:r>
            <a:r>
              <a:rPr lang="en-US" sz="2000" dirty="0"/>
              <a:t> et al</a:t>
            </a:r>
            <a:r>
              <a:rPr lang="en-US" sz="2000" dirty="0" smtClean="0"/>
              <a:t>., 2009)</a:t>
            </a:r>
          </a:p>
          <a:p>
            <a:endParaRPr lang="en-US" sz="3600" dirty="0" smtClean="0"/>
          </a:p>
          <a:p>
            <a:r>
              <a:rPr lang="en-US" sz="3600" dirty="0" smtClean="0"/>
              <a:t>Diverse teams engage in more external communication </a:t>
            </a:r>
            <a:r>
              <a:rPr lang="en-US" sz="2000" dirty="0" smtClean="0"/>
              <a:t>(Ancona &amp; Caldwell, 1992; Keller, 2001)</a:t>
            </a:r>
            <a:endParaRPr lang="en-US" sz="2000" dirty="0"/>
          </a:p>
          <a:p>
            <a:endParaRPr lang="en-US" sz="36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Ancona and Caldwell (1992)</a:t>
            </a:r>
            <a:r>
              <a:rPr kumimoji="0" lang="en-US" altLang="en-US" sz="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3901"/>
            <a:ext cx="193354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Ancona and Caldwell (1992</a:t>
            </a:r>
            <a:r>
              <a:rPr kumimoji="0" lang="en-US" alt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Ancona and Caldwell (1992)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Ancona and Caldwell (1992)</a:t>
            </a:r>
            <a:r>
              <a:rPr kumimoji="0" lang="en-US" altLang="en-US" sz="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190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Role of external communication</a:t>
            </a:r>
          </a:p>
          <a:p>
            <a:pPr lvl="1"/>
            <a:r>
              <a:rPr lang="en-US" sz="3200" dirty="0" smtClean="0"/>
              <a:t>Providing diverse information</a:t>
            </a:r>
          </a:p>
          <a:p>
            <a:pPr lvl="1"/>
            <a:r>
              <a:rPr lang="en-US" sz="3200" dirty="0" smtClean="0"/>
              <a:t>Weak ties related to creativity </a:t>
            </a:r>
            <a:r>
              <a:rPr lang="en-US" sz="2000" dirty="0" smtClean="0"/>
              <a:t>(</a:t>
            </a:r>
            <a:r>
              <a:rPr lang="en-US" sz="2000" dirty="0"/>
              <a:t>Baer, 2010; Perry-Smith, </a:t>
            </a:r>
            <a:r>
              <a:rPr lang="en-US" sz="2000" dirty="0" smtClean="0"/>
              <a:t>2006; Perry-Smith </a:t>
            </a:r>
            <a:r>
              <a:rPr lang="en-US" sz="2000" dirty="0"/>
              <a:t>&amp;</a:t>
            </a:r>
            <a:r>
              <a:rPr lang="en-US" sz="2000" dirty="0" smtClean="0"/>
              <a:t> Shalley, 2003</a:t>
            </a:r>
            <a:r>
              <a:rPr lang="en-US" sz="2000" dirty="0"/>
              <a:t>) </a:t>
            </a:r>
            <a:endParaRPr lang="en-US" sz="2000" dirty="0" smtClean="0"/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Developing Support for new ideas </a:t>
            </a:r>
            <a:r>
              <a:rPr lang="en-US" sz="2000" dirty="0" smtClean="0"/>
              <a:t>(Howell &amp; </a:t>
            </a:r>
            <a:r>
              <a:rPr lang="en-US" sz="2000" dirty="0" err="1" smtClean="0"/>
              <a:t>Shea</a:t>
            </a:r>
            <a:r>
              <a:rPr lang="en-US" sz="2000" dirty="0" smtClean="0"/>
              <a:t>, 2006)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6245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Communication with members within the team</a:t>
            </a:r>
          </a:p>
          <a:p>
            <a:pPr lvl="1"/>
            <a:r>
              <a:rPr lang="en-US" sz="3200" dirty="0"/>
              <a:t>Collaborative communication increases </a:t>
            </a:r>
            <a:r>
              <a:rPr lang="en-US" sz="3200" dirty="0" smtClean="0"/>
              <a:t>creativity </a:t>
            </a:r>
            <a:r>
              <a:rPr lang="en-US" sz="2000" dirty="0" smtClean="0"/>
              <a:t>(</a:t>
            </a:r>
            <a:r>
              <a:rPr lang="en-US" sz="2000" dirty="0"/>
              <a:t>Lovelace, Shapiro, </a:t>
            </a:r>
            <a:r>
              <a:rPr lang="en-US" sz="2000" dirty="0" smtClean="0"/>
              <a:t>&amp; Weingart, 2001</a:t>
            </a:r>
            <a:r>
              <a:rPr lang="en-US" sz="2000" dirty="0"/>
              <a:t>) </a:t>
            </a:r>
          </a:p>
          <a:p>
            <a:pPr lvl="1"/>
            <a:r>
              <a:rPr lang="en-US" sz="3200" dirty="0"/>
              <a:t>Negative forms of communication hinder </a:t>
            </a:r>
            <a:r>
              <a:rPr lang="en-US" sz="3200" dirty="0" smtClean="0"/>
              <a:t>creativity </a:t>
            </a:r>
            <a:r>
              <a:rPr lang="en-US" sz="2000" dirty="0"/>
              <a:t>(Lovelace, Shapiro, &amp; Weingart, 2001)</a:t>
            </a:r>
          </a:p>
          <a:p>
            <a:pPr lvl="1"/>
            <a:r>
              <a:rPr lang="en-US" sz="3200" dirty="0"/>
              <a:t>Frequent communication hinder  creativity	</a:t>
            </a:r>
            <a:r>
              <a:rPr lang="en-US" sz="3200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/>
              <a:t>Kratzer</a:t>
            </a:r>
            <a:r>
              <a:rPr lang="en-US" sz="2000" dirty="0"/>
              <a:t>, </a:t>
            </a:r>
            <a:r>
              <a:rPr lang="en-US" sz="2000" dirty="0" err="1"/>
              <a:t>Leenders</a:t>
            </a:r>
            <a:r>
              <a:rPr lang="en-US" sz="2000" dirty="0"/>
              <a:t>, </a:t>
            </a:r>
            <a:r>
              <a:rPr lang="en-US" sz="2000" dirty="0" smtClean="0"/>
              <a:t>&amp; </a:t>
            </a:r>
            <a:r>
              <a:rPr lang="en-US" sz="2000" dirty="0"/>
              <a:t>van </a:t>
            </a:r>
            <a:r>
              <a:rPr lang="en-US" sz="2000" dirty="0" err="1" smtClean="0"/>
              <a:t>Engelen</a:t>
            </a:r>
            <a:r>
              <a:rPr lang="en-US" sz="2000" dirty="0" smtClean="0"/>
              <a:t>, 2004</a:t>
            </a:r>
            <a:r>
              <a:rPr lang="en-US" sz="2000" dirty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70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and Psychological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Linked to creativity and innovation </a:t>
            </a:r>
            <a:r>
              <a:rPr lang="en-US" sz="2200" dirty="0" smtClean="0"/>
              <a:t>(</a:t>
            </a:r>
            <a:r>
              <a:rPr lang="en-US" sz="2400" dirty="0"/>
              <a:t>Carmeli &amp; </a:t>
            </a:r>
            <a:r>
              <a:rPr lang="en-US" sz="2400" dirty="0" err="1"/>
              <a:t>Spreitzer</a:t>
            </a:r>
            <a:r>
              <a:rPr lang="en-US" sz="2400" dirty="0"/>
              <a:t>, 2009</a:t>
            </a:r>
            <a:r>
              <a:rPr lang="en-US" sz="2400" dirty="0" smtClean="0"/>
              <a:t>; </a:t>
            </a:r>
            <a:r>
              <a:rPr lang="en-US" sz="2400" dirty="0"/>
              <a:t>West &amp; Anderson, </a:t>
            </a:r>
            <a:r>
              <a:rPr lang="en-US" sz="2400" dirty="0" smtClean="0"/>
              <a:t>1996)</a:t>
            </a:r>
            <a:endParaRPr lang="en-US" sz="2200" dirty="0" smtClean="0"/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Linked </a:t>
            </a:r>
            <a:r>
              <a:rPr lang="en-US" sz="3600" dirty="0"/>
              <a:t>to team member willingness to discuss information </a:t>
            </a:r>
            <a:r>
              <a:rPr lang="en-US" sz="3600" dirty="0" smtClean="0"/>
              <a:t>openly </a:t>
            </a:r>
            <a:r>
              <a:rPr lang="en-US" sz="2200" dirty="0"/>
              <a:t>(Burke et al., 2006; Edmondson, </a:t>
            </a:r>
            <a:r>
              <a:rPr lang="en-US" sz="2200" dirty="0" smtClean="0"/>
              <a:t>2004; </a:t>
            </a:r>
            <a:r>
              <a:rPr lang="en-US" sz="2000" dirty="0"/>
              <a:t>Rank et al., 2004</a:t>
            </a:r>
            <a:r>
              <a:rPr lang="en-US" sz="2200" dirty="0" smtClean="0"/>
              <a:t>).</a:t>
            </a:r>
          </a:p>
          <a:p>
            <a:pPr marL="0" indent="0">
              <a:buNone/>
            </a:pP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59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and Psychological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Low trust causes disagreements and ambiguous information to be interpreted in a negative way </a:t>
            </a:r>
            <a:r>
              <a:rPr lang="en-US" sz="2000" dirty="0"/>
              <a:t>(Nicholson &amp; West, 1988; Salas et al., </a:t>
            </a:r>
            <a:r>
              <a:rPr lang="en-US" sz="2000" dirty="0" smtClean="0"/>
              <a:t>2005; West </a:t>
            </a:r>
            <a:r>
              <a:rPr lang="en-US" sz="2000" dirty="0"/>
              <a:t>&amp; Richter, 2008)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992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Can be task or relationship </a:t>
            </a:r>
            <a:r>
              <a:rPr lang="en-US" sz="3600" dirty="0" smtClean="0"/>
              <a:t>based </a:t>
            </a:r>
            <a:r>
              <a:rPr lang="en-US" sz="2000" dirty="0" smtClean="0"/>
              <a:t>(</a:t>
            </a:r>
            <a:r>
              <a:rPr lang="en-US" sz="2000" dirty="0" err="1"/>
              <a:t>Jehn</a:t>
            </a:r>
            <a:r>
              <a:rPr lang="en-US" sz="2000" dirty="0"/>
              <a:t>, </a:t>
            </a:r>
            <a:r>
              <a:rPr lang="en-US" sz="2000" dirty="0" smtClean="0"/>
              <a:t>1997)</a:t>
            </a:r>
          </a:p>
          <a:p>
            <a:endParaRPr lang="en-US" sz="3600" dirty="0" smtClean="0"/>
          </a:p>
          <a:p>
            <a:r>
              <a:rPr lang="en-US" sz="3600" dirty="0" smtClean="0"/>
              <a:t>Hypothesized that task conflict may be beneficial </a:t>
            </a:r>
            <a:r>
              <a:rPr lang="en-US" sz="2000" dirty="0" smtClean="0"/>
              <a:t>(</a:t>
            </a:r>
            <a:r>
              <a:rPr lang="en-US" sz="2000" dirty="0" err="1"/>
              <a:t>Kurtzberg</a:t>
            </a:r>
            <a:r>
              <a:rPr lang="en-US" sz="2000" dirty="0"/>
              <a:t> &amp; Amabile, 2001; </a:t>
            </a:r>
            <a:r>
              <a:rPr lang="en-US" sz="2000" dirty="0" err="1"/>
              <a:t>Mannix</a:t>
            </a:r>
            <a:r>
              <a:rPr lang="en-US" sz="2000" dirty="0"/>
              <a:t> &amp; Neale, </a:t>
            </a:r>
            <a:r>
              <a:rPr lang="en-US" sz="2000" dirty="0" smtClean="0"/>
              <a:t>2005)</a:t>
            </a:r>
          </a:p>
        </p:txBody>
      </p:sp>
    </p:spTree>
    <p:extLst>
      <p:ext uri="{BB962C8B-B14F-4D97-AF65-F5344CB8AC3E}">
        <p14:creationId xmlns:p14="http://schemas.microsoft.com/office/powerpoint/2010/main" val="1883826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Mixed results regarding effect of conflict on creativity</a:t>
            </a:r>
          </a:p>
          <a:p>
            <a:pPr lvl="1"/>
            <a:r>
              <a:rPr lang="en-US" sz="3400" dirty="0"/>
              <a:t>Relationship = negative</a:t>
            </a:r>
          </a:p>
          <a:p>
            <a:pPr lvl="1"/>
            <a:r>
              <a:rPr lang="en-US" sz="3400" dirty="0"/>
              <a:t>Task = mixed</a:t>
            </a:r>
          </a:p>
          <a:p>
            <a:endParaRPr lang="en-US" sz="3600" dirty="0" smtClean="0"/>
          </a:p>
          <a:p>
            <a:r>
              <a:rPr lang="en-US" sz="3600" dirty="0" smtClean="0"/>
              <a:t>Possible </a:t>
            </a:r>
            <a:r>
              <a:rPr lang="en-US" sz="3600" dirty="0"/>
              <a:t>curvilinear </a:t>
            </a:r>
            <a:r>
              <a:rPr lang="en-US" sz="3600" dirty="0" smtClean="0"/>
              <a:t>relationship </a:t>
            </a:r>
            <a:r>
              <a:rPr lang="en-US" sz="2000" dirty="0" smtClean="0"/>
              <a:t>(</a:t>
            </a:r>
            <a:r>
              <a:rPr lang="en-US" sz="2000" dirty="0"/>
              <a:t>De </a:t>
            </a:r>
            <a:r>
              <a:rPr lang="en-US" sz="2000" dirty="0" smtClean="0"/>
              <a:t>Dreu, 2006</a:t>
            </a:r>
            <a:r>
              <a:rPr lang="en-US" sz="20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39803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Creativity in Teams?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Increasing complexity of </a:t>
            </a:r>
            <a:r>
              <a:rPr lang="en-US" sz="3600" dirty="0" smtClean="0"/>
              <a:t>problems</a:t>
            </a:r>
          </a:p>
          <a:p>
            <a:r>
              <a:rPr lang="en-US" sz="3600" dirty="0" smtClean="0"/>
              <a:t>Additional </a:t>
            </a:r>
            <a:r>
              <a:rPr lang="en-US" sz="3600" dirty="0"/>
              <a:t>performance benefits from varied skills of the team members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altLang="en-US" dirty="0"/>
              <a:t>Creativity is defined as any product, process, or solution that is both original (novel) and useful (appropriate).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26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Social </a:t>
            </a:r>
            <a:r>
              <a:rPr lang="en-US" sz="3600" dirty="0"/>
              <a:t>processes are interrelated and may have interactive effects on team creativity and </a:t>
            </a:r>
            <a:r>
              <a:rPr lang="en-US" sz="3600" dirty="0" smtClean="0"/>
              <a:t>innovation</a:t>
            </a:r>
          </a:p>
          <a:p>
            <a:pPr lvl="1"/>
            <a:r>
              <a:rPr lang="en-US" sz="3200" dirty="0" smtClean="0"/>
              <a:t>Low trust can lead to more conflict</a:t>
            </a:r>
          </a:p>
          <a:p>
            <a:pPr lvl="1"/>
            <a:r>
              <a:rPr lang="en-US" sz="3200" dirty="0" smtClean="0"/>
              <a:t>Communication increases trust and psychological safety</a:t>
            </a:r>
          </a:p>
          <a:p>
            <a:pPr lvl="1"/>
            <a:r>
              <a:rPr lang="en-US" sz="3200" dirty="0"/>
              <a:t>trust and psychological </a:t>
            </a:r>
            <a:r>
              <a:rPr lang="en-US" sz="3200" smtClean="0"/>
              <a:t>safety increase </a:t>
            </a:r>
            <a:r>
              <a:rPr lang="en-US" sz="3200" dirty="0" smtClean="0"/>
              <a:t>communication</a:t>
            </a:r>
          </a:p>
          <a:p>
            <a:pPr lvl="1"/>
            <a:r>
              <a:rPr lang="en-US" sz="3200" dirty="0" smtClean="0"/>
              <a:t>Collaboration requires communication</a:t>
            </a:r>
            <a:endParaRPr lang="en-US" sz="3200" dirty="0"/>
          </a:p>
          <a:p>
            <a:pPr lvl="1"/>
            <a:endParaRPr lang="en-US" sz="3200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080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Time as an important variable</a:t>
            </a:r>
          </a:p>
          <a:p>
            <a:pPr lvl="1"/>
            <a:r>
              <a:rPr lang="en-US" sz="3200" dirty="0" smtClean="0"/>
              <a:t>Social processes develop and change over time (team dynamics)</a:t>
            </a:r>
          </a:p>
          <a:p>
            <a:pPr lvl="1"/>
            <a:r>
              <a:rPr lang="en-US" sz="3200" dirty="0" smtClean="0"/>
              <a:t>Social processes may have different effects depending on timing within a project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53595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Cognitive Processes</a:t>
            </a:r>
          </a:p>
          <a:p>
            <a:pPr lvl="1"/>
            <a:r>
              <a:rPr lang="en-US" sz="3200" dirty="0"/>
              <a:t>Social Cognition - How individuals and teams think about teams and team processes</a:t>
            </a:r>
          </a:p>
          <a:p>
            <a:pPr lvl="1"/>
            <a:r>
              <a:rPr lang="en-US" sz="3200" dirty="0"/>
              <a:t>Problem Solving </a:t>
            </a:r>
            <a:r>
              <a:rPr lang="en-US" sz="2000" dirty="0"/>
              <a:t>(Reiter-Palmon, Herman, &amp; Yammarino, 2008)</a:t>
            </a:r>
          </a:p>
          <a:p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804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Received much more attention at the individual level than at the team level 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Individual models of cognitive processes are available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Not clear how individual cognition then is aggregated to the team level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7138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Current work focuses on social cognition</a:t>
            </a:r>
          </a:p>
          <a:p>
            <a:pPr lvl="1"/>
            <a:r>
              <a:rPr lang="en-US" sz="3200" dirty="0"/>
              <a:t>How individuals and teams think about teams and team processes</a:t>
            </a:r>
          </a:p>
          <a:p>
            <a:r>
              <a:rPr lang="en-US" sz="3600" dirty="0"/>
              <a:t>Shared Mental Models</a:t>
            </a:r>
          </a:p>
          <a:p>
            <a:r>
              <a:rPr lang="en-US" sz="3600" dirty="0"/>
              <a:t>Reflexivity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9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Mental Model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Representation of knowledge or beliefs that are shared by team </a:t>
            </a:r>
            <a:r>
              <a:rPr lang="en-US" sz="3600" dirty="0" smtClean="0"/>
              <a:t>members </a:t>
            </a:r>
            <a:r>
              <a:rPr lang="en-US" sz="2000" dirty="0" smtClean="0"/>
              <a:t>(</a:t>
            </a:r>
            <a:r>
              <a:rPr lang="en-US" sz="2000" dirty="0"/>
              <a:t>Cannon-Bowers, Salas, &amp; Converse, </a:t>
            </a:r>
            <a:r>
              <a:rPr lang="en-US" sz="2000" dirty="0" smtClean="0"/>
              <a:t>1993) </a:t>
            </a:r>
            <a:endParaRPr lang="en-US" sz="2000" dirty="0"/>
          </a:p>
          <a:p>
            <a:r>
              <a:rPr lang="en-US" sz="3600" dirty="0" smtClean="0"/>
              <a:t>Positive </a:t>
            </a:r>
            <a:r>
              <a:rPr lang="en-US" sz="3600" dirty="0"/>
              <a:t>relationship with team creativity and </a:t>
            </a:r>
            <a:r>
              <a:rPr lang="en-US" sz="3600" dirty="0" smtClean="0"/>
              <a:t>innovation</a:t>
            </a:r>
            <a:r>
              <a:rPr lang="en-US" sz="2000" dirty="0" smtClean="0"/>
              <a:t> (</a:t>
            </a:r>
            <a:r>
              <a:rPr lang="en-US" sz="2000" dirty="0"/>
              <a:t>Gilson &amp;</a:t>
            </a:r>
            <a:r>
              <a:rPr lang="en-US" sz="2000" dirty="0" smtClean="0"/>
              <a:t> Shalley, 2004; Pearce &amp; Ensley, 2004)</a:t>
            </a:r>
            <a:endParaRPr lang="en-US" sz="2000" dirty="0"/>
          </a:p>
          <a:p>
            <a:r>
              <a:rPr lang="en-US" sz="3600" dirty="0" smtClean="0"/>
              <a:t>SMMs </a:t>
            </a:r>
            <a:r>
              <a:rPr lang="en-US" sz="3600" dirty="0"/>
              <a:t>may lead to too much similarity and conformity </a:t>
            </a:r>
            <a:r>
              <a:rPr lang="en-US" sz="2200" dirty="0" smtClean="0"/>
              <a:t>(</a:t>
            </a:r>
            <a:r>
              <a:rPr lang="en-US" sz="2200" dirty="0"/>
              <a:t>Cannon-Bowers et al., </a:t>
            </a:r>
            <a:r>
              <a:rPr lang="en-US" sz="2200" dirty="0" smtClean="0"/>
              <a:t>1993)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4360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Reflexivity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Team members reflect on the objectives and strategies and adapt them to current or anticipated </a:t>
            </a:r>
            <a:r>
              <a:rPr lang="en-US" sz="3600" dirty="0" smtClean="0"/>
              <a:t>circumstances </a:t>
            </a:r>
            <a:r>
              <a:rPr lang="en-US" sz="2000" dirty="0" smtClean="0"/>
              <a:t>(</a:t>
            </a:r>
            <a:r>
              <a:rPr lang="en-US" sz="2000" dirty="0"/>
              <a:t>West, </a:t>
            </a:r>
            <a:r>
              <a:rPr lang="en-US" sz="2000" dirty="0" smtClean="0"/>
              <a:t>1996)</a:t>
            </a:r>
          </a:p>
          <a:p>
            <a:endParaRPr lang="en-US" sz="3600" dirty="0" smtClean="0"/>
          </a:p>
          <a:p>
            <a:r>
              <a:rPr lang="en-US" sz="3600" dirty="0" smtClean="0"/>
              <a:t>Reflexive </a:t>
            </a:r>
            <a:r>
              <a:rPr lang="en-US" sz="3600" dirty="0"/>
              <a:t>teams can change their strategies and learn from past mistakes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8915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Important antecedent of team creativity and innovation </a:t>
            </a:r>
            <a:r>
              <a:rPr lang="en-US" sz="2000" dirty="0"/>
              <a:t>(</a:t>
            </a:r>
            <a:r>
              <a:rPr lang="en-US" sz="2000" dirty="0" err="1"/>
              <a:t>Schippers</a:t>
            </a:r>
            <a:r>
              <a:rPr lang="en-US" sz="2000" dirty="0"/>
              <a:t>, Den Hartog, &amp; </a:t>
            </a:r>
            <a:r>
              <a:rPr lang="en-US" sz="2000" dirty="0" err="1"/>
              <a:t>Koopman</a:t>
            </a:r>
            <a:r>
              <a:rPr lang="en-US" sz="2000" dirty="0"/>
              <a:t>, 2007; </a:t>
            </a:r>
            <a:r>
              <a:rPr lang="en-US" sz="2000" dirty="0" err="1"/>
              <a:t>Tjosvold</a:t>
            </a:r>
            <a:r>
              <a:rPr lang="en-US" sz="2000" dirty="0"/>
              <a:t>, Tang, &amp; West, 2004</a:t>
            </a:r>
            <a:r>
              <a:rPr lang="en-US" sz="2000" dirty="0" smtClean="0"/>
              <a:t>)</a:t>
            </a:r>
          </a:p>
          <a:p>
            <a:r>
              <a:rPr lang="en-US" sz="3600" dirty="0" smtClean="0"/>
              <a:t>Team reflexivity may not occur naturally </a:t>
            </a:r>
            <a:r>
              <a:rPr lang="en-US" sz="2000" dirty="0" smtClean="0"/>
              <a:t>(</a:t>
            </a:r>
            <a:r>
              <a:rPr lang="en-US" sz="2000" dirty="0"/>
              <a:t>Muller, </a:t>
            </a:r>
            <a:r>
              <a:rPr lang="en-US" sz="2000" dirty="0" err="1"/>
              <a:t>Herbig</a:t>
            </a:r>
            <a:r>
              <a:rPr lang="en-US" sz="2000" dirty="0"/>
              <a:t>, </a:t>
            </a:r>
            <a:r>
              <a:rPr lang="en-US" sz="2000" dirty="0" smtClean="0"/>
              <a:t>&amp; </a:t>
            </a:r>
            <a:r>
              <a:rPr lang="en-US" sz="2000" dirty="0" err="1" smtClean="0"/>
              <a:t>Petrovic</a:t>
            </a:r>
            <a:r>
              <a:rPr lang="en-US" sz="2000" dirty="0" smtClean="0"/>
              <a:t>, 2009)</a:t>
            </a:r>
          </a:p>
          <a:p>
            <a:r>
              <a:rPr lang="en-US" sz="3600" dirty="0" smtClean="0"/>
              <a:t>Instructions and minority dissent may contribute to team reflexivity </a:t>
            </a:r>
            <a:r>
              <a:rPr lang="en-US" sz="2000" dirty="0" smtClean="0"/>
              <a:t>(</a:t>
            </a:r>
            <a:r>
              <a:rPr lang="en-US" sz="2000" dirty="0"/>
              <a:t>De </a:t>
            </a:r>
            <a:r>
              <a:rPr lang="en-US" sz="2000" dirty="0" smtClean="0"/>
              <a:t>Dreu, 2002; Muller et al., 2009)</a:t>
            </a:r>
            <a:r>
              <a:rPr lang="en-US" sz="3600" dirty="0" smtClean="0"/>
              <a:t>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1593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Creative Problem Solving Processes</a:t>
            </a:r>
          </a:p>
          <a:p>
            <a:pPr lvl="1"/>
            <a:r>
              <a:rPr lang="en-US" sz="3200" dirty="0"/>
              <a:t>Problem identification and construction</a:t>
            </a:r>
          </a:p>
          <a:p>
            <a:pPr lvl="1"/>
            <a:r>
              <a:rPr lang="en-US" sz="3200" dirty="0"/>
              <a:t>Information gathering</a:t>
            </a:r>
          </a:p>
          <a:p>
            <a:pPr lvl="1"/>
            <a:r>
              <a:rPr lang="en-US" sz="3200" dirty="0"/>
              <a:t>Idea </a:t>
            </a:r>
            <a:r>
              <a:rPr lang="en-US" sz="3200" dirty="0" smtClean="0"/>
              <a:t>generation* (lots of research)</a:t>
            </a:r>
            <a:endParaRPr lang="en-US" sz="3200" dirty="0"/>
          </a:p>
          <a:p>
            <a:pPr lvl="1"/>
            <a:r>
              <a:rPr lang="en-US" sz="3200" dirty="0"/>
              <a:t>Solution evaluation and choice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7760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is missing?</a:t>
            </a:r>
          </a:p>
          <a:p>
            <a:pPr lvl="1"/>
            <a:r>
              <a:rPr lang="en-US" sz="3200" dirty="0" smtClean="0"/>
              <a:t>Individual </a:t>
            </a:r>
            <a:r>
              <a:rPr lang="en-US" sz="3200" dirty="0"/>
              <a:t>cognition vs. team cognition</a:t>
            </a:r>
          </a:p>
          <a:p>
            <a:pPr lvl="1"/>
            <a:r>
              <a:rPr lang="en-US" sz="3200" dirty="0" smtClean="0"/>
              <a:t>What </a:t>
            </a:r>
            <a:r>
              <a:rPr lang="en-US" sz="3200" dirty="0"/>
              <a:t>happens when team members need to put together these individual cognitions?</a:t>
            </a:r>
          </a:p>
          <a:p>
            <a:pPr lvl="1"/>
            <a:r>
              <a:rPr lang="en-US" sz="3200" dirty="0" smtClean="0"/>
              <a:t>How </a:t>
            </a:r>
            <a:r>
              <a:rPr lang="en-US" sz="3200" dirty="0"/>
              <a:t>do we aggregate to the team level</a:t>
            </a:r>
            <a:r>
              <a:rPr lang="en-US" sz="3200" dirty="0" smtClean="0"/>
              <a:t>?</a:t>
            </a:r>
          </a:p>
          <a:p>
            <a:pPr lvl="1"/>
            <a:r>
              <a:rPr lang="en-US" sz="3200" dirty="0" smtClean="0"/>
              <a:t>Early and late processes (before and after idea generation)</a:t>
            </a:r>
            <a:endParaRPr lang="en-US" sz="32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02464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Creativity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Much research on teams as a contextual variable </a:t>
            </a:r>
            <a:r>
              <a:rPr lang="en-US" sz="2400" dirty="0" smtClean="0"/>
              <a:t>(Woodman</a:t>
            </a:r>
            <a:r>
              <a:rPr lang="en-US" sz="2400" dirty="0"/>
              <a:t>, Sawyer, &amp; Griffin, </a:t>
            </a:r>
            <a:r>
              <a:rPr lang="en-US" sz="2400" dirty="0" smtClean="0"/>
              <a:t>1993)</a:t>
            </a:r>
          </a:p>
          <a:p>
            <a:pPr lvl="1"/>
            <a:r>
              <a:rPr lang="en-US" sz="3200" dirty="0" smtClean="0"/>
              <a:t>Focus on individual creativity</a:t>
            </a:r>
          </a:p>
          <a:p>
            <a:r>
              <a:rPr lang="en-US" sz="3600" dirty="0" smtClean="0"/>
              <a:t>More recent interest in the construct of team creativity </a:t>
            </a:r>
            <a:r>
              <a:rPr lang="en-US" sz="2000" dirty="0" smtClean="0"/>
              <a:t>(Reiter-Palmon, Wigert &amp; de Vreede, 2011)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199897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During this process the problem to be solved is </a:t>
            </a:r>
          </a:p>
          <a:p>
            <a:pPr lvl="1"/>
            <a:r>
              <a:rPr lang="en-US" sz="3200" dirty="0"/>
              <a:t>recognized and identified (Is there indeed a problem?)</a:t>
            </a:r>
          </a:p>
          <a:p>
            <a:pPr lvl="1"/>
            <a:r>
              <a:rPr lang="en-US" sz="3200" dirty="0"/>
              <a:t>defined (What is the nature of the problem?)</a:t>
            </a:r>
          </a:p>
          <a:p>
            <a:pPr lvl="1"/>
            <a:r>
              <a:rPr lang="en-US" sz="3200" dirty="0"/>
              <a:t>and constructed (What are the parameters of the problem to guide possible solutions?)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779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Based on past experiences with similar problems – Problem Representation </a:t>
            </a:r>
            <a:r>
              <a:rPr lang="en-US" sz="1800" dirty="0"/>
              <a:t>(</a:t>
            </a:r>
            <a:r>
              <a:rPr lang="en-US" sz="1800" dirty="0" err="1"/>
              <a:t>Gick</a:t>
            </a:r>
            <a:r>
              <a:rPr lang="en-US" sz="1800" dirty="0"/>
              <a:t> &amp; </a:t>
            </a:r>
            <a:r>
              <a:rPr lang="en-US" sz="1800" dirty="0" err="1"/>
              <a:t>Holyoak</a:t>
            </a:r>
            <a:r>
              <a:rPr lang="en-US" sz="1800" dirty="0"/>
              <a:t>, 1983)</a:t>
            </a:r>
          </a:p>
          <a:p>
            <a:r>
              <a:rPr lang="en-US" sz="3600" dirty="0"/>
              <a:t>Includes: Goals, constraints, information and procedures</a:t>
            </a:r>
          </a:p>
          <a:p>
            <a:r>
              <a:rPr lang="en-US" sz="3600" dirty="0"/>
              <a:t>Typically, automatic application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9329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900" dirty="0" smtClean="0"/>
              <a:t>Creative </a:t>
            </a:r>
            <a:r>
              <a:rPr lang="en-US" sz="3900" dirty="0"/>
              <a:t>individuals engage in this </a:t>
            </a:r>
            <a:r>
              <a:rPr lang="en-US" sz="3900" dirty="0" smtClean="0"/>
              <a:t>process </a:t>
            </a:r>
            <a:r>
              <a:rPr lang="en-US" sz="2000" dirty="0" smtClean="0"/>
              <a:t>(</a:t>
            </a:r>
            <a:r>
              <a:rPr lang="en-US" sz="2000" dirty="0" err="1"/>
              <a:t>Getzels</a:t>
            </a:r>
            <a:r>
              <a:rPr lang="en-US" sz="2000" dirty="0"/>
              <a:t> &amp; Csikszentmihalyi, 1975, 1976)</a:t>
            </a:r>
            <a:r>
              <a:rPr lang="en-US" dirty="0"/>
              <a:t> </a:t>
            </a:r>
          </a:p>
          <a:p>
            <a:r>
              <a:rPr lang="en-US" sz="3900" dirty="0"/>
              <a:t>Experts spend more time on PC </a:t>
            </a:r>
            <a:r>
              <a:rPr lang="en-US" sz="2000" dirty="0"/>
              <a:t>(Voss et al., 1991)</a:t>
            </a:r>
          </a:p>
          <a:p>
            <a:r>
              <a:rPr lang="en-US" sz="3900" dirty="0"/>
              <a:t>Deliberate PC (more time, more ways, instructions) results in creative solutions </a:t>
            </a:r>
            <a:r>
              <a:rPr lang="en-US" sz="2000" dirty="0"/>
              <a:t>(</a:t>
            </a:r>
            <a:r>
              <a:rPr lang="en-US" sz="2000" dirty="0" err="1"/>
              <a:t>Basadur</a:t>
            </a:r>
            <a:r>
              <a:rPr lang="en-US" sz="2000" dirty="0"/>
              <a:t>, </a:t>
            </a:r>
            <a:r>
              <a:rPr lang="en-US" sz="2000" dirty="0" err="1"/>
              <a:t>Graen</a:t>
            </a:r>
            <a:r>
              <a:rPr lang="en-US" sz="2000" dirty="0"/>
              <a:t> &amp; Green, 1982; Reiter-Palmon, et al., 1997)</a:t>
            </a:r>
          </a:p>
          <a:p>
            <a:r>
              <a:rPr lang="en-US" sz="3900" dirty="0"/>
              <a:t>Focus on goals and restrictions </a:t>
            </a:r>
            <a:r>
              <a:rPr lang="en-US" sz="2000" dirty="0" smtClean="0"/>
              <a:t>(</a:t>
            </a:r>
            <a:r>
              <a:rPr lang="en-US" sz="2000" dirty="0"/>
              <a:t>Mumford, et al., 1996)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6875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Very limited research on team level problem construction</a:t>
            </a:r>
          </a:p>
          <a:p>
            <a:r>
              <a:rPr lang="en-US" sz="3600" dirty="0" smtClean="0"/>
              <a:t>How </a:t>
            </a:r>
            <a:r>
              <a:rPr lang="en-US" sz="3600" dirty="0"/>
              <a:t>do teams construct problems?</a:t>
            </a:r>
          </a:p>
          <a:p>
            <a:pPr lvl="1"/>
            <a:r>
              <a:rPr lang="en-US" sz="3200" dirty="0"/>
              <a:t>Similar individual problem constructions</a:t>
            </a:r>
          </a:p>
          <a:p>
            <a:pPr lvl="1"/>
            <a:r>
              <a:rPr lang="en-US" sz="3200" dirty="0"/>
              <a:t>Different </a:t>
            </a:r>
            <a:r>
              <a:rPr lang="en-US" sz="3200" dirty="0" smtClean="0"/>
              <a:t>construction (</a:t>
            </a:r>
            <a:r>
              <a:rPr lang="en-US" sz="3200" dirty="0" err="1" smtClean="0"/>
              <a:t>rGap</a:t>
            </a:r>
            <a:r>
              <a:rPr lang="en-US" sz="3200" dirty="0" smtClean="0"/>
              <a:t>) </a:t>
            </a:r>
            <a:r>
              <a:rPr lang="en-US" sz="2000" dirty="0" smtClean="0"/>
              <a:t>(</a:t>
            </a:r>
            <a:r>
              <a:rPr lang="en-US" sz="2000" dirty="0"/>
              <a:t>Cronin </a:t>
            </a:r>
            <a:r>
              <a:rPr lang="en-US" sz="2000" dirty="0" smtClean="0"/>
              <a:t>&amp; </a:t>
            </a:r>
            <a:r>
              <a:rPr lang="en-US" sz="2000" dirty="0" err="1" smtClean="0"/>
              <a:t>Wiengart</a:t>
            </a:r>
            <a:r>
              <a:rPr lang="en-US" sz="2000" dirty="0" smtClean="0"/>
              <a:t>, 2007)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9059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Large </a:t>
            </a:r>
            <a:r>
              <a:rPr lang="en-US" sz="3600" dirty="0" err="1" smtClean="0"/>
              <a:t>rGaps</a:t>
            </a:r>
            <a:r>
              <a:rPr lang="en-US" sz="3600" dirty="0" smtClean="0"/>
              <a:t> </a:t>
            </a:r>
          </a:p>
          <a:p>
            <a:pPr lvl="1"/>
            <a:r>
              <a:rPr lang="en-US" sz="3200" dirty="0"/>
              <a:t>L</a:t>
            </a:r>
            <a:r>
              <a:rPr lang="en-US" sz="3200" dirty="0" smtClean="0"/>
              <a:t>ead to less integration, increased conflict, and lower creativity </a:t>
            </a:r>
            <a:r>
              <a:rPr lang="en-US" sz="2000" dirty="0" smtClean="0"/>
              <a:t>(</a:t>
            </a:r>
            <a:r>
              <a:rPr lang="en-US" sz="2000" dirty="0"/>
              <a:t>Gish &amp;</a:t>
            </a:r>
            <a:r>
              <a:rPr lang="en-US" sz="2000" dirty="0" smtClean="0"/>
              <a:t> Clausen, 2013; Weingart</a:t>
            </a:r>
            <a:r>
              <a:rPr lang="en-US" sz="2000" dirty="0"/>
              <a:t>, Cronin, Houser, </a:t>
            </a:r>
            <a:r>
              <a:rPr lang="en-US" sz="2000" dirty="0" err="1"/>
              <a:t>Cagan</a:t>
            </a:r>
            <a:r>
              <a:rPr lang="en-US" sz="2000" dirty="0"/>
              <a:t>, &amp; Vogel, </a:t>
            </a:r>
            <a:r>
              <a:rPr lang="en-US" sz="2000" dirty="0" smtClean="0"/>
              <a:t>2005)</a:t>
            </a:r>
          </a:p>
          <a:p>
            <a:pPr lvl="1"/>
            <a:r>
              <a:rPr lang="en-US" sz="3200" dirty="0" smtClean="0"/>
              <a:t>Lead to increased creativity if differences are discussed </a:t>
            </a:r>
            <a:r>
              <a:rPr lang="en-US" sz="2000" dirty="0" smtClean="0"/>
              <a:t>(</a:t>
            </a:r>
            <a:r>
              <a:rPr lang="en-US" sz="2000" dirty="0" err="1" smtClean="0"/>
              <a:t>Leonardi</a:t>
            </a:r>
            <a:r>
              <a:rPr lang="en-US" sz="2000" dirty="0" smtClean="0"/>
              <a:t>, 2011; Weingart</a:t>
            </a:r>
            <a:r>
              <a:rPr lang="en-US" sz="2000" dirty="0"/>
              <a:t>, Todorova, &amp; Cronin, 2008)</a:t>
            </a:r>
          </a:p>
        </p:txBody>
      </p:sp>
    </p:spTree>
    <p:extLst>
      <p:ext uri="{BB962C8B-B14F-4D97-AF65-F5344CB8AC3E}">
        <p14:creationId xmlns:p14="http://schemas.microsoft.com/office/powerpoint/2010/main" val="39561285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Instructions to engage in problem construction</a:t>
            </a:r>
          </a:p>
          <a:p>
            <a:pPr lvl="1"/>
            <a:r>
              <a:rPr lang="en-US" sz="3200" dirty="0" smtClean="0"/>
              <a:t>PC teams were less creative </a:t>
            </a:r>
            <a:r>
              <a:rPr lang="en-US" sz="2000" dirty="0" smtClean="0"/>
              <a:t>(</a:t>
            </a:r>
            <a:r>
              <a:rPr lang="en-US" sz="2000" dirty="0"/>
              <a:t>Reiter-Palmon, Wigert, Morral-Robinson, Hullsiek, Arreola, &amp; Crough, 2011)</a:t>
            </a:r>
            <a:endParaRPr lang="en-US" sz="2000" dirty="0" smtClean="0"/>
          </a:p>
          <a:p>
            <a:pPr lvl="1"/>
            <a:r>
              <a:rPr lang="en-US" sz="3200" dirty="0" smtClean="0"/>
              <a:t>PC teams were more original </a:t>
            </a:r>
            <a:r>
              <a:rPr lang="en-US" sz="2000" dirty="0" smtClean="0"/>
              <a:t>(</a:t>
            </a:r>
            <a:r>
              <a:rPr lang="en-US" sz="2000" dirty="0"/>
              <a:t>Reiter-Palmon, </a:t>
            </a:r>
            <a:r>
              <a:rPr lang="en-US" sz="2000" dirty="0" smtClean="0"/>
              <a:t>2017)</a:t>
            </a:r>
          </a:p>
          <a:p>
            <a:pPr lvl="1"/>
            <a:r>
              <a:rPr lang="en-US" sz="3200" dirty="0" smtClean="0"/>
              <a:t>PC teams had lower conflict and more satisfaction with process and outcome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55149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Gathering and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Cognitive process that relies on social processes (communication)</a:t>
            </a:r>
          </a:p>
          <a:p>
            <a:r>
              <a:rPr lang="en-US" sz="3600" dirty="0" smtClean="0"/>
              <a:t>Individuals </a:t>
            </a:r>
            <a:r>
              <a:rPr lang="en-US" sz="3600" dirty="0"/>
              <a:t>search both within and outside the team for information</a:t>
            </a:r>
          </a:p>
          <a:p>
            <a:r>
              <a:rPr lang="en-US" sz="3600" dirty="0"/>
              <a:t>Diverse teams have access to more information and more diverse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164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1775" lvl="1" indent="-231775">
              <a:buSzPct val="65000"/>
              <a:buBlip>
                <a:blip r:embed="rId2"/>
              </a:buBlip>
            </a:pPr>
            <a:r>
              <a:rPr lang="en-US" sz="3600" dirty="0"/>
              <a:t>Common information is more likely to be </a:t>
            </a:r>
            <a:r>
              <a:rPr lang="en-US" sz="3600" dirty="0" smtClean="0"/>
              <a:t>shared </a:t>
            </a:r>
            <a:r>
              <a:rPr lang="en-US" sz="2000" dirty="0" smtClean="0"/>
              <a:t>(Mesmer-Magnus </a:t>
            </a:r>
            <a:r>
              <a:rPr lang="en-US" sz="2000" dirty="0"/>
              <a:t>&amp; DeChurch, 2009)</a:t>
            </a:r>
          </a:p>
          <a:p>
            <a:pPr marL="231775" lvl="1" indent="-231775">
              <a:buSzPct val="65000"/>
              <a:buBlip>
                <a:blip r:embed="rId2"/>
              </a:buBlip>
            </a:pPr>
            <a:r>
              <a:rPr lang="en-US" sz="3600" dirty="0"/>
              <a:t>Do not always know what is relevant to </a:t>
            </a:r>
            <a:r>
              <a:rPr lang="en-US" sz="3600" dirty="0" smtClean="0"/>
              <a:t>others</a:t>
            </a:r>
          </a:p>
          <a:p>
            <a:pPr marL="231775" lvl="1" indent="-231775">
              <a:buSzPct val="65000"/>
              <a:buBlip>
                <a:blip r:embed="rId2"/>
              </a:buBlip>
            </a:pPr>
            <a:r>
              <a:rPr lang="en-US" sz="3600" dirty="0" smtClean="0"/>
              <a:t>No direct studies on information gathering and sharing on creativity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700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evaluation and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Ideas </a:t>
            </a:r>
            <a:r>
              <a:rPr lang="en-US" sz="3600" dirty="0"/>
              <a:t>are evaluated and choice is made to implement, refine or reject </a:t>
            </a:r>
            <a:r>
              <a:rPr lang="en-US" sz="3600" dirty="0" smtClean="0"/>
              <a:t>ideas</a:t>
            </a:r>
          </a:p>
          <a:p>
            <a:r>
              <a:rPr lang="en-US" sz="3600" dirty="0" smtClean="0"/>
              <a:t>Creative </a:t>
            </a:r>
            <a:r>
              <a:rPr lang="en-US" sz="3600" dirty="0"/>
              <a:t>individuals recognize </a:t>
            </a:r>
            <a:r>
              <a:rPr lang="en-US" sz="3600" dirty="0" smtClean="0"/>
              <a:t>creativity </a:t>
            </a:r>
            <a:r>
              <a:rPr lang="en-US" sz="2000" dirty="0" smtClean="0"/>
              <a:t>(</a:t>
            </a:r>
            <a:r>
              <a:rPr lang="en-US" sz="2000" dirty="0" err="1"/>
              <a:t>Basadur</a:t>
            </a:r>
            <a:r>
              <a:rPr lang="en-US" sz="2000" dirty="0"/>
              <a:t>, Runco, &amp; Vega, 2000; Runco &amp; Chand, 1995)</a:t>
            </a:r>
          </a:p>
          <a:p>
            <a:r>
              <a:rPr lang="en-US" sz="3600" dirty="0"/>
              <a:t>Standards for evaluation </a:t>
            </a:r>
            <a:r>
              <a:rPr lang="en-US" sz="3600" dirty="0" smtClean="0"/>
              <a:t>likely </a:t>
            </a:r>
            <a:r>
              <a:rPr lang="en-US" sz="3600" dirty="0"/>
              <a:t>come from problem-construction stage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0712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Domain may influence the process </a:t>
            </a:r>
            <a:r>
              <a:rPr lang="en-US" sz="2000" dirty="0" smtClean="0"/>
              <a:t>(</a:t>
            </a:r>
            <a:r>
              <a:rPr lang="en-US" sz="2000" dirty="0" err="1"/>
              <a:t>Furst</a:t>
            </a:r>
            <a:r>
              <a:rPr lang="en-US" sz="2000" dirty="0"/>
              <a:t>, </a:t>
            </a:r>
            <a:r>
              <a:rPr lang="en-US" sz="2000" dirty="0" err="1"/>
              <a:t>Ghisletta</a:t>
            </a:r>
            <a:r>
              <a:rPr lang="en-US" sz="2000" dirty="0"/>
              <a:t>, &amp; Lubart, 2017; Lubart, </a:t>
            </a:r>
            <a:r>
              <a:rPr lang="en-US" sz="2000" dirty="0" smtClean="0"/>
              <a:t>2009; </a:t>
            </a:r>
            <a:r>
              <a:rPr lang="en-US" sz="2000" dirty="0"/>
              <a:t>Sullivan &amp;</a:t>
            </a:r>
            <a:r>
              <a:rPr lang="en-US" sz="2000" dirty="0" smtClean="0"/>
              <a:t> Ford, 2005)</a:t>
            </a:r>
          </a:p>
          <a:p>
            <a:pPr lvl="1"/>
            <a:r>
              <a:rPr lang="en-US" sz="3200" dirty="0" smtClean="0"/>
              <a:t>When is evaluation more effective: Early vs. Late in the process</a:t>
            </a:r>
          </a:p>
          <a:p>
            <a:pPr lvl="1"/>
            <a:r>
              <a:rPr lang="en-US" sz="3200" dirty="0" smtClean="0"/>
              <a:t>Evaluation criteria</a:t>
            </a:r>
          </a:p>
          <a:p>
            <a:r>
              <a:rPr lang="en-US" sz="3600" dirty="0" smtClean="0"/>
              <a:t>Instructions to choose creative ideas </a:t>
            </a:r>
            <a:r>
              <a:rPr lang="en-US" sz="2200" dirty="0"/>
              <a:t>(</a:t>
            </a:r>
            <a:r>
              <a:rPr lang="en-US" sz="2200" dirty="0" err="1"/>
              <a:t>Lonergan</a:t>
            </a:r>
            <a:r>
              <a:rPr lang="en-US" sz="2200" dirty="0"/>
              <a:t>, Scott, &amp; Mumford, </a:t>
            </a:r>
            <a:r>
              <a:rPr lang="en-US" sz="2200" dirty="0" smtClean="0"/>
              <a:t>2004; </a:t>
            </a:r>
            <a:r>
              <a:rPr lang="en-US" sz="2200" dirty="0"/>
              <a:t>Rietzschel, Nijstad, </a:t>
            </a:r>
            <a:r>
              <a:rPr lang="en-US" sz="2200" dirty="0" smtClean="0"/>
              <a:t>&amp; </a:t>
            </a:r>
            <a:r>
              <a:rPr lang="en-US" sz="2200" dirty="0" err="1" smtClean="0"/>
              <a:t>Stroebe</a:t>
            </a:r>
            <a:r>
              <a:rPr lang="en-US" sz="2200" dirty="0" smtClean="0"/>
              <a:t>, 2010)</a:t>
            </a:r>
            <a:endParaRPr lang="en-US" sz="2200" dirty="0"/>
          </a:p>
          <a:p>
            <a:pPr lvl="1"/>
            <a:r>
              <a:rPr lang="en-US" sz="3200" dirty="0" smtClean="0"/>
              <a:t>Creative ideas</a:t>
            </a:r>
          </a:p>
          <a:p>
            <a:pPr lvl="1"/>
            <a:r>
              <a:rPr lang="en-US" sz="3200" dirty="0" smtClean="0"/>
              <a:t>Original ideas but low quality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56456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the Input-Process-Output (IPO) model</a:t>
            </a:r>
          </a:p>
          <a:p>
            <a:r>
              <a:rPr lang="en-US" dirty="0"/>
              <a:t>Input </a:t>
            </a:r>
          </a:p>
          <a:p>
            <a:pPr lvl="1"/>
            <a:r>
              <a:rPr lang="en-US" dirty="0"/>
              <a:t>Team Characteristics</a:t>
            </a:r>
          </a:p>
          <a:p>
            <a:pPr lvl="1"/>
            <a:r>
              <a:rPr lang="en-US" dirty="0"/>
              <a:t>Team Diversity</a:t>
            </a:r>
          </a:p>
          <a:p>
            <a:r>
              <a:rPr lang="en-US" dirty="0"/>
              <a:t>Process</a:t>
            </a:r>
          </a:p>
          <a:p>
            <a:pPr lvl="1"/>
            <a:r>
              <a:rPr lang="en-US" dirty="0"/>
              <a:t>Social Processes</a:t>
            </a:r>
          </a:p>
          <a:p>
            <a:pPr lvl="1"/>
            <a:r>
              <a:rPr lang="en-US" dirty="0"/>
              <a:t>Cognitive </a:t>
            </a:r>
            <a:r>
              <a:rPr lang="en-US" dirty="0" smtClean="0"/>
              <a:t>Processes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23662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Evaluation and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No difference between nominal and interacting groups in idea selection </a:t>
            </a:r>
            <a:r>
              <a:rPr lang="en-US" sz="2000" dirty="0" smtClean="0"/>
              <a:t>(Faure</a:t>
            </a:r>
            <a:r>
              <a:rPr lang="en-US" sz="2000" dirty="0"/>
              <a:t>, 2004; </a:t>
            </a:r>
            <a:r>
              <a:rPr lang="en-US" sz="2000" dirty="0" smtClean="0"/>
              <a:t>Putman </a:t>
            </a:r>
            <a:r>
              <a:rPr lang="en-US" sz="2000" dirty="0"/>
              <a:t>&amp; Paulus, 2009; Rietzschel, Nijstad, &amp; </a:t>
            </a:r>
            <a:r>
              <a:rPr lang="en-US" sz="2000" dirty="0" err="1"/>
              <a:t>Stroebe</a:t>
            </a:r>
            <a:r>
              <a:rPr lang="en-US" sz="2000" dirty="0"/>
              <a:t>, </a:t>
            </a:r>
            <a:r>
              <a:rPr lang="en-US" sz="2000" dirty="0" smtClean="0"/>
              <a:t>2006)</a:t>
            </a:r>
          </a:p>
          <a:p>
            <a:r>
              <a:rPr lang="en-US" sz="3600" dirty="0" smtClean="0"/>
              <a:t>Teams are not very good at selecting creative ideas </a:t>
            </a:r>
            <a:r>
              <a:rPr lang="en-US" sz="2000" dirty="0"/>
              <a:t>(Kennel &amp; Reiter-Palmon, 2012</a:t>
            </a:r>
            <a:r>
              <a:rPr lang="en-US" sz="2000" dirty="0" smtClean="0"/>
              <a:t>)</a:t>
            </a:r>
          </a:p>
          <a:p>
            <a:r>
              <a:rPr lang="en-US" sz="3600" dirty="0" smtClean="0"/>
              <a:t>Evaluation accuracy leads to selection of more creative ideas </a:t>
            </a:r>
            <a:r>
              <a:rPr lang="en-US" sz="2000" dirty="0" smtClean="0"/>
              <a:t>(</a:t>
            </a:r>
            <a:r>
              <a:rPr lang="en-US" sz="2000" dirty="0"/>
              <a:t>Kennel &amp;</a:t>
            </a:r>
            <a:r>
              <a:rPr lang="en-US" sz="2000" dirty="0" smtClean="0"/>
              <a:t> Reiter-Palmon, 2012)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690912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Providing structure during idea evaluation and idea selection leads to increased accuracy and better idea selection </a:t>
            </a:r>
            <a:r>
              <a:rPr lang="en-US" sz="2000" dirty="0" smtClean="0"/>
              <a:t>(</a:t>
            </a:r>
            <a:r>
              <a:rPr lang="en-US" sz="2000" dirty="0"/>
              <a:t>Mumford, Feldman, Hein, &amp;</a:t>
            </a:r>
            <a:r>
              <a:rPr lang="en-US" sz="2000" dirty="0" smtClean="0"/>
              <a:t> Nagao, 2001</a:t>
            </a:r>
            <a:r>
              <a:rPr lang="en-US" sz="2000" dirty="0"/>
              <a:t>;</a:t>
            </a:r>
            <a:r>
              <a:rPr lang="en-US" sz="2000" dirty="0" smtClean="0"/>
              <a:t> Reiter-Palmon</a:t>
            </a:r>
            <a:r>
              <a:rPr lang="en-US" sz="2000" dirty="0"/>
              <a:t>, Kennel, de Vreede, &amp;</a:t>
            </a:r>
            <a:r>
              <a:rPr lang="en-US" sz="2000" dirty="0" smtClean="0"/>
              <a:t> </a:t>
            </a:r>
            <a:r>
              <a:rPr lang="en-US" sz="2000" dirty="0"/>
              <a:t>de </a:t>
            </a:r>
            <a:r>
              <a:rPr lang="en-US" sz="2000" dirty="0" smtClean="0"/>
              <a:t>Vreede, in </a:t>
            </a:r>
            <a:r>
              <a:rPr lang="en-US" sz="2000" dirty="0"/>
              <a:t>press)</a:t>
            </a:r>
          </a:p>
        </p:txBody>
      </p:sp>
    </p:spTree>
    <p:extLst>
      <p:ext uri="{BB962C8B-B14F-4D97-AF65-F5344CB8AC3E}">
        <p14:creationId xmlns:p14="http://schemas.microsoft.com/office/powerpoint/2010/main" val="38352274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Sparse research on problem solving processes</a:t>
            </a:r>
          </a:p>
          <a:p>
            <a:r>
              <a:rPr lang="en-US" sz="3600" dirty="0" smtClean="0"/>
              <a:t>Cognitive processes in teams rely on social processes</a:t>
            </a:r>
          </a:p>
          <a:p>
            <a:pPr lvl="1"/>
            <a:r>
              <a:rPr lang="en-US" sz="3200" dirty="0" smtClean="0"/>
              <a:t>Particularly communication</a:t>
            </a:r>
          </a:p>
          <a:p>
            <a:r>
              <a:rPr lang="en-US" sz="3600" dirty="0" smtClean="0"/>
              <a:t>Evidence that both similarity in cognition and diversity can be important</a:t>
            </a:r>
          </a:p>
        </p:txBody>
      </p:sp>
    </p:spTree>
    <p:extLst>
      <p:ext uri="{BB962C8B-B14F-4D97-AF65-F5344CB8AC3E}">
        <p14:creationId xmlns:p14="http://schemas.microsoft.com/office/powerpoint/2010/main" val="13410277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social deficits can be overcome – cognitive benefits facilitate team creativity</a:t>
            </a:r>
          </a:p>
          <a:p>
            <a:r>
              <a:rPr lang="en-US" dirty="0"/>
              <a:t>Social deficits can be overcome by effective leadership</a:t>
            </a:r>
          </a:p>
          <a:p>
            <a:r>
              <a:rPr lang="en-US" dirty="0"/>
              <a:t>Social deficits can be overcome by time</a:t>
            </a:r>
          </a:p>
          <a:p>
            <a:pPr lvl="1"/>
            <a:r>
              <a:rPr lang="en-US" dirty="0"/>
              <a:t>Getting to know the other team members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9025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/>
              <a:t>Is leading creative people different?</a:t>
            </a:r>
          </a:p>
          <a:p>
            <a:r>
              <a:rPr lang="en-US" altLang="en-US" sz="3600" dirty="0"/>
              <a:t>Creative people are</a:t>
            </a:r>
          </a:p>
          <a:p>
            <a:pPr lvl="1"/>
            <a:r>
              <a:rPr lang="en-US" altLang="en-US" sz="3200" dirty="0"/>
              <a:t>Independent</a:t>
            </a:r>
          </a:p>
          <a:p>
            <a:pPr lvl="1"/>
            <a:r>
              <a:rPr lang="en-US" altLang="en-US" sz="3200" dirty="0"/>
              <a:t>Achievement </a:t>
            </a:r>
            <a:r>
              <a:rPr lang="en-US" altLang="en-US" sz="3200" dirty="0" smtClean="0"/>
              <a:t>oriented</a:t>
            </a:r>
          </a:p>
          <a:p>
            <a:pPr lvl="1"/>
            <a:r>
              <a:rPr lang="en-US" altLang="en-US" sz="3200" dirty="0" smtClean="0"/>
              <a:t>Arrogant</a:t>
            </a:r>
            <a:endParaRPr lang="en-US" altLang="en-US" sz="3200" dirty="0"/>
          </a:p>
          <a:p>
            <a:pPr lvl="1"/>
            <a:r>
              <a:rPr lang="en-US" altLang="en-US" sz="3200" dirty="0" smtClean="0"/>
              <a:t>Intelligent/knowledgeable</a:t>
            </a:r>
            <a:endParaRPr lang="en-US" altLang="en-US" sz="3200" dirty="0"/>
          </a:p>
          <a:p>
            <a:r>
              <a:rPr lang="en-US" altLang="en-US" sz="3600" dirty="0" smtClean="0"/>
              <a:t>Difficulty in teamwork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90383828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/>
              <a:t>Leaders have an important role in providing resources needed</a:t>
            </a:r>
          </a:p>
          <a:p>
            <a:pPr lvl="1"/>
            <a:r>
              <a:rPr lang="en-US" altLang="en-US" sz="3200" dirty="0"/>
              <a:t>Time</a:t>
            </a:r>
          </a:p>
          <a:p>
            <a:pPr lvl="1"/>
            <a:r>
              <a:rPr lang="en-US" altLang="en-US" sz="3200" dirty="0"/>
              <a:t>Money</a:t>
            </a:r>
          </a:p>
          <a:p>
            <a:pPr lvl="1"/>
            <a:r>
              <a:rPr lang="en-US" altLang="en-US" sz="3200" dirty="0"/>
              <a:t>Materials</a:t>
            </a:r>
          </a:p>
          <a:p>
            <a:pPr lvl="1"/>
            <a:r>
              <a:rPr lang="en-US" altLang="en-US" sz="3200" dirty="0"/>
              <a:t>People</a:t>
            </a:r>
          </a:p>
          <a:p>
            <a:pPr lvl="1"/>
            <a:r>
              <a:rPr lang="en-US" altLang="en-US" sz="3200" dirty="0"/>
              <a:t>Information</a:t>
            </a:r>
          </a:p>
          <a:p>
            <a:r>
              <a:rPr lang="en-US" altLang="en-US" sz="3600" dirty="0"/>
              <a:t>Leaders provide direction and vision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41442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Leaders can provide role modeling for both social and cognitive processes</a:t>
            </a:r>
          </a:p>
          <a:p>
            <a:r>
              <a:rPr lang="en-US" altLang="en-US" sz="3600" dirty="0" smtClean="0"/>
              <a:t>Leaders </a:t>
            </a:r>
            <a:r>
              <a:rPr lang="en-US" altLang="en-US" sz="3600" dirty="0"/>
              <a:t>can emphasize creativity to facilitate active engagement</a:t>
            </a:r>
          </a:p>
          <a:p>
            <a:pPr lvl="1"/>
            <a:r>
              <a:rPr lang="en-US" altLang="en-US" sz="3200" dirty="0"/>
              <a:t>Instructions</a:t>
            </a:r>
          </a:p>
          <a:p>
            <a:pPr lvl="1"/>
            <a:r>
              <a:rPr lang="en-US" altLang="en-US" sz="3200" dirty="0"/>
              <a:t>Rewarding creativity</a:t>
            </a:r>
          </a:p>
          <a:p>
            <a:r>
              <a:rPr lang="en-US" altLang="en-US" sz="3600" dirty="0" smtClean="0"/>
              <a:t>Leaders </a:t>
            </a:r>
            <a:r>
              <a:rPr lang="en-US" altLang="en-US" sz="3600" dirty="0"/>
              <a:t>can create a culture of openness and </a:t>
            </a:r>
            <a:r>
              <a:rPr lang="en-US" altLang="en-US" sz="3600" dirty="0" smtClean="0"/>
              <a:t>communication</a:t>
            </a:r>
            <a:endParaRPr lang="en-US" alt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163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Leaders facilitate inclusivity though</a:t>
            </a:r>
          </a:p>
          <a:p>
            <a:pPr lvl="1"/>
            <a:r>
              <a:rPr lang="en-US" dirty="0" smtClean="0"/>
              <a:t>Openness</a:t>
            </a:r>
          </a:p>
          <a:p>
            <a:pPr lvl="1"/>
            <a:r>
              <a:rPr lang="en-US" dirty="0" smtClean="0"/>
              <a:t>Engaging all members</a:t>
            </a:r>
          </a:p>
          <a:p>
            <a:pPr lvl="1"/>
            <a:r>
              <a:rPr lang="en-US" dirty="0" smtClean="0"/>
              <a:t>Facilitating a culture of collaboration</a:t>
            </a:r>
          </a:p>
          <a:p>
            <a:pPr lvl="1"/>
            <a:r>
              <a:rPr lang="en-US" dirty="0" smtClean="0"/>
              <a:t>Providing support</a:t>
            </a:r>
          </a:p>
        </p:txBody>
      </p:sp>
    </p:spTree>
    <p:extLst>
      <p:ext uri="{BB962C8B-B14F-4D97-AF65-F5344CB8AC3E}">
        <p14:creationId xmlns:p14="http://schemas.microsoft.com/office/powerpoint/2010/main" val="2297278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Dec. 2017 – Oxford University Press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012" y="1149350"/>
            <a:ext cx="3249438" cy="49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9472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</a:p>
          <a:p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rreiter-palmon@unomaha.edu</a:t>
            </a:r>
            <a:endParaRPr lang="en-US" dirty="0"/>
          </a:p>
          <a:p>
            <a:r>
              <a:rPr lang="en-US" dirty="0" smtClean="0"/>
              <a:t>Twitter @</a:t>
            </a:r>
            <a:r>
              <a:rPr lang="en-US" dirty="0" err="1" smtClean="0"/>
              <a:t>rrpcreativity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62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what ways are teams diverse?</a:t>
            </a:r>
          </a:p>
          <a:p>
            <a:pPr lvl="1"/>
            <a:r>
              <a:rPr lang="en-US" dirty="0"/>
              <a:t>Demographic characteristics</a:t>
            </a:r>
          </a:p>
          <a:p>
            <a:pPr lvl="2"/>
            <a:r>
              <a:rPr lang="en-US" dirty="0"/>
              <a:t>Gender</a:t>
            </a:r>
          </a:p>
          <a:p>
            <a:pPr lvl="2"/>
            <a:r>
              <a:rPr lang="en-US" dirty="0"/>
              <a:t>Age</a:t>
            </a:r>
          </a:p>
          <a:p>
            <a:pPr lvl="2"/>
            <a:r>
              <a:rPr lang="en-US" dirty="0"/>
              <a:t>Race/Ethnicity</a:t>
            </a:r>
          </a:p>
          <a:p>
            <a:pPr lvl="2"/>
            <a:r>
              <a:rPr lang="en-US" dirty="0"/>
              <a:t>Nationality/Culture</a:t>
            </a:r>
          </a:p>
          <a:p>
            <a:pPr lvl="1"/>
            <a:r>
              <a:rPr lang="en-US" dirty="0"/>
              <a:t>Personal Characteristics</a:t>
            </a:r>
          </a:p>
          <a:p>
            <a:pPr lvl="2"/>
            <a:r>
              <a:rPr lang="en-US" dirty="0"/>
              <a:t>Personality</a:t>
            </a:r>
          </a:p>
          <a:p>
            <a:pPr lvl="2"/>
            <a:r>
              <a:rPr lang="en-US" dirty="0"/>
              <a:t>Motivation</a:t>
            </a:r>
          </a:p>
          <a:p>
            <a:pPr lvl="2"/>
            <a:r>
              <a:rPr lang="en-US" dirty="0"/>
              <a:t>Values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553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Functional Diversity</a:t>
            </a:r>
          </a:p>
          <a:p>
            <a:pPr lvl="2"/>
            <a:r>
              <a:rPr lang="en-US" dirty="0"/>
              <a:t>Job/Position</a:t>
            </a:r>
          </a:p>
          <a:p>
            <a:pPr lvl="2"/>
            <a:r>
              <a:rPr lang="en-US" dirty="0"/>
              <a:t>Department</a:t>
            </a:r>
          </a:p>
          <a:p>
            <a:pPr lvl="2"/>
            <a:r>
              <a:rPr lang="en-US" dirty="0"/>
              <a:t>Discipline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88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Meta analysis by </a:t>
            </a:r>
            <a:r>
              <a:rPr lang="en-US" dirty="0" err="1"/>
              <a:t>Hulsherger</a:t>
            </a:r>
            <a:r>
              <a:rPr lang="en-US" dirty="0"/>
              <a:t> et al. (2009)</a:t>
            </a:r>
          </a:p>
          <a:p>
            <a:r>
              <a:rPr lang="en-US" dirty="0"/>
              <a:t>Demographic diversity not related to creativity Functional diversity related to creativity</a:t>
            </a:r>
          </a:p>
          <a:p>
            <a:r>
              <a:rPr lang="en-US" dirty="0"/>
              <a:t>Not enough information on personal characteristics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928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Strengths</a:t>
            </a:r>
          </a:p>
          <a:p>
            <a:pPr lvl="1"/>
            <a:r>
              <a:rPr lang="en-US" dirty="0"/>
              <a:t>More information</a:t>
            </a:r>
          </a:p>
          <a:p>
            <a:pPr lvl="1"/>
            <a:r>
              <a:rPr lang="en-US" dirty="0"/>
              <a:t>More diverse information</a:t>
            </a:r>
          </a:p>
          <a:p>
            <a:pPr lvl="1"/>
            <a:r>
              <a:rPr lang="en-US" dirty="0"/>
              <a:t>More perspectives</a:t>
            </a:r>
          </a:p>
          <a:p>
            <a:pPr lvl="1"/>
            <a:r>
              <a:rPr lang="en-US" dirty="0"/>
              <a:t>Cognitive benefits</a:t>
            </a:r>
          </a:p>
          <a:p>
            <a:r>
              <a:rPr lang="en-US" dirty="0"/>
              <a:t>Weaknesses</a:t>
            </a:r>
          </a:p>
          <a:p>
            <a:pPr lvl="1"/>
            <a:r>
              <a:rPr lang="en-US" dirty="0"/>
              <a:t>More difficulty in communicating</a:t>
            </a:r>
          </a:p>
          <a:p>
            <a:pPr lvl="1"/>
            <a:r>
              <a:rPr lang="en-US" dirty="0"/>
              <a:t>More difficulty in developing trust</a:t>
            </a:r>
          </a:p>
          <a:p>
            <a:pPr lvl="1"/>
            <a:r>
              <a:rPr lang="en-US" dirty="0"/>
              <a:t>Social deficits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79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Social Processes</a:t>
            </a:r>
          </a:p>
          <a:p>
            <a:pPr lvl="1"/>
            <a:r>
              <a:rPr lang="en-US" sz="3200" dirty="0" smtClean="0"/>
              <a:t>Multiple models of important social processes</a:t>
            </a:r>
          </a:p>
          <a:p>
            <a:pPr marL="457200" lvl="1" indent="0">
              <a:buNone/>
            </a:pPr>
            <a:r>
              <a:rPr lang="en-US" sz="2000" dirty="0" smtClean="0"/>
              <a:t>(</a:t>
            </a:r>
            <a:r>
              <a:rPr lang="en-US" sz="2000" dirty="0"/>
              <a:t>Mathieu et al., </a:t>
            </a:r>
            <a:r>
              <a:rPr lang="en-US" sz="2000" dirty="0" smtClean="0"/>
              <a:t>2008; </a:t>
            </a:r>
            <a:r>
              <a:rPr lang="en-US" sz="2000" dirty="0"/>
              <a:t>Rousseau, Aube, &amp; </a:t>
            </a:r>
            <a:r>
              <a:rPr lang="en-US" sz="2000" dirty="0" err="1"/>
              <a:t>Savoie</a:t>
            </a:r>
            <a:r>
              <a:rPr lang="en-US" sz="2000" dirty="0"/>
              <a:t>, </a:t>
            </a:r>
            <a:r>
              <a:rPr lang="en-US" sz="2000" dirty="0" smtClean="0"/>
              <a:t>2006; Salas</a:t>
            </a:r>
            <a:r>
              <a:rPr lang="en-US" sz="2000" dirty="0"/>
              <a:t>, </a:t>
            </a:r>
            <a:r>
              <a:rPr lang="en-US" sz="2000" dirty="0" err="1"/>
              <a:t>Stagl</a:t>
            </a:r>
            <a:r>
              <a:rPr lang="en-US" sz="2000" dirty="0"/>
              <a:t>, Burke, &amp; Goodwin, </a:t>
            </a:r>
            <a:r>
              <a:rPr lang="en-US" sz="2000" dirty="0" smtClean="0"/>
              <a:t>2007)</a:t>
            </a:r>
          </a:p>
          <a:p>
            <a:pPr lvl="1"/>
            <a:r>
              <a:rPr lang="en-US" sz="3200" dirty="0" smtClean="0"/>
              <a:t>Commonalities across models</a:t>
            </a:r>
          </a:p>
          <a:p>
            <a:pPr lvl="2"/>
            <a:r>
              <a:rPr lang="en-US" sz="2800" dirty="0" smtClean="0"/>
              <a:t>Collaboration and Coordination</a:t>
            </a:r>
          </a:p>
          <a:p>
            <a:pPr lvl="2"/>
            <a:r>
              <a:rPr lang="en-US" sz="2800" dirty="0" smtClean="0"/>
              <a:t>Communication</a:t>
            </a:r>
          </a:p>
          <a:p>
            <a:pPr lvl="2"/>
            <a:r>
              <a:rPr lang="en-US" sz="2800" dirty="0"/>
              <a:t>Trust and Psychological </a:t>
            </a:r>
            <a:r>
              <a:rPr lang="en-US" sz="2800" dirty="0" smtClean="0"/>
              <a:t>Safety</a:t>
            </a:r>
          </a:p>
          <a:p>
            <a:pPr lvl="2"/>
            <a:r>
              <a:rPr lang="en-US" sz="2800" dirty="0" smtClean="0"/>
              <a:t>Conflict</a:t>
            </a:r>
            <a:endParaRPr lang="en-US" sz="2800" dirty="0"/>
          </a:p>
          <a:p>
            <a:pPr lvl="2"/>
            <a:endParaRPr lang="en-US" sz="2800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dirty="0"/>
          </a:p>
          <a:p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34870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UNO-Brand-Light</Template>
  <TotalTime>4280</TotalTime>
  <Words>1751</Words>
  <Application>Microsoft Office PowerPoint</Application>
  <PresentationFormat>On-screen Show (4:3)</PresentationFormat>
  <Paragraphs>237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4" baseType="lpstr">
      <vt:lpstr>Arial</vt:lpstr>
      <vt:lpstr>Calibri</vt:lpstr>
      <vt:lpstr>Times New Roman</vt:lpstr>
      <vt:lpstr>Trebuchet MS</vt:lpstr>
      <vt:lpstr>Office Theme</vt:lpstr>
      <vt:lpstr>Leading diverse and creative teams: The role of inclusive leadership</vt:lpstr>
      <vt:lpstr>Why Creativity in Teams?</vt:lpstr>
      <vt:lpstr>Team Creativity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Team Processes</vt:lpstr>
      <vt:lpstr>Social Processes - Collaboration</vt:lpstr>
      <vt:lpstr>Collaboration</vt:lpstr>
      <vt:lpstr>Social Processes - Communication</vt:lpstr>
      <vt:lpstr>External Communication</vt:lpstr>
      <vt:lpstr>External Communication</vt:lpstr>
      <vt:lpstr>Internal communication</vt:lpstr>
      <vt:lpstr>Trust and Psychological Safety</vt:lpstr>
      <vt:lpstr>Trust and Psychological Safety</vt:lpstr>
      <vt:lpstr>Conflict</vt:lpstr>
      <vt:lpstr>conflict</vt:lpstr>
      <vt:lpstr>PowerPoint Presentation</vt:lpstr>
      <vt:lpstr>PowerPoint Presentation</vt:lpstr>
      <vt:lpstr>PowerPoint Presentation</vt:lpstr>
      <vt:lpstr>Cognitive Processes</vt:lpstr>
      <vt:lpstr>PowerPoint Presentation</vt:lpstr>
      <vt:lpstr>Shared Mental Model </vt:lpstr>
      <vt:lpstr>Team Reflexivity</vt:lpstr>
      <vt:lpstr>PowerPoint Presentation</vt:lpstr>
      <vt:lpstr>PowerPoint Presentation</vt:lpstr>
      <vt:lpstr>PowerPoint Presentation</vt:lpstr>
      <vt:lpstr>Problem Construction</vt:lpstr>
      <vt:lpstr>PowerPoint Presentation</vt:lpstr>
      <vt:lpstr>Individual Findings</vt:lpstr>
      <vt:lpstr>PowerPoint Presentation</vt:lpstr>
      <vt:lpstr>PowerPoint Presentation</vt:lpstr>
      <vt:lpstr>PowerPoint Presentation</vt:lpstr>
      <vt:lpstr>Information Gathering and Sharing</vt:lpstr>
      <vt:lpstr>PowerPoint Presentation</vt:lpstr>
      <vt:lpstr>Solution evaluation and selection</vt:lpstr>
      <vt:lpstr>PowerPoint Presentation</vt:lpstr>
      <vt:lpstr>Team Evaluation and Selection</vt:lpstr>
      <vt:lpstr>PowerPoint Presentation</vt:lpstr>
      <vt:lpstr>PowerPoint Presentation</vt:lpstr>
      <vt:lpstr>PowerPoint Presentation</vt:lpstr>
      <vt:lpstr>Leadership</vt:lpstr>
      <vt:lpstr>Leadership</vt:lpstr>
      <vt:lpstr>PowerPoint Presentation</vt:lpstr>
      <vt:lpstr>PowerPoint Presentation</vt:lpstr>
      <vt:lpstr>Dec. 2017 – Oxford University Press</vt:lpstr>
      <vt:lpstr>PowerPoint Presentation</vt:lpstr>
    </vt:vector>
  </TitlesOfParts>
  <Company>UNO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Roni Reiter-Palmon</dc:creator>
  <cp:lastModifiedBy>Astrid Taal</cp:lastModifiedBy>
  <cp:revision>84</cp:revision>
  <dcterms:created xsi:type="dcterms:W3CDTF">2017-10-16T22:02:15Z</dcterms:created>
  <dcterms:modified xsi:type="dcterms:W3CDTF">2019-03-06T15:29:52Z</dcterms:modified>
</cp:coreProperties>
</file>