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12" r:id="rId3"/>
    <p:sldId id="457" r:id="rId4"/>
    <p:sldId id="458" r:id="rId5"/>
    <p:sldId id="345" r:id="rId6"/>
    <p:sldId id="462" r:id="rId7"/>
    <p:sldId id="461" r:id="rId8"/>
    <p:sldId id="422" r:id="rId9"/>
    <p:sldId id="429" r:id="rId10"/>
    <p:sldId id="430" r:id="rId11"/>
    <p:sldId id="416" r:id="rId12"/>
    <p:sldId id="390" r:id="rId13"/>
    <p:sldId id="463" r:id="rId14"/>
    <p:sldId id="398" r:id="rId15"/>
    <p:sldId id="449" r:id="rId16"/>
    <p:sldId id="450" r:id="rId17"/>
    <p:sldId id="451" r:id="rId18"/>
    <p:sldId id="452" r:id="rId19"/>
    <p:sldId id="454" r:id="rId20"/>
    <p:sldId id="464" r:id="rId21"/>
    <p:sldId id="400" r:id="rId22"/>
    <p:sldId id="459" r:id="rId23"/>
    <p:sldId id="460" r:id="rId24"/>
    <p:sldId id="466" r:id="rId25"/>
    <p:sldId id="467" r:id="rId26"/>
    <p:sldId id="468" r:id="rId27"/>
    <p:sldId id="469" r:id="rId28"/>
    <p:sldId id="473" r:id="rId29"/>
    <p:sldId id="471" r:id="rId30"/>
    <p:sldId id="474" r:id="rId31"/>
    <p:sldId id="476" r:id="rId32"/>
    <p:sldId id="472" r:id="rId33"/>
    <p:sldId id="395" r:id="rId3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A375F4-126C-4E3C-9FA8-59169F12DC8B}">
          <p14:sldIdLst>
            <p14:sldId id="256"/>
            <p14:sldId id="412"/>
            <p14:sldId id="457"/>
            <p14:sldId id="458"/>
            <p14:sldId id="345"/>
            <p14:sldId id="462"/>
            <p14:sldId id="461"/>
            <p14:sldId id="422"/>
            <p14:sldId id="429"/>
            <p14:sldId id="430"/>
            <p14:sldId id="416"/>
            <p14:sldId id="390"/>
            <p14:sldId id="463"/>
            <p14:sldId id="398"/>
            <p14:sldId id="449"/>
            <p14:sldId id="450"/>
            <p14:sldId id="451"/>
            <p14:sldId id="452"/>
            <p14:sldId id="454"/>
            <p14:sldId id="464"/>
            <p14:sldId id="400"/>
            <p14:sldId id="459"/>
            <p14:sldId id="460"/>
            <p14:sldId id="466"/>
            <p14:sldId id="467"/>
            <p14:sldId id="468"/>
            <p14:sldId id="469"/>
            <p14:sldId id="473"/>
            <p14:sldId id="471"/>
            <p14:sldId id="474"/>
            <p14:sldId id="476"/>
            <p14:sldId id="472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A52784"/>
    <a:srgbClr val="019D2A"/>
    <a:srgbClr val="F4740A"/>
    <a:srgbClr val="E60000"/>
    <a:srgbClr val="93C64E"/>
    <a:srgbClr val="9BBB59"/>
    <a:srgbClr val="D292A9"/>
    <a:srgbClr val="66CCFF"/>
    <a:srgbClr val="035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7" autoAdjust="0"/>
    <p:restoredTop sz="80334" autoAdjust="0"/>
  </p:normalViewPr>
  <p:slideViewPr>
    <p:cSldViewPr>
      <p:cViewPr varScale="1">
        <p:scale>
          <a:sx n="44" d="100"/>
          <a:sy n="44" d="100"/>
        </p:scale>
        <p:origin x="1399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projectfs\chemadmn\E&amp;D\Stats\comparator%20data.xlsx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projectfs\chemadmn\E&amp;D\Stats\Pipeline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8285214348207"/>
          <c:y val="0.19020720974545435"/>
          <c:w val="0.7875967985539144"/>
          <c:h val="0.54355837805430063"/>
        </c:manualLayout>
      </c:layout>
      <c:lineChart>
        <c:grouping val="standard"/>
        <c:varyColors val="0"/>
        <c:ser>
          <c:idx val="2"/>
          <c:order val="0"/>
          <c:tx>
            <c:strRef>
              <c:f>Pipeline!$O$23:$Q$23</c:f>
              <c:strCache>
                <c:ptCount val="1"/>
                <c:pt idx="0">
                  <c:v>%M 2004</c:v>
                </c:pt>
              </c:strCache>
            </c:strRef>
          </c:tx>
          <c:spPr>
            <a:ln w="38100">
              <a:solidFill>
                <a:schemeClr val="accent1"/>
              </a:solidFill>
              <a:prstDash val="sysDot"/>
            </a:ln>
          </c:spPr>
          <c:marker>
            <c:symbol val="none"/>
          </c:marker>
          <c:cat>
            <c:strRef>
              <c:f>Pipeline!$R$20:$W$20</c:f>
              <c:strCache>
                <c:ptCount val="6"/>
                <c:pt idx="0">
                  <c:v>Undergraduate</c:v>
                </c:pt>
                <c:pt idx="1">
                  <c:v>MSc</c:v>
                </c:pt>
                <c:pt idx="2">
                  <c:v>PhD</c:v>
                </c:pt>
                <c:pt idx="3">
                  <c:v>Research</c:v>
                </c:pt>
                <c:pt idx="4">
                  <c:v>Academic non-prof</c:v>
                </c:pt>
                <c:pt idx="5">
                  <c:v>Professor</c:v>
                </c:pt>
              </c:strCache>
            </c:strRef>
          </c:cat>
          <c:val>
            <c:numRef>
              <c:f>Pipeline!$R$23:$W$23</c:f>
              <c:numCache>
                <c:formatCode>General</c:formatCode>
                <c:ptCount val="6"/>
                <c:pt idx="0">
                  <c:v>55</c:v>
                </c:pt>
                <c:pt idx="1">
                  <c:v>60</c:v>
                </c:pt>
                <c:pt idx="2">
                  <c:v>61</c:v>
                </c:pt>
                <c:pt idx="3">
                  <c:v>75</c:v>
                </c:pt>
                <c:pt idx="4">
                  <c:v>87</c:v>
                </c:pt>
                <c:pt idx="5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FA-4801-A090-D879DA0FC531}"/>
            </c:ext>
          </c:extLst>
        </c:ser>
        <c:ser>
          <c:idx val="3"/>
          <c:order val="1"/>
          <c:tx>
            <c:strRef>
              <c:f>Pipeline!$O$24:$Q$24</c:f>
              <c:strCache>
                <c:ptCount val="1"/>
                <c:pt idx="0">
                  <c:v>%M 2014 52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694444444444447E-2"/>
                  <c:y val="-2.1931786828533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FA-4801-A090-D879DA0FC531}"/>
                </c:ext>
              </c:extLst>
            </c:dLbl>
            <c:dLbl>
              <c:idx val="1"/>
              <c:layout>
                <c:manualLayout>
                  <c:x val="-3.7694444444444447E-2"/>
                  <c:y val="-2.1931786828533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FA-4801-A090-D879DA0FC531}"/>
                </c:ext>
              </c:extLst>
            </c:dLbl>
            <c:dLbl>
              <c:idx val="2"/>
              <c:layout>
                <c:manualLayout>
                  <c:x val="-3.7694444444444447E-2"/>
                  <c:y val="-2.55256772148764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FA-4801-A090-D879DA0FC531}"/>
                </c:ext>
              </c:extLst>
            </c:dLbl>
            <c:dLbl>
              <c:idx val="3"/>
              <c:layout>
                <c:manualLayout>
                  <c:x val="-3.7694444444444447E-2"/>
                  <c:y val="2.4788788193928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FA-4801-A090-D879DA0FC531}"/>
                </c:ext>
              </c:extLst>
            </c:dLbl>
            <c:dLbl>
              <c:idx val="4"/>
              <c:layout>
                <c:manualLayout>
                  <c:x val="-3.7694444444444447E-2"/>
                  <c:y val="2.1194614824090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FA-4801-A090-D879DA0FC531}"/>
                </c:ext>
              </c:extLst>
            </c:dLbl>
            <c:dLbl>
              <c:idx val="5"/>
              <c:layout>
                <c:manualLayout>
                  <c:x val="-3.7694444444444447E-2"/>
                  <c:y val="2.83826785802718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FA-4801-A090-D879DA0FC5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1"/>
                    </a:solidFill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Pipeline!$R$20:$W$20</c:f>
              <c:strCache>
                <c:ptCount val="6"/>
                <c:pt idx="0">
                  <c:v>Undergraduate</c:v>
                </c:pt>
                <c:pt idx="1">
                  <c:v>MSc</c:v>
                </c:pt>
                <c:pt idx="2">
                  <c:v>PhD</c:v>
                </c:pt>
                <c:pt idx="3">
                  <c:v>Research</c:v>
                </c:pt>
                <c:pt idx="4">
                  <c:v>Academic non-prof</c:v>
                </c:pt>
                <c:pt idx="5">
                  <c:v>Professor</c:v>
                </c:pt>
              </c:strCache>
            </c:strRef>
          </c:cat>
          <c:val>
            <c:numRef>
              <c:f>Pipeline!$R$24:$W$24</c:f>
              <c:numCache>
                <c:formatCode>General</c:formatCode>
                <c:ptCount val="6"/>
                <c:pt idx="0">
                  <c:v>58</c:v>
                </c:pt>
                <c:pt idx="1">
                  <c:v>52</c:v>
                </c:pt>
                <c:pt idx="2">
                  <c:v>61</c:v>
                </c:pt>
                <c:pt idx="3">
                  <c:v>72</c:v>
                </c:pt>
                <c:pt idx="4">
                  <c:v>80</c:v>
                </c:pt>
                <c:pt idx="5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3FA-4801-A090-D879DA0FC531}"/>
            </c:ext>
          </c:extLst>
        </c:ser>
        <c:ser>
          <c:idx val="1"/>
          <c:order val="2"/>
          <c:tx>
            <c:strRef>
              <c:f>Pipeline!$O$22:$Q$22</c:f>
              <c:strCache>
                <c:ptCount val="1"/>
                <c:pt idx="0">
                  <c:v>%F  2014 48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694444444444447E-2"/>
                  <c:y val="1.4744006055846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FA-4801-A090-D879DA0FC531}"/>
                </c:ext>
              </c:extLst>
            </c:dLbl>
            <c:dLbl>
              <c:idx val="1"/>
              <c:layout>
                <c:manualLayout>
                  <c:x val="-3.7694444444444447E-2"/>
                  <c:y val="2.1931786828533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FA-4801-A090-D879DA0FC531}"/>
                </c:ext>
              </c:extLst>
            </c:dLbl>
            <c:dLbl>
              <c:idx val="2"/>
              <c:layout>
                <c:manualLayout>
                  <c:x val="-3.7694444444444447E-2"/>
                  <c:y val="-2.8382678580271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FA-4801-A090-D879DA0FC531}"/>
                </c:ext>
              </c:extLst>
            </c:dLbl>
            <c:dLbl>
              <c:idx val="3"/>
              <c:layout>
                <c:manualLayout>
                  <c:x val="-3.7694385308539233E-2"/>
                  <c:y val="-3.528691917829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FA-4801-A090-D879DA0FC531}"/>
                </c:ext>
              </c:extLst>
            </c:dLbl>
            <c:dLbl>
              <c:idx val="4"/>
              <c:layout>
                <c:manualLayout>
                  <c:x val="-3.9283297851790244E-2"/>
                  <c:y val="-3.169307246284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FA-4801-A090-D879DA0FC531}"/>
                </c:ext>
              </c:extLst>
            </c:dLbl>
            <c:dLbl>
              <c:idx val="5"/>
              <c:layout>
                <c:manualLayout>
                  <c:x val="-2.4697330927194276E-2"/>
                  <c:y val="-3.2298494611709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FA-4801-A090-D879DA0FC5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nl-N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Pipeline!$R$20:$W$20</c:f>
              <c:strCache>
                <c:ptCount val="6"/>
                <c:pt idx="0">
                  <c:v>Undergraduate</c:v>
                </c:pt>
                <c:pt idx="1">
                  <c:v>MSc</c:v>
                </c:pt>
                <c:pt idx="2">
                  <c:v>PhD</c:v>
                </c:pt>
                <c:pt idx="3">
                  <c:v>Research</c:v>
                </c:pt>
                <c:pt idx="4">
                  <c:v>Academic non-prof</c:v>
                </c:pt>
                <c:pt idx="5">
                  <c:v>Professor</c:v>
                </c:pt>
              </c:strCache>
            </c:strRef>
          </c:cat>
          <c:val>
            <c:numRef>
              <c:f>Pipeline!$R$22:$W$22</c:f>
              <c:numCache>
                <c:formatCode>General</c:formatCode>
                <c:ptCount val="6"/>
                <c:pt idx="0">
                  <c:v>42</c:v>
                </c:pt>
                <c:pt idx="1">
                  <c:v>48</c:v>
                </c:pt>
                <c:pt idx="2">
                  <c:v>39</c:v>
                </c:pt>
                <c:pt idx="3">
                  <c:v>28</c:v>
                </c:pt>
                <c:pt idx="4">
                  <c:v>20</c:v>
                </c:pt>
                <c:pt idx="5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3FA-4801-A090-D879DA0FC531}"/>
            </c:ext>
          </c:extLst>
        </c:ser>
        <c:ser>
          <c:idx val="0"/>
          <c:order val="3"/>
          <c:tx>
            <c:strRef>
              <c:f>Pipeline!$O$21:$Q$21</c:f>
              <c:strCache>
                <c:ptCount val="1"/>
                <c:pt idx="0">
                  <c:v>%F  2004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Pipeline!$R$20:$W$20</c:f>
              <c:strCache>
                <c:ptCount val="6"/>
                <c:pt idx="0">
                  <c:v>Undergraduate</c:v>
                </c:pt>
                <c:pt idx="1">
                  <c:v>MSc</c:v>
                </c:pt>
                <c:pt idx="2">
                  <c:v>PhD</c:v>
                </c:pt>
                <c:pt idx="3">
                  <c:v>Research</c:v>
                </c:pt>
                <c:pt idx="4">
                  <c:v>Academic non-prof</c:v>
                </c:pt>
                <c:pt idx="5">
                  <c:v>Professor</c:v>
                </c:pt>
              </c:strCache>
            </c:strRef>
          </c:cat>
          <c:val>
            <c:numRef>
              <c:f>Pipeline!$R$21:$W$21</c:f>
              <c:numCache>
                <c:formatCode>General</c:formatCode>
                <c:ptCount val="6"/>
                <c:pt idx="0">
                  <c:v>45</c:v>
                </c:pt>
                <c:pt idx="1">
                  <c:v>40</c:v>
                </c:pt>
                <c:pt idx="2">
                  <c:v>39</c:v>
                </c:pt>
                <c:pt idx="3">
                  <c:v>25</c:v>
                </c:pt>
                <c:pt idx="4">
                  <c:v>13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3FA-4801-A090-D879DA0FC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919904"/>
        <c:axId val="338920464"/>
      </c:lineChart>
      <c:catAx>
        <c:axId val="338919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8920464"/>
        <c:crosses val="autoZero"/>
        <c:auto val="1"/>
        <c:lblAlgn val="ctr"/>
        <c:lblOffset val="100"/>
        <c:noMultiLvlLbl val="0"/>
      </c:catAx>
      <c:valAx>
        <c:axId val="338920464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%</a:t>
                </a:r>
                <a:r>
                  <a:rPr lang="en-GB" baseline="0" dirty="0" smtClean="0"/>
                  <a:t> 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3188239344777505E-2"/>
              <c:y val="0.44554093857296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nl-NL"/>
          </a:p>
        </c:txPr>
        <c:crossAx val="33891990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600"/>
      </a:pPr>
      <a:endParaRPr lang="nl-N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Sheet1!$C$7:$I$7</c:f>
              <c:strCache>
                <c:ptCount val="7"/>
                <c:pt idx="0">
                  <c:v>Undergraduate</c:v>
                </c:pt>
                <c:pt idx="1">
                  <c:v>MSc</c:v>
                </c:pt>
                <c:pt idx="2">
                  <c:v>PGR</c:v>
                </c:pt>
                <c:pt idx="3">
                  <c:v>Researcher</c:v>
                </c:pt>
                <c:pt idx="4">
                  <c:v>Lecturer</c:v>
                </c:pt>
                <c:pt idx="5">
                  <c:v>SL/R</c:v>
                </c:pt>
                <c:pt idx="6">
                  <c:v>Professor</c:v>
                </c:pt>
              </c:strCache>
            </c:strRef>
          </c:cat>
          <c:val>
            <c:numRef>
              <c:f>Sheet1!$C$8:$I$8</c:f>
              <c:numCache>
                <c:formatCode>General</c:formatCode>
                <c:ptCount val="7"/>
                <c:pt idx="0">
                  <c:v>39</c:v>
                </c:pt>
                <c:pt idx="1">
                  <c:v>44</c:v>
                </c:pt>
                <c:pt idx="2">
                  <c:v>44</c:v>
                </c:pt>
                <c:pt idx="3">
                  <c:v>30</c:v>
                </c:pt>
                <c:pt idx="4">
                  <c:v>44</c:v>
                </c:pt>
                <c:pt idx="5">
                  <c:v>27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F-4F88-9833-B4F42A257303}"/>
            </c:ext>
          </c:extLst>
        </c:ser>
        <c:ser>
          <c:idx val="2"/>
          <c:order val="1"/>
          <c:tx>
            <c:strRef>
              <c:f>Sheet1!$A$10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Sheet1!$C$7:$I$7</c:f>
              <c:strCache>
                <c:ptCount val="7"/>
                <c:pt idx="0">
                  <c:v>Undergraduate</c:v>
                </c:pt>
                <c:pt idx="1">
                  <c:v>MSc</c:v>
                </c:pt>
                <c:pt idx="2">
                  <c:v>PGR</c:v>
                </c:pt>
                <c:pt idx="3">
                  <c:v>Researcher</c:v>
                </c:pt>
                <c:pt idx="4">
                  <c:v>Lecturer</c:v>
                </c:pt>
                <c:pt idx="5">
                  <c:v>SL/R</c:v>
                </c:pt>
                <c:pt idx="6">
                  <c:v>Professor</c:v>
                </c:pt>
              </c:strCache>
            </c:strRef>
          </c:cat>
          <c:val>
            <c:numRef>
              <c:f>Sheet1!$C$10:$I$10</c:f>
              <c:numCache>
                <c:formatCode>General</c:formatCode>
                <c:ptCount val="7"/>
                <c:pt idx="0">
                  <c:v>41</c:v>
                </c:pt>
                <c:pt idx="1">
                  <c:v>46</c:v>
                </c:pt>
                <c:pt idx="2">
                  <c:v>44</c:v>
                </c:pt>
                <c:pt idx="3">
                  <c:v>40</c:v>
                </c:pt>
                <c:pt idx="4">
                  <c:v>50</c:v>
                </c:pt>
                <c:pt idx="5">
                  <c:v>28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F-4F88-9833-B4F42A25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434016"/>
        <c:axId val="339434576"/>
      </c:barChart>
      <c:catAx>
        <c:axId val="339434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nl-NL"/>
          </a:p>
        </c:txPr>
        <c:crossAx val="339434576"/>
        <c:crosses val="autoZero"/>
        <c:auto val="1"/>
        <c:lblAlgn val="ctr"/>
        <c:lblOffset val="100"/>
        <c:noMultiLvlLbl val="0"/>
      </c:catAx>
      <c:valAx>
        <c:axId val="3394345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GB" sz="1800"/>
                  <a:t>% Female</a:t>
                </a:r>
              </a:p>
            </c:rich>
          </c:tx>
          <c:layout>
            <c:manualLayout>
              <c:xMode val="edge"/>
              <c:yMode val="edge"/>
              <c:x val="1.0288208717549902E-2"/>
              <c:y val="0.322359284640887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nl-NL"/>
          </a:p>
        </c:txPr>
        <c:crossAx val="33943401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800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3635250648719"/>
          <c:y val="4.9492898224983546E-2"/>
          <c:w val="0.77203956212790481"/>
          <c:h val="0.8515598492059440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Sheet1!$E$4</c:f>
              <c:strCache>
                <c:ptCount val="1"/>
                <c:pt idx="0">
                  <c:v>%F</c:v>
                </c:pt>
              </c:strCache>
            </c:strRef>
          </c:tx>
          <c:xVal>
            <c:numRef>
              <c:f>Sheet1!$B$5:$B$15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Sheet1!$E$5:$E$15</c:f>
              <c:numCache>
                <c:formatCode>General</c:formatCode>
                <c:ptCount val="11"/>
                <c:pt idx="0">
                  <c:v>7.7</c:v>
                </c:pt>
                <c:pt idx="1">
                  <c:v>10.3</c:v>
                </c:pt>
                <c:pt idx="2">
                  <c:v>16.100000000000001</c:v>
                </c:pt>
                <c:pt idx="3">
                  <c:v>18.75</c:v>
                </c:pt>
                <c:pt idx="4">
                  <c:v>18.2</c:v>
                </c:pt>
                <c:pt idx="5">
                  <c:v>18.2</c:v>
                </c:pt>
                <c:pt idx="6">
                  <c:v>22.8</c:v>
                </c:pt>
                <c:pt idx="7">
                  <c:v>20.5</c:v>
                </c:pt>
                <c:pt idx="8">
                  <c:v>20</c:v>
                </c:pt>
                <c:pt idx="9">
                  <c:v>23.3</c:v>
                </c:pt>
                <c:pt idx="10">
                  <c:v>23.3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29-411A-9F59-B4A4A8F6CB2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F</c:v>
                </c:pt>
              </c:strCache>
            </c:strRef>
          </c:tx>
          <c:xVal>
            <c:numRef>
              <c:f>Sheet1!$B$5:$B$15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Sheet1!$C$5:$C$15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10</c:v>
                </c:pt>
                <c:pt idx="1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29-411A-9F59-B4A4A8F6C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1150816"/>
        <c:axId val="361151376"/>
      </c:scatterChart>
      <c:valAx>
        <c:axId val="361150816"/>
        <c:scaling>
          <c:orientation val="minMax"/>
          <c:max val="2016"/>
          <c:min val="2006"/>
        </c:scaling>
        <c:delete val="0"/>
        <c:axPos val="b"/>
        <c:numFmt formatCode="General" sourceLinked="1"/>
        <c:majorTickMark val="none"/>
        <c:minorTickMark val="none"/>
        <c:tickLblPos val="nextTo"/>
        <c:crossAx val="361151376"/>
        <c:crosses val="autoZero"/>
        <c:crossBetween val="midCat"/>
      </c:valAx>
      <c:valAx>
        <c:axId val="3611513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 Female Senior staff  </a:t>
                </a:r>
                <a:r>
                  <a:rPr lang="en-GB" dirty="0"/>
                  <a:t>(SL, R ,Prof) </a:t>
                </a:r>
              </a:p>
            </c:rich>
          </c:tx>
          <c:layout>
            <c:manualLayout>
              <c:xMode val="edge"/>
              <c:yMode val="edge"/>
              <c:x val="1.3915206163745661E-2"/>
              <c:y val="0.2144099444598287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611508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8783-069C-4021-8FD5-A9A2E3A57E43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C41FC-8C61-461E-861B-CDFCE9691F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08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7B71C-7EB8-4B2A-A753-32C1940450BE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87068-713D-4FBA-988F-B6399FEC22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19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55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r>
              <a:rPr lang="en-GB" dirty="0" smtClean="0"/>
              <a:t>The principles are what</a:t>
            </a:r>
            <a:r>
              <a:rPr lang="en-GB" baseline="0" dirty="0" smtClean="0"/>
              <a:t> the University has signed up to as a member of the Charter = effectively the contract we have with our staff and students</a:t>
            </a:r>
            <a:br>
              <a:rPr lang="en-GB" baseline="0" dirty="0" smtClean="0"/>
            </a:br>
            <a:r>
              <a:rPr lang="en-GB" dirty="0" smtClean="0"/>
              <a:t>Abbreviated version of: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acknowledge that academia cannot reach its full potential unless it can benefit from the talents of all.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advancing gender equality in academia, in particular, addressing the loss of women across the career pipeline and the absence of women from senior academic, professional and support roles.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addressing unequal gender representation across academic disciplines and professional and support functions. In this we recognise disciplinary differences including:</a:t>
            </a:r>
          </a:p>
          <a:p>
            <a:pPr lvl="0"/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relative underrepresentation of women in senior roles in arts, humanities, social sciences, business and law (AHSSBL)</a:t>
            </a:r>
          </a:p>
          <a:p>
            <a:pPr lvl="0"/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particularly high loss rate of women in science, technology, engineering, mathematics and medicine (STEMM)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tackling the gender pay gap.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removing the obstacles faced by women, in particular, at major points of career development and progression including the transition from PhD into a sustainable academic career.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addressing the negative consequences of using short-term contracts for the retention and progression of staff in academia, particularly women.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7.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tackling the discriminatory treatment often experienced by trans people.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8.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acknowledge that advancing gender equality demands commitment and action from all levels of the organisation and in particular active leadership from those in senior roles.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9.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commit to making and mainstreaming sustainable structural and cultural changes to advance gender equality, recognising that initiatives and actions that support individuals alone will not sufficiently advance equality.</a:t>
            </a:r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10. 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individuals have identities shaped by several different factors. We commit to considering the intersection of gender and other factors wherever possible.</a:t>
            </a:r>
          </a:p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293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876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0061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967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944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0034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79452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0" tIns="91270" rIns="91270" bIns="9127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78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National data</a:t>
            </a:r>
          </a:p>
          <a:p>
            <a:r>
              <a:rPr lang="en-GB" dirty="0" smtClean="0"/>
              <a:t>Orange line shows %F at UK universities at each career stage</a:t>
            </a:r>
            <a:r>
              <a:rPr lang="en-GB" baseline="0" dirty="0" smtClean="0"/>
              <a:t> (solid line 2014, dotted line 2004)</a:t>
            </a:r>
          </a:p>
          <a:p>
            <a:r>
              <a:rPr lang="en-GB" baseline="0" dirty="0" smtClean="0"/>
              <a:t>Classic scissors  shape shows  huge drop off from MSc level – we are LOOSING TALENT</a:t>
            </a:r>
          </a:p>
          <a:p>
            <a:endParaRPr lang="en-GB" baseline="0" dirty="0" smtClean="0"/>
          </a:p>
          <a:p>
            <a:r>
              <a:rPr lang="en-GB" baseline="0" dirty="0" smtClean="0"/>
              <a:t>Should always plot equality data over time to show progress (some slow progress seen over ten years but %F UG actually getting worse even though 50% A-level chemists are now F)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8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 York chemistry</a:t>
            </a:r>
            <a:r>
              <a:rPr lang="en-GB" baseline="0" dirty="0" smtClean="0"/>
              <a:t> data shows that we have no leaky pipeline up to lecturer.</a:t>
            </a:r>
          </a:p>
          <a:p>
            <a:r>
              <a:rPr lang="en-GB" baseline="0" dirty="0" smtClean="0"/>
              <a:t>Then we see drop off but better than national average. 16 % of profs are Female compared to 9% nationally (9% of all F UK chemistry professors are at York).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50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Combination of recruitment and promotion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42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Combination of recruitment and promotion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6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Combination of recruitment and promotion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8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7068-713D-4FBA-988F-B6399FEC22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37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So what are we doing to</a:t>
            </a:r>
            <a:r>
              <a:rPr lang="en-US" altLang="en-US" baseline="0" dirty="0" smtClean="0"/>
              <a:t> support equality in the </a:t>
            </a:r>
            <a:r>
              <a:rPr lang="en-US" altLang="en-US" baseline="0" dirty="0" err="1" smtClean="0"/>
              <a:t>dept</a:t>
            </a:r>
            <a:r>
              <a:rPr lang="en-US" altLang="en-US" baseline="0" dirty="0" smtClean="0"/>
              <a:t>?</a:t>
            </a:r>
          </a:p>
          <a:p>
            <a:r>
              <a:rPr lang="en-US" altLang="en-US" baseline="0" dirty="0" smtClean="0"/>
              <a:t>Longest held gold award</a:t>
            </a:r>
          </a:p>
          <a:p>
            <a:r>
              <a:rPr lang="en-US" altLang="en-US" baseline="0" dirty="0" smtClean="0"/>
              <a:t>Gold means a </a:t>
            </a:r>
            <a:r>
              <a:rPr lang="en-GB" altLang="en-US" baseline="0" dirty="0" smtClean="0"/>
              <a:t>substantial and well-established activity and achievement record in working towards equality in career progression</a:t>
            </a:r>
          </a:p>
          <a:p>
            <a:r>
              <a:rPr lang="en-GB" altLang="en-US" baseline="0" dirty="0" smtClean="0"/>
              <a:t>And beacon activities (dissemination of good practice).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87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In case you are not familiar with the</a:t>
            </a:r>
            <a:r>
              <a:rPr lang="en-US" altLang="en-US" baseline="0" dirty="0" smtClean="0"/>
              <a:t> Athena SWAN scheme</a:t>
            </a:r>
          </a:p>
          <a:p>
            <a:endParaRPr lang="en-US" alt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0133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0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67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8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coal watermark and logo 2">
  <p:cSld name="Charcoal watermark and logo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1819" cy="685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850512"/>
            <a:ext cx="4887259" cy="77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mbria"/>
              <a:buNone/>
              <a:defRPr sz="4217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265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85800" y="2621425"/>
            <a:ext cx="4887259" cy="54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2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812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2"/>
              </a:spcBef>
              <a:spcAft>
                <a:spcPts val="0"/>
              </a:spcAft>
              <a:buClr>
                <a:srgbClr val="8A8C8F"/>
              </a:buClr>
              <a:buSzPts val="4000"/>
              <a:buFont typeface="Arial"/>
              <a:buNone/>
              <a:defRPr sz="2812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Clr>
                <a:srgbClr val="8A8C8F"/>
              </a:buClr>
              <a:buSzPts val="3400"/>
              <a:buFont typeface="Arial"/>
              <a:buNone/>
              <a:defRPr sz="2390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A8C8F"/>
              </a:buClr>
              <a:buSzPts val="2800"/>
              <a:buFont typeface="Arial"/>
              <a:buNone/>
              <a:defRPr sz="1968" b="0" i="0" u="none" strike="noStrike" cap="none">
                <a:solidFill>
                  <a:srgbClr val="8A8C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685940" y="3664666"/>
            <a:ext cx="4887119" cy="79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1366" marR="0" lvl="0" indent="-27494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2560"/>
              <a:buFont typeface="Noto Sans Symbols"/>
              <a:buChar char="▪"/>
              <a:defRPr sz="224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732" marR="0" lvl="1" indent="-339220" algn="l" rtl="0">
              <a:lnSpc>
                <a:spcPct val="10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28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4098" marR="0" lvl="2" indent="-312439" algn="l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23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5464" marR="0" lvl="3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6829" marR="0" lvl="4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28195" marR="0" lvl="5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9561" marR="0" lvl="6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0927" marR="0" lvl="7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2293" marR="0" lvl="8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3"/>
          </p:nvPr>
        </p:nvSpPr>
        <p:spPr>
          <a:xfrm>
            <a:off x="5675201" y="1850075"/>
            <a:ext cx="3057841" cy="441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224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sz="28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23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4"/>
          </p:nvPr>
        </p:nvSpPr>
        <p:spPr>
          <a:xfrm>
            <a:off x="685940" y="3179692"/>
            <a:ext cx="4887119" cy="48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1366" marR="0" lvl="0" indent="-16068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224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732" marR="0" lvl="1" indent="-160683" algn="l" rtl="0">
              <a:lnSpc>
                <a:spcPct val="100000"/>
              </a:lnSpc>
              <a:spcBef>
                <a:spcPts val="562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8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4098" marR="0" lvl="2" indent="-30351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5464" marR="0" lvl="3" indent="-30351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06829" marR="0" lvl="4" indent="-30351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sz="22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28195" marR="0" lvl="5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9561" marR="0" lvl="6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0927" marR="0" lvl="7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92293" marR="0" lvl="8" indent="-285659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16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7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39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1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1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6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0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94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874AA-C735-4D26-B93F-C32CDD2179B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A6532-3A3F-4545-ADA5-72E0B83B30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1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pure.york.ac.uk/portal/en/activities/desty-memorial-award-for-innovation-in-separation-science(7945850e-c933-4ca6-9017-2200de61be7f)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863" y="1186373"/>
            <a:ext cx="7772400" cy="209369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What does it take to become a golden department for gender equality?</a:t>
            </a:r>
            <a:br>
              <a:rPr lang="en-GB" sz="4000" dirty="0" smtClean="0"/>
            </a:br>
            <a:r>
              <a:rPr lang="en-GB" sz="4000" dirty="0" smtClean="0"/>
              <a:t>Athena SWAN in </a:t>
            </a:r>
            <a:r>
              <a:rPr lang="en-GB" sz="4000" dirty="0" err="1" smtClean="0"/>
              <a:t>Chemistry@York</a:t>
            </a:r>
            <a:r>
              <a:rPr lang="en-GB" sz="4000" b="1" dirty="0"/>
              <a:t/>
            </a:r>
            <a:br>
              <a:rPr lang="en-GB" sz="4000" b="1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292" y="2921271"/>
            <a:ext cx="8568952" cy="208438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Dr Caroline Dessent </a:t>
            </a:r>
          </a:p>
          <a:p>
            <a:r>
              <a:rPr lang="en-GB" dirty="0" smtClean="0"/>
              <a:t>Chair of Equality and Diversity Group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Dewis</a:t>
            </a:r>
            <a:r>
              <a:rPr lang="en-GB" dirty="0" smtClean="0"/>
              <a:t> Symposium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 smtClean="0"/>
          </a:p>
          <a:p>
            <a:r>
              <a:rPr lang="en-GB" sz="2800" dirty="0" smtClean="0"/>
              <a:t>March 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, 2019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" y="103816"/>
            <a:ext cx="1696488" cy="943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"/>
            <a:ext cx="2555776" cy="117885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94" y="5055102"/>
            <a:ext cx="3234242" cy="181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5036"/>
          <a:stretch/>
        </p:blipFill>
        <p:spPr bwMode="auto">
          <a:xfrm>
            <a:off x="1501428" y="5055102"/>
            <a:ext cx="2860666" cy="181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 b="26852"/>
          <a:stretch/>
        </p:blipFill>
        <p:spPr bwMode="auto">
          <a:xfrm>
            <a:off x="1167" y="5013177"/>
            <a:ext cx="163013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5222" r="-240" b="10186"/>
          <a:stretch/>
        </p:blipFill>
        <p:spPr bwMode="auto">
          <a:xfrm>
            <a:off x="7006531" y="5053044"/>
            <a:ext cx="2142615" cy="18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9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/>
            <a:r>
              <a:rPr lang="en-GB" sz="2800" dirty="0" err="1" smtClean="0"/>
              <a:t>Homophily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268413"/>
            <a:ext cx="555944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6136" y="6378894"/>
            <a:ext cx="3126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i="1" dirty="0">
                <a:cs typeface="Arial" charset="0"/>
              </a:rPr>
              <a:t>Nature</a:t>
            </a:r>
            <a:r>
              <a:rPr lang="en-GB" sz="2400" dirty="0">
                <a:cs typeface="Arial" charset="0"/>
              </a:rPr>
              <a:t>, </a:t>
            </a:r>
            <a:r>
              <a:rPr lang="en-GB" sz="2400" b="1" dirty="0">
                <a:cs typeface="Arial" charset="0"/>
              </a:rPr>
              <a:t>2014</a:t>
            </a:r>
            <a:r>
              <a:rPr lang="en-GB" sz="2400" dirty="0">
                <a:cs typeface="Arial" charset="0"/>
              </a:rPr>
              <a:t>, </a:t>
            </a:r>
            <a:r>
              <a:rPr lang="en-GB" sz="2400" i="1" dirty="0">
                <a:cs typeface="Arial" charset="0"/>
              </a:rPr>
              <a:t>513</a:t>
            </a:r>
            <a:r>
              <a:rPr lang="en-GB" sz="2400" dirty="0">
                <a:cs typeface="Arial" charset="0"/>
              </a:rPr>
              <a:t>, 305.</a:t>
            </a:r>
            <a:endParaRPr lang="en-GB" sz="24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" y="0"/>
            <a:ext cx="9142755" cy="11938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Good policies benefit </a:t>
            </a:r>
            <a:r>
              <a:rPr lang="en-GB" dirty="0" smtClean="0">
                <a:solidFill>
                  <a:schemeClr val="bg1"/>
                </a:solidFill>
              </a:rPr>
              <a:t>everyone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325"/>
            <a:ext cx="91440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r="13624" b="3105"/>
          <a:stretch/>
        </p:blipFill>
        <p:spPr bwMode="auto">
          <a:xfrm>
            <a:off x="4362094" y="5187404"/>
            <a:ext cx="2793618" cy="169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7668"/>
          <a:stretch/>
        </p:blipFill>
        <p:spPr bwMode="auto">
          <a:xfrm>
            <a:off x="1501428" y="5187404"/>
            <a:ext cx="2860666" cy="169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b="29307"/>
          <a:stretch/>
        </p:blipFill>
        <p:spPr bwMode="auto">
          <a:xfrm>
            <a:off x="0" y="5187404"/>
            <a:ext cx="1630130" cy="167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5222" r="-240" b="10186"/>
          <a:stretch/>
        </p:blipFill>
        <p:spPr bwMode="auto">
          <a:xfrm>
            <a:off x="7141887" y="5187404"/>
            <a:ext cx="2007259" cy="16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9146" cy="7647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/>
              <a:t>Family-friendly </a:t>
            </a:r>
            <a:r>
              <a:rPr lang="en-GB" sz="4000" b="1" dirty="0" smtClean="0"/>
              <a:t>Policies</a:t>
            </a:r>
            <a:endParaRPr lang="en-GB" sz="40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43019" y="1196752"/>
            <a:ext cx="8013576" cy="388843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400" dirty="0"/>
              <a:t>Part-time working, job shares, annualised </a:t>
            </a:r>
            <a:r>
              <a:rPr lang="en-GB" sz="2400" dirty="0" smtClean="0"/>
              <a:t>hours,</a:t>
            </a:r>
            <a:br>
              <a:rPr lang="en-GB" sz="2400" dirty="0" smtClean="0"/>
            </a:br>
            <a:r>
              <a:rPr lang="en-GB" sz="2400" dirty="0" smtClean="0"/>
              <a:t>flexi-time, meetings in core hours </a:t>
            </a:r>
            <a:endParaRPr lang="en-GB" sz="2400" dirty="0"/>
          </a:p>
          <a:p>
            <a:pPr>
              <a:spcBef>
                <a:spcPts val="1200"/>
              </a:spcBef>
            </a:pPr>
            <a:r>
              <a:rPr lang="en-GB" sz="2400" dirty="0" smtClean="0"/>
              <a:t>Part-time working assurance</a:t>
            </a:r>
          </a:p>
          <a:p>
            <a:pPr lvl="1">
              <a:spcBef>
                <a:spcPts val="1200"/>
              </a:spcBef>
            </a:pPr>
            <a:r>
              <a:rPr lang="en-GB" sz="2000" dirty="0" smtClean="0"/>
              <a:t>increased uptake of part-time working (M+F)</a:t>
            </a:r>
          </a:p>
          <a:p>
            <a:pPr>
              <a:spcBef>
                <a:spcPts val="1200"/>
              </a:spcBef>
            </a:pPr>
            <a:r>
              <a:rPr lang="en-GB" sz="2400" dirty="0"/>
              <a:t>Benefits men and women</a:t>
            </a:r>
          </a:p>
          <a:p>
            <a:pPr>
              <a:spcBef>
                <a:spcPts val="1200"/>
              </a:spcBef>
            </a:pPr>
            <a:r>
              <a:rPr lang="en-GB" sz="2400" dirty="0" smtClean="0"/>
              <a:t>Adoption </a:t>
            </a:r>
            <a:r>
              <a:rPr lang="en-GB" sz="2400" dirty="0"/>
              <a:t>leave policies</a:t>
            </a:r>
          </a:p>
          <a:p>
            <a:pPr>
              <a:spcBef>
                <a:spcPts val="1200"/>
              </a:spcBef>
            </a:pPr>
            <a:r>
              <a:rPr lang="en-GB" sz="2400" dirty="0" smtClean="0"/>
              <a:t>Promotion to professor </a:t>
            </a:r>
            <a:r>
              <a:rPr lang="en-GB" sz="2400" dirty="0"/>
              <a:t>whilst </a:t>
            </a:r>
            <a:r>
              <a:rPr lang="en-GB" sz="2400" dirty="0" smtClean="0"/>
              <a:t>working part </a:t>
            </a:r>
            <a:r>
              <a:rPr lang="en-GB" sz="2400" dirty="0"/>
              <a:t>time </a:t>
            </a:r>
            <a:endParaRPr lang="en-GB" sz="2400" dirty="0" smtClean="0"/>
          </a:p>
          <a:p>
            <a:pPr lvl="1">
              <a:spcBef>
                <a:spcPts val="1200"/>
              </a:spcBef>
            </a:pPr>
            <a:r>
              <a:rPr lang="en-GB" sz="2000" dirty="0" smtClean="0"/>
              <a:t>Quality </a:t>
            </a:r>
            <a:r>
              <a:rPr lang="en-GB" sz="2000" dirty="0"/>
              <a:t>over quantity </a:t>
            </a:r>
            <a:endParaRPr lang="en-GB" sz="2000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9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" y="1556792"/>
            <a:ext cx="9023246" cy="471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9149146" cy="1124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Family-friendly </a:t>
            </a:r>
            <a:r>
              <a:rPr lang="en-GB" dirty="0" smtClean="0">
                <a:solidFill>
                  <a:schemeClr val="bg1"/>
                </a:solidFill>
              </a:rPr>
              <a:t>policies: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4300" dirty="0" smtClean="0">
                <a:solidFill>
                  <a:schemeClr val="bg1"/>
                </a:solidFill>
              </a:rPr>
              <a:t>Part-time working</a:t>
            </a:r>
            <a:endParaRPr lang="en-GB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Promotion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8352928" cy="525658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2800" dirty="0" smtClean="0"/>
              <a:t>Focus should be on quality not quantity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Value full range of tasks an individual contributes 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Workload model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Worked with university to ensure criteria assess</a:t>
            </a:r>
          </a:p>
          <a:p>
            <a:pPr lvl="1">
              <a:spcBef>
                <a:spcPts val="1800"/>
              </a:spcBef>
            </a:pPr>
            <a:r>
              <a:rPr lang="en-GB" sz="2400" dirty="0" smtClean="0"/>
              <a:t>quality</a:t>
            </a:r>
          </a:p>
          <a:p>
            <a:pPr lvl="1">
              <a:spcBef>
                <a:spcPts val="1800"/>
              </a:spcBef>
            </a:pPr>
            <a:r>
              <a:rPr lang="en-GB" sz="2400" dirty="0" smtClean="0"/>
              <a:t>academic citizenship/admin activities</a:t>
            </a:r>
          </a:p>
          <a:p>
            <a:pPr lvl="1">
              <a:spcBef>
                <a:spcPts val="1800"/>
              </a:spcBef>
            </a:pPr>
            <a:r>
              <a:rPr lang="en-GB" sz="2400" dirty="0" smtClean="0"/>
              <a:t>PT working and periods of leave </a:t>
            </a:r>
            <a:br>
              <a:rPr lang="en-GB" sz="2400" dirty="0" smtClean="0"/>
            </a:br>
            <a:r>
              <a:rPr lang="en-GB" sz="2400" dirty="0" smtClean="0"/>
              <a:t>taken into account</a:t>
            </a:r>
            <a:endParaRPr lang="en-GB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318" r="-173" b="908"/>
          <a:stretch/>
        </p:blipFill>
        <p:spPr bwMode="auto">
          <a:xfrm>
            <a:off x="6732240" y="4216780"/>
            <a:ext cx="2416906" cy="266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Support for Postdocs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579" y="1196752"/>
            <a:ext cx="8352928" cy="5400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Concordat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Induction and mentoring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/>
              <a:t>Researcher ‘Champion’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/>
              <a:t>Fellowship day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One </a:t>
            </a:r>
            <a:r>
              <a:rPr lang="en-GB" sz="2400" dirty="0"/>
              <a:t>to one careers </a:t>
            </a:r>
            <a:r>
              <a:rPr lang="en-GB" sz="2400" dirty="0" smtClean="0"/>
              <a:t>and fellowship writing support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Teaching </a:t>
            </a:r>
            <a:r>
              <a:rPr lang="en-GB" sz="2400" dirty="0"/>
              <a:t>and </a:t>
            </a:r>
            <a:r>
              <a:rPr lang="en-GB" sz="2400" dirty="0" smtClean="0"/>
              <a:t>summer student opportunities </a:t>
            </a:r>
            <a:endParaRPr lang="en-GB" sz="24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/>
              <a:t>Networking lunches with visiting speakers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Annual postdoc poster prize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Joliot </a:t>
            </a:r>
            <a:r>
              <a:rPr lang="en-GB" sz="2400" dirty="0"/>
              <a:t>Curie </a:t>
            </a:r>
            <a:r>
              <a:rPr lang="en-GB" sz="2400" dirty="0" smtClean="0"/>
              <a:t>Conference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/>
              <a:t>Confidence</a:t>
            </a:r>
            <a:endParaRPr lang="en-GB" sz="24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1" b="8130"/>
          <a:stretch/>
        </p:blipFill>
        <p:spPr>
          <a:xfrm>
            <a:off x="4456043" y="4946421"/>
            <a:ext cx="4687957" cy="191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6264"/>
          <a:stretch/>
        </p:blipFill>
        <p:spPr>
          <a:xfrm>
            <a:off x="5749218" y="980728"/>
            <a:ext cx="3394782" cy="17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20" y="1124744"/>
            <a:ext cx="8820472" cy="397913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/>
              <a:t>Recruitment and UB training for staff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000" dirty="0" smtClean="0"/>
              <a:t>Online UB training introduced</a:t>
            </a:r>
            <a:endParaRPr lang="en-GB" sz="2400" dirty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/>
              <a:t>PGR equality and diversity training introduced 2015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000" dirty="0" smtClean="0"/>
              <a:t>equality </a:t>
            </a:r>
            <a:r>
              <a:rPr lang="en-GB" sz="2000" dirty="0"/>
              <a:t>act, gender equality </a:t>
            </a:r>
            <a:r>
              <a:rPr lang="en-GB" sz="2000" dirty="0" smtClean="0"/>
              <a:t>statistics and literature, </a:t>
            </a:r>
            <a:r>
              <a:rPr lang="en-GB" sz="2000" dirty="0"/>
              <a:t>unconscious bias, </a:t>
            </a:r>
            <a:r>
              <a:rPr lang="en-GB" sz="2000" dirty="0" smtClean="0"/>
              <a:t>being an active </a:t>
            </a:r>
            <a:r>
              <a:rPr lang="en-GB" sz="2000" dirty="0"/>
              <a:t>bystander, </a:t>
            </a:r>
            <a:r>
              <a:rPr lang="en-GB" sz="2000" dirty="0" smtClean="0"/>
              <a:t>mental health, cultural and disability awareness</a:t>
            </a:r>
            <a:endParaRPr lang="en-GB" sz="2400" dirty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/>
              <a:t>UG training </a:t>
            </a:r>
            <a:r>
              <a:rPr lang="en-GB" sz="2400" dirty="0" smtClean="0"/>
              <a:t>introduced 2017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/>
              <a:t>Annual diversity talk and beacon seminars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/>
              <a:t>Lunchtime fora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000" dirty="0" smtClean="0"/>
              <a:t>Work-life balance, mental health, LGBT+ issues, impostor syndrome</a:t>
            </a:r>
            <a:endParaRPr lang="en-GB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E&amp;D </a:t>
            </a:r>
            <a:r>
              <a:rPr lang="en-GB" dirty="0" smtClean="0"/>
              <a:t>training and culture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t="6032" b="6241"/>
          <a:stretch/>
        </p:blipFill>
        <p:spPr>
          <a:xfrm>
            <a:off x="5436096" y="5103879"/>
            <a:ext cx="3707903" cy="1781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6210"/>
          <a:stretch/>
        </p:blipFill>
        <p:spPr>
          <a:xfrm>
            <a:off x="3375645" y="5103879"/>
            <a:ext cx="2060451" cy="1781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32827" r="166"/>
          <a:stretch/>
        </p:blipFill>
        <p:spPr>
          <a:xfrm>
            <a:off x="-36512" y="5103879"/>
            <a:ext cx="3536107" cy="17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1"/>
            <a:ext cx="8352928" cy="3546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Equality </a:t>
            </a:r>
            <a:r>
              <a:rPr lang="en-GB" sz="2800" dirty="0"/>
              <a:t>matters </a:t>
            </a:r>
            <a:r>
              <a:rPr lang="en-GB" sz="2800" dirty="0" smtClean="0"/>
              <a:t>standing </a:t>
            </a:r>
            <a:r>
              <a:rPr lang="en-GB" sz="2800" dirty="0"/>
              <a:t>item </a:t>
            </a:r>
            <a:r>
              <a:rPr lang="en-GB" sz="2800" dirty="0" smtClean="0"/>
              <a:t>at </a:t>
            </a:r>
            <a:r>
              <a:rPr lang="en-GB" sz="2800" dirty="0"/>
              <a:t>all </a:t>
            </a:r>
            <a:r>
              <a:rPr lang="en-GB" sz="2800" dirty="0" smtClean="0"/>
              <a:t>committees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Academic group leaders have responsibility for E&amp;D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Family friendly social activities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Outreach</a:t>
            </a:r>
            <a:endParaRPr lang="en-GB" sz="28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Culture survey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800" dirty="0" smtClean="0"/>
              <a:t>Pay </a:t>
            </a:r>
            <a:r>
              <a:rPr lang="en-GB" sz="2800" dirty="0"/>
              <a:t>gap </a:t>
            </a:r>
            <a:r>
              <a:rPr lang="en-GB" sz="2800" dirty="0" smtClean="0"/>
              <a:t>data published and discussed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76" y="0"/>
            <a:ext cx="9144075" cy="1412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Put equality at the heart </a:t>
            </a:r>
            <a:br>
              <a:rPr lang="en-GB" dirty="0"/>
            </a:br>
            <a:r>
              <a:rPr lang="en-GB" dirty="0"/>
              <a:t>of everything you do</a:t>
            </a:r>
          </a:p>
        </p:txBody>
      </p:sp>
      <p:pic>
        <p:nvPicPr>
          <p:cNvPr id="12290" name="Picture 2" descr="_MG_5399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75706"/>
            <a:ext cx="62706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image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2190" r="18056" b="16116"/>
          <a:stretch>
            <a:fillRect/>
          </a:stretch>
        </p:blipFill>
        <p:spPr bwMode="auto">
          <a:xfrm>
            <a:off x="6732240" y="5373216"/>
            <a:ext cx="1928538" cy="145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0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0" y="0"/>
            <a:ext cx="9146859" cy="1052736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Recruitment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6096"/>
            <a:ext cx="8712968" cy="4525963"/>
          </a:xfrm>
        </p:spPr>
        <p:txBody>
          <a:bodyPr>
            <a:normAutofit/>
          </a:bodyPr>
          <a:lstStyle/>
          <a:p>
            <a:r>
              <a:rPr lang="en-GB" sz="2800" dirty="0"/>
              <a:t>Revised advertising material to </a:t>
            </a:r>
            <a:r>
              <a:rPr lang="en-GB" sz="2800" dirty="0" smtClean="0"/>
              <a:t>encourage F applicants</a:t>
            </a:r>
          </a:p>
          <a:p>
            <a:pPr lvl="1"/>
            <a:r>
              <a:rPr lang="en-GB" sz="2400" dirty="0" smtClean="0"/>
              <a:t>Gendered language</a:t>
            </a:r>
          </a:p>
          <a:p>
            <a:pPr lvl="1"/>
            <a:r>
              <a:rPr lang="en-GB" sz="2400" dirty="0" smtClean="0"/>
              <a:t>Images</a:t>
            </a:r>
          </a:p>
          <a:p>
            <a:pPr lvl="1"/>
            <a:r>
              <a:rPr lang="en-GB" sz="2400" dirty="0" smtClean="0"/>
              <a:t>Flexible working/family friendly info</a:t>
            </a:r>
          </a:p>
          <a:p>
            <a:pPr lvl="1"/>
            <a:r>
              <a:rPr lang="en-GB" sz="2400" dirty="0" smtClean="0"/>
              <a:t>Strap-lines</a:t>
            </a:r>
          </a:p>
          <a:p>
            <a:r>
              <a:rPr lang="en-GB" sz="2800" dirty="0" smtClean="0"/>
              <a:t>Recruitment training for all panellists</a:t>
            </a:r>
          </a:p>
          <a:p>
            <a:r>
              <a:rPr lang="en-GB" sz="2800" dirty="0" smtClean="0"/>
              <a:t>Unconscious bias observer scheme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314" name="Picture 2" descr="candidate brief (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10050" r="11616" b="41612"/>
          <a:stretch/>
        </p:blipFill>
        <p:spPr bwMode="auto">
          <a:xfrm>
            <a:off x="1259632" y="4478212"/>
            <a:ext cx="5945944" cy="238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5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Moving forward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Broadening of equality and diversity group remit to include all protected characteristics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Disability and mental health</a:t>
            </a:r>
          </a:p>
          <a:p>
            <a:r>
              <a:rPr lang="en-GB" dirty="0"/>
              <a:t>LGBT+</a:t>
            </a:r>
          </a:p>
          <a:p>
            <a:r>
              <a:rPr lang="en-GB" dirty="0"/>
              <a:t>BME and internationality</a:t>
            </a:r>
          </a:p>
          <a:p>
            <a:r>
              <a:rPr lang="en-GB" dirty="0"/>
              <a:t>Professional and support staff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05" y="4509120"/>
            <a:ext cx="2983895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496944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● Something about me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●  Good policies benefit everyone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GB" dirty="0" smtClean="0"/>
              <a:t>Flexible working assurance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GB" dirty="0" smtClean="0"/>
              <a:t>Promotion, quality over quantity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GB" dirty="0" smtClean="0"/>
              <a:t>Recruitment, unconscious bias observer scheme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/>
              <a:t>● </a:t>
            </a:r>
            <a:r>
              <a:rPr lang="en-GB" dirty="0" smtClean="0"/>
              <a:t>The Athena SWAN scheme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54" y="1844824"/>
            <a:ext cx="2329433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LGBT</a:t>
            </a:r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 inclusion</a:t>
            </a:r>
            <a:endParaRPr lang="en-GB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91370"/>
            <a:ext cx="6482770" cy="55780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/>
              <a:t>Fostering inclusive culture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High profile out staff, social media presence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Invited career talks </a:t>
            </a:r>
            <a:r>
              <a:rPr lang="en-GB" sz="2000" smtClean="0"/>
              <a:t>from LGBT+ </a:t>
            </a:r>
            <a:r>
              <a:rPr lang="en-GB" sz="2000" dirty="0" smtClean="0"/>
              <a:t>scientists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LGBT+ </a:t>
            </a:r>
            <a:r>
              <a:rPr lang="en-GB" sz="2000" dirty="0" err="1"/>
              <a:t>STEMinar</a:t>
            </a:r>
            <a:r>
              <a:rPr lang="en-GB" sz="2000" dirty="0"/>
              <a:t> 2018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Listen to our students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Gender pronouns guide 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 smtClean="0"/>
              <a:t>Trans* awareness training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First department in York to </a:t>
            </a:r>
            <a:br>
              <a:rPr lang="en-GB" sz="2000" dirty="0" smtClean="0"/>
            </a:br>
            <a:r>
              <a:rPr lang="en-GB" sz="2000" dirty="0" smtClean="0"/>
              <a:t>introduce all genders toilets</a:t>
            </a:r>
          </a:p>
          <a:p>
            <a:pPr>
              <a:lnSpc>
                <a:spcPct val="150000"/>
              </a:lnSpc>
            </a:pPr>
            <a:endParaRPr lang="en-GB" sz="2400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r="5026" b="22318"/>
          <a:stretch/>
        </p:blipFill>
        <p:spPr>
          <a:xfrm>
            <a:off x="3751374" y="4890759"/>
            <a:ext cx="2098191" cy="18913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20399" r="9020" b="17900"/>
          <a:stretch/>
        </p:blipFill>
        <p:spPr bwMode="auto">
          <a:xfrm>
            <a:off x="5436096" y="3069553"/>
            <a:ext cx="3601974" cy="168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7294"/>
          <a:stretch/>
        </p:blipFill>
        <p:spPr>
          <a:xfrm>
            <a:off x="5987469" y="4890761"/>
            <a:ext cx="3050601" cy="189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/>
          <a:stretch/>
        </p:blipFill>
        <p:spPr>
          <a:xfrm>
            <a:off x="7208647" y="1268760"/>
            <a:ext cx="1793555" cy="169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Ingredients for success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36" y="1700808"/>
            <a:ext cx="6023848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Widespread commitment to achieving equality and diversity</a:t>
            </a:r>
          </a:p>
          <a:p>
            <a:r>
              <a:rPr lang="en-GB" dirty="0" smtClean="0"/>
              <a:t>Real support from senior </a:t>
            </a:r>
          </a:p>
          <a:p>
            <a:pPr marL="0" indent="0">
              <a:buNone/>
            </a:pPr>
            <a:r>
              <a:rPr lang="en-GB" dirty="0" smtClean="0"/>
              <a:t>    management</a:t>
            </a:r>
          </a:p>
          <a:p>
            <a:r>
              <a:rPr lang="en-GB" dirty="0" smtClean="0"/>
              <a:t>Policies that benefit women </a:t>
            </a:r>
            <a:r>
              <a:rPr lang="en-GB" u="sng" dirty="0" smtClean="0"/>
              <a:t>and</a:t>
            </a:r>
            <a:r>
              <a:rPr lang="en-GB" dirty="0" smtClean="0"/>
              <a:t> men</a:t>
            </a:r>
          </a:p>
          <a:p>
            <a:r>
              <a:rPr lang="en-GB" dirty="0" smtClean="0"/>
              <a:t>Money (+ Personnel)</a:t>
            </a:r>
            <a:endParaRPr lang="en-GB" dirty="0"/>
          </a:p>
        </p:txBody>
      </p:sp>
      <p:pic>
        <p:nvPicPr>
          <p:cNvPr id="2050" name="Picture 2" descr="Image result for duncan br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393792" y="30348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00192" y="3753862"/>
            <a:ext cx="2491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Prof Duncan Bruce</a:t>
            </a:r>
          </a:p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Head of Department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74766" y="3789040"/>
            <a:ext cx="582188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sz="2400" b="1" dirty="0" smtClean="0"/>
              <a:t>First </a:t>
            </a:r>
            <a:r>
              <a:rPr lang="en-GB" sz="2400" dirty="0"/>
              <a:t>academic department in the UK to receive the </a:t>
            </a:r>
            <a:r>
              <a:rPr lang="en-GB" sz="2400" b="1" dirty="0"/>
              <a:t>Athena SWAN Gold </a:t>
            </a:r>
            <a:r>
              <a:rPr lang="en-GB" sz="2400" dirty="0" smtClean="0"/>
              <a:t>award.</a:t>
            </a:r>
            <a:endParaRPr lang="en-GB" sz="2400" dirty="0"/>
          </a:p>
          <a:p>
            <a:pPr>
              <a:defRPr/>
            </a:pPr>
            <a:r>
              <a:rPr lang="en-GB" sz="2400" dirty="0" smtClean="0"/>
              <a:t>Awarded </a:t>
            </a:r>
            <a:r>
              <a:rPr lang="en-GB" sz="2400" dirty="0"/>
              <a:t>in 2007, renewed in </a:t>
            </a:r>
            <a:r>
              <a:rPr lang="en-GB" sz="2400" dirty="0" smtClean="0"/>
              <a:t>2010 and 2015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Longest </a:t>
            </a:r>
            <a:r>
              <a:rPr lang="en-GB" sz="2400" dirty="0"/>
              <a:t>held Athena SWAN Gold </a:t>
            </a: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10 years this year</a:t>
            </a:r>
          </a:p>
          <a:p>
            <a:pPr>
              <a:defRPr/>
            </a:pPr>
            <a:endParaRPr lang="en-GB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02" r="2129" b="-402"/>
          <a:stretch/>
        </p:blipFill>
        <p:spPr bwMode="auto">
          <a:xfrm>
            <a:off x="6213033" y="1990753"/>
            <a:ext cx="2840011" cy="482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376" y="116632"/>
            <a:ext cx="5889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bg1"/>
                </a:solidFill>
              </a:rPr>
              <a:t>THE DEPARTMENT OF CHEMISTRY </a:t>
            </a:r>
            <a:r>
              <a:rPr lang="en-GB" sz="3200" b="1" dirty="0" smtClean="0">
                <a:solidFill>
                  <a:schemeClr val="bg1"/>
                </a:solidFill>
              </a:rPr>
              <a:t/>
            </a:r>
            <a:br>
              <a:rPr lang="en-GB" sz="3200" b="1" dirty="0" smtClean="0">
                <a:solidFill>
                  <a:schemeClr val="bg1"/>
                </a:solidFill>
              </a:rPr>
            </a:br>
            <a:r>
              <a:rPr lang="en-GB" sz="3200" b="1" dirty="0" smtClean="0">
                <a:solidFill>
                  <a:schemeClr val="bg1"/>
                </a:solidFill>
              </a:rPr>
              <a:t>Equality </a:t>
            </a:r>
            <a:r>
              <a:rPr lang="en-GB" sz="3200" b="1" dirty="0">
                <a:solidFill>
                  <a:schemeClr val="bg1"/>
                </a:solidFill>
              </a:rPr>
              <a:t>and Diversity</a:t>
            </a:r>
          </a:p>
        </p:txBody>
      </p:sp>
      <p:pic>
        <p:nvPicPr>
          <p:cNvPr id="3074" name="Picture 5" descr="http://www.athenaswan.org.uk/sites/default/files/AS_RGB_Gold-Awar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7"/>
            <a:ext cx="3209020" cy="18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-31386"/>
            <a:ext cx="2711803" cy="12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www.athenaswan.org.uk/sites/default/files/AS_RGB_Gold-Aw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7" y="105697"/>
            <a:ext cx="2713781" cy="15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87824" y="294908"/>
            <a:ext cx="61561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Athena SWAN Charter</a:t>
            </a:r>
          </a:p>
          <a:p>
            <a:r>
              <a:rPr lang="en-GB" sz="2400" i="1" dirty="0" smtClean="0"/>
              <a:t>‘Recognising </a:t>
            </a:r>
            <a:r>
              <a:rPr lang="en-GB" sz="2400" i="1" dirty="0"/>
              <a:t>advancement of gender equality: representation, progression and success for </a:t>
            </a:r>
            <a:r>
              <a:rPr lang="en-GB" sz="2400" i="1" dirty="0" smtClean="0"/>
              <a:t>all’</a:t>
            </a:r>
            <a:endParaRPr lang="en-GB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323528" y="1748878"/>
            <a:ext cx="6203021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 smtClean="0"/>
              <a:t>Established 2005</a:t>
            </a:r>
            <a:br>
              <a:rPr lang="en-GB" sz="2000" b="1" dirty="0" smtClean="0"/>
            </a:br>
            <a:r>
              <a:rPr lang="en-GB" sz="2000" b="1" dirty="0" smtClean="0"/>
              <a:t>‘</a:t>
            </a:r>
            <a:r>
              <a:rPr lang="en-GB" sz="2000" i="1" dirty="0" smtClean="0"/>
              <a:t>To </a:t>
            </a:r>
            <a:r>
              <a:rPr lang="en-GB" sz="2000" i="1" dirty="0"/>
              <a:t>encourage and recognise commitment to advancing the careers of women in </a:t>
            </a:r>
            <a:r>
              <a:rPr lang="en-GB" sz="2000" i="1" dirty="0" smtClean="0"/>
              <a:t>(</a:t>
            </a:r>
            <a:r>
              <a:rPr lang="en-GB" sz="2000" i="1" dirty="0"/>
              <a:t>STEMM) </a:t>
            </a:r>
            <a:r>
              <a:rPr lang="en-GB" sz="2000" i="1" dirty="0" smtClean="0"/>
              <a:t>in </a:t>
            </a:r>
            <a:r>
              <a:rPr lang="en-GB" sz="2000" i="1" dirty="0"/>
              <a:t>higher </a:t>
            </a:r>
            <a:r>
              <a:rPr lang="en-GB" sz="2000" i="1" dirty="0" smtClean="0"/>
              <a:t>education'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600" i="1" dirty="0" smtClean="0"/>
          </a:p>
          <a:p>
            <a:r>
              <a:rPr lang="en-GB" sz="2000" b="1" dirty="0"/>
              <a:t>Looks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progression of students into academia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journey through career milestones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working environment for all </a:t>
            </a:r>
            <a:r>
              <a:rPr lang="en-GB" sz="2000" dirty="0" smtClean="0"/>
              <a:t>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 smtClean="0"/>
              <a:t>Charter expanded May 2015 to include: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All academic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Support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Trans* </a:t>
            </a:r>
            <a:r>
              <a:rPr lang="en-GB" sz="2000" dirty="0"/>
              <a:t>staff and </a:t>
            </a:r>
            <a:r>
              <a:rPr lang="en-GB" sz="2000" dirty="0" smtClean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</a:t>
            </a:r>
            <a:r>
              <a:rPr lang="en-GB" sz="2000" dirty="0" smtClean="0"/>
              <a:t>ender </a:t>
            </a:r>
            <a:r>
              <a:rPr lang="en-GB" sz="2000" dirty="0"/>
              <a:t>equality </a:t>
            </a:r>
            <a:r>
              <a:rPr lang="en-GB" sz="2000" dirty="0" smtClean="0"/>
              <a:t> (not </a:t>
            </a:r>
            <a:r>
              <a:rPr lang="en-GB" sz="2000" dirty="0"/>
              <a:t>just barriers </a:t>
            </a:r>
            <a:r>
              <a:rPr lang="en-GB" sz="2000" dirty="0" smtClean="0"/>
              <a:t>that </a:t>
            </a:r>
            <a:r>
              <a:rPr lang="en-GB" sz="2000" dirty="0"/>
              <a:t>affect </a:t>
            </a:r>
            <a:r>
              <a:rPr lang="en-GB" sz="2000" dirty="0" smtClean="0"/>
              <a:t>women)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3"/>
          <a:stretch/>
        </p:blipFill>
        <p:spPr bwMode="auto">
          <a:xfrm>
            <a:off x="5724128" y="2996952"/>
            <a:ext cx="324036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17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755576" y="116632"/>
            <a:ext cx="6869113" cy="60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3374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Athena SWAN </a:t>
            </a:r>
            <a:r>
              <a:rPr lang="en-GB" sz="3374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Principles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AU" dirty="0"/>
              <a:t> </a:t>
            </a:r>
            <a:endParaRPr lang="en-GB" dirty="0" smtClean="0"/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Recognise the talents of all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Advance </a:t>
            </a:r>
            <a:r>
              <a:rPr lang="en-GB" sz="2400" dirty="0"/>
              <a:t>gender </a:t>
            </a:r>
            <a:r>
              <a:rPr lang="en-GB" sz="2400" dirty="0" smtClean="0"/>
              <a:t>equality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Recognise </a:t>
            </a:r>
            <a:r>
              <a:rPr lang="en-GB" sz="2400" dirty="0"/>
              <a:t>differences across </a:t>
            </a:r>
            <a:r>
              <a:rPr lang="en-GB" sz="2400" dirty="0" smtClean="0"/>
              <a:t>disciplines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Tackle </a:t>
            </a:r>
            <a:r>
              <a:rPr lang="en-GB" sz="2400" dirty="0"/>
              <a:t>the gender pay </a:t>
            </a:r>
            <a:r>
              <a:rPr lang="en-GB" sz="2400" dirty="0" smtClean="0"/>
              <a:t>gap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Remove </a:t>
            </a:r>
            <a:r>
              <a:rPr lang="en-GB" sz="2400" dirty="0"/>
              <a:t>obstacles to </a:t>
            </a:r>
            <a:r>
              <a:rPr lang="en-GB" sz="2400" dirty="0" smtClean="0"/>
              <a:t>progression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Address </a:t>
            </a:r>
            <a:r>
              <a:rPr lang="en-GB" sz="2400" dirty="0"/>
              <a:t>short-term </a:t>
            </a:r>
            <a:r>
              <a:rPr lang="en-GB" sz="2400" dirty="0" smtClean="0"/>
              <a:t>contracts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Tackle </a:t>
            </a:r>
            <a:r>
              <a:rPr lang="en-GB" sz="2400" dirty="0"/>
              <a:t>discrimination against trans </a:t>
            </a:r>
            <a:r>
              <a:rPr lang="en-GB" sz="2400" dirty="0" smtClean="0"/>
              <a:t>people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Demonstrate </a:t>
            </a:r>
            <a:r>
              <a:rPr lang="en-GB" sz="2400" dirty="0"/>
              <a:t>senior </a:t>
            </a:r>
            <a:r>
              <a:rPr lang="en-GB" sz="2400" dirty="0" smtClean="0"/>
              <a:t>commitment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Make </a:t>
            </a:r>
            <a:r>
              <a:rPr lang="en-GB" sz="2400" dirty="0"/>
              <a:t>structural and cultural </a:t>
            </a:r>
            <a:r>
              <a:rPr lang="en-GB" sz="2400" dirty="0" smtClean="0"/>
              <a:t>changes</a:t>
            </a:r>
          </a:p>
          <a:p>
            <a:pPr marL="361537" indent="-361537">
              <a:lnSpc>
                <a:spcPct val="13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GB" sz="2400" dirty="0" smtClean="0"/>
              <a:t> Consider </a:t>
            </a:r>
            <a:r>
              <a:rPr lang="en-GB" sz="2400" dirty="0"/>
              <a:t>intersectionality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0648"/>
            <a:ext cx="2008526" cy="12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60648"/>
            <a:ext cx="1704069" cy="1052736"/>
          </a:xfrm>
          <a:prstGeom prst="rect">
            <a:avLst/>
          </a:prstGeom>
        </p:spPr>
      </p:pic>
      <p:pic>
        <p:nvPicPr>
          <p:cNvPr id="8194" name="Picture 2" descr="https://player.slideplayer.com/90/14848886/slides/slide_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6" b="17020"/>
          <a:stretch/>
        </p:blipFill>
        <p:spPr bwMode="auto">
          <a:xfrm>
            <a:off x="467544" y="1700808"/>
            <a:ext cx="8062326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539552" y="476672"/>
            <a:ext cx="6970713" cy="2266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The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Application (Department)</a:t>
            </a:r>
          </a:p>
          <a:p>
            <a:pPr marL="0" indent="0">
              <a:buNone/>
            </a:pPr>
            <a:endParaRPr lang="en-GB" sz="2400" dirty="0">
              <a:latin typeface="Cambria" panose="02040503050406030204" pitchFamily="18" charset="0"/>
            </a:endParaRPr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Letter of endorsement from the </a:t>
            </a:r>
            <a:r>
              <a:rPr lang="en-GB" sz="2400" dirty="0" err="1" smtClean="0"/>
              <a:t>HoD</a:t>
            </a:r>
            <a:endParaRPr lang="en-GB" sz="2400" dirty="0" smtClean="0"/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Description of the department </a:t>
            </a:r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The self-assessment process</a:t>
            </a:r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A picture of the department </a:t>
            </a:r>
          </a:p>
          <a:p>
            <a:pPr marL="160683" indent="0">
              <a:buNone/>
            </a:pPr>
            <a:r>
              <a:rPr lang="en-GB" sz="2400" dirty="0" smtClean="0"/>
              <a:t>     - (student and staff data)</a:t>
            </a:r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Supporting and advancing women’s </a:t>
            </a:r>
            <a:r>
              <a:rPr lang="en-GB" sz="2400" dirty="0"/>
              <a:t>c</a:t>
            </a:r>
            <a:r>
              <a:rPr lang="en-GB" sz="2400" dirty="0" smtClean="0"/>
              <a:t>areers</a:t>
            </a:r>
            <a:br>
              <a:rPr lang="en-GB" sz="2400" dirty="0" smtClean="0"/>
            </a:br>
            <a:r>
              <a:rPr lang="en-GB" sz="2400" dirty="0" smtClean="0"/>
              <a:t>- career transition points</a:t>
            </a:r>
            <a:br>
              <a:rPr lang="en-GB" sz="2400" dirty="0" smtClean="0"/>
            </a:br>
            <a:r>
              <a:rPr lang="en-GB" sz="2400" dirty="0" smtClean="0"/>
              <a:t>- career development</a:t>
            </a:r>
            <a:br>
              <a:rPr lang="en-GB" sz="2400" dirty="0" smtClean="0"/>
            </a:br>
            <a:r>
              <a:rPr lang="en-GB" sz="2400" dirty="0" smtClean="0"/>
              <a:t>- flexible working/career breaks</a:t>
            </a:r>
            <a:br>
              <a:rPr lang="en-GB" sz="2400" dirty="0" smtClean="0"/>
            </a:br>
            <a:r>
              <a:rPr lang="en-GB" sz="2400" dirty="0" smtClean="0"/>
              <a:t>- organisation &amp; culture</a:t>
            </a:r>
          </a:p>
          <a:p>
            <a:pPr marL="522220" indent="-361537">
              <a:buFont typeface="+mj-lt"/>
              <a:buAutoNum type="arabicPeriod"/>
            </a:pPr>
            <a:r>
              <a:rPr lang="en-GB" sz="2400" dirty="0" smtClean="0"/>
              <a:t>Case studies (higher awards only)</a:t>
            </a:r>
          </a:p>
          <a:p>
            <a:pPr marL="522220" indent="-361537">
              <a:buFont typeface="+mj-lt"/>
              <a:buAutoNum type="arabicPeriod" startAt="5"/>
            </a:pPr>
            <a:endParaRPr lang="en-GB" dirty="0" smtClean="0"/>
          </a:p>
          <a:p>
            <a:pPr marL="160683" indent="0"/>
            <a:endParaRPr lang="en-GB" dirty="0"/>
          </a:p>
          <a:p>
            <a:pPr marL="361537" indent="-361537">
              <a:spcBef>
                <a:spcPts val="0"/>
              </a:spcBef>
              <a:buSzPts val="800"/>
              <a:buFont typeface="+mj-lt"/>
              <a:buAutoNum type="alphaLcParenR"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9324"/>
            <a:ext cx="2008526" cy="1240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59325"/>
            <a:ext cx="2141984" cy="1606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61958"/>
            <a:ext cx="2478356" cy="18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379663" y="504300"/>
            <a:ext cx="6281380" cy="60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Athena SWAN Awards</a:t>
            </a:r>
            <a:r>
              <a:rPr lang="en-A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 </a:t>
            </a:r>
            <a:endParaRPr lang="en-AU" sz="2400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en-AU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AU" sz="2400" b="1" dirty="0" smtClean="0">
                <a:solidFill>
                  <a:schemeClr val="accent5">
                    <a:lumMod val="75000"/>
                  </a:schemeClr>
                </a:solidFill>
              </a:rPr>
              <a:t>Bronze</a:t>
            </a:r>
            <a:r>
              <a:rPr lang="en-AU" sz="2400" dirty="0" smtClean="0"/>
              <a:t> = promotion of gender equality; assessment of data; identification of issues; plan of future actions</a:t>
            </a:r>
            <a:br>
              <a:rPr lang="en-AU" sz="2400" dirty="0" smtClean="0"/>
            </a:br>
            <a:endParaRPr lang="en-AU" sz="2400" dirty="0" smtClean="0"/>
          </a:p>
          <a:p>
            <a:r>
              <a:rPr lang="en-AU" sz="2400" b="1" dirty="0" smtClean="0">
                <a:solidFill>
                  <a:schemeClr val="bg1">
                    <a:lumMod val="75000"/>
                  </a:schemeClr>
                </a:solidFill>
              </a:rPr>
              <a:t>Silver</a:t>
            </a:r>
            <a:r>
              <a:rPr lang="en-AU" sz="2400" dirty="0" smtClean="0"/>
              <a:t> =  actions undertaken to address identified issues; impact of those actions can be demonstrated</a:t>
            </a:r>
            <a:br>
              <a:rPr lang="en-AU" sz="2400" dirty="0" smtClean="0"/>
            </a:br>
            <a:endParaRPr lang="en-AU" sz="2400" dirty="0" smtClean="0"/>
          </a:p>
          <a:p>
            <a:r>
              <a:rPr lang="en-AU" sz="2400" b="1" dirty="0" smtClean="0">
                <a:solidFill>
                  <a:srgbClr val="FFC000"/>
                </a:solidFill>
              </a:rPr>
              <a:t>Gold</a:t>
            </a:r>
            <a:r>
              <a:rPr lang="en-AU" sz="2400" dirty="0" smtClean="0">
                <a:solidFill>
                  <a:srgbClr val="FFC000"/>
                </a:solidFill>
              </a:rPr>
              <a:t> </a:t>
            </a:r>
            <a:r>
              <a:rPr lang="en-AU" sz="2400" dirty="0" smtClean="0"/>
              <a:t>= significant, sustained progress and achievement;  continued impact; beacons of achievement </a:t>
            </a:r>
            <a:endParaRPr lang="en-GB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39551"/>
            <a:ext cx="1576478" cy="973913"/>
          </a:xfrm>
          <a:prstGeom prst="rect">
            <a:avLst/>
          </a:prstGeom>
        </p:spPr>
      </p:pic>
      <p:pic>
        <p:nvPicPr>
          <p:cNvPr id="3074" name="Picture 2" descr="Image result for bronze silver gold med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0"/>
          <a:stretch/>
        </p:blipFill>
        <p:spPr bwMode="auto">
          <a:xfrm>
            <a:off x="6660232" y="1595428"/>
            <a:ext cx="1080120" cy="1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bronze silver gold med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250"/>
          <a:stretch/>
        </p:blipFill>
        <p:spPr bwMode="auto">
          <a:xfrm>
            <a:off x="6603539" y="3240130"/>
            <a:ext cx="1296144" cy="1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ronze silver gold med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4"/>
          <a:stretch/>
        </p:blipFill>
        <p:spPr bwMode="auto">
          <a:xfrm>
            <a:off x="6579840" y="4897649"/>
            <a:ext cx="1160512" cy="1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8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90548" y="980728"/>
            <a:ext cx="6140847" cy="5494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260648"/>
            <a:ext cx="781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Some Beacon Activities  from </a:t>
            </a:r>
            <a:r>
              <a:rPr lang="en-GB" sz="28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Chemistry@York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395536" y="332656"/>
            <a:ext cx="7641834" cy="60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How are Awards Decided?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 </a:t>
            </a:r>
            <a:endParaRPr lang="en-AU" sz="2800" b="1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en-AU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AU" sz="2400" b="1" dirty="0" smtClean="0"/>
              <a:t>Assessment panel 5-6 people</a:t>
            </a:r>
          </a:p>
          <a:p>
            <a:r>
              <a:rPr lang="en-AU" sz="2400" b="1" dirty="0" smtClean="0"/>
              <a:t>Mixture of academics and professional and support staff</a:t>
            </a:r>
          </a:p>
          <a:p>
            <a:r>
              <a:rPr lang="en-AU" sz="2400" b="1" dirty="0" smtClean="0"/>
              <a:t>All have some experience of equality and diversity work</a:t>
            </a:r>
          </a:p>
          <a:p>
            <a:r>
              <a:rPr lang="en-AU" sz="2400" b="1" dirty="0" smtClean="0"/>
              <a:t>Panel reaches consensus on whether an award is given</a:t>
            </a:r>
            <a:r>
              <a:rPr lang="en-AU" sz="2400" dirty="0" smtClean="0"/>
              <a:t/>
            </a:r>
            <a:br>
              <a:rPr lang="en-AU" sz="2400" dirty="0" smtClean="0"/>
            </a:br>
            <a:endParaRPr lang="en-AU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2656"/>
            <a:ext cx="2008526" cy="1240823"/>
          </a:xfrm>
          <a:prstGeom prst="rect">
            <a:avLst/>
          </a:prstGeom>
        </p:spPr>
      </p:pic>
      <p:pic>
        <p:nvPicPr>
          <p:cNvPr id="1026" name="Picture 2" descr="Image result for small committee meeting dive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563528" cy="30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 career snapshot: timeline 1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06" y="922109"/>
            <a:ext cx="8496944" cy="532859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dirty="0" smtClean="0"/>
          </a:p>
          <a:p>
            <a:pPr marL="0" indent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University of York, 1997:</a:t>
            </a:r>
            <a:endParaRPr lang="en-GB" dirty="0"/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dirty="0" smtClean="0"/>
              <a:t>Post-doctoral fellow: 1997-1999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dirty="0" smtClean="0"/>
              <a:t>Royal Society University Research Fellow: 1999-2008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dirty="0" smtClean="0"/>
              <a:t>ERC Starting Independent Research Fellow:2008-2015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dirty="0" smtClean="0"/>
              <a:t>Senior Lecturer: 2015-2017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dirty="0" smtClean="0"/>
              <a:t>Reader: 2017-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0352" y="3779215"/>
            <a:ext cx="2317007" cy="289996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0" name="Picture 2" descr="Image result for royal soci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0" y="5104936"/>
            <a:ext cx="2648553" cy="5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er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13" y="4330451"/>
            <a:ext cx="1618769" cy="15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epsr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7" y="5755735"/>
            <a:ext cx="1921123" cy="10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leverhulme tru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63" y="6029809"/>
            <a:ext cx="3138405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yale univers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80" y="1268760"/>
            <a:ext cx="2291392" cy="13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8207566" y="2791947"/>
            <a:ext cx="360040" cy="733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thena swan awards 20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/>
          <a:stretch/>
        </p:blipFill>
        <p:spPr bwMode="auto">
          <a:xfrm>
            <a:off x="755576" y="1196752"/>
            <a:ext cx="7618307" cy="52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Success Rates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Success Rates</a:t>
            </a:r>
            <a:endParaRPr lang="en-GB" dirty="0"/>
          </a:p>
        </p:txBody>
      </p:sp>
      <p:pic>
        <p:nvPicPr>
          <p:cNvPr id="6146" name="Picture 2" descr="Image result for athena swan awards 2018 go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067602" cy="53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4294967295"/>
          </p:nvPr>
        </p:nvSpPr>
        <p:spPr>
          <a:xfrm>
            <a:off x="412194" y="1358036"/>
            <a:ext cx="7664415" cy="60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Advantages</a:t>
            </a:r>
            <a:r>
              <a:rPr lang="en-GB" sz="24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n-AU" sz="2400" dirty="0"/>
              <a:t> </a:t>
            </a:r>
            <a:endParaRPr lang="en-AU" sz="2400" dirty="0" smtClean="0"/>
          </a:p>
          <a:p>
            <a:endParaRPr lang="en-AU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AU" sz="2400" b="1" dirty="0" smtClean="0">
                <a:latin typeface="Cambria" panose="02040503050406030204" pitchFamily="18" charset="0"/>
              </a:rPr>
              <a:t>Requirement for data analysis drives action</a:t>
            </a:r>
          </a:p>
          <a:p>
            <a:r>
              <a:rPr lang="en-AU" sz="2400" b="1" dirty="0" smtClean="0">
                <a:latin typeface="Cambria" panose="02040503050406030204" pitchFamily="18" charset="0"/>
              </a:rPr>
              <a:t>Emphasis on policies and process ensures that actions continue when people change</a:t>
            </a:r>
            <a:r>
              <a:rPr lang="en-AU" sz="2400" dirty="0" smtClean="0"/>
              <a:t/>
            </a:r>
            <a:br>
              <a:rPr lang="en-AU" sz="2400" dirty="0" smtClean="0"/>
            </a:br>
            <a:endParaRPr lang="en-AU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28" y="195767"/>
            <a:ext cx="2008526" cy="1240823"/>
          </a:xfrm>
          <a:prstGeom prst="rect">
            <a:avLst/>
          </a:prstGeom>
        </p:spPr>
      </p:pic>
      <p:sp>
        <p:nvSpPr>
          <p:cNvPr id="4" name="Shape 104"/>
          <p:cNvSpPr txBox="1">
            <a:spLocks/>
          </p:cNvSpPr>
          <p:nvPr/>
        </p:nvSpPr>
        <p:spPr>
          <a:xfrm>
            <a:off x="251520" y="3964680"/>
            <a:ext cx="7825089" cy="60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62" tIns="64262" rIns="64262" bIns="64262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Disadvantages </a:t>
            </a:r>
            <a:r>
              <a:rPr lang="en-AU" sz="24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en-A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AU" sz="2400" b="1" dirty="0" smtClean="0">
                <a:latin typeface="Cambria" panose="02040503050406030204" pitchFamily="18" charset="0"/>
              </a:rPr>
              <a:t>Formal aspects of submission involve a lot of work</a:t>
            </a:r>
          </a:p>
          <a:p>
            <a:r>
              <a:rPr lang="en-AU" sz="2400" b="1" dirty="0" smtClean="0">
                <a:latin typeface="Cambria" panose="02040503050406030204" pitchFamily="18" charset="0"/>
              </a:rPr>
              <a:t>Disheartening when an application is unsuccessful</a:t>
            </a:r>
          </a:p>
          <a:p>
            <a:r>
              <a:rPr lang="en-AU" sz="2400" b="1" dirty="0" smtClean="0">
                <a:latin typeface="Cambria" panose="02040503050406030204" pitchFamily="18" charset="0"/>
              </a:rPr>
              <a:t>Trial &amp; error - most effective way to drive change?</a:t>
            </a:r>
            <a:r>
              <a:rPr lang="en-AU" sz="2400" dirty="0" smtClean="0"/>
              <a:t/>
            </a:r>
            <a:br>
              <a:rPr lang="en-AU" sz="2400" dirty="0" smtClean="0"/>
            </a:br>
            <a:endParaRPr lang="en-AU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19756" y="253682"/>
            <a:ext cx="5209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ros and Cons of Athena SWAN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Image result for pros and c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0" t="13862" b="20400"/>
          <a:stretch/>
        </p:blipFill>
        <p:spPr bwMode="auto">
          <a:xfrm>
            <a:off x="7755819" y="4555224"/>
            <a:ext cx="138818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ros and c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 r="52121" b="22592"/>
          <a:stretch/>
        </p:blipFill>
        <p:spPr bwMode="auto">
          <a:xfrm>
            <a:off x="7726862" y="2124221"/>
            <a:ext cx="13681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674" y="-20199"/>
            <a:ext cx="9177673" cy="121695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 smtClean="0"/>
              <a:t>Acknowledgments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674" y="1268760"/>
            <a:ext cx="9108654" cy="194421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2400" dirty="0" smtClean="0"/>
              <a:t>Dr Leonie Jones, Dr Helen Coombs, </a:t>
            </a:r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2400" dirty="0" smtClean="0"/>
              <a:t>Chemistry Dept. Equality and Diversity Group (EDG) at York</a:t>
            </a:r>
            <a:endParaRPr lang="en-GB" sz="2000" b="1" dirty="0" smtClean="0"/>
          </a:p>
          <a:p>
            <a:pPr marL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3600" b="1" dirty="0" smtClean="0"/>
              <a:t>Thank you!</a:t>
            </a:r>
          </a:p>
        </p:txBody>
      </p:sp>
      <p:pic>
        <p:nvPicPr>
          <p:cNvPr id="6" name="Picture 5" descr="https://lh6.googleusercontent.com/aHTfh20g0T207ZAOATVDmU0umj3-RSvwJAsXwB_pnSmpriLuE9wQBT40ok4Ucztw7nLYVRsk5BbLvXCUMDfJbtmJYx-m30BlfTKjl_tqciYr0ycevZ6Dn0JY8zjocim0dUZL3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2976"/>
            <a:ext cx="5112568" cy="34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Timeline </a:t>
            </a:r>
            <a:r>
              <a:rPr lang="en-GB" dirty="0">
                <a:cs typeface="Times New Roman" panose="02020603050405020304" pitchFamily="18" charset="0"/>
              </a:rPr>
              <a:t>2</a:t>
            </a:r>
            <a:r>
              <a:rPr lang="en-GB" dirty="0" smtClean="0">
                <a:cs typeface="Times New Roman" panose="02020603050405020304" pitchFamily="18" charset="0"/>
              </a:rPr>
              <a:t>: Family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866" y="1844824"/>
            <a:ext cx="7162267" cy="410927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James 2000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dirty="0"/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Grace 2005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dirty="0"/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dirty="0" smtClean="0"/>
              <a:t>Kitty 2009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dirty="0" smtClean="0"/>
          </a:p>
        </p:txBody>
      </p:sp>
      <p:pic>
        <p:nvPicPr>
          <p:cNvPr id="10" name="Picture 2" descr="Photo of Caroline Dessent and 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48472" cy="42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7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2"/>
            <a:ext cx="9144000" cy="566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13649"/>
            <a:ext cx="9147894" cy="1210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>
              <a:spcBef>
                <a:spcPts val="1200"/>
              </a:spcBef>
              <a:defRPr/>
            </a:pPr>
            <a:endParaRPr lang="en-GB" sz="5400" dirty="0" smtClean="0">
              <a:solidFill>
                <a:schemeClr val="bg1"/>
              </a:solidFill>
              <a:latin typeface="+mj-lt"/>
            </a:endParaRPr>
          </a:p>
          <a:p>
            <a:pPr algn="ctr">
              <a:spcBef>
                <a:spcPts val="1200"/>
              </a:spcBef>
              <a:defRPr/>
            </a:pPr>
            <a:endParaRPr lang="en-GB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0081" y="220201"/>
            <a:ext cx="394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Chemistry at York </a:t>
            </a:r>
          </a:p>
        </p:txBody>
      </p:sp>
    </p:spTree>
    <p:extLst>
      <p:ext uri="{BB962C8B-B14F-4D97-AF65-F5344CB8AC3E}">
        <p14:creationId xmlns:p14="http://schemas.microsoft.com/office/powerpoint/2010/main" val="263671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332656"/>
          <a:ext cx="8490038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08304" y="13458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% Male 2004</a:t>
            </a:r>
            <a:endParaRPr lang="en-GB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304" y="1710100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% Male 2014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46093" y="4293096"/>
            <a:ext cx="171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% Female 2014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6094" y="4662428"/>
            <a:ext cx="161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% Female 2004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itle 2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UK Universities Chemistry Pipeline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816" y="0"/>
            <a:ext cx="9174816" cy="1143000"/>
          </a:xfr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York Chemistry Pipeline %F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51520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41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446379"/>
              </p:ext>
            </p:extLst>
          </p:nvPr>
        </p:nvGraphicFramePr>
        <p:xfrm>
          <a:off x="590059" y="1196752"/>
          <a:ext cx="727280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23243" y="1938261"/>
            <a:ext cx="21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% Female senior staff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497586" y="4581128"/>
            <a:ext cx="1962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Number of </a:t>
            </a:r>
            <a:br>
              <a:rPr lang="en-GB" dirty="0" smtClean="0"/>
            </a:br>
            <a:r>
              <a:rPr lang="en-GB" dirty="0" smtClean="0"/>
              <a:t>female senior staff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/>
            <a:r>
              <a:rPr lang="en-GB" sz="2800" dirty="0" smtClean="0"/>
              <a:t>Chemistry</a:t>
            </a:r>
            <a:r>
              <a:rPr lang="en-GB" sz="2800" dirty="0"/>
              <a:t> </a:t>
            </a:r>
            <a:r>
              <a:rPr lang="en-GB" sz="2800" dirty="0" smtClean="0"/>
              <a:t>at York</a:t>
            </a:r>
            <a:br>
              <a:rPr lang="en-GB" sz="2800" dirty="0" smtClean="0"/>
            </a:br>
            <a:r>
              <a:rPr lang="en-GB" sz="2800" dirty="0" smtClean="0"/>
              <a:t>Female senior academic staff  (SL, R, Prof)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469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/>
            <a:r>
              <a:rPr lang="en-GB" sz="2800" dirty="0" smtClean="0"/>
              <a:t>Chemistry</a:t>
            </a:r>
            <a:r>
              <a:rPr lang="en-GB" sz="2800" dirty="0"/>
              <a:t> </a:t>
            </a:r>
            <a:r>
              <a:rPr lang="en-GB" sz="2800" dirty="0" smtClean="0"/>
              <a:t>at York</a:t>
            </a:r>
            <a:br>
              <a:rPr lang="en-GB" sz="2800" dirty="0" smtClean="0"/>
            </a:br>
            <a:r>
              <a:rPr lang="en-GB" sz="2800" dirty="0" smtClean="0"/>
              <a:t>“Home-grown” Female Success </a:t>
            </a:r>
            <a:endParaRPr lang="en-GB" sz="2800" dirty="0"/>
          </a:p>
        </p:txBody>
      </p:sp>
      <p:pic>
        <p:nvPicPr>
          <p:cNvPr id="1026" name="Picture 2" descr="Image result for lucy carp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8109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irsty pen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25717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jacqui hamil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3056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ratibha gai y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835795" cy="19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97760" y="6279666"/>
            <a:ext cx="4050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Dr Jacqui Hamilton: 2009: </a:t>
            </a:r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Desty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en-GB" sz="1400" dirty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memorial Award For Innovation in Separation Science</a:t>
            </a:r>
            <a:endParaRPr lang="en-GB" sz="1400" i="0" dirty="0">
              <a:solidFill>
                <a:srgbClr val="004F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0977" y="3212976"/>
            <a:ext cx="4050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Pratibha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2007: </a:t>
            </a:r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L’Oreal-Unesco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Women of Science Award 2013</a:t>
            </a:r>
            <a:endParaRPr lang="en-GB" sz="1400" i="0" dirty="0">
              <a:solidFill>
                <a:srgbClr val="004F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07" y="3303777"/>
            <a:ext cx="4050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Lucy Carpenter: 2000: </a:t>
            </a:r>
          </a:p>
          <a:p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Society Rosalind Franklin Award 2013</a:t>
            </a:r>
          </a:p>
          <a:p>
            <a:r>
              <a:rPr lang="en-GB" sz="1400" i="0" dirty="0" smtClean="0">
                <a:solidFill>
                  <a:srgbClr val="00588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RSC Tilden Award 2017</a:t>
            </a:r>
            <a:endParaRPr lang="en-GB" sz="1400" i="0" dirty="0">
              <a:solidFill>
                <a:srgbClr val="004F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6171944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Kirsty </a:t>
            </a:r>
            <a:r>
              <a:rPr lang="en-GB" sz="1400" dirty="0" err="1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Penkmann</a:t>
            </a:r>
            <a:r>
              <a:rPr lang="en-GB" sz="1400" dirty="0" smtClean="0">
                <a:solidFill>
                  <a:srgbClr val="005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2006:</a:t>
            </a:r>
          </a:p>
          <a:p>
            <a:r>
              <a:rPr lang="en-GB" sz="1400" i="0" dirty="0" smtClean="0">
                <a:solidFill>
                  <a:srgbClr val="00588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RSC Joseph Black Award 2016</a:t>
            </a:r>
            <a:endParaRPr lang="en-GB" sz="1400" i="0" dirty="0">
              <a:solidFill>
                <a:srgbClr val="004F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30035</TotalTime>
  <Words>899</Words>
  <Application>Microsoft Office PowerPoint</Application>
  <PresentationFormat>On-screen Show (4:3)</PresentationFormat>
  <Paragraphs>234</Paragraphs>
  <Slides>33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</vt:lpstr>
      <vt:lpstr>Noto Sans Symbols</vt:lpstr>
      <vt:lpstr>Times New Roman</vt:lpstr>
      <vt:lpstr>Office Theme</vt:lpstr>
      <vt:lpstr>What does it take to become a golden department for gender equality? Athena SWAN in Chemistry@York </vt:lpstr>
      <vt:lpstr>Overview</vt:lpstr>
      <vt:lpstr>A career snapshot: timeline 1</vt:lpstr>
      <vt:lpstr>Timeline 2: Family</vt:lpstr>
      <vt:lpstr>PowerPoint Presentation</vt:lpstr>
      <vt:lpstr>UK Universities Chemistry Pipeline</vt:lpstr>
      <vt:lpstr>York Chemistry Pipeline %F</vt:lpstr>
      <vt:lpstr>PowerPoint Presentation</vt:lpstr>
      <vt:lpstr>PowerPoint Presentation</vt:lpstr>
      <vt:lpstr>PowerPoint Presentation</vt:lpstr>
      <vt:lpstr>Good policies benefit everyone</vt:lpstr>
      <vt:lpstr>Family-friendly Policies</vt:lpstr>
      <vt:lpstr>PowerPoint Presentation</vt:lpstr>
      <vt:lpstr>Promotion</vt:lpstr>
      <vt:lpstr>Support for Postdocs</vt:lpstr>
      <vt:lpstr>PowerPoint Presentation</vt:lpstr>
      <vt:lpstr>PowerPoint Presentation</vt:lpstr>
      <vt:lpstr>Recruitment</vt:lpstr>
      <vt:lpstr>Moving forward</vt:lpstr>
      <vt:lpstr>LGBT+ inclusion</vt:lpstr>
      <vt:lpstr>Ingredients for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Employability and proffessionalism</dc:title>
  <dc:creator>Leonie</dc:creator>
  <cp:lastModifiedBy>Astrid Taal</cp:lastModifiedBy>
  <cp:revision>377</cp:revision>
  <cp:lastPrinted>2017-03-07T18:26:32Z</cp:lastPrinted>
  <dcterms:created xsi:type="dcterms:W3CDTF">2015-12-01T09:44:02Z</dcterms:created>
  <dcterms:modified xsi:type="dcterms:W3CDTF">2019-03-06T15:30:54Z</dcterms:modified>
</cp:coreProperties>
</file>