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923" y="822996"/>
            <a:ext cx="9687379" cy="2972717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A6D6"/>
                </a:solidFill>
                <a:latin typeface="Bahnschrift" panose="020B0502040204020203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923" y="4271063"/>
            <a:ext cx="9423171" cy="1367736"/>
          </a:xfr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1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90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9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" y="6168729"/>
            <a:ext cx="1168501" cy="4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4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76200"/>
            <a:ext cx="10212917" cy="68850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75AA91C2-BD22-45EF-BC0A-CD8C4A5CD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0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0808" y="274639"/>
            <a:ext cx="94752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0808" y="1600200"/>
            <a:ext cx="9475285" cy="46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86" y="6108245"/>
            <a:ext cx="1825177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868747" y="6420936"/>
            <a:ext cx="308849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z="1333" smtClean="0"/>
              <a:pPr/>
              <a:t>‹#›</a:t>
            </a:fld>
            <a:endParaRPr lang="en-US" sz="1333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2101845" cy="6865344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121915" tIns="60959" rIns="121915" bIns="60959" anchor="ctr"/>
          <a:lstStyle/>
          <a:p>
            <a:pPr algn="r"/>
            <a:endParaRPr lang="nl-NL" sz="28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86" y="5852440"/>
            <a:ext cx="1825177" cy="11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rgbClr val="00A6D6"/>
          </a:solidFill>
          <a:latin typeface="Bahnschrift" panose="020B0502040204020203" pitchFamily="34" charset="0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5400" dirty="0" smtClean="0"/>
              <a:t>MSc Environmental Engineering</a:t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2800" dirty="0" smtClean="0">
                <a:solidFill>
                  <a:prstClr val="black"/>
                </a:solidFill>
              </a:rPr>
              <a:t>Information </a:t>
            </a:r>
            <a:r>
              <a:rPr lang="en-GB" sz="2800" dirty="0">
                <a:solidFill>
                  <a:prstClr val="black"/>
                </a:solidFill>
              </a:rPr>
              <a:t>for third-year bachelor </a:t>
            </a:r>
            <a:r>
              <a:rPr lang="en-GB" sz="2800" dirty="0" smtClean="0">
                <a:solidFill>
                  <a:prstClr val="black"/>
                </a:solidFill>
              </a:rPr>
              <a:t>students</a:t>
            </a:r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r>
              <a:rPr lang="en-GB" sz="2800" dirty="0" smtClean="0">
                <a:solidFill>
                  <a:prstClr val="black"/>
                </a:solidFill>
              </a:rPr>
              <a:t/>
            </a:r>
            <a:br>
              <a:rPr lang="en-GB" sz="2800" dirty="0" smtClean="0">
                <a:solidFill>
                  <a:prstClr val="black"/>
                </a:solidFill>
              </a:rPr>
            </a:br>
            <a:r>
              <a:rPr lang="en-GB" sz="2800" b="1" dirty="0" smtClean="0">
                <a:solidFill>
                  <a:schemeClr val="accent3"/>
                </a:solidFill>
              </a:rPr>
              <a:t>Room D</a:t>
            </a:r>
            <a:endParaRPr lang="en-GB" sz="5400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724157"/>
            <a:ext cx="3491504" cy="28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08" y="0"/>
            <a:ext cx="947528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Overview programme MSc </a:t>
            </a:r>
            <a:r>
              <a:rPr lang="en-GB" dirty="0" err="1" smtClean="0"/>
              <a:t>EnvEng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24" y="868069"/>
            <a:ext cx="9945224" cy="59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22" y="75986"/>
            <a:ext cx="10086668" cy="63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58050" y="4791967"/>
            <a:ext cx="7106464" cy="1049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u="sng" dirty="0" err="1" smtClean="0">
                <a:latin typeface="+mn-lt"/>
              </a:rPr>
              <a:t>Core</a:t>
            </a:r>
            <a:r>
              <a:rPr lang="nl-NL" sz="1800" u="sng" dirty="0" smtClean="0">
                <a:latin typeface="+mn-lt"/>
              </a:rPr>
              <a:t> track module</a:t>
            </a:r>
          </a:p>
          <a:p>
            <a:r>
              <a:rPr lang="nl-NL" sz="1800" dirty="0" err="1" smtClean="0">
                <a:latin typeface="+mn-lt"/>
              </a:rPr>
              <a:t>Environmental</a:t>
            </a:r>
            <a:r>
              <a:rPr lang="nl-NL" sz="1800" dirty="0" smtClean="0">
                <a:latin typeface="+mn-lt"/>
              </a:rPr>
              <a:t> Water </a:t>
            </a:r>
            <a:r>
              <a:rPr lang="nl-NL" sz="1800" dirty="0" err="1" smtClean="0">
                <a:latin typeface="+mn-lt"/>
              </a:rPr>
              <a:t>Quality</a:t>
            </a:r>
            <a:r>
              <a:rPr lang="nl-NL" sz="1800" dirty="0" smtClean="0">
                <a:latin typeface="+mn-lt"/>
              </a:rPr>
              <a:t> &amp; </a:t>
            </a:r>
            <a:r>
              <a:rPr lang="nl-NL" sz="1800" dirty="0" err="1" smtClean="0">
                <a:latin typeface="+mn-lt"/>
              </a:rPr>
              <a:t>Biochemical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processes</a:t>
            </a:r>
            <a:r>
              <a:rPr lang="nl-NL" sz="1800" dirty="0" smtClean="0">
                <a:latin typeface="+mn-lt"/>
              </a:rPr>
              <a:t> </a:t>
            </a:r>
          </a:p>
          <a:p>
            <a:r>
              <a:rPr lang="nl-NL" sz="1800" dirty="0" err="1">
                <a:latin typeface="+mn-lt"/>
              </a:rPr>
              <a:t>Environmental</a:t>
            </a:r>
            <a:r>
              <a:rPr lang="nl-NL" sz="1800" dirty="0">
                <a:latin typeface="+mn-lt"/>
              </a:rPr>
              <a:t> Water </a:t>
            </a:r>
            <a:r>
              <a:rPr lang="nl-NL" sz="1800" dirty="0" err="1" smtClean="0">
                <a:latin typeface="+mn-lt"/>
              </a:rPr>
              <a:t>Quantity</a:t>
            </a:r>
            <a:r>
              <a:rPr lang="nl-NL" sz="1800" dirty="0" smtClean="0">
                <a:latin typeface="+mn-lt"/>
              </a:rPr>
              <a:t> &amp; </a:t>
            </a:r>
            <a:r>
              <a:rPr lang="nl-NL" sz="1800" dirty="0" err="1" smtClean="0">
                <a:latin typeface="+mn-lt"/>
              </a:rPr>
              <a:t>Hydrological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processes</a:t>
            </a:r>
            <a:endParaRPr lang="nl-NL" sz="1800" dirty="0" smtClean="0">
              <a:latin typeface="+mn-lt"/>
            </a:endParaRPr>
          </a:p>
          <a:p>
            <a:r>
              <a:rPr lang="nl-NL" sz="1800" dirty="0" smtClean="0">
                <a:latin typeface="+mn-lt"/>
              </a:rPr>
              <a:t>Water Resources Engineering system design</a:t>
            </a:r>
          </a:p>
          <a:p>
            <a:r>
              <a:rPr lang="nl-NL" sz="1800" u="sng" dirty="0" smtClean="0">
                <a:latin typeface="+mn-lt"/>
              </a:rPr>
              <a:t>Project</a:t>
            </a:r>
            <a:r>
              <a:rPr lang="nl-NL" sz="1800" dirty="0" smtClean="0">
                <a:latin typeface="+mn-lt"/>
              </a:rPr>
              <a:t>: Data </a:t>
            </a:r>
            <a:r>
              <a:rPr lang="nl-NL" sz="1800" dirty="0" err="1" smtClean="0">
                <a:latin typeface="+mn-lt"/>
              </a:rPr>
              <a:t>quality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and</a:t>
            </a:r>
            <a:r>
              <a:rPr lang="nl-NL" sz="1800" dirty="0" smtClean="0">
                <a:latin typeface="+mn-lt"/>
              </a:rPr>
              <a:t> data analysis; </a:t>
            </a:r>
            <a:r>
              <a:rPr lang="nl-NL" sz="1800" dirty="0" err="1" smtClean="0">
                <a:latin typeface="+mn-lt"/>
              </a:rPr>
              <a:t>Evidence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based</a:t>
            </a:r>
            <a:r>
              <a:rPr lang="nl-NL" sz="1800" dirty="0" smtClean="0">
                <a:latin typeface="+mn-lt"/>
              </a:rPr>
              <a:t> </a:t>
            </a:r>
            <a:r>
              <a:rPr lang="nl-NL" sz="1800" dirty="0" err="1" smtClean="0">
                <a:latin typeface="+mn-lt"/>
              </a:rPr>
              <a:t>advice</a:t>
            </a:r>
            <a:endParaRPr lang="nl-NL" sz="1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8050" y="0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Water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and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Resource Engineering (WRE)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49" y="935616"/>
            <a:ext cx="9334137" cy="35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76" y="85268"/>
            <a:ext cx="9077263" cy="6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07" y="593868"/>
            <a:ext cx="9475285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Possibilities and choices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 programme MSc </a:t>
            </a:r>
            <a:r>
              <a:rPr lang="en-GB" sz="4400" dirty="0"/>
              <a:t>MSc </a:t>
            </a:r>
            <a:r>
              <a:rPr lang="en-GB" sz="4400" dirty="0" err="1"/>
              <a:t>EnvEng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570" y="1800394"/>
            <a:ext cx="9645214" cy="4648163"/>
          </a:xfrm>
        </p:spPr>
        <p:txBody>
          <a:bodyPr>
            <a:noAutofit/>
          </a:bodyPr>
          <a:lstStyle/>
          <a:p>
            <a:r>
              <a:rPr lang="en-GB" sz="2800" i="1" dirty="0" smtClean="0"/>
              <a:t>Choices between tracks and modules within those tracks</a:t>
            </a:r>
          </a:p>
          <a:p>
            <a:r>
              <a:rPr lang="en-GB" sz="2800" i="1" dirty="0" smtClean="0"/>
              <a:t>Choices of project topics within the modules</a:t>
            </a:r>
          </a:p>
          <a:p>
            <a:r>
              <a:rPr lang="en-GB" sz="2800" i="1" dirty="0" smtClean="0"/>
              <a:t>Q5: Broadening: JIP, MDP, Internship, study abroad</a:t>
            </a:r>
          </a:p>
          <a:p>
            <a:pPr marL="1079500" indent="0">
              <a:buNone/>
            </a:pPr>
            <a:r>
              <a:rPr lang="en-GB" sz="2800" i="1" dirty="0" smtClean="0"/>
              <a:t>Specialisation: in depth free electives</a:t>
            </a:r>
          </a:p>
          <a:p>
            <a:r>
              <a:rPr lang="en-GB" sz="2800" i="1" dirty="0" smtClean="0"/>
              <a:t>Q6 Cross over modules</a:t>
            </a:r>
          </a:p>
          <a:p>
            <a:r>
              <a:rPr lang="en-GB" sz="2800" i="1" dirty="0" smtClean="0"/>
              <a:t>Q7-8 thesis topic</a:t>
            </a:r>
          </a:p>
          <a:p>
            <a:pPr marL="0" indent="0">
              <a:buNone/>
            </a:pP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499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Preparations for MSc </a:t>
            </a:r>
            <a:r>
              <a:rPr lang="en-GB" dirty="0"/>
              <a:t>MSc </a:t>
            </a:r>
            <a:r>
              <a:rPr lang="en-GB" dirty="0" err="1"/>
              <a:t>EnvEng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08" y="761784"/>
            <a:ext cx="7200000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51950" y="243737"/>
            <a:ext cx="4607975" cy="5428282"/>
            <a:chOff x="5236766" y="95819"/>
            <a:chExt cx="4607975" cy="542828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236766" y="95819"/>
              <a:ext cx="4607975" cy="542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lnSpc>
                  <a:spcPts val="2500"/>
                </a:lnSpc>
                <a:buClr>
                  <a:srgbClr val="00A6D6"/>
                </a:buClr>
                <a:buChar char="•"/>
                <a:tabLst>
                  <a:tab pos="3908425" algn="r"/>
                  <a:tab pos="4860925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ts val="2500"/>
                </a:lnSpc>
                <a:buClr>
                  <a:srgbClr val="00A6D6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ts val="2500"/>
                </a:lnSpc>
                <a:buClr>
                  <a:srgbClr val="00A6D6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ts val="2500"/>
                </a:lnSpc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ts val="2500"/>
                </a:lnSpc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anose="02020603050405020304" pitchFamily="18" charset="0"/>
                <a:buChar char="•"/>
                <a:tabLst>
                  <a:tab pos="3908425" algn="r"/>
                  <a:tab pos="4860925" algn="l"/>
                </a:tabLs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A6D6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More info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Merle de Kreuk</a:t>
              </a: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CITG, room 4.61</a:t>
              </a: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T: (015 27)85274</a:t>
              </a: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E: </a:t>
              </a: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A6D6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environmental-engineering@tudelft.nl</a:t>
              </a: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Study Advisors: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A6D6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Studyadvisors-CEG@tudelft.nl</a:t>
              </a: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https</a:t>
              </a:r>
              <a:r>
                <a:rPr kumimoji="0" lang="en-US" alt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://dispuutwaterandenvironment.com/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endParaRPr kumimoji="0" lang="en-US" alt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www.tudelft.nl/onderwijs/opleidingen/masters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08425" algn="r"/>
                  <a:tab pos="4860925" algn="l"/>
                </a:tabLst>
                <a:defRPr/>
              </a:pPr>
              <a:r>
                <a:rPr kumimoji="0" lang="en-US" altLang="nl-NL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Student portal: FAQ</a:t>
              </a:r>
              <a:endParaRPr kumimoji="0" lang="en-US" alt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8" name="Picture 2" descr="https://dispuutwaterandenvironment.com/wp-content/uploads/2020/12/Logo-Dispuut-_-1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2435544"/>
              <a:ext cx="1515268" cy="60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0A6C0B1-27B2-44FA-9530-17BEC95A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8" r="9143"/>
          <a:stretch/>
        </p:blipFill>
        <p:spPr>
          <a:xfrm>
            <a:off x="0" y="0"/>
            <a:ext cx="769171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134" y="3702672"/>
            <a:ext cx="1751748" cy="956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6979" y="243737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Live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chat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Bahnschrift</vt:lpstr>
      <vt:lpstr>Calibri</vt:lpstr>
      <vt:lpstr>Tahoma</vt:lpstr>
      <vt:lpstr>1_Office Theme</vt:lpstr>
      <vt:lpstr>MSc Environmental Engineering  Information for third-year bachelor students  Room D</vt:lpstr>
      <vt:lpstr>Overview programme MSc EnvEng</vt:lpstr>
      <vt:lpstr>PowerPoint Presentation</vt:lpstr>
      <vt:lpstr>PowerPoint Presentation</vt:lpstr>
      <vt:lpstr>PowerPoint Presentation</vt:lpstr>
      <vt:lpstr>Possibilities and choices  in programme MSc MSc EnvEng </vt:lpstr>
      <vt:lpstr>Preparations for MSc MSc EnvEng 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Environmental Engineering  Information for third-year bachelor students  Room D</dc:title>
  <dc:creator>Juliette Weitenberg</dc:creator>
  <cp:lastModifiedBy>Juliette Weitenberg</cp:lastModifiedBy>
  <cp:revision>1</cp:revision>
  <dcterms:created xsi:type="dcterms:W3CDTF">2021-09-30T10:03:31Z</dcterms:created>
  <dcterms:modified xsi:type="dcterms:W3CDTF">2021-09-30T10:03:55Z</dcterms:modified>
</cp:coreProperties>
</file>