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12371-194E-4547-B7D3-E503A760FDC3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6A17D-BE14-439B-8EF7-48960DEA6E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779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B4E25-D8C1-4162-8B43-610D90CC18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3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923" y="822996"/>
            <a:ext cx="9687379" cy="2972717"/>
          </a:xfrm>
        </p:spPr>
        <p:txBody>
          <a:bodyPr>
            <a:noAutofit/>
          </a:bodyPr>
          <a:lstStyle>
            <a:lvl1pPr algn="l">
              <a:defRPr sz="9600">
                <a:solidFill>
                  <a:srgbClr val="00A6D6"/>
                </a:solidFill>
                <a:latin typeface="Bahnschrift" panose="020B0502040204020203" pitchFamily="34" charset="0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923" y="4271063"/>
            <a:ext cx="9423171" cy="1367736"/>
          </a:xfrm>
        </p:spPr>
        <p:txBody>
          <a:bodyPr>
            <a:normAutofit/>
          </a:bodyPr>
          <a:lstStyle>
            <a:lvl1pPr marL="0" indent="0" algn="l">
              <a:buNone/>
              <a:defRPr sz="3733">
                <a:solidFill>
                  <a:schemeClr val="tx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94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293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1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5" y="6168729"/>
            <a:ext cx="1168501" cy="4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529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08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456" y="76200"/>
            <a:ext cx="10212917" cy="68850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Footer Placeholder 12">
            <a:extLst>
              <a:ext uri="{FF2B5EF4-FFF2-40B4-BE49-F238E27FC236}">
                <a16:creationId xmlns:a16="http://schemas.microsoft.com/office/drawing/2014/main" id="{75AA91C2-BD22-45EF-BC0A-CD8C4A5CD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0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0808" y="274639"/>
            <a:ext cx="94752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0808" y="1600200"/>
            <a:ext cx="9475285" cy="46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6108245"/>
            <a:ext cx="1825177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868747" y="6420936"/>
            <a:ext cx="308849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z="1333" smtClean="0"/>
              <a:pPr/>
              <a:t>‹#›</a:t>
            </a:fld>
            <a:endParaRPr lang="en-US" sz="1333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2101845" cy="6865344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121915" tIns="60959" rIns="121915" bIns="60959" anchor="ctr"/>
          <a:lstStyle/>
          <a:p>
            <a:pPr algn="r"/>
            <a:endParaRPr lang="nl-NL" sz="28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6" y="5852440"/>
            <a:ext cx="1825177" cy="11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rgbClr val="00A6D6"/>
          </a:solidFill>
          <a:latin typeface="Bahnschrift" panose="020B0502040204020203" pitchFamily="34" charset="0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7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www.google.nl/url?sa=i&amp;url=https://grist.org/article/2010-04-05-agriculture-2-0/&amp;psig=AOvVaw2O9kT_99WIMLv7JunHe8i3&amp;ust=1575207800639000&amp;source=images&amp;cd=vfe&amp;ved=0CAIQjRxqFwoTCJDHpcOIkuYCFQAAAAAdAAAAABAK" TargetMode="External"/><Relationship Id="rId7" Type="http://schemas.openxmlformats.org/officeDocument/2006/relationships/hyperlink" Target="https://www.google.nl/url?sa=i&amp;url=https://www.hetkanwel.nl/2018/05/02/vijf-inspirerende-voorbeelden-urban-farming/&amp;psig=AOvVaw2O9kT_99WIMLv7JunHe8i3&amp;ust=1575207800639000&amp;source=images&amp;cd=vfe&amp;ved=0CAIQjRxqFwoTCJDHpcOIkuYCFQAAAAAdAAAAABAD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5400" dirty="0" smtClean="0"/>
              <a:t>MSc programmes CEG</a:t>
            </a:r>
            <a:br>
              <a:rPr lang="en-GB" sz="5400" dirty="0" smtClean="0"/>
            </a:br>
            <a:r>
              <a:rPr lang="en-GB" sz="5400" dirty="0" smtClean="0"/>
              <a:t>Core </a:t>
            </a:r>
            <a:r>
              <a:rPr lang="en-GB" sz="5400" dirty="0"/>
              <a:t>Faculty Module</a:t>
            </a:r>
            <a:br>
              <a:rPr lang="en-GB" sz="5400" dirty="0"/>
            </a:br>
            <a:r>
              <a:rPr lang="en-GB" sz="3600" dirty="0" smtClean="0"/>
              <a:t>Modelling, </a:t>
            </a:r>
            <a:r>
              <a:rPr lang="en-GB" sz="3600" dirty="0"/>
              <a:t>Uncertainty and Data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2800" dirty="0" smtClean="0">
                <a:solidFill>
                  <a:prstClr val="black"/>
                </a:solidFill>
              </a:rPr>
              <a:t>Information </a:t>
            </a:r>
            <a:r>
              <a:rPr lang="en-GB" sz="2800" dirty="0">
                <a:solidFill>
                  <a:prstClr val="black"/>
                </a:solidFill>
              </a:rPr>
              <a:t>for third-year bachelor students</a:t>
            </a:r>
            <a:endParaRPr lang="en-GB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400" dirty="0" smtClean="0"/>
              <a:t>29 September 2021</a:t>
            </a:r>
          </a:p>
          <a:p>
            <a:pPr algn="ctr"/>
            <a:endParaRPr lang="en-GB" sz="2400" dirty="0"/>
          </a:p>
          <a:p>
            <a:pPr algn="ctr"/>
            <a:r>
              <a:rPr lang="en-GB" sz="2400" b="1" dirty="0">
                <a:solidFill>
                  <a:schemeClr val="accent3"/>
                </a:solidFill>
              </a:rPr>
              <a:t>Room A</a:t>
            </a:r>
          </a:p>
        </p:txBody>
      </p:sp>
    </p:spTree>
    <p:extLst>
      <p:ext uri="{BB962C8B-B14F-4D97-AF65-F5344CB8AC3E}">
        <p14:creationId xmlns:p14="http://schemas.microsoft.com/office/powerpoint/2010/main" val="5664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Modelling, Uncertainty and Data for Engineers (MUDE)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i="1" dirty="0"/>
          </a:p>
          <a:p>
            <a:endParaRPr lang="en-GB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A592542-E265-C849-B8F5-2EA911755EE2}"/>
              </a:ext>
            </a:extLst>
          </p:cNvPr>
          <p:cNvSpPr/>
          <p:nvPr/>
        </p:nvSpPr>
        <p:spPr>
          <a:xfrm>
            <a:off x="2490508" y="2313000"/>
            <a:ext cx="2880000" cy="22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Application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2733845-5DA6-054F-BCEB-75DB5B0C1CB3}"/>
              </a:ext>
            </a:extLst>
          </p:cNvPr>
          <p:cNvSpPr/>
          <p:nvPr/>
        </p:nvSpPr>
        <p:spPr>
          <a:xfrm>
            <a:off x="5743593" y="2313000"/>
            <a:ext cx="2880000" cy="19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Application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1E410B0-D09C-984C-ABD7-DC33DD1AB745}"/>
              </a:ext>
            </a:extLst>
          </p:cNvPr>
          <p:cNvSpPr/>
          <p:nvPr/>
        </p:nvSpPr>
        <p:spPr>
          <a:xfrm>
            <a:off x="2490508" y="4545000"/>
            <a:ext cx="2880000" cy="43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Coding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D324705-CD43-3145-A94F-A362C3FAADBF}"/>
              </a:ext>
            </a:extLst>
          </p:cNvPr>
          <p:cNvSpPr/>
          <p:nvPr/>
        </p:nvSpPr>
        <p:spPr>
          <a:xfrm>
            <a:off x="5743593" y="4290431"/>
            <a:ext cx="2880000" cy="28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Coding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0347DEC-57AF-A141-85D2-9D9534EA4B46}"/>
              </a:ext>
            </a:extLst>
          </p:cNvPr>
          <p:cNvSpPr/>
          <p:nvPr/>
        </p:nvSpPr>
        <p:spPr>
          <a:xfrm>
            <a:off x="2490508" y="4977000"/>
            <a:ext cx="2880000" cy="93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Project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F8FDDF8-381D-0F40-AB78-932D8C90CCDA}"/>
              </a:ext>
            </a:extLst>
          </p:cNvPr>
          <p:cNvSpPr/>
          <p:nvPr/>
        </p:nvSpPr>
        <p:spPr>
          <a:xfrm>
            <a:off x="5743593" y="4578430"/>
            <a:ext cx="2880000" cy="13345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Project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F4DAF88-E381-FB47-8E1C-8D4880231F8D}"/>
              </a:ext>
            </a:extLst>
          </p:cNvPr>
          <p:cNvSpPr txBox="1"/>
          <p:nvPr/>
        </p:nvSpPr>
        <p:spPr>
          <a:xfrm>
            <a:off x="3701920" y="193306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48801E5-738E-E946-AB47-EB440C120DD4}"/>
              </a:ext>
            </a:extLst>
          </p:cNvPr>
          <p:cNvSpPr txBox="1"/>
          <p:nvPr/>
        </p:nvSpPr>
        <p:spPr>
          <a:xfrm>
            <a:off x="6955005" y="193306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Q2</a:t>
            </a:r>
          </a:p>
        </p:txBody>
      </p:sp>
    </p:spTree>
    <p:extLst>
      <p:ext uri="{BB962C8B-B14F-4D97-AF65-F5344CB8AC3E}">
        <p14:creationId xmlns:p14="http://schemas.microsoft.com/office/powerpoint/2010/main" val="373258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MUDE: Applications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r>
              <a:rPr lang="en-GB" i="1" dirty="0"/>
              <a:t>rainfall variability</a:t>
            </a:r>
          </a:p>
          <a:p>
            <a:pPr>
              <a:buFontTx/>
              <a:buChar char="-"/>
            </a:pPr>
            <a:r>
              <a:rPr lang="en-GB" i="1" dirty="0"/>
              <a:t>merging traffic</a:t>
            </a:r>
          </a:p>
          <a:p>
            <a:pPr>
              <a:buFontTx/>
              <a:buChar char="-"/>
            </a:pPr>
            <a:r>
              <a:rPr lang="en-GB" i="1" dirty="0"/>
              <a:t>drought indicators</a:t>
            </a:r>
          </a:p>
          <a:p>
            <a:pPr>
              <a:buFontTx/>
              <a:buChar char="-"/>
            </a:pPr>
            <a:r>
              <a:rPr lang="en-GB" i="1" dirty="0"/>
              <a:t>steel gate design</a:t>
            </a:r>
          </a:p>
          <a:p>
            <a:pPr>
              <a:buFontTx/>
              <a:buChar char="-"/>
            </a:pPr>
            <a:r>
              <a:rPr lang="en-GB" i="1" dirty="0"/>
              <a:t>railway structures</a:t>
            </a:r>
          </a:p>
          <a:p>
            <a:pPr>
              <a:buFontTx/>
              <a:buChar char="-"/>
            </a:pPr>
            <a:r>
              <a:rPr lang="en-GB" i="1" dirty="0"/>
              <a:t>cracks in structures</a:t>
            </a:r>
          </a:p>
          <a:p>
            <a:pPr>
              <a:buFontTx/>
              <a:buChar char="-"/>
            </a:pPr>
            <a:r>
              <a:rPr lang="en-GB" i="1" dirty="0"/>
              <a:t>cloud formation</a:t>
            </a:r>
          </a:p>
          <a:p>
            <a:pPr>
              <a:buFontTx/>
              <a:buChar char="-"/>
            </a:pPr>
            <a:r>
              <a:rPr lang="en-GB" i="1" dirty="0"/>
              <a:t>drinking water treatment</a:t>
            </a:r>
          </a:p>
          <a:p>
            <a:pPr>
              <a:buFontTx/>
              <a:buChar char="-"/>
            </a:pPr>
            <a:r>
              <a:rPr lang="en-GB" i="1" dirty="0"/>
              <a:t>crowd density</a:t>
            </a:r>
          </a:p>
          <a:p>
            <a:pPr>
              <a:buFontTx/>
              <a:buChar char="-"/>
            </a:pPr>
            <a:r>
              <a:rPr lang="en-GB" i="1" dirty="0"/>
              <a:t>soil behaviour</a:t>
            </a:r>
          </a:p>
          <a:p>
            <a:pPr>
              <a:buFontTx/>
              <a:buChar char="-"/>
            </a:pPr>
            <a:r>
              <a:rPr lang="en-GB" i="1" dirty="0"/>
              <a:t>subsurface activity</a:t>
            </a:r>
          </a:p>
          <a:p>
            <a:pPr>
              <a:buFontTx/>
              <a:buChar char="-"/>
            </a:pPr>
            <a:r>
              <a:rPr lang="en-GB" i="1" dirty="0"/>
              <a:t>subsidence monitoring and modelling</a:t>
            </a:r>
          </a:p>
          <a:p>
            <a:pPr>
              <a:buFontTx/>
              <a:buChar char="-"/>
            </a:pPr>
            <a:r>
              <a:rPr lang="en-GB" b="1" i="1" dirty="0">
                <a:solidFill>
                  <a:schemeClr val="tx2">
                    <a:lumMod val="75000"/>
                  </a:schemeClr>
                </a:solidFill>
              </a:rPr>
              <a:t>… and many more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9370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5400" dirty="0"/>
              <a:t>Cross-over Modules</a:t>
            </a:r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2800" dirty="0" smtClean="0">
                <a:solidFill>
                  <a:prstClr val="black"/>
                </a:solidFill>
              </a:rPr>
              <a:t>Information </a:t>
            </a:r>
            <a:r>
              <a:rPr lang="en-GB" sz="2800" dirty="0">
                <a:solidFill>
                  <a:prstClr val="black"/>
                </a:solidFill>
              </a:rPr>
              <a:t>for third-year bachelor students</a:t>
            </a:r>
            <a:endParaRPr lang="en-GB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29 September 2021</a:t>
            </a:r>
          </a:p>
          <a:p>
            <a:pPr algn="ctr"/>
            <a:endParaRPr lang="en-GB" sz="2400" dirty="0"/>
          </a:p>
          <a:p>
            <a:r>
              <a:rPr lang="en-GB" sz="2400" b="1" dirty="0">
                <a:solidFill>
                  <a:schemeClr val="accent3"/>
                </a:solidFill>
              </a:rPr>
              <a:t>Room A</a:t>
            </a:r>
          </a:p>
          <a:p>
            <a:pPr algn="ctr"/>
            <a:endParaRPr lang="en-GB" sz="2400" dirty="0"/>
          </a:p>
        </p:txBody>
      </p:sp>
      <p:pic>
        <p:nvPicPr>
          <p:cNvPr id="6" name="Afbeelding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304" y="4151047"/>
            <a:ext cx="2272474" cy="227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8413561" y="4795282"/>
            <a:ext cx="740339" cy="319297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&amp; Framework 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0808" y="1600200"/>
            <a:ext cx="8191147" cy="4648163"/>
          </a:xfrm>
        </p:spPr>
        <p:txBody>
          <a:bodyPr>
            <a:normAutofit lnSpcReduction="10000"/>
          </a:bodyPr>
          <a:lstStyle/>
          <a:p>
            <a:r>
              <a:rPr lang="en-US" sz="2667" dirty="0"/>
              <a:t>10 EC in Q6 (September 2023)</a:t>
            </a:r>
          </a:p>
          <a:p>
            <a:endParaRPr lang="en-US" sz="2667" dirty="0"/>
          </a:p>
          <a:p>
            <a:r>
              <a:rPr lang="en-US" sz="2133" dirty="0"/>
              <a:t>Principles for CO Modules</a:t>
            </a:r>
          </a:p>
          <a:p>
            <a:pPr lvl="2"/>
            <a:r>
              <a:rPr lang="nl-NL" sz="2133" i="1" dirty="0" err="1"/>
              <a:t>Methodological</a:t>
            </a:r>
            <a:r>
              <a:rPr lang="nl-NL" sz="2133" i="1" dirty="0"/>
              <a:t>  </a:t>
            </a:r>
            <a:r>
              <a:rPr lang="nl-NL" sz="2133" dirty="0"/>
              <a:t>(More on </a:t>
            </a:r>
            <a:r>
              <a:rPr lang="nl-NL" sz="2133" dirty="0" err="1"/>
              <a:t>techniques</a:t>
            </a:r>
            <a:r>
              <a:rPr lang="nl-NL" sz="2133" dirty="0"/>
              <a:t>)</a:t>
            </a:r>
          </a:p>
          <a:p>
            <a:pPr lvl="2"/>
            <a:r>
              <a:rPr lang="nl-NL" sz="2133" i="1" dirty="0" err="1"/>
              <a:t>Topical</a:t>
            </a:r>
            <a:r>
              <a:rPr lang="nl-NL" sz="2133" dirty="0"/>
              <a:t>  (More on topic)</a:t>
            </a:r>
          </a:p>
          <a:p>
            <a:pPr lvl="1"/>
            <a:r>
              <a:rPr lang="en-US" sz="2133" dirty="0"/>
              <a:t>Not mutually exclusive</a:t>
            </a:r>
          </a:p>
          <a:p>
            <a:pPr marL="609585" lvl="1" indent="0">
              <a:buNone/>
            </a:pPr>
            <a:endParaRPr lang="en-US" sz="2133" dirty="0"/>
          </a:p>
          <a:p>
            <a:r>
              <a:rPr lang="en-US" sz="2133" dirty="0"/>
              <a:t>Framework (Guidelines)</a:t>
            </a:r>
          </a:p>
          <a:p>
            <a:pPr lvl="1"/>
            <a:r>
              <a:rPr lang="en-US" sz="2133" dirty="0"/>
              <a:t>Multidisciplinary: at least interesting for 2 programs</a:t>
            </a:r>
          </a:p>
          <a:p>
            <a:pPr lvl="1"/>
            <a:r>
              <a:rPr lang="en-US" sz="2133" dirty="0"/>
              <a:t>Aligned with programs </a:t>
            </a:r>
            <a:r>
              <a:rPr lang="en-US" sz="2133" dirty="0" err="1"/>
              <a:t>iLOs</a:t>
            </a:r>
            <a:endParaRPr lang="en-US" sz="2133" dirty="0"/>
          </a:p>
          <a:p>
            <a:pPr lvl="1"/>
            <a:r>
              <a:rPr lang="en-US" sz="2133" dirty="0"/>
              <a:t>Units thematically connected (coherent module) </a:t>
            </a:r>
          </a:p>
          <a:p>
            <a:pPr lvl="1"/>
            <a:r>
              <a:rPr lang="en-US" sz="2133" dirty="0"/>
              <a:t>Flexible: take into account needs of each CO</a:t>
            </a:r>
          </a:p>
          <a:p>
            <a:endParaRPr lang="en-US" sz="2133" dirty="0"/>
          </a:p>
          <a:p>
            <a:endParaRPr lang="en-US" sz="2133" dirty="0"/>
          </a:p>
          <a:p>
            <a:pPr lvl="1"/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18284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11  LOs aligned with intended Learning Outcomes of ENVE, AES &amp; CIE</a:t>
            </a:r>
          </a:p>
          <a:p>
            <a:endParaRPr lang="en-US" sz="2400" dirty="0"/>
          </a:p>
          <a:p>
            <a:r>
              <a:rPr lang="en-US" sz="2400" dirty="0"/>
              <a:t>Not expected to cover all of them</a:t>
            </a:r>
          </a:p>
          <a:p>
            <a:endParaRPr lang="en-US" sz="2400" dirty="0"/>
          </a:p>
          <a:p>
            <a:r>
              <a:rPr lang="en-US" sz="2400" dirty="0"/>
              <a:t>Strong project-based component</a:t>
            </a:r>
          </a:p>
          <a:p>
            <a:endParaRPr lang="en-US" sz="2400" dirty="0"/>
          </a:p>
          <a:p>
            <a:r>
              <a:rPr lang="en-US" sz="2400" dirty="0"/>
              <a:t>Teaching teams from different </a:t>
            </a:r>
            <a:r>
              <a:rPr lang="en-US" sz="2400" dirty="0" err="1"/>
              <a:t>programmes</a:t>
            </a:r>
            <a:r>
              <a:rPr lang="en-US" sz="2400" dirty="0"/>
              <a:t>/tracks/faculties</a:t>
            </a:r>
          </a:p>
        </p:txBody>
      </p:sp>
    </p:spTree>
    <p:extLst>
      <p:ext uri="{BB962C8B-B14F-4D97-AF65-F5344CB8AC3E}">
        <p14:creationId xmlns:p14="http://schemas.microsoft.com/office/powerpoint/2010/main" val="252032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www.ecoshape.org/app/uploads/sites/2/2020/10/Proefdijk-van-gedroogd-slib-foto-Waterschap-Hunze-en-Aas-1024x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37941"/>
            <a:ext cx="5022159" cy="28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reda WWTP Utrecht, the Netherl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6483" cy="253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28191" y="3"/>
            <a:ext cx="4330215" cy="2400805"/>
            <a:chOff x="7101738" y="3994727"/>
            <a:chExt cx="5258722" cy="2863273"/>
          </a:xfrm>
        </p:grpSpPr>
        <p:pic>
          <p:nvPicPr>
            <p:cNvPr id="6" name="Picture 4" descr="Afbeeldingsresultaat voor kleirijperij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738" y="3994727"/>
              <a:ext cx="5090262" cy="2863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160924" y="5990705"/>
              <a:ext cx="2199536" cy="624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Kleirijperij</a:t>
              </a:r>
              <a:endPara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(The Netherlands)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" y="2400805"/>
            <a:ext cx="12219689" cy="1901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Understanding MUD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1523880" y="3565907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nl-NL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nl-N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suspended</a:t>
            </a:r>
            <a:r>
              <a:rPr kumimoji="0" lang="nl-N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</a:t>
            </a:r>
            <a:r>
              <a:rPr kumimoji="0" lang="nl-N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nl-NL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677" y="6179696"/>
            <a:ext cx="2927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Trial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dike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dried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mud (Waterschap Hunze en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Aa’s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7573"/>
          <a:stretch/>
        </p:blipFill>
        <p:spPr>
          <a:xfrm>
            <a:off x="8028191" y="4300672"/>
            <a:ext cx="4162559" cy="25573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32595" y="6412721"/>
            <a:ext cx="2927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Dredging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(Port of Rotterdam)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677" y="125507"/>
            <a:ext cx="2927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Sewage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treatment (Utrecht)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4" descr="Water injection dredging and fluid mud trapping pilot in the Port of  Rotterdam - CEDA Dredging Days 20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73" y="4358380"/>
            <a:ext cx="2539297" cy="249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lgae Architec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61" y="115285"/>
            <a:ext cx="2830287" cy="212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3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667" y="0"/>
            <a:ext cx="10090333" cy="28791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884" y="182623"/>
            <a:ext cx="1730169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</a:rPr>
              <a:t>Engineering for Global Development</a:t>
            </a: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5" y="853126"/>
            <a:ext cx="5742939" cy="1242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129" y="2879165"/>
            <a:ext cx="5968251" cy="3978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667" y="2879165"/>
            <a:ext cx="5573488" cy="397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B50EA5-17F0-4555-AF0E-629B46C5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Coastal Remote Sensing &amp; Fieldwork</a:t>
            </a:r>
            <a:endParaRPr lang="en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7B9C99-EEAF-423E-A8E8-F3734C7AB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107" y="1417638"/>
            <a:ext cx="6718421" cy="52817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D5E6B4-8BEE-4C76-868E-8C56D3C7A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912" y="1866389"/>
            <a:ext cx="6674065" cy="44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B21DC-B802-405C-A0AE-085B04AC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267" dirty="0"/>
              <a:t>Data Science and Artificial Intelligence for Engineers (DSAIE)</a:t>
            </a:r>
            <a:endParaRPr lang="en-GB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BC281C-EA1E-4F13-94EE-F6C987764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967" y="1361088"/>
            <a:ext cx="3514635" cy="5260429"/>
          </a:xfrm>
          <a:solidFill>
            <a:srgbClr val="F8CBAD">
              <a:alpha val="50196"/>
            </a:srgb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/>
              <a:t>Data Science &amp; Machine Learning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Responsible Instructor: I. Rocha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Topics: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Intro / connection to MUDE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Data types / data handling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Supervised/Unsupervised/…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Deterministic vs Probabilistic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Model selection and validation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Kernel methods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Clustering, PCA, …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Tree-based methods &amp; ensembles</a:t>
            </a:r>
          </a:p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2E16B0-9210-45F0-AD52-3708580FF0E5}"/>
              </a:ext>
            </a:extLst>
          </p:cNvPr>
          <p:cNvSpPr txBox="1">
            <a:spLocks/>
          </p:cNvSpPr>
          <p:nvPr/>
        </p:nvSpPr>
        <p:spPr>
          <a:xfrm>
            <a:off x="5329820" y="1361088"/>
            <a:ext cx="3251875" cy="5260429"/>
          </a:xfrm>
          <a:prstGeom prst="rect">
            <a:avLst/>
          </a:prstGeom>
          <a:solidFill>
            <a:srgbClr val="B4C6E7">
              <a:alpha val="50196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Learning &amp;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Interpretable Machine Learning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Responsible Instructor: H. Wang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Topics:</a:t>
            </a:r>
          </a:p>
          <a:p>
            <a:pPr marL="342891" marR="0" lvl="0" indent="-342891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Artificial Neural Networks</a:t>
            </a:r>
          </a:p>
          <a:p>
            <a:pPr marL="342891" marR="0" lvl="0" indent="-342891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Convolutional NN</a:t>
            </a:r>
          </a:p>
          <a:p>
            <a:pPr marL="342891" marR="0" lvl="0" indent="-342891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Recurrent NN</a:t>
            </a:r>
          </a:p>
          <a:p>
            <a:pPr marL="342891" marR="0" lvl="0" indent="-342891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Transfer Learning</a:t>
            </a:r>
          </a:p>
          <a:p>
            <a:pPr marL="342891" marR="0" lvl="0" indent="-342891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Interpretable, explainable and physics-based machine learning</a:t>
            </a:r>
          </a:p>
          <a:p>
            <a:pPr marL="342891" marR="0" lvl="0" indent="-342891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diagnostics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93EC163-98CC-4E38-8719-F4C7FD8A1F4E}"/>
              </a:ext>
            </a:extLst>
          </p:cNvPr>
          <p:cNvSpPr txBox="1">
            <a:spLocks/>
          </p:cNvSpPr>
          <p:nvPr/>
        </p:nvSpPr>
        <p:spPr>
          <a:xfrm>
            <a:off x="8698385" y="1361088"/>
            <a:ext cx="3251875" cy="5260429"/>
          </a:xfrm>
          <a:prstGeom prst="rect">
            <a:avLst/>
          </a:prstGeom>
          <a:solidFill>
            <a:srgbClr val="FFE699">
              <a:alpha val="50196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Applications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Responsible Instructor: TBD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Examples:</a:t>
            </a:r>
          </a:p>
          <a:p>
            <a:pPr marL="342891" marR="0" lvl="0" indent="-342891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AI-based detection of floating plastic in urban waterways</a:t>
            </a:r>
          </a:p>
          <a:p>
            <a:pPr marL="342891" marR="0" lvl="0" indent="-342891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Unsupervised learning for rail health condition classification</a:t>
            </a:r>
          </a:p>
          <a:p>
            <a:pPr marL="342891" marR="0" lvl="0" indent="-342891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image matching for photogrammetry.</a:t>
            </a:r>
          </a:p>
          <a:p>
            <a:pPr marL="342891" marR="0" lvl="0" indent="-342891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</a:p>
          <a:p>
            <a:pPr marL="342891" marR="0" lvl="0" indent="-342891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A6D6"/>
              </a:buClr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Tx/>
              <a:buFont typeface="Arial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F6E11CDF-8A5A-4C4E-B791-EF1F0862C122}"/>
              </a:ext>
            </a:extLst>
          </p:cNvPr>
          <p:cNvSpPr/>
          <p:nvPr/>
        </p:nvSpPr>
        <p:spPr>
          <a:xfrm>
            <a:off x="1492469" y="5629869"/>
            <a:ext cx="10594427" cy="697361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PTYHON CODING SKILLS: programming, data processing, and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035534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259104" y="181418"/>
            <a:ext cx="9753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A6D6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ATPSE – Methodological type module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842677" y="781439"/>
          <a:ext cx="11170027" cy="5852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357">
                  <a:extLst>
                    <a:ext uri="{9D8B030D-6E8A-4147-A177-3AD203B41FA5}">
                      <a16:colId xmlns:a16="http://schemas.microsoft.com/office/drawing/2014/main" val="2070971328"/>
                    </a:ext>
                  </a:extLst>
                </a:gridCol>
                <a:gridCol w="1416424">
                  <a:extLst>
                    <a:ext uri="{9D8B030D-6E8A-4147-A177-3AD203B41FA5}">
                      <a16:colId xmlns:a16="http://schemas.microsoft.com/office/drawing/2014/main" val="3866354551"/>
                    </a:ext>
                  </a:extLst>
                </a:gridCol>
                <a:gridCol w="1337979">
                  <a:extLst>
                    <a:ext uri="{9D8B030D-6E8A-4147-A177-3AD203B41FA5}">
                      <a16:colId xmlns:a16="http://schemas.microsoft.com/office/drawing/2014/main" val="3886531048"/>
                    </a:ext>
                  </a:extLst>
                </a:gridCol>
                <a:gridCol w="1396253">
                  <a:extLst>
                    <a:ext uri="{9D8B030D-6E8A-4147-A177-3AD203B41FA5}">
                      <a16:colId xmlns:a16="http://schemas.microsoft.com/office/drawing/2014/main" val="886616231"/>
                    </a:ext>
                  </a:extLst>
                </a:gridCol>
                <a:gridCol w="1396253">
                  <a:extLst>
                    <a:ext uri="{9D8B030D-6E8A-4147-A177-3AD203B41FA5}">
                      <a16:colId xmlns:a16="http://schemas.microsoft.com/office/drawing/2014/main" val="1841784027"/>
                    </a:ext>
                  </a:extLst>
                </a:gridCol>
                <a:gridCol w="1396253">
                  <a:extLst>
                    <a:ext uri="{9D8B030D-6E8A-4147-A177-3AD203B41FA5}">
                      <a16:colId xmlns:a16="http://schemas.microsoft.com/office/drawing/2014/main" val="3709949630"/>
                    </a:ext>
                  </a:extLst>
                </a:gridCol>
                <a:gridCol w="1396253">
                  <a:extLst>
                    <a:ext uri="{9D8B030D-6E8A-4147-A177-3AD203B41FA5}">
                      <a16:colId xmlns:a16="http://schemas.microsoft.com/office/drawing/2014/main" val="189599638"/>
                    </a:ext>
                  </a:extLst>
                </a:gridCol>
                <a:gridCol w="1396253">
                  <a:extLst>
                    <a:ext uri="{9D8B030D-6E8A-4147-A177-3AD203B41FA5}">
                      <a16:colId xmlns:a16="http://schemas.microsoft.com/office/drawing/2014/main" val="1125690413"/>
                    </a:ext>
                  </a:extLst>
                </a:gridCol>
              </a:tblGrid>
              <a:tr h="479295">
                <a:tc>
                  <a:txBody>
                    <a:bodyPr/>
                    <a:lstStyle/>
                    <a:p>
                      <a:pPr algn="ctr"/>
                      <a:endParaRPr lang="en-GB" sz="1600" b="0" i="1" dirty="0">
                        <a:solidFill>
                          <a:srgbClr val="00A6D6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1" dirty="0" smtClean="0">
                          <a:solidFill>
                            <a:srgbClr val="00A6D6"/>
                          </a:solidFill>
                          <a:latin typeface="+mn-lt"/>
                        </a:rPr>
                        <a:t>Week 1</a:t>
                      </a:r>
                      <a:endParaRPr lang="en-GB" sz="1600" b="0" i="1" dirty="0">
                        <a:solidFill>
                          <a:srgbClr val="00A6D6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1" dirty="0" smtClean="0">
                          <a:solidFill>
                            <a:srgbClr val="00A6D6"/>
                          </a:solidFill>
                          <a:latin typeface="+mn-lt"/>
                        </a:rPr>
                        <a:t>Week 2</a:t>
                      </a:r>
                      <a:endParaRPr lang="en-GB" sz="1600" b="0" i="1" dirty="0">
                        <a:solidFill>
                          <a:srgbClr val="00A6D6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1" dirty="0" smtClean="0">
                          <a:solidFill>
                            <a:srgbClr val="00A6D6"/>
                          </a:solidFill>
                          <a:latin typeface="+mn-lt"/>
                        </a:rPr>
                        <a:t>Week 3</a:t>
                      </a:r>
                      <a:endParaRPr lang="en-GB" sz="1600" b="0" i="1" dirty="0">
                        <a:solidFill>
                          <a:srgbClr val="00A6D6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1" dirty="0" smtClean="0">
                          <a:solidFill>
                            <a:srgbClr val="00A6D6"/>
                          </a:solidFill>
                          <a:latin typeface="+mn-lt"/>
                        </a:rPr>
                        <a:t>Week 4</a:t>
                      </a:r>
                      <a:endParaRPr lang="en-GB" sz="1600" b="0" i="1" dirty="0">
                        <a:solidFill>
                          <a:srgbClr val="00A6D6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1" dirty="0" smtClean="0">
                          <a:solidFill>
                            <a:srgbClr val="00A6D6"/>
                          </a:solidFill>
                          <a:latin typeface="+mn-lt"/>
                        </a:rPr>
                        <a:t>Week 5</a:t>
                      </a:r>
                      <a:endParaRPr lang="en-GB" sz="1600" b="0" i="1" dirty="0">
                        <a:solidFill>
                          <a:srgbClr val="00A6D6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1" dirty="0" smtClean="0">
                          <a:solidFill>
                            <a:srgbClr val="00A6D6"/>
                          </a:solidFill>
                          <a:latin typeface="+mn-lt"/>
                        </a:rPr>
                        <a:t>Week 6</a:t>
                      </a:r>
                      <a:endParaRPr lang="en-GB" sz="1600" b="0" i="1" dirty="0">
                        <a:solidFill>
                          <a:srgbClr val="00A6D6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1" dirty="0" smtClean="0">
                          <a:solidFill>
                            <a:srgbClr val="00A6D6"/>
                          </a:solidFill>
                          <a:latin typeface="+mn-lt"/>
                        </a:rPr>
                        <a:t>Week 7/8</a:t>
                      </a:r>
                      <a:endParaRPr lang="en-GB" sz="1600" b="0" i="1" dirty="0">
                        <a:solidFill>
                          <a:srgbClr val="00A6D6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550488"/>
                  </a:ext>
                </a:extLst>
              </a:tr>
              <a:tr h="172725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u="none" dirty="0" smtClean="0">
                          <a:solidFill>
                            <a:srgbClr val="00A6D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ECTs</a:t>
                      </a:r>
                      <a:endParaRPr lang="en-GB" sz="1600" b="1" u="none" dirty="0">
                        <a:solidFill>
                          <a:srgbClr val="00A6D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b="1" u="none" dirty="0">
                        <a:solidFill>
                          <a:srgbClr val="00A6D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u="none" dirty="0" smtClean="0">
                          <a:solidFill>
                            <a:srgbClr val="00A6D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Knowledge</a:t>
                      </a:r>
                      <a:r>
                        <a:rPr lang="en-GB" sz="1600" b="1" u="none" baseline="0" dirty="0" smtClean="0">
                          <a:solidFill>
                            <a:srgbClr val="00A6D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transfer and practical applications</a:t>
                      </a:r>
                      <a:endParaRPr lang="en-GB" sz="1600" b="1" u="none" dirty="0" smtClean="0">
                        <a:solidFill>
                          <a:srgbClr val="00A6D6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Review and Extreme Value theory </a:t>
                      </a:r>
                      <a:endParaRPr lang="en-GB" sz="1600" b="1" u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Bivariate copulas</a:t>
                      </a:r>
                      <a:endParaRPr lang="en-GB" sz="1600" b="1" u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Bayesian Networks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Vine Copulas</a:t>
                      </a:r>
                      <a:endParaRPr lang="en-GB" sz="1600" b="1" u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Expert Judgments</a:t>
                      </a:r>
                      <a:endParaRPr lang="en-GB" sz="1600" b="1" u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Additional Topics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00" b="0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Such as</a:t>
                      </a:r>
                      <a:r>
                        <a:rPr lang="en-GB" sz="1300" b="0" u="non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</a:t>
                      </a:r>
                      <a:r>
                        <a:rPr lang="en-GB" sz="1300" b="0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ata Assimilation and Stochastic processes</a:t>
                      </a:r>
                      <a:endParaRPr lang="en-GB" sz="1300" b="0" u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b="1" u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5673282"/>
                  </a:ext>
                </a:extLst>
              </a:tr>
              <a:tr h="1548416"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data analyses of (extreme) observations for inferring, e.g., design values. </a:t>
                      </a:r>
                      <a:endParaRPr lang="en-GB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modelling correlation betwee</a:t>
                      </a:r>
                      <a:r>
                        <a:rPr lang="en-GB" sz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n pollutant and health</a:t>
                      </a:r>
                      <a:endParaRPr lang="en-GB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Stochastic modelling of vehicle loads in bridges, </a:t>
                      </a:r>
                      <a:endParaRPr lang="en-GB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modelling</a:t>
                      </a:r>
                      <a:r>
                        <a:rPr lang="en-GB" sz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dependent environmental variables for, infrastructure loads</a:t>
                      </a:r>
                      <a:endParaRPr lang="en-GB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Elicitation of future hydro-meteorological variables due to climate change</a:t>
                      </a:r>
                      <a:r>
                        <a:rPr lang="en-GB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probabilistic seismic hazard assessment </a:t>
                      </a:r>
                      <a:endParaRPr lang="en-GB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964359"/>
                  </a:ext>
                </a:extLst>
              </a:tr>
              <a:tr h="2097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00A6D6"/>
                          </a:solidFill>
                          <a:effectLst/>
                          <a:latin typeface="+mn-lt"/>
                        </a:rPr>
                        <a:t>4 ECTs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b="1" dirty="0" smtClean="0">
                        <a:solidFill>
                          <a:srgbClr val="00A6D6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00A6D6"/>
                          </a:solidFill>
                          <a:effectLst/>
                          <a:latin typeface="+mn-lt"/>
                        </a:rPr>
                        <a:t>Group</a:t>
                      </a:r>
                      <a:r>
                        <a:rPr lang="en-GB" sz="1600" b="1" baseline="0" dirty="0" smtClean="0">
                          <a:solidFill>
                            <a:srgbClr val="00A6D6"/>
                          </a:solidFill>
                          <a:effectLst/>
                          <a:latin typeface="+mn-lt"/>
                        </a:rPr>
                        <a:t> project </a:t>
                      </a:r>
                      <a:endParaRPr lang="en-GB" sz="1600" b="1" dirty="0">
                        <a:solidFill>
                          <a:srgbClr val="00A6D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en-GB" sz="16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concept</a:t>
                      </a:r>
                      <a:endParaRPr lang="en-GB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concept approved</a:t>
                      </a:r>
                      <a:r>
                        <a:rPr lang="en-GB" sz="16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including timeline</a:t>
                      </a:r>
                      <a:endParaRPr lang="en-GB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Review and project preparation</a:t>
                      </a:r>
                      <a:endParaRPr lang="en-GB" sz="1600" b="1" u="non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5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5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dedicated Q&amp;A session</a:t>
                      </a:r>
                      <a:endParaRPr lang="en-GB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2215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339790" y="1398495"/>
            <a:ext cx="8193741" cy="153296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564" y="983139"/>
            <a:ext cx="2752163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21A1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Advanced Topics in Probability and Statistics</a:t>
            </a:r>
          </a:p>
        </p:txBody>
      </p:sp>
      <p:sp>
        <p:nvSpPr>
          <p:cNvPr id="9" name="Rectangle 8"/>
          <p:cNvSpPr/>
          <p:nvPr/>
        </p:nvSpPr>
        <p:spPr>
          <a:xfrm>
            <a:off x="2339790" y="2984917"/>
            <a:ext cx="9609527" cy="36354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27" y="5119846"/>
            <a:ext cx="3666512" cy="162161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383" y="3092682"/>
            <a:ext cx="2566391" cy="194832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876819" y="4577222"/>
            <a:ext cx="1367440" cy="204988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20" y="5135515"/>
            <a:ext cx="2790613" cy="160169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734CA-20AD-4C1D-9B3A-6DBC73AD3E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16"/>
          <a:stretch/>
        </p:blipFill>
        <p:spPr>
          <a:xfrm>
            <a:off x="3227310" y="3074027"/>
            <a:ext cx="2425377" cy="193778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BDDACF-3B7A-4859-AC08-9C54A0EDED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00" y="3074027"/>
            <a:ext cx="2586585" cy="194018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987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General introduction, MUDE and Cross-overs: Before we start…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The general introduction about all three new MSc programmes at CEG is presented in room A. This is also streamed to rooms B, C and </a:t>
            </a:r>
            <a:r>
              <a:rPr lang="en-GB" dirty="0" smtClean="0"/>
              <a:t>D.</a:t>
            </a:r>
            <a:endParaRPr lang="en-GB" dirty="0"/>
          </a:p>
          <a:p>
            <a:r>
              <a:rPr lang="en-US" dirty="0"/>
              <a:t>You can ask your questions after the presentation.</a:t>
            </a:r>
          </a:p>
          <a:p>
            <a:r>
              <a:rPr lang="en-US" dirty="0"/>
              <a:t>Students watching from home can ask their questions in the Teams chat (Teams </a:t>
            </a:r>
            <a:r>
              <a:rPr lang="en-US" dirty="0" smtClean="0"/>
              <a:t>link in invitation). </a:t>
            </a:r>
            <a:r>
              <a:rPr lang="en-US" dirty="0"/>
              <a:t>Please turn off your camera and microphone in this Teams meeting.</a:t>
            </a:r>
          </a:p>
          <a:p>
            <a:r>
              <a:rPr lang="en-GB" dirty="0"/>
              <a:t>All sessions are recorded</a:t>
            </a:r>
            <a:r>
              <a:rPr lang="en-GB" dirty="0" smtClean="0"/>
              <a:t>. Recordings </a:t>
            </a:r>
            <a:r>
              <a:rPr lang="en-GB" dirty="0"/>
              <a:t>will be made available on portal and Brightspace.</a:t>
            </a:r>
          </a:p>
        </p:txBody>
      </p:sp>
    </p:spTree>
    <p:extLst>
      <p:ext uri="{BB962C8B-B14F-4D97-AF65-F5344CB8AC3E}">
        <p14:creationId xmlns:p14="http://schemas.microsoft.com/office/powerpoint/2010/main" val="22404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ea typeface="ヒラギノ角ゴ ProN W3" charset="0"/>
                <a:sym typeface="Tahoma" charset="0"/>
              </a:rPr>
              <a:t>Subsurface storage</a:t>
            </a:r>
            <a:br>
              <a:rPr lang="en-US" dirty="0">
                <a:solidFill>
                  <a:prstClr val="black"/>
                </a:solidFill>
                <a:ea typeface="ヒラギノ角ゴ ProN W3" charset="0"/>
                <a:sym typeface="Tahoma" charset="0"/>
              </a:rPr>
            </a:br>
            <a:r>
              <a:rPr lang="en-US" sz="5333" i="1" dirty="0">
                <a:solidFill>
                  <a:prstClr val="black"/>
                </a:solidFill>
                <a:ea typeface="ヒラギノ角ゴ ProN W3" charset="0"/>
                <a:sym typeface="Tahoma" charset="0"/>
              </a:rPr>
              <a:t>Energy and Climate</a:t>
            </a:r>
            <a:endParaRPr lang="en-US" sz="2133" i="1" dirty="0">
              <a:solidFill>
                <a:prstClr val="black"/>
              </a:solidFill>
              <a:ea typeface="ヒラギノ角ゴ ProN W3" charset="0"/>
              <a:sym typeface="Tahom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5800" y="1905000"/>
            <a:ext cx="3600000" cy="1955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Subsurface storage technology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Why?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What?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to assess?</a:t>
            </a:r>
          </a:p>
        </p:txBody>
      </p:sp>
      <p:sp>
        <p:nvSpPr>
          <p:cNvPr id="7" name="Rectangle 6"/>
          <p:cNvSpPr/>
          <p:nvPr/>
        </p:nvSpPr>
        <p:spPr>
          <a:xfrm>
            <a:off x="7275792" y="1905000"/>
            <a:ext cx="3600000" cy="1955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Heat, solute and compressible fluid transport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the fluids used in storage behave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Simulation tools and exercises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225800" y="4114781"/>
            <a:ext cx="7649992" cy="1955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 design and evaluation project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scenario through technology assessment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Assessment using appropriate numerical tools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insight into the results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Communication of results</a:t>
            </a:r>
          </a:p>
        </p:txBody>
      </p:sp>
    </p:spTree>
    <p:extLst>
      <p:ext uri="{BB962C8B-B14F-4D97-AF65-F5344CB8AC3E}">
        <p14:creationId xmlns:p14="http://schemas.microsoft.com/office/powerpoint/2010/main" val="163803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9218" y="343997"/>
            <a:ext cx="3113437" cy="1296881"/>
          </a:xfrm>
        </p:spPr>
        <p:txBody>
          <a:bodyPr>
            <a:normAutofit/>
          </a:bodyPr>
          <a:lstStyle/>
          <a:p>
            <a:pPr algn="l"/>
            <a:r>
              <a:rPr lang="en-US" sz="7200" dirty="0"/>
              <a:t>Deltas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188" r="2555" b="37143"/>
          <a:stretch/>
        </p:blipFill>
        <p:spPr>
          <a:xfrm>
            <a:off x="2862429" y="4748390"/>
            <a:ext cx="7548896" cy="192061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184882" y="1717417"/>
            <a:ext cx="6660383" cy="275603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1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6D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Physics of the coupled delta system </a:t>
            </a:r>
          </a:p>
          <a:p>
            <a:pPr marL="457189" marR="0" lvl="0" indent="-457189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6D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189" marR="0" lvl="0" indent="-457189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6D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Climate change and scenarios </a:t>
            </a:r>
          </a:p>
          <a:p>
            <a:pPr marL="457189" marR="0" lvl="0" indent="-457189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6D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189" marR="0" lvl="0" indent="-457189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6D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Adaptation pathways for deltas </a:t>
            </a:r>
          </a:p>
        </p:txBody>
      </p:sp>
    </p:spTree>
    <p:extLst>
      <p:ext uri="{BB962C8B-B14F-4D97-AF65-F5344CB8AC3E}">
        <p14:creationId xmlns:p14="http://schemas.microsoft.com/office/powerpoint/2010/main" val="1779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733" dirty="0"/>
              <a:t>Monitoring of structural health and </a:t>
            </a:r>
            <a:r>
              <a:rPr lang="en-US" sz="3733" dirty="0" err="1"/>
              <a:t>geohazards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8478457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i="1" dirty="0"/>
              <a:t>1: Introduction to SHM and Applications</a:t>
            </a:r>
            <a:r>
              <a:rPr lang="en-US" sz="2400" dirty="0"/>
              <a:t> 	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i="1" dirty="0"/>
              <a:t>2: Learning from data </a:t>
            </a:r>
            <a:r>
              <a:rPr lang="en-US" sz="2400" dirty="0"/>
              <a:t>						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i="1" dirty="0"/>
              <a:t>3: Case studies: Advanced monitoring of structural health and </a:t>
            </a:r>
            <a:r>
              <a:rPr lang="en-US" sz="2400" i="1" dirty="0" err="1"/>
              <a:t>geohazards</a:t>
            </a:r>
            <a:r>
              <a:rPr lang="en-US" sz="24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73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1336" y="254879"/>
            <a:ext cx="95141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Cities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Ecoengineering solutions for climate resilient and healthy cities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397" y="4084109"/>
            <a:ext cx="3527425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Afbeeldingsresultaat voor urban farming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43" y="1659200"/>
            <a:ext cx="3096344" cy="20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9703" y="2841888"/>
            <a:ext cx="19542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9227" y="1340114"/>
            <a:ext cx="19446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Afbeeldingsresultaat voor urban farming&quot;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20" y="4121309"/>
            <a:ext cx="4384297" cy="26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0295" y="1106824"/>
            <a:ext cx="630974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Societal needs (particularly in cities):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(healthy) air, water, soil</a:t>
            </a: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Climate-mitigating built environment (CO</a:t>
            </a:r>
            <a:r>
              <a:rPr kumimoji="0" lang="en-GB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reduction)</a:t>
            </a: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 adaptive built environment (e.g. heat stress)</a:t>
            </a: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Circular material use (non-finite materials)</a:t>
            </a: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Desirable living conditions (well-being)</a:t>
            </a:r>
          </a:p>
        </p:txBody>
      </p:sp>
    </p:spTree>
    <p:extLst>
      <p:ext uri="{BB962C8B-B14F-4D97-AF65-F5344CB8AC3E}">
        <p14:creationId xmlns:p14="http://schemas.microsoft.com/office/powerpoint/2010/main" val="10314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099334" y="1"/>
          <a:ext cx="9654642" cy="6862211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111597">
                  <a:extLst>
                    <a:ext uri="{9D8B030D-6E8A-4147-A177-3AD203B41FA5}">
                      <a16:colId xmlns:a16="http://schemas.microsoft.com/office/drawing/2014/main" val="3738120615"/>
                    </a:ext>
                  </a:extLst>
                </a:gridCol>
                <a:gridCol w="6079000">
                  <a:extLst>
                    <a:ext uri="{9D8B030D-6E8A-4147-A177-3AD203B41FA5}">
                      <a16:colId xmlns:a16="http://schemas.microsoft.com/office/drawing/2014/main" val="3167606331"/>
                    </a:ext>
                  </a:extLst>
                </a:gridCol>
                <a:gridCol w="1464045">
                  <a:extLst>
                    <a:ext uri="{9D8B030D-6E8A-4147-A177-3AD203B41FA5}">
                      <a16:colId xmlns:a16="http://schemas.microsoft.com/office/drawing/2014/main" val="783396140"/>
                    </a:ext>
                  </a:extLst>
                </a:gridCol>
              </a:tblGrid>
              <a:tr h="579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Time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Activity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Lecture hall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extLst>
                  <a:ext uri="{0D108BD9-81ED-4DB2-BD59-A6C34878D82A}">
                    <a16:rowId xmlns:a16="http://schemas.microsoft.com/office/drawing/2014/main" val="1608680853"/>
                  </a:ext>
                </a:extLst>
              </a:tr>
              <a:tr h="708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12.45-13.00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General introduction new MSc programmes, MUDE and </a:t>
                      </a:r>
                      <a:r>
                        <a:rPr lang="en-GB" sz="1800" dirty="0" smtClean="0">
                          <a:effectLst/>
                        </a:rPr>
                        <a:t>Cross-overs</a:t>
                      </a: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extLst>
                  <a:ext uri="{0D108BD9-81ED-4DB2-BD59-A6C34878D82A}">
                    <a16:rowId xmlns:a16="http://schemas.microsoft.com/office/drawing/2014/main" val="2509893601"/>
                  </a:ext>
                </a:extLst>
              </a:tr>
              <a:tr h="1339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13.05-13.30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MUDE and </a:t>
                      </a:r>
                      <a:r>
                        <a:rPr lang="en-GB" sz="1800" dirty="0" smtClean="0">
                          <a:effectLst/>
                        </a:rPr>
                        <a:t>Cross-overs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Overview programme and content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Possibilities and choices in programme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Preparation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Questions</a:t>
                      </a:r>
                      <a:endParaRPr lang="en-GB" sz="2400" dirty="0">
                        <a:effectLst/>
                      </a:endParaRP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extLst>
                  <a:ext uri="{0D108BD9-81ED-4DB2-BD59-A6C34878D82A}">
                    <a16:rowId xmlns:a16="http://schemas.microsoft.com/office/drawing/2014/main" val="2537400049"/>
                  </a:ext>
                </a:extLst>
              </a:tr>
              <a:tr h="1236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effectLst/>
                        </a:rPr>
                        <a:t>13.05-13.30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 marL="0" algn="l" defTabSz="60958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Environmental </a:t>
                      </a: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Engineering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Overview programme and content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Possibilities and choices in programme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Preparation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Questions</a:t>
                      </a:r>
                      <a:r>
                        <a:rPr lang="en-GB" sz="2400" dirty="0">
                          <a:effectLst/>
                        </a:rPr>
                        <a:t> </a:t>
                      </a: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extLst>
                  <a:ext uri="{0D108BD9-81ED-4DB2-BD59-A6C34878D82A}">
                    <a16:rowId xmlns:a16="http://schemas.microsoft.com/office/drawing/2014/main" val="3943116437"/>
                  </a:ext>
                </a:extLst>
              </a:tr>
              <a:tr h="1401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13.05-13.30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Civil </a:t>
                      </a: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Enginee</a:t>
                      </a:r>
                      <a:r>
                        <a:rPr lang="en-GB" sz="1800" dirty="0" smtClean="0">
                          <a:effectLst/>
                        </a:rPr>
                        <a:t>ring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Overview programme and content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Possibilities and choices in programme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Preparation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Questions</a:t>
                      </a:r>
                      <a:r>
                        <a:rPr lang="en-GB" sz="2400" dirty="0">
                          <a:effectLst/>
                        </a:rPr>
                        <a:t> </a:t>
                      </a: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B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extLst>
                  <a:ext uri="{0D108BD9-81ED-4DB2-BD59-A6C34878D82A}">
                    <a16:rowId xmlns:a16="http://schemas.microsoft.com/office/drawing/2014/main" val="329524183"/>
                  </a:ext>
                </a:extLst>
              </a:tr>
              <a:tr h="15259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effectLst/>
                        </a:rPr>
                        <a:t>13.05-13.30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Applied Earth </a:t>
                      </a: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Sciences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Overview programme and content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Possibilities and choices in programme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Preparation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Questions</a:t>
                      </a:r>
                      <a:endParaRPr lang="en-GB" sz="2400" dirty="0">
                        <a:effectLst/>
                      </a:endParaRPr>
                    </a:p>
                  </a:txBody>
                  <a:tcPr marL="73348" marR="73348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C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348" marR="73348" marT="17780" marB="17780"/>
                </a:tc>
                <a:extLst>
                  <a:ext uri="{0D108BD9-81ED-4DB2-BD59-A6C34878D82A}">
                    <a16:rowId xmlns:a16="http://schemas.microsoft.com/office/drawing/2014/main" val="2113961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18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Why redesigned and new programmes? </a:t>
            </a:r>
          </a:p>
          <a:p>
            <a:pPr lvl="1"/>
            <a:r>
              <a:rPr lang="en-US" sz="1867" dirty="0"/>
              <a:t>To educate students to become and remain world class </a:t>
            </a:r>
            <a:r>
              <a:rPr lang="en-US" sz="1867" dirty="0" smtClean="0"/>
              <a:t>engineers</a:t>
            </a:r>
          </a:p>
          <a:p>
            <a:pPr lvl="1"/>
            <a:r>
              <a:rPr lang="en-US" sz="1867" dirty="0" smtClean="0"/>
              <a:t>Future-proof </a:t>
            </a:r>
            <a:r>
              <a:rPr lang="en-US" sz="1867" dirty="0" err="1"/>
              <a:t>programmes</a:t>
            </a:r>
            <a:endParaRPr lang="en-US" sz="1867" dirty="0"/>
          </a:p>
          <a:p>
            <a:pPr lvl="1"/>
            <a:r>
              <a:rPr lang="en-US" sz="1867" dirty="0" smtClean="0"/>
              <a:t>Multidisciplinary </a:t>
            </a:r>
            <a:r>
              <a:rPr lang="en-US" sz="1867" dirty="0"/>
              <a:t>with ‘real life’ </a:t>
            </a:r>
            <a:r>
              <a:rPr lang="en-US" sz="1867" dirty="0" smtClean="0"/>
              <a:t>and current challenges</a:t>
            </a:r>
          </a:p>
          <a:p>
            <a:pPr lvl="1"/>
            <a:r>
              <a:rPr lang="en-US" sz="1867" dirty="0" smtClean="0"/>
              <a:t>Explicit </a:t>
            </a:r>
            <a:r>
              <a:rPr lang="en-US" sz="1867" dirty="0"/>
              <a:t>focus on research and design cycle, methodology, writing and presentation </a:t>
            </a:r>
            <a:r>
              <a:rPr lang="en-US" sz="1867" dirty="0" smtClean="0"/>
              <a:t>skills</a:t>
            </a:r>
          </a:p>
          <a:p>
            <a:r>
              <a:rPr lang="en-GB" sz="2400" dirty="0" smtClean="0"/>
              <a:t>Structure master programmes Common elements: </a:t>
            </a:r>
          </a:p>
          <a:p>
            <a:pPr lvl="1"/>
            <a:r>
              <a:rPr lang="en-GB" sz="1867" dirty="0" smtClean="0"/>
              <a:t>MUDE, CO, Q5, thesis preparation and thesis</a:t>
            </a:r>
          </a:p>
          <a:p>
            <a:r>
              <a:rPr lang="en-US" sz="2400" dirty="0" smtClean="0"/>
              <a:t>Admission</a:t>
            </a:r>
          </a:p>
          <a:p>
            <a:pPr lvl="1"/>
            <a:r>
              <a:rPr lang="en-US" sz="1867" dirty="0" smtClean="0"/>
              <a:t>Admission to programme (not track)</a:t>
            </a:r>
            <a:endParaRPr lang="en-GB" sz="1867" dirty="0"/>
          </a:p>
          <a:p>
            <a:pPr marL="609585" lvl="1" indent="0">
              <a:buNone/>
            </a:pPr>
            <a:endParaRPr lang="en-GB" sz="1867" i="1" dirty="0" smtClean="0"/>
          </a:p>
          <a:p>
            <a:pPr marL="609585" lvl="1" indent="0">
              <a:buNone/>
            </a:pPr>
            <a:endParaRPr lang="en-GB" sz="1867" dirty="0" smtClean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886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45AA9-642C-442D-AB6C-817121CC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114" y="688975"/>
            <a:ext cx="8777286" cy="688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err="1"/>
              <a:t>Faculty</a:t>
            </a:r>
            <a:r>
              <a:rPr lang="nl-NL" dirty="0"/>
              <a:t> CEG </a:t>
            </a:r>
            <a:r>
              <a:rPr lang="nl-NL" dirty="0" err="1"/>
              <a:t>strategic</a:t>
            </a:r>
            <a:r>
              <a:rPr lang="nl-NL" dirty="0"/>
              <a:t> </a:t>
            </a:r>
            <a:r>
              <a:rPr lang="nl-NL" dirty="0" err="1"/>
              <a:t>framework</a:t>
            </a:r>
            <a:r>
              <a:rPr lang="nl-NL" dirty="0"/>
              <a:t>  </a:t>
            </a:r>
          </a:p>
        </p:txBody>
      </p:sp>
      <p:pic>
        <p:nvPicPr>
          <p:cNvPr id="31747" name="Afbeelding 17">
            <a:extLst>
              <a:ext uri="{FF2B5EF4-FFF2-40B4-BE49-F238E27FC236}">
                <a16:creationId xmlns:a16="http://schemas.microsoft.com/office/drawing/2014/main" id="{35981845-5A21-4B9D-8510-E4F2E9D4E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/>
          <a:stretch>
            <a:fillRect/>
          </a:stretch>
        </p:blipFill>
        <p:spPr bwMode="auto">
          <a:xfrm>
            <a:off x="5165725" y="1409701"/>
            <a:ext cx="48863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hthoek 2">
            <a:extLst>
              <a:ext uri="{FF2B5EF4-FFF2-40B4-BE49-F238E27FC236}">
                <a16:creationId xmlns:a16="http://schemas.microsoft.com/office/drawing/2014/main" id="{D8FFC0EB-A25E-4B66-B567-D09DEE1A0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6453189"/>
            <a:ext cx="792163" cy="714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49" name="Tekstvak 3">
            <a:extLst>
              <a:ext uri="{FF2B5EF4-FFF2-40B4-BE49-F238E27FC236}">
                <a16:creationId xmlns:a16="http://schemas.microsoft.com/office/drawing/2014/main" id="{E4756C40-2A4F-40FC-B0CF-71745B23D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6092825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2018</a:t>
            </a:r>
          </a:p>
        </p:txBody>
      </p:sp>
      <p:sp>
        <p:nvSpPr>
          <p:cNvPr id="31750" name="Tekstvak 5">
            <a:extLst>
              <a:ext uri="{FF2B5EF4-FFF2-40B4-BE49-F238E27FC236}">
                <a16:creationId xmlns:a16="http://schemas.microsoft.com/office/drawing/2014/main" id="{FF114417-D35D-4985-95A9-67C30F9CB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6" y="6081713"/>
            <a:ext cx="576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FEB 2019</a:t>
            </a:r>
          </a:p>
        </p:txBody>
      </p:sp>
    </p:spTree>
    <p:extLst>
      <p:ext uri="{BB962C8B-B14F-4D97-AF65-F5344CB8AC3E}">
        <p14:creationId xmlns:p14="http://schemas.microsoft.com/office/powerpoint/2010/main" val="305382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Coherence new MSc programmes</a:t>
            </a:r>
            <a:endParaRPr lang="en-GB" dirty="0"/>
          </a:p>
        </p:txBody>
      </p:sp>
      <p:pic>
        <p:nvPicPr>
          <p:cNvPr id="4" name="Afbeelding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40" y="1722200"/>
            <a:ext cx="465233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7"/>
          <p:cNvSpPr txBox="1">
            <a:spLocks noChangeArrowheads="1"/>
          </p:cNvSpPr>
          <p:nvPr/>
        </p:nvSpPr>
        <p:spPr bwMode="auto">
          <a:xfrm>
            <a:off x="2771889" y="2902880"/>
            <a:ext cx="187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Civil Engineering</a:t>
            </a:r>
          </a:p>
        </p:txBody>
      </p:sp>
      <p:sp>
        <p:nvSpPr>
          <p:cNvPr id="6" name="Tekstvak 1"/>
          <p:cNvSpPr txBox="1">
            <a:spLocks noChangeArrowheads="1"/>
          </p:cNvSpPr>
          <p:nvPr/>
        </p:nvSpPr>
        <p:spPr bwMode="auto">
          <a:xfrm>
            <a:off x="8102552" y="5680784"/>
            <a:ext cx="21923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Earth </a:t>
            </a:r>
            <a:r>
              <a:rPr kumimoji="0" lang="nl-NL" alt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Sciences</a:t>
            </a: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vak 8"/>
          <p:cNvSpPr txBox="1">
            <a:spLocks noChangeArrowheads="1"/>
          </p:cNvSpPr>
          <p:nvPr/>
        </p:nvSpPr>
        <p:spPr bwMode="auto">
          <a:xfrm>
            <a:off x="8612763" y="2579714"/>
            <a:ext cx="219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Environmental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950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 new programmes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(</a:t>
            </a:r>
            <a:r>
              <a:rPr lang="en-US" sz="1800" i="1" dirty="0"/>
              <a:t>Modular concept function/theme, coherence, in-depth, multiple options, track or discipline linked with electives and multidisciplinary elements, individual study plan</a:t>
            </a:r>
            <a:r>
              <a:rPr lang="en-US" sz="1800" dirty="0"/>
              <a:t>)</a:t>
            </a:r>
          </a:p>
          <a:p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E25FA3-F64A-4522-9CEC-784D475FA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31" y="2497755"/>
            <a:ext cx="3888581" cy="38885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DC6948A-A2CF-436A-95EA-97DE1C1B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13" y="2509391"/>
            <a:ext cx="3888580" cy="388858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4454AF0-129B-422F-8C1B-E0CE71ADDEDE}"/>
              </a:ext>
            </a:extLst>
          </p:cNvPr>
          <p:cNvSpPr txBox="1"/>
          <p:nvPr/>
        </p:nvSpPr>
        <p:spPr>
          <a:xfrm>
            <a:off x="2350808" y="6154977"/>
            <a:ext cx="5000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Civil Engineering &amp; Environmental Engineering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BE5A89C-EA0F-4E6A-A152-CEC49BC3E0BA}"/>
              </a:ext>
            </a:extLst>
          </p:cNvPr>
          <p:cNvSpPr txBox="1"/>
          <p:nvPr/>
        </p:nvSpPr>
        <p:spPr>
          <a:xfrm>
            <a:off x="8861145" y="6148906"/>
            <a:ext cx="5000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Earth Sciences</a:t>
            </a:r>
          </a:p>
        </p:txBody>
      </p:sp>
    </p:spTree>
    <p:extLst>
      <p:ext uri="{BB962C8B-B14F-4D97-AF65-F5344CB8AC3E}">
        <p14:creationId xmlns:p14="http://schemas.microsoft.com/office/powerpoint/2010/main" val="1581822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5400" dirty="0" smtClean="0"/>
              <a:t>Modelling</a:t>
            </a:r>
            <a:r>
              <a:rPr lang="en-GB" sz="5400" dirty="0"/>
              <a:t>, Uncertainty and Data for Engineers (MUDE)</a:t>
            </a:r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2800" dirty="0" smtClean="0">
                <a:solidFill>
                  <a:prstClr val="black"/>
                </a:solidFill>
              </a:rPr>
              <a:t>Information </a:t>
            </a:r>
            <a:r>
              <a:rPr lang="en-GB" sz="2800" dirty="0">
                <a:solidFill>
                  <a:prstClr val="black"/>
                </a:solidFill>
              </a:rPr>
              <a:t>for third-year bachelor students</a:t>
            </a:r>
            <a:endParaRPr lang="en-GB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29 September 2021</a:t>
            </a:r>
          </a:p>
          <a:p>
            <a:pPr algn="ctr"/>
            <a:endParaRPr lang="en-GB" sz="2400" dirty="0"/>
          </a:p>
          <a:p>
            <a:r>
              <a:rPr lang="en-GB" sz="2400" b="1" dirty="0">
                <a:solidFill>
                  <a:schemeClr val="accent3"/>
                </a:solidFill>
              </a:rPr>
              <a:t>Room A</a:t>
            </a:r>
          </a:p>
          <a:p>
            <a:pPr algn="ctr"/>
            <a:endParaRPr lang="en-GB" sz="2400" dirty="0"/>
          </a:p>
        </p:txBody>
      </p:sp>
      <p:pic>
        <p:nvPicPr>
          <p:cNvPr id="6" name="Afbeelding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304" y="4151047"/>
            <a:ext cx="2272474" cy="227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8548827" y="5065153"/>
            <a:ext cx="1400439" cy="57364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88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-Shaped Skills - Overview, History, Other Skill Types">
            <a:extLst>
              <a:ext uri="{FF2B5EF4-FFF2-40B4-BE49-F238E27FC236}">
                <a16:creationId xmlns:a16="http://schemas.microsoft.com/office/drawing/2014/main" id="{1FF719A9-4DC6-1448-AB6D-115453AFA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1843904"/>
            <a:ext cx="4813300" cy="501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Modelling, Uncertainty and Data for Engineers (MUDE)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0808" y="2349500"/>
            <a:ext cx="9475285" cy="36067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Landing zone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Engineering fundamentals 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Skills / </a:t>
            </a:r>
            <a:r>
              <a:rPr lang="en-GB" sz="3200" dirty="0" err="1"/>
              <a:t>Compentences</a:t>
            </a:r>
            <a:endParaRPr lang="en-GB" sz="3200" dirty="0"/>
          </a:p>
          <a:p>
            <a:pPr marL="0" indent="0">
              <a:buNone/>
            </a:pPr>
            <a:endParaRPr lang="en-GB" sz="3200" i="1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2635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991</Words>
  <Application>Microsoft Office PowerPoint</Application>
  <PresentationFormat>Widescreen</PresentationFormat>
  <Paragraphs>249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Bahnschrift</vt:lpstr>
      <vt:lpstr>Calibri</vt:lpstr>
      <vt:lpstr>Calibri Light</vt:lpstr>
      <vt:lpstr>Tahoma</vt:lpstr>
      <vt:lpstr>Times</vt:lpstr>
      <vt:lpstr>Times New Roman</vt:lpstr>
      <vt:lpstr>Wingdings</vt:lpstr>
      <vt:lpstr>ヒラギノ角ゴ ProN W3</vt:lpstr>
      <vt:lpstr>1_Office Theme</vt:lpstr>
      <vt:lpstr>MSc programmes CEG Core Faculty Module Modelling, Uncertainty and Data  Information for third-year bachelor students</vt:lpstr>
      <vt:lpstr>General introduction, MUDE and Cross-overs: Before we start…</vt:lpstr>
      <vt:lpstr>PowerPoint Presentation</vt:lpstr>
      <vt:lpstr>General introduction</vt:lpstr>
      <vt:lpstr>Faculty CEG strategic framework  </vt:lpstr>
      <vt:lpstr>Coherence new MSc programmes</vt:lpstr>
      <vt:lpstr>Structure new programmes</vt:lpstr>
      <vt:lpstr>Modelling, Uncertainty and Data for Engineers (MUDE)  Information for third-year bachelor students</vt:lpstr>
      <vt:lpstr>Modelling, Uncertainty and Data for Engineers (MUDE)</vt:lpstr>
      <vt:lpstr>Modelling, Uncertainty and Data for Engineers (MUDE)</vt:lpstr>
      <vt:lpstr>MUDE: Applications and challenges</vt:lpstr>
      <vt:lpstr>Cross-over Modules Information for third-year bachelor students</vt:lpstr>
      <vt:lpstr>Principles &amp; Framework </vt:lpstr>
      <vt:lpstr>Learning Objectives</vt:lpstr>
      <vt:lpstr>PowerPoint Presentation</vt:lpstr>
      <vt:lpstr>PowerPoint Presentation</vt:lpstr>
      <vt:lpstr>Coastal Remote Sensing &amp; Fieldwork</vt:lpstr>
      <vt:lpstr>Data Science and Artificial Intelligence for Engineers (DSAIE)</vt:lpstr>
      <vt:lpstr>PowerPoint Presentation</vt:lpstr>
      <vt:lpstr>Subsurface storage Energy and Climate</vt:lpstr>
      <vt:lpstr>Deltas</vt:lpstr>
      <vt:lpstr>Monitoring of structural health and geohazards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MSc programmes CEG Core Faculty Module Modelling, Uncertainty and Data  Information for third-year bachelor students</dc:title>
  <dc:creator>Juliette Weitenberg</dc:creator>
  <cp:lastModifiedBy>Juliette Weitenberg</cp:lastModifiedBy>
  <cp:revision>1</cp:revision>
  <dcterms:created xsi:type="dcterms:W3CDTF">2021-09-30T10:01:05Z</dcterms:created>
  <dcterms:modified xsi:type="dcterms:W3CDTF">2021-09-30T10:02:09Z</dcterms:modified>
</cp:coreProperties>
</file>