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handoutMasterIdLst>
    <p:handoutMasterId r:id="rId17"/>
  </p:handoutMasterIdLst>
  <p:sldIdLst>
    <p:sldId id="257" r:id="rId2"/>
    <p:sldId id="258" r:id="rId3"/>
    <p:sldId id="259" r:id="rId4"/>
    <p:sldId id="260" r:id="rId5"/>
    <p:sldId id="261" r:id="rId6"/>
    <p:sldId id="267" r:id="rId7"/>
    <p:sldId id="268" r:id="rId8"/>
    <p:sldId id="263" r:id="rId9"/>
    <p:sldId id="269" r:id="rId10"/>
    <p:sldId id="271" r:id="rId11"/>
    <p:sldId id="270" r:id="rId12"/>
    <p:sldId id="265" r:id="rId13"/>
    <p:sldId id="264" r:id="rId14"/>
    <p:sldId id="266" r:id="rId15"/>
  </p:sldIdLst>
  <p:sldSz cx="9144000" cy="6858000" type="screen4x3"/>
  <p:notesSz cx="6794500" cy="99314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70041"/>
  </p:normalViewPr>
  <p:slideViewPr>
    <p:cSldViewPr>
      <p:cViewPr varScale="1">
        <p:scale>
          <a:sx n="47" d="100"/>
          <a:sy n="47" d="100"/>
        </p:scale>
        <p:origin x="1840" y="3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813"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8100" y="0"/>
            <a:ext cx="2944813" cy="496888"/>
          </a:xfrm>
          <a:prstGeom prst="rect">
            <a:avLst/>
          </a:prstGeom>
        </p:spPr>
        <p:txBody>
          <a:bodyPr vert="horz" lIns="91440" tIns="45720" rIns="91440" bIns="45720" rtlCol="0"/>
          <a:lstStyle>
            <a:lvl1pPr algn="r">
              <a:defRPr sz="1200"/>
            </a:lvl1pPr>
          </a:lstStyle>
          <a:p>
            <a:fld id="{D51E98E7-8B93-4509-84D7-44FF74A2D707}" type="datetimeFigureOut">
              <a:rPr lang="en-GB" smtClean="0"/>
              <a:t>07/07/2023</a:t>
            </a:fld>
            <a:endParaRPr lang="en-GB"/>
          </a:p>
        </p:txBody>
      </p:sp>
      <p:sp>
        <p:nvSpPr>
          <p:cNvPr id="4" name="Footer Placeholder 3"/>
          <p:cNvSpPr>
            <a:spLocks noGrp="1"/>
          </p:cNvSpPr>
          <p:nvPr>
            <p:ph type="ftr" sz="quarter" idx="2"/>
          </p:nvPr>
        </p:nvSpPr>
        <p:spPr>
          <a:xfrm>
            <a:off x="0" y="9432925"/>
            <a:ext cx="2944813" cy="496888"/>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8100" y="9432925"/>
            <a:ext cx="2944813" cy="496888"/>
          </a:xfrm>
          <a:prstGeom prst="rect">
            <a:avLst/>
          </a:prstGeom>
        </p:spPr>
        <p:txBody>
          <a:bodyPr vert="horz" lIns="91440" tIns="45720" rIns="91440" bIns="45720" rtlCol="0" anchor="b"/>
          <a:lstStyle>
            <a:lvl1pPr algn="r">
              <a:defRPr sz="1200"/>
            </a:lvl1pPr>
          </a:lstStyle>
          <a:p>
            <a:fld id="{0F4DA101-466D-4536-A0A7-A79DB7DEF270}" type="slidenum">
              <a:rPr lang="en-GB" smtClean="0"/>
              <a:t>‹#›</a:t>
            </a:fld>
            <a:endParaRPr lang="en-GB"/>
          </a:p>
        </p:txBody>
      </p:sp>
    </p:spTree>
    <p:extLst>
      <p:ext uri="{BB962C8B-B14F-4D97-AF65-F5344CB8AC3E}">
        <p14:creationId xmlns:p14="http://schemas.microsoft.com/office/powerpoint/2010/main" val="18444605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813" cy="49847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48100" y="0"/>
            <a:ext cx="2944813" cy="498475"/>
          </a:xfrm>
          <a:prstGeom prst="rect">
            <a:avLst/>
          </a:prstGeom>
        </p:spPr>
        <p:txBody>
          <a:bodyPr vert="horz" lIns="91440" tIns="45720" rIns="91440" bIns="45720" rtlCol="0"/>
          <a:lstStyle>
            <a:lvl1pPr algn="r">
              <a:defRPr sz="1200"/>
            </a:lvl1pPr>
          </a:lstStyle>
          <a:p>
            <a:fld id="{39114C82-F5FD-EE40-9521-F95FA3D6C0A1}" type="datetimeFigureOut">
              <a:rPr lang="en-US" smtClean="0"/>
              <a:t>7/7/2023</a:t>
            </a:fld>
            <a:endParaRPr lang="en-US"/>
          </a:p>
        </p:txBody>
      </p:sp>
      <p:sp>
        <p:nvSpPr>
          <p:cNvPr id="4" name="Slide Image Placeholder 3"/>
          <p:cNvSpPr>
            <a:spLocks noGrp="1" noRot="1" noChangeAspect="1"/>
          </p:cNvSpPr>
          <p:nvPr>
            <p:ph type="sldImg" idx="2"/>
          </p:nvPr>
        </p:nvSpPr>
        <p:spPr>
          <a:xfrm>
            <a:off x="1163638" y="1241425"/>
            <a:ext cx="4467225" cy="335121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450" y="4779963"/>
            <a:ext cx="5435600" cy="3910012"/>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9432925"/>
            <a:ext cx="2944813" cy="49847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48100" y="9432925"/>
            <a:ext cx="2944813" cy="498475"/>
          </a:xfrm>
          <a:prstGeom prst="rect">
            <a:avLst/>
          </a:prstGeom>
        </p:spPr>
        <p:txBody>
          <a:bodyPr vert="horz" lIns="91440" tIns="45720" rIns="91440" bIns="45720" rtlCol="0" anchor="b"/>
          <a:lstStyle>
            <a:lvl1pPr algn="r">
              <a:defRPr sz="1200"/>
            </a:lvl1pPr>
          </a:lstStyle>
          <a:p>
            <a:fld id="{16033B09-61AF-A047-9922-B14FF77D2DBF}" type="slidenum">
              <a:rPr lang="en-US" smtClean="0"/>
              <a:t>‹#›</a:t>
            </a:fld>
            <a:endParaRPr lang="en-US"/>
          </a:p>
        </p:txBody>
      </p:sp>
    </p:spTree>
    <p:extLst>
      <p:ext uri="{BB962C8B-B14F-4D97-AF65-F5344CB8AC3E}">
        <p14:creationId xmlns:p14="http://schemas.microsoft.com/office/powerpoint/2010/main" val="33393213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dirty="0">
                <a:solidFill>
                  <a:srgbClr val="222222"/>
                </a:solidFill>
                <a:effectLst/>
                <a:latin typeface="Arial" panose="020B0604020202020204" pitchFamily="34" charset="0"/>
              </a:rPr>
              <a:t>HACS: impact of technology on society and on the world itself</a:t>
            </a:r>
          </a:p>
          <a:p>
            <a:endParaRPr lang="en-US" dirty="0"/>
          </a:p>
          <a:p>
            <a:r>
              <a:rPr lang="en-US" dirty="0"/>
              <a:t>HPB Sustainability: two courses Fundamentals and Challenge</a:t>
            </a:r>
          </a:p>
          <a:p>
            <a:pPr algn="l"/>
            <a:r>
              <a:rPr lang="en-GB" b="0" i="0" dirty="0">
                <a:solidFill>
                  <a:srgbClr val="666666"/>
                </a:solidFill>
                <a:effectLst/>
                <a:latin typeface="Georgia" panose="02040502050405020303" pitchFamily="18" charset="0"/>
              </a:rPr>
              <a:t>An example of such a challenge could be to develop solutions to the housing crisis that simultaneously help cities in meeting their climate goals. Another example could be investigating policies to make sustainable technologies such as renewables or electric vehicles available to a broad spectrum of society. A final example could be to create a development plan with one business or a range of businesses to make their supply chain practices more circular.</a:t>
            </a:r>
          </a:p>
        </p:txBody>
      </p:sp>
      <p:sp>
        <p:nvSpPr>
          <p:cNvPr id="4" name="Slide Number Placeholder 3"/>
          <p:cNvSpPr>
            <a:spLocks noGrp="1"/>
          </p:cNvSpPr>
          <p:nvPr>
            <p:ph type="sldNum" sz="quarter" idx="5"/>
          </p:nvPr>
        </p:nvSpPr>
        <p:spPr/>
        <p:txBody>
          <a:bodyPr/>
          <a:lstStyle/>
          <a:p>
            <a:fld id="{16033B09-61AF-A047-9922-B14FF77D2DBF}" type="slidenum">
              <a:rPr lang="en-US" smtClean="0"/>
              <a:t>7</a:t>
            </a:fld>
            <a:endParaRPr lang="en-US"/>
          </a:p>
        </p:txBody>
      </p:sp>
    </p:spTree>
    <p:extLst>
      <p:ext uri="{BB962C8B-B14F-4D97-AF65-F5344CB8AC3E}">
        <p14:creationId xmlns:p14="http://schemas.microsoft.com/office/powerpoint/2010/main" val="10202352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6033B09-61AF-A047-9922-B14FF77D2DBF}" type="slidenum">
              <a:rPr lang="en-US" smtClean="0"/>
              <a:t>13</a:t>
            </a:fld>
            <a:endParaRPr lang="en-US"/>
          </a:p>
        </p:txBody>
      </p:sp>
    </p:spTree>
    <p:extLst>
      <p:ext uri="{BB962C8B-B14F-4D97-AF65-F5344CB8AC3E}">
        <p14:creationId xmlns:p14="http://schemas.microsoft.com/office/powerpoint/2010/main" val="8391490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endParaRPr lang="en-GB"/>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het opmaakprofiel van de modelondertitel te bewerken</a:t>
            </a:r>
            <a:endParaRPr lang="en-GB"/>
          </a:p>
        </p:txBody>
      </p:sp>
      <p:sp>
        <p:nvSpPr>
          <p:cNvPr id="4" name="Tijdelijke aanduiding voor datum 3"/>
          <p:cNvSpPr>
            <a:spLocks noGrp="1"/>
          </p:cNvSpPr>
          <p:nvPr>
            <p:ph type="dt" sz="half" idx="10"/>
          </p:nvPr>
        </p:nvSpPr>
        <p:spPr/>
        <p:txBody>
          <a:bodyPr/>
          <a:lstStyle/>
          <a:p>
            <a:fld id="{6A394D02-4D1A-4D9E-951C-182CC562CD27}" type="datetimeFigureOut">
              <a:rPr lang="en-GB" smtClean="0"/>
              <a:t>07/07/2023</a:t>
            </a:fld>
            <a:endParaRPr lang="en-GB"/>
          </a:p>
        </p:txBody>
      </p:sp>
      <p:sp>
        <p:nvSpPr>
          <p:cNvPr id="5" name="Tijdelijke aanduiding voor voettekst 4"/>
          <p:cNvSpPr>
            <a:spLocks noGrp="1"/>
          </p:cNvSpPr>
          <p:nvPr>
            <p:ph type="ftr" sz="quarter" idx="11"/>
          </p:nvPr>
        </p:nvSpPr>
        <p:spPr/>
        <p:txBody>
          <a:bodyPr/>
          <a:lstStyle/>
          <a:p>
            <a:endParaRPr lang="en-GB"/>
          </a:p>
        </p:txBody>
      </p:sp>
      <p:sp>
        <p:nvSpPr>
          <p:cNvPr id="6" name="Tijdelijke aanduiding voor dianummer 5"/>
          <p:cNvSpPr>
            <a:spLocks noGrp="1"/>
          </p:cNvSpPr>
          <p:nvPr>
            <p:ph type="sldNum" sz="quarter" idx="12"/>
          </p:nvPr>
        </p:nvSpPr>
        <p:spPr/>
        <p:txBody>
          <a:bodyPr/>
          <a:lstStyle/>
          <a:p>
            <a:fld id="{44E78B8B-91D2-41AB-B00C-C69B00906519}" type="slidenum">
              <a:rPr lang="en-GB" smtClean="0"/>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en-GB"/>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4" name="Tijdelijke aanduiding voor datum 3"/>
          <p:cNvSpPr>
            <a:spLocks noGrp="1"/>
          </p:cNvSpPr>
          <p:nvPr>
            <p:ph type="dt" sz="half" idx="10"/>
          </p:nvPr>
        </p:nvSpPr>
        <p:spPr/>
        <p:txBody>
          <a:bodyPr/>
          <a:lstStyle/>
          <a:p>
            <a:fld id="{6A394D02-4D1A-4D9E-951C-182CC562CD27}" type="datetimeFigureOut">
              <a:rPr lang="en-GB" smtClean="0"/>
              <a:t>07/07/2023</a:t>
            </a:fld>
            <a:endParaRPr lang="en-GB"/>
          </a:p>
        </p:txBody>
      </p:sp>
      <p:sp>
        <p:nvSpPr>
          <p:cNvPr id="5" name="Tijdelijke aanduiding voor voettekst 4"/>
          <p:cNvSpPr>
            <a:spLocks noGrp="1"/>
          </p:cNvSpPr>
          <p:nvPr>
            <p:ph type="ftr" sz="quarter" idx="11"/>
          </p:nvPr>
        </p:nvSpPr>
        <p:spPr/>
        <p:txBody>
          <a:bodyPr/>
          <a:lstStyle/>
          <a:p>
            <a:endParaRPr lang="en-GB"/>
          </a:p>
        </p:txBody>
      </p:sp>
      <p:sp>
        <p:nvSpPr>
          <p:cNvPr id="6" name="Tijdelijke aanduiding voor dianummer 5"/>
          <p:cNvSpPr>
            <a:spLocks noGrp="1"/>
          </p:cNvSpPr>
          <p:nvPr>
            <p:ph type="sldNum" sz="quarter" idx="12"/>
          </p:nvPr>
        </p:nvSpPr>
        <p:spPr/>
        <p:txBody>
          <a:bodyPr/>
          <a:lstStyle/>
          <a:p>
            <a:fld id="{44E78B8B-91D2-41AB-B00C-C69B00906519}"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endParaRPr lang="en-GB"/>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4" name="Tijdelijke aanduiding voor datum 3"/>
          <p:cNvSpPr>
            <a:spLocks noGrp="1"/>
          </p:cNvSpPr>
          <p:nvPr>
            <p:ph type="dt" sz="half" idx="10"/>
          </p:nvPr>
        </p:nvSpPr>
        <p:spPr/>
        <p:txBody>
          <a:bodyPr/>
          <a:lstStyle/>
          <a:p>
            <a:fld id="{6A394D02-4D1A-4D9E-951C-182CC562CD27}" type="datetimeFigureOut">
              <a:rPr lang="en-GB" smtClean="0"/>
              <a:t>07/07/2023</a:t>
            </a:fld>
            <a:endParaRPr lang="en-GB"/>
          </a:p>
        </p:txBody>
      </p:sp>
      <p:sp>
        <p:nvSpPr>
          <p:cNvPr id="5" name="Tijdelijke aanduiding voor voettekst 4"/>
          <p:cNvSpPr>
            <a:spLocks noGrp="1"/>
          </p:cNvSpPr>
          <p:nvPr>
            <p:ph type="ftr" sz="quarter" idx="11"/>
          </p:nvPr>
        </p:nvSpPr>
        <p:spPr/>
        <p:txBody>
          <a:bodyPr/>
          <a:lstStyle/>
          <a:p>
            <a:endParaRPr lang="en-GB"/>
          </a:p>
        </p:txBody>
      </p:sp>
      <p:sp>
        <p:nvSpPr>
          <p:cNvPr id="6" name="Tijdelijke aanduiding voor dianummer 5"/>
          <p:cNvSpPr>
            <a:spLocks noGrp="1"/>
          </p:cNvSpPr>
          <p:nvPr>
            <p:ph type="sldNum" sz="quarter" idx="12"/>
          </p:nvPr>
        </p:nvSpPr>
        <p:spPr/>
        <p:txBody>
          <a:bodyPr/>
          <a:lstStyle/>
          <a:p>
            <a:fld id="{44E78B8B-91D2-41AB-B00C-C69B00906519}"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en-GB"/>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4" name="Tijdelijke aanduiding voor datum 3"/>
          <p:cNvSpPr>
            <a:spLocks noGrp="1"/>
          </p:cNvSpPr>
          <p:nvPr>
            <p:ph type="dt" sz="half" idx="10"/>
          </p:nvPr>
        </p:nvSpPr>
        <p:spPr/>
        <p:txBody>
          <a:bodyPr/>
          <a:lstStyle/>
          <a:p>
            <a:fld id="{6A394D02-4D1A-4D9E-951C-182CC562CD27}" type="datetimeFigureOut">
              <a:rPr lang="en-GB" smtClean="0"/>
              <a:t>07/07/2023</a:t>
            </a:fld>
            <a:endParaRPr lang="en-GB"/>
          </a:p>
        </p:txBody>
      </p:sp>
      <p:sp>
        <p:nvSpPr>
          <p:cNvPr id="5" name="Tijdelijke aanduiding voor voettekst 4"/>
          <p:cNvSpPr>
            <a:spLocks noGrp="1"/>
          </p:cNvSpPr>
          <p:nvPr>
            <p:ph type="ftr" sz="quarter" idx="11"/>
          </p:nvPr>
        </p:nvSpPr>
        <p:spPr/>
        <p:txBody>
          <a:bodyPr/>
          <a:lstStyle/>
          <a:p>
            <a:endParaRPr lang="en-GB"/>
          </a:p>
        </p:txBody>
      </p:sp>
      <p:sp>
        <p:nvSpPr>
          <p:cNvPr id="6" name="Tijdelijke aanduiding voor dianummer 5"/>
          <p:cNvSpPr>
            <a:spLocks noGrp="1"/>
          </p:cNvSpPr>
          <p:nvPr>
            <p:ph type="sldNum" sz="quarter" idx="12"/>
          </p:nvPr>
        </p:nvSpPr>
        <p:spPr/>
        <p:txBody>
          <a:bodyPr/>
          <a:lstStyle/>
          <a:p>
            <a:fld id="{44E78B8B-91D2-41AB-B00C-C69B00906519}" type="slidenum">
              <a:rPr lang="en-GB" smtClean="0"/>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endParaRPr lang="en-GB"/>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6A394D02-4D1A-4D9E-951C-182CC562CD27}" type="datetimeFigureOut">
              <a:rPr lang="en-GB" smtClean="0"/>
              <a:t>07/07/2023</a:t>
            </a:fld>
            <a:endParaRPr lang="en-GB"/>
          </a:p>
        </p:txBody>
      </p:sp>
      <p:sp>
        <p:nvSpPr>
          <p:cNvPr id="5" name="Tijdelijke aanduiding voor voettekst 4"/>
          <p:cNvSpPr>
            <a:spLocks noGrp="1"/>
          </p:cNvSpPr>
          <p:nvPr>
            <p:ph type="ftr" sz="quarter" idx="11"/>
          </p:nvPr>
        </p:nvSpPr>
        <p:spPr/>
        <p:txBody>
          <a:bodyPr/>
          <a:lstStyle/>
          <a:p>
            <a:endParaRPr lang="en-GB"/>
          </a:p>
        </p:txBody>
      </p:sp>
      <p:sp>
        <p:nvSpPr>
          <p:cNvPr id="6" name="Tijdelijke aanduiding voor dianummer 5"/>
          <p:cNvSpPr>
            <a:spLocks noGrp="1"/>
          </p:cNvSpPr>
          <p:nvPr>
            <p:ph type="sldNum" sz="quarter" idx="12"/>
          </p:nvPr>
        </p:nvSpPr>
        <p:spPr/>
        <p:txBody>
          <a:bodyPr/>
          <a:lstStyle/>
          <a:p>
            <a:fld id="{44E78B8B-91D2-41AB-B00C-C69B00906519}" type="slidenum">
              <a:rPr lang="en-GB" smtClean="0"/>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en-GB"/>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5" name="Tijdelijke aanduiding voor datum 4"/>
          <p:cNvSpPr>
            <a:spLocks noGrp="1"/>
          </p:cNvSpPr>
          <p:nvPr>
            <p:ph type="dt" sz="half" idx="10"/>
          </p:nvPr>
        </p:nvSpPr>
        <p:spPr/>
        <p:txBody>
          <a:bodyPr/>
          <a:lstStyle/>
          <a:p>
            <a:fld id="{6A394D02-4D1A-4D9E-951C-182CC562CD27}" type="datetimeFigureOut">
              <a:rPr lang="en-GB" smtClean="0"/>
              <a:t>07/07/2023</a:t>
            </a:fld>
            <a:endParaRPr lang="en-GB"/>
          </a:p>
        </p:txBody>
      </p:sp>
      <p:sp>
        <p:nvSpPr>
          <p:cNvPr id="6" name="Tijdelijke aanduiding voor voettekst 5"/>
          <p:cNvSpPr>
            <a:spLocks noGrp="1"/>
          </p:cNvSpPr>
          <p:nvPr>
            <p:ph type="ftr" sz="quarter" idx="11"/>
          </p:nvPr>
        </p:nvSpPr>
        <p:spPr/>
        <p:txBody>
          <a:bodyPr/>
          <a:lstStyle/>
          <a:p>
            <a:endParaRPr lang="en-GB"/>
          </a:p>
        </p:txBody>
      </p:sp>
      <p:sp>
        <p:nvSpPr>
          <p:cNvPr id="7" name="Tijdelijke aanduiding voor dianummer 6"/>
          <p:cNvSpPr>
            <a:spLocks noGrp="1"/>
          </p:cNvSpPr>
          <p:nvPr>
            <p:ph type="sldNum" sz="quarter" idx="12"/>
          </p:nvPr>
        </p:nvSpPr>
        <p:spPr/>
        <p:txBody>
          <a:bodyPr/>
          <a:lstStyle/>
          <a:p>
            <a:fld id="{44E78B8B-91D2-41AB-B00C-C69B00906519}" type="slidenum">
              <a:rPr lang="en-GB" smtClean="0"/>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endParaRPr lang="en-GB"/>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7" name="Tijdelijke aanduiding voor datum 6"/>
          <p:cNvSpPr>
            <a:spLocks noGrp="1"/>
          </p:cNvSpPr>
          <p:nvPr>
            <p:ph type="dt" sz="half" idx="10"/>
          </p:nvPr>
        </p:nvSpPr>
        <p:spPr/>
        <p:txBody>
          <a:bodyPr/>
          <a:lstStyle/>
          <a:p>
            <a:fld id="{6A394D02-4D1A-4D9E-951C-182CC562CD27}" type="datetimeFigureOut">
              <a:rPr lang="en-GB" smtClean="0"/>
              <a:t>07/07/2023</a:t>
            </a:fld>
            <a:endParaRPr lang="en-GB"/>
          </a:p>
        </p:txBody>
      </p:sp>
      <p:sp>
        <p:nvSpPr>
          <p:cNvPr id="8" name="Tijdelijke aanduiding voor voettekst 7"/>
          <p:cNvSpPr>
            <a:spLocks noGrp="1"/>
          </p:cNvSpPr>
          <p:nvPr>
            <p:ph type="ftr" sz="quarter" idx="11"/>
          </p:nvPr>
        </p:nvSpPr>
        <p:spPr/>
        <p:txBody>
          <a:bodyPr/>
          <a:lstStyle/>
          <a:p>
            <a:endParaRPr lang="en-GB"/>
          </a:p>
        </p:txBody>
      </p:sp>
      <p:sp>
        <p:nvSpPr>
          <p:cNvPr id="9" name="Tijdelijke aanduiding voor dianummer 8"/>
          <p:cNvSpPr>
            <a:spLocks noGrp="1"/>
          </p:cNvSpPr>
          <p:nvPr>
            <p:ph type="sldNum" sz="quarter" idx="12"/>
          </p:nvPr>
        </p:nvSpPr>
        <p:spPr/>
        <p:txBody>
          <a:bodyPr/>
          <a:lstStyle/>
          <a:p>
            <a:fld id="{44E78B8B-91D2-41AB-B00C-C69B00906519}" type="slidenum">
              <a:rPr lang="en-GB" smtClean="0"/>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en-GB"/>
          </a:p>
        </p:txBody>
      </p:sp>
      <p:sp>
        <p:nvSpPr>
          <p:cNvPr id="3" name="Tijdelijke aanduiding voor datum 2"/>
          <p:cNvSpPr>
            <a:spLocks noGrp="1"/>
          </p:cNvSpPr>
          <p:nvPr>
            <p:ph type="dt" sz="half" idx="10"/>
          </p:nvPr>
        </p:nvSpPr>
        <p:spPr/>
        <p:txBody>
          <a:bodyPr/>
          <a:lstStyle/>
          <a:p>
            <a:fld id="{6A394D02-4D1A-4D9E-951C-182CC562CD27}" type="datetimeFigureOut">
              <a:rPr lang="en-GB" smtClean="0"/>
              <a:t>07/07/2023</a:t>
            </a:fld>
            <a:endParaRPr lang="en-GB"/>
          </a:p>
        </p:txBody>
      </p:sp>
      <p:sp>
        <p:nvSpPr>
          <p:cNvPr id="4" name="Tijdelijke aanduiding voor voettekst 3"/>
          <p:cNvSpPr>
            <a:spLocks noGrp="1"/>
          </p:cNvSpPr>
          <p:nvPr>
            <p:ph type="ftr" sz="quarter" idx="11"/>
          </p:nvPr>
        </p:nvSpPr>
        <p:spPr/>
        <p:txBody>
          <a:bodyPr/>
          <a:lstStyle/>
          <a:p>
            <a:endParaRPr lang="en-GB"/>
          </a:p>
        </p:txBody>
      </p:sp>
      <p:sp>
        <p:nvSpPr>
          <p:cNvPr id="5" name="Tijdelijke aanduiding voor dianummer 4"/>
          <p:cNvSpPr>
            <a:spLocks noGrp="1"/>
          </p:cNvSpPr>
          <p:nvPr>
            <p:ph type="sldNum" sz="quarter" idx="12"/>
          </p:nvPr>
        </p:nvSpPr>
        <p:spPr/>
        <p:txBody>
          <a:bodyPr/>
          <a:lstStyle/>
          <a:p>
            <a:fld id="{44E78B8B-91D2-41AB-B00C-C69B00906519}"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6A394D02-4D1A-4D9E-951C-182CC562CD27}" type="datetimeFigureOut">
              <a:rPr lang="en-GB" smtClean="0"/>
              <a:t>07/07/2023</a:t>
            </a:fld>
            <a:endParaRPr lang="en-GB"/>
          </a:p>
        </p:txBody>
      </p:sp>
      <p:sp>
        <p:nvSpPr>
          <p:cNvPr id="3" name="Tijdelijke aanduiding voor voettekst 2"/>
          <p:cNvSpPr>
            <a:spLocks noGrp="1"/>
          </p:cNvSpPr>
          <p:nvPr>
            <p:ph type="ftr" sz="quarter" idx="11"/>
          </p:nvPr>
        </p:nvSpPr>
        <p:spPr/>
        <p:txBody>
          <a:bodyPr/>
          <a:lstStyle/>
          <a:p>
            <a:endParaRPr lang="en-GB"/>
          </a:p>
        </p:txBody>
      </p:sp>
      <p:sp>
        <p:nvSpPr>
          <p:cNvPr id="4" name="Tijdelijke aanduiding voor dianummer 3"/>
          <p:cNvSpPr>
            <a:spLocks noGrp="1"/>
          </p:cNvSpPr>
          <p:nvPr>
            <p:ph type="sldNum" sz="quarter" idx="12"/>
          </p:nvPr>
        </p:nvSpPr>
        <p:spPr/>
        <p:txBody>
          <a:bodyPr/>
          <a:lstStyle/>
          <a:p>
            <a:fld id="{44E78B8B-91D2-41AB-B00C-C69B00906519}"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endParaRPr lang="en-GB"/>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6A394D02-4D1A-4D9E-951C-182CC562CD27}" type="datetimeFigureOut">
              <a:rPr lang="en-GB" smtClean="0"/>
              <a:t>07/07/2023</a:t>
            </a:fld>
            <a:endParaRPr lang="en-GB"/>
          </a:p>
        </p:txBody>
      </p:sp>
      <p:sp>
        <p:nvSpPr>
          <p:cNvPr id="6" name="Tijdelijke aanduiding voor voettekst 5"/>
          <p:cNvSpPr>
            <a:spLocks noGrp="1"/>
          </p:cNvSpPr>
          <p:nvPr>
            <p:ph type="ftr" sz="quarter" idx="11"/>
          </p:nvPr>
        </p:nvSpPr>
        <p:spPr/>
        <p:txBody>
          <a:bodyPr/>
          <a:lstStyle/>
          <a:p>
            <a:endParaRPr lang="en-GB"/>
          </a:p>
        </p:txBody>
      </p:sp>
      <p:sp>
        <p:nvSpPr>
          <p:cNvPr id="7" name="Tijdelijke aanduiding voor dianummer 6"/>
          <p:cNvSpPr>
            <a:spLocks noGrp="1"/>
          </p:cNvSpPr>
          <p:nvPr>
            <p:ph type="sldNum" sz="quarter" idx="12"/>
          </p:nvPr>
        </p:nvSpPr>
        <p:spPr/>
        <p:txBody>
          <a:bodyPr/>
          <a:lstStyle/>
          <a:p>
            <a:fld id="{44E78B8B-91D2-41AB-B00C-C69B00906519}" type="slidenum">
              <a:rPr lang="en-GB" smtClean="0"/>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endParaRPr lang="en-GB"/>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6A394D02-4D1A-4D9E-951C-182CC562CD27}" type="datetimeFigureOut">
              <a:rPr lang="en-GB" smtClean="0"/>
              <a:t>07/07/2023</a:t>
            </a:fld>
            <a:endParaRPr lang="en-GB"/>
          </a:p>
        </p:txBody>
      </p:sp>
      <p:sp>
        <p:nvSpPr>
          <p:cNvPr id="6" name="Tijdelijke aanduiding voor voettekst 5"/>
          <p:cNvSpPr>
            <a:spLocks noGrp="1"/>
          </p:cNvSpPr>
          <p:nvPr>
            <p:ph type="ftr" sz="quarter" idx="11"/>
          </p:nvPr>
        </p:nvSpPr>
        <p:spPr/>
        <p:txBody>
          <a:bodyPr/>
          <a:lstStyle/>
          <a:p>
            <a:endParaRPr lang="en-GB"/>
          </a:p>
        </p:txBody>
      </p:sp>
      <p:sp>
        <p:nvSpPr>
          <p:cNvPr id="7" name="Tijdelijke aanduiding voor dianummer 6"/>
          <p:cNvSpPr>
            <a:spLocks noGrp="1"/>
          </p:cNvSpPr>
          <p:nvPr>
            <p:ph type="sldNum" sz="quarter" idx="12"/>
          </p:nvPr>
        </p:nvSpPr>
        <p:spPr/>
        <p:txBody>
          <a:bodyPr/>
          <a:lstStyle/>
          <a:p>
            <a:fld id="{44E78B8B-91D2-41AB-B00C-C69B00906519}" type="slidenum">
              <a:rPr lang="en-GB" smtClean="0"/>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Klik om de stijl te bewerken</a:t>
            </a:r>
            <a:endParaRPr lang="en-GB"/>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394D02-4D1A-4D9E-951C-182CC562CD27}" type="datetimeFigureOut">
              <a:rPr lang="en-GB" smtClean="0"/>
              <a:t>07/07/2023</a:t>
            </a:fld>
            <a:endParaRPr lang="en-GB"/>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E78B8B-91D2-41AB-B00C-C69B00906519}" type="slidenum">
              <a:rPr lang="en-GB" smtClean="0"/>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Academiccounellor-ae@tudelft.nl" TargetMode="External"/><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hyperlink" Target="mailto:b.giovanardi@tudelft.nl" TargetMode="External"/><Relationship Id="rId4" Type="http://schemas.openxmlformats.org/officeDocument/2006/relationships/hyperlink" Target="mailto:d.zarouchas@tudelft.nl"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r>
              <a:rPr lang="en-GB" sz="3600" dirty="0">
                <a:solidFill>
                  <a:srgbClr val="00B0F0"/>
                </a:solidFill>
              </a:rPr>
              <a:t>Information meeting </a:t>
            </a:r>
            <a:br>
              <a:rPr lang="en-GB" sz="3600" dirty="0">
                <a:solidFill>
                  <a:srgbClr val="00B0F0"/>
                </a:solidFill>
              </a:rPr>
            </a:br>
            <a:r>
              <a:rPr lang="en-GB" sz="3600" dirty="0">
                <a:solidFill>
                  <a:srgbClr val="00B0F0"/>
                </a:solidFill>
              </a:rPr>
              <a:t>Aerospace Honours Program Bachelor</a:t>
            </a:r>
          </a:p>
        </p:txBody>
      </p:sp>
      <p:pic>
        <p:nvPicPr>
          <p:cNvPr id="4" name="Picture 2" descr="http://www.rolls-royce.com/Images/rol014_civil_01_tcm92-48024.jpg"/>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498633" y="1600200"/>
            <a:ext cx="8146733" cy="4525963"/>
          </a:xfrm>
          <a:prstGeom prst="rect">
            <a:avLst/>
          </a:prstGeom>
          <a:noFill/>
          <a:ln>
            <a:noFill/>
          </a:ln>
        </p:spPr>
      </p:pic>
      <p:sp>
        <p:nvSpPr>
          <p:cNvPr id="5" name="Tekstvak 4"/>
          <p:cNvSpPr txBox="1"/>
          <p:nvPr/>
        </p:nvSpPr>
        <p:spPr>
          <a:xfrm>
            <a:off x="467544" y="5212938"/>
            <a:ext cx="8136904" cy="1600438"/>
          </a:xfrm>
          <a:prstGeom prst="rect">
            <a:avLst/>
          </a:prstGeom>
          <a:noFill/>
        </p:spPr>
        <p:txBody>
          <a:bodyPr wrap="square" rtlCol="0">
            <a:spAutoFit/>
          </a:bodyPr>
          <a:lstStyle/>
          <a:p>
            <a:r>
              <a:rPr lang="en-GB" sz="1400" dirty="0">
                <a:latin typeface="Bookman Old Style" pitchFamily="18" charset="0"/>
              </a:rPr>
              <a:t>Jeanet Rink,</a:t>
            </a:r>
          </a:p>
          <a:p>
            <a:r>
              <a:rPr lang="en-GB" sz="1400" dirty="0">
                <a:latin typeface="Bookman Old Style" pitchFamily="18" charset="0"/>
              </a:rPr>
              <a:t>Academic counsellor</a:t>
            </a:r>
            <a:r>
              <a:rPr lang="nl-NL" sz="1400" dirty="0">
                <a:latin typeface="Bookman Old Style" pitchFamily="18" charset="0"/>
              </a:rPr>
              <a:t>	</a:t>
            </a:r>
          </a:p>
          <a:p>
            <a:r>
              <a:rPr lang="en-GB" sz="1400" dirty="0">
                <a:latin typeface="Bookman Old Style" pitchFamily="18" charset="0"/>
                <a:hlinkClick r:id="rId3"/>
              </a:rPr>
              <a:t>Academiccounellor-ae@tudelft.nl</a:t>
            </a:r>
            <a:r>
              <a:rPr lang="en-GB" sz="1400" dirty="0">
                <a:latin typeface="Bookman Old Style" pitchFamily="18" charset="0"/>
              </a:rPr>
              <a:t> </a:t>
            </a:r>
          </a:p>
          <a:p>
            <a:endParaRPr lang="en-GB" sz="1400" dirty="0">
              <a:latin typeface="Bookman Old Style" pitchFamily="18" charset="0"/>
            </a:endParaRPr>
          </a:p>
          <a:p>
            <a:r>
              <a:rPr lang="en-GB" sz="1400" dirty="0" err="1">
                <a:latin typeface="Bookman Old Style" pitchFamily="18" charset="0"/>
              </a:rPr>
              <a:t>Dimitrios</a:t>
            </a:r>
            <a:r>
              <a:rPr lang="en-GB" sz="1400" dirty="0">
                <a:latin typeface="Bookman Old Style" pitchFamily="18" charset="0"/>
              </a:rPr>
              <a:t> </a:t>
            </a:r>
            <a:r>
              <a:rPr lang="en-GB" sz="1400" dirty="0" err="1">
                <a:latin typeface="Bookman Old Style" pitchFamily="18" charset="0"/>
              </a:rPr>
              <a:t>Zarouchas</a:t>
            </a:r>
            <a:r>
              <a:rPr lang="en-GB" sz="1400" dirty="0">
                <a:latin typeface="Bookman Old Style" pitchFamily="18" charset="0"/>
              </a:rPr>
              <a:t>,		Bianca Giovanardi</a:t>
            </a:r>
          </a:p>
          <a:p>
            <a:r>
              <a:rPr lang="nl-NL" sz="1400" dirty="0" err="1">
                <a:latin typeface="Bookman Old Style" pitchFamily="18" charset="0"/>
              </a:rPr>
              <a:t>Coordinator</a:t>
            </a:r>
            <a:r>
              <a:rPr lang="nl-NL" sz="1400" dirty="0">
                <a:latin typeface="Bookman Old Style" pitchFamily="18" charset="0"/>
              </a:rPr>
              <a:t> 			</a:t>
            </a:r>
            <a:r>
              <a:rPr lang="nl-NL" sz="1400" dirty="0" err="1">
                <a:latin typeface="Bookman Old Style" pitchFamily="18" charset="0"/>
              </a:rPr>
              <a:t>Coordinator</a:t>
            </a:r>
            <a:endParaRPr lang="nl-NL" sz="1400" dirty="0">
              <a:latin typeface="Bookman Old Style" pitchFamily="18" charset="0"/>
            </a:endParaRPr>
          </a:p>
          <a:p>
            <a:r>
              <a:rPr lang="en-GB" sz="1400" dirty="0">
                <a:latin typeface="Bookman Old Style" pitchFamily="18" charset="0"/>
                <a:hlinkClick r:id="rId4"/>
              </a:rPr>
              <a:t>d.zarouchas@tudelft.nl</a:t>
            </a:r>
            <a:r>
              <a:rPr lang="en-GB" sz="1400" dirty="0">
                <a:latin typeface="Bookman Old Style" pitchFamily="18" charset="0"/>
              </a:rPr>
              <a:t>		</a:t>
            </a:r>
            <a:r>
              <a:rPr lang="en-GB" sz="1400" dirty="0">
                <a:latin typeface="Bookman Old Style" pitchFamily="18" charset="0"/>
                <a:hlinkClick r:id="rId5"/>
              </a:rPr>
              <a:t>b.giovanardi@tudelft.nl</a:t>
            </a:r>
            <a:r>
              <a:rPr lang="en-GB" sz="1400" dirty="0">
                <a:latin typeface="Bookman Old Style" pitchFamily="18" charset="0"/>
              </a:rPr>
              <a:t> 		</a:t>
            </a:r>
            <a:endParaRPr lang="nl-NL" sz="1400" dirty="0">
              <a:latin typeface="Bookman Old Style" pitchFamily="18" charset="0"/>
            </a:endParaRPr>
          </a:p>
        </p:txBody>
      </p:sp>
      <p:sp>
        <p:nvSpPr>
          <p:cNvPr id="3" name="TextBox 2">
            <a:extLst>
              <a:ext uri="{FF2B5EF4-FFF2-40B4-BE49-F238E27FC236}">
                <a16:creationId xmlns:a16="http://schemas.microsoft.com/office/drawing/2014/main" id="{4B42E15E-411E-ABC0-BD3D-5F33B45A3F97}"/>
              </a:ext>
            </a:extLst>
          </p:cNvPr>
          <p:cNvSpPr txBox="1"/>
          <p:nvPr/>
        </p:nvSpPr>
        <p:spPr>
          <a:xfrm>
            <a:off x="1475656" y="1916832"/>
            <a:ext cx="6840760" cy="523220"/>
          </a:xfrm>
          <a:prstGeom prst="rect">
            <a:avLst/>
          </a:prstGeom>
          <a:noFill/>
        </p:spPr>
        <p:txBody>
          <a:bodyPr wrap="square" rtlCol="0">
            <a:spAutoFit/>
          </a:bodyPr>
          <a:lstStyle/>
          <a:p>
            <a:r>
              <a:rPr lang="en-GB" sz="2800" dirty="0">
                <a:solidFill>
                  <a:schemeClr val="bg1"/>
                </a:solidFill>
              </a:rPr>
              <a:t>20 June 2023, 12.30-13.30 hrs. in Hall F</a:t>
            </a:r>
            <a:endParaRPr lang="nl-NL" sz="2800" dirty="0">
              <a:solidFill>
                <a:schemeClr val="bg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l"/>
            <a:r>
              <a:rPr lang="en-GB" dirty="0">
                <a:solidFill>
                  <a:srgbClr val="00B0F0"/>
                </a:solidFill>
              </a:rPr>
              <a:t>H</a:t>
            </a:r>
            <a:r>
              <a:rPr lang="nl-NL" dirty="0">
                <a:solidFill>
                  <a:srgbClr val="00B0F0"/>
                </a:solidFill>
              </a:rPr>
              <a:t>BP Symposium 2023</a:t>
            </a:r>
            <a:endParaRPr lang="en-GB" dirty="0">
              <a:solidFill>
                <a:srgbClr val="00B0F0"/>
              </a:solidFill>
            </a:endParaRPr>
          </a:p>
        </p:txBody>
      </p:sp>
      <p:pic>
        <p:nvPicPr>
          <p:cNvPr id="7" name="Content Placeholder 6" descr="A person standing in front of a screen&#10;&#10;Description automatically generated with medium confidence">
            <a:extLst>
              <a:ext uri="{FF2B5EF4-FFF2-40B4-BE49-F238E27FC236}">
                <a16:creationId xmlns:a16="http://schemas.microsoft.com/office/drawing/2014/main" id="{601A23FF-30E7-16B9-1BA5-AF81E4FCED35}"/>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172008" y="1600200"/>
            <a:ext cx="6799983" cy="4525963"/>
          </a:xfrm>
        </p:spPr>
      </p:pic>
    </p:spTree>
    <p:extLst>
      <p:ext uri="{BB962C8B-B14F-4D97-AF65-F5344CB8AC3E}">
        <p14:creationId xmlns:p14="http://schemas.microsoft.com/office/powerpoint/2010/main" val="29408143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l"/>
            <a:r>
              <a:rPr lang="en-GB" dirty="0">
                <a:solidFill>
                  <a:srgbClr val="00B0F0"/>
                </a:solidFill>
              </a:rPr>
              <a:t>H</a:t>
            </a:r>
            <a:r>
              <a:rPr lang="nl-NL" dirty="0">
                <a:solidFill>
                  <a:srgbClr val="00B0F0"/>
                </a:solidFill>
              </a:rPr>
              <a:t>BP Symposium 2023</a:t>
            </a:r>
            <a:endParaRPr lang="en-GB" dirty="0">
              <a:solidFill>
                <a:srgbClr val="00B0F0"/>
              </a:solidFill>
            </a:endParaRPr>
          </a:p>
        </p:txBody>
      </p:sp>
      <p:pic>
        <p:nvPicPr>
          <p:cNvPr id="7" name="Content Placeholder 6" descr="A group of men looking at a poster&#10;&#10;Description automatically generated with medium confidence">
            <a:extLst>
              <a:ext uri="{FF2B5EF4-FFF2-40B4-BE49-F238E27FC236}">
                <a16:creationId xmlns:a16="http://schemas.microsoft.com/office/drawing/2014/main" id="{FD72F1A2-9F12-F157-7553-AF8049AAACFC}"/>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172008" y="1600200"/>
            <a:ext cx="6799983" cy="4525963"/>
          </a:xfrm>
        </p:spPr>
      </p:pic>
    </p:spTree>
    <p:extLst>
      <p:ext uri="{BB962C8B-B14F-4D97-AF65-F5344CB8AC3E}">
        <p14:creationId xmlns:p14="http://schemas.microsoft.com/office/powerpoint/2010/main" val="36069619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l"/>
            <a:r>
              <a:rPr lang="nl-NL" dirty="0">
                <a:solidFill>
                  <a:srgbClr val="00B0F0"/>
                </a:solidFill>
              </a:rPr>
              <a:t>Program – research project</a:t>
            </a:r>
            <a:endParaRPr lang="en-GB" dirty="0">
              <a:solidFill>
                <a:srgbClr val="00B0F0"/>
              </a:solidFill>
            </a:endParaRPr>
          </a:p>
        </p:txBody>
      </p:sp>
      <p:sp>
        <p:nvSpPr>
          <p:cNvPr id="3" name="Tijdelijke aanduiding voor inhoud 2"/>
          <p:cNvSpPr>
            <a:spLocks noGrp="1"/>
          </p:cNvSpPr>
          <p:nvPr>
            <p:ph idx="1"/>
          </p:nvPr>
        </p:nvSpPr>
        <p:spPr/>
        <p:txBody>
          <a:bodyPr>
            <a:normAutofit lnSpcReduction="10000"/>
          </a:bodyPr>
          <a:lstStyle/>
          <a:p>
            <a:r>
              <a:rPr lang="en-GB" sz="2400" dirty="0"/>
              <a:t>The size of this project is 13 EC or about 360 hours (equivalent with 2-2.5 months full-time)</a:t>
            </a:r>
          </a:p>
          <a:p>
            <a:endParaRPr lang="nl-NL" sz="2400" dirty="0"/>
          </a:p>
          <a:p>
            <a:r>
              <a:rPr lang="en-GB" sz="2400" dirty="0"/>
              <a:t>The project can be chosen from any topic as long as it can be facilitated by the Faculty and supervised by some of its staff members</a:t>
            </a:r>
          </a:p>
          <a:p>
            <a:endParaRPr lang="en-GB" sz="2400" dirty="0"/>
          </a:p>
          <a:p>
            <a:r>
              <a:rPr lang="en-GB" sz="2400" dirty="0"/>
              <a:t>The student is in the lead to select the topic of their choice, to search for a supervisor (one of the staff members of the faculty) and to prepare the research proposal</a:t>
            </a:r>
          </a:p>
          <a:p>
            <a:endParaRPr lang="en-GB" sz="2400" dirty="0"/>
          </a:p>
          <a:p>
            <a:r>
              <a:rPr lang="en-GB" sz="2400" dirty="0"/>
              <a:t>End product has the format of a Journal Paper</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l"/>
            <a:r>
              <a:rPr lang="nl-NL" dirty="0">
                <a:solidFill>
                  <a:srgbClr val="00B0F0"/>
                </a:solidFill>
              </a:rPr>
              <a:t>Planning (</a:t>
            </a:r>
            <a:r>
              <a:rPr lang="nl-NL" dirty="0" err="1">
                <a:solidFill>
                  <a:srgbClr val="00B0F0"/>
                </a:solidFill>
              </a:rPr>
              <a:t>for</a:t>
            </a:r>
            <a:r>
              <a:rPr lang="nl-NL" dirty="0">
                <a:solidFill>
                  <a:srgbClr val="00B0F0"/>
                </a:solidFill>
              </a:rPr>
              <a:t> HPB 2023-2025)</a:t>
            </a:r>
            <a:endParaRPr lang="en-GB" dirty="0">
              <a:solidFill>
                <a:srgbClr val="00B0F0"/>
              </a:solidFill>
            </a:endParaRPr>
          </a:p>
        </p:txBody>
      </p:sp>
      <p:sp>
        <p:nvSpPr>
          <p:cNvPr id="3" name="Tijdelijke aanduiding voor inhoud 2"/>
          <p:cNvSpPr>
            <a:spLocks noGrp="1"/>
          </p:cNvSpPr>
          <p:nvPr>
            <p:ph idx="1"/>
          </p:nvPr>
        </p:nvSpPr>
        <p:spPr/>
        <p:txBody>
          <a:bodyPr>
            <a:normAutofit fontScale="77500" lnSpcReduction="20000"/>
          </a:bodyPr>
          <a:lstStyle/>
          <a:p>
            <a:pPr>
              <a:buNone/>
            </a:pPr>
            <a:r>
              <a:rPr lang="en-GB" b="1" i="1" dirty="0"/>
              <a:t>Short term (until September 2023)</a:t>
            </a:r>
            <a:endParaRPr lang="nl-NL" b="1" i="1" dirty="0"/>
          </a:p>
          <a:p>
            <a:pPr lvl="0"/>
            <a:r>
              <a:rPr lang="en-GB" b="1" dirty="0">
                <a:solidFill>
                  <a:srgbClr val="FF0000"/>
                </a:solidFill>
              </a:rPr>
              <a:t>August 15, deadline for applications</a:t>
            </a:r>
            <a:endParaRPr lang="nl-NL" b="1" dirty="0">
              <a:solidFill>
                <a:srgbClr val="FF0000"/>
              </a:solidFill>
            </a:endParaRPr>
          </a:p>
          <a:p>
            <a:pPr lvl="0"/>
            <a:r>
              <a:rPr lang="en-GB" dirty="0"/>
              <a:t>September, selection &amp; interviews</a:t>
            </a:r>
            <a:endParaRPr lang="nl-NL" dirty="0"/>
          </a:p>
          <a:p>
            <a:pPr lvl="0"/>
            <a:r>
              <a:rPr lang="en-GB" dirty="0"/>
              <a:t>October, TU-HPB kick off meeting</a:t>
            </a:r>
            <a:endParaRPr lang="nl-NL" dirty="0"/>
          </a:p>
          <a:p>
            <a:pPr lvl="0"/>
            <a:r>
              <a:rPr lang="en-GB" dirty="0"/>
              <a:t>October 15, handing in the list of selected courses</a:t>
            </a:r>
            <a:endParaRPr lang="nl-NL" dirty="0"/>
          </a:p>
          <a:p>
            <a:pPr lvl="0"/>
            <a:r>
              <a:rPr lang="en-GB" dirty="0"/>
              <a:t>End of second period  (&lt; Feb. 1, 2024) handing in a first plan for the scientific project (</a:t>
            </a:r>
            <a:r>
              <a:rPr lang="en-GB" dirty="0" err="1"/>
              <a:t>a.o.</a:t>
            </a:r>
            <a:r>
              <a:rPr lang="en-GB" dirty="0"/>
              <a:t> topic, supervisor, research question)</a:t>
            </a:r>
            <a:endParaRPr lang="nl-NL" dirty="0"/>
          </a:p>
          <a:p>
            <a:pPr>
              <a:buNone/>
            </a:pPr>
            <a:endParaRPr lang="en-GB" b="1" i="1" dirty="0"/>
          </a:p>
          <a:p>
            <a:pPr>
              <a:buNone/>
            </a:pPr>
            <a:r>
              <a:rPr lang="en-GB" b="1" i="1" dirty="0"/>
              <a:t>Long term</a:t>
            </a:r>
            <a:endParaRPr lang="nl-NL" b="1" i="1" dirty="0"/>
          </a:p>
          <a:p>
            <a:r>
              <a:rPr lang="nl-NL" dirty="0" err="1"/>
              <a:t>Before</a:t>
            </a:r>
            <a:r>
              <a:rPr lang="nl-NL" dirty="0"/>
              <a:t> </a:t>
            </a:r>
            <a:r>
              <a:rPr lang="nl-NL" dirty="0" err="1"/>
              <a:t>summer</a:t>
            </a:r>
            <a:r>
              <a:rPr lang="nl-NL" dirty="0"/>
              <a:t> 2024: 25% of project</a:t>
            </a:r>
          </a:p>
          <a:p>
            <a:r>
              <a:rPr lang="nl-NL" dirty="0" err="1"/>
              <a:t>Before</a:t>
            </a:r>
            <a:r>
              <a:rPr lang="nl-NL" dirty="0"/>
              <a:t> </a:t>
            </a:r>
            <a:r>
              <a:rPr lang="nl-NL" dirty="0" err="1"/>
              <a:t>July</a:t>
            </a:r>
            <a:r>
              <a:rPr lang="nl-NL" dirty="0"/>
              <a:t> 1, 2025: symposium </a:t>
            </a:r>
            <a:r>
              <a:rPr lang="nl-NL" dirty="0" err="1"/>
              <a:t>about</a:t>
            </a:r>
            <a:r>
              <a:rPr lang="nl-NL" dirty="0"/>
              <a:t> </a:t>
            </a:r>
            <a:r>
              <a:rPr lang="nl-NL" dirty="0" err="1"/>
              <a:t>completed</a:t>
            </a:r>
            <a:r>
              <a:rPr lang="nl-NL" dirty="0"/>
              <a:t> </a:t>
            </a:r>
            <a:r>
              <a:rPr lang="nl-NL" dirty="0" err="1"/>
              <a:t>projects</a:t>
            </a:r>
            <a:endParaRPr lang="en-GB"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l"/>
            <a:r>
              <a:rPr lang="nl-NL" dirty="0" err="1"/>
              <a:t>Questions</a:t>
            </a:r>
            <a:endParaRPr lang="en-GB" dirty="0"/>
          </a:p>
        </p:txBody>
      </p:sp>
      <p:pic>
        <p:nvPicPr>
          <p:cNvPr id="1027" name="Picture 3"/>
          <p:cNvPicPr>
            <a:picLocks noChangeAspect="1" noChangeArrowheads="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919413" y="1781175"/>
            <a:ext cx="3305175" cy="3295650"/>
          </a:xfrm>
          <a:prstGeom prst="rect">
            <a:avLst/>
          </a:prstGeom>
          <a:solidFill>
            <a:schemeClr val="accent1">
              <a:lumMod val="75000"/>
            </a:schemeClr>
          </a:solid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l"/>
            <a:r>
              <a:rPr lang="en-GB" dirty="0">
                <a:solidFill>
                  <a:srgbClr val="00B0F0"/>
                </a:solidFill>
              </a:rPr>
              <a:t>Contents</a:t>
            </a:r>
          </a:p>
        </p:txBody>
      </p:sp>
      <p:sp>
        <p:nvSpPr>
          <p:cNvPr id="3" name="Tijdelijke aanduiding voor inhoud 2"/>
          <p:cNvSpPr>
            <a:spLocks noGrp="1"/>
          </p:cNvSpPr>
          <p:nvPr>
            <p:ph idx="1"/>
          </p:nvPr>
        </p:nvSpPr>
        <p:spPr/>
        <p:txBody>
          <a:bodyPr>
            <a:normAutofit/>
          </a:bodyPr>
          <a:lstStyle/>
          <a:p>
            <a:r>
              <a:rPr lang="en-GB" sz="2800" dirty="0"/>
              <a:t>Objective</a:t>
            </a:r>
          </a:p>
          <a:p>
            <a:r>
              <a:rPr lang="en-GB" sz="2800" dirty="0"/>
              <a:t>Requirements</a:t>
            </a:r>
          </a:p>
          <a:p>
            <a:r>
              <a:rPr lang="en-GB" sz="2800" dirty="0"/>
              <a:t>Program</a:t>
            </a:r>
          </a:p>
          <a:p>
            <a:r>
              <a:rPr lang="en-GB" sz="2800" dirty="0"/>
              <a:t>Planning</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l"/>
            <a:r>
              <a:rPr lang="en-GB" dirty="0">
                <a:solidFill>
                  <a:srgbClr val="00B0F0"/>
                </a:solidFill>
                <a:latin typeface="+mn-lt"/>
              </a:rPr>
              <a:t>Objective</a:t>
            </a:r>
          </a:p>
        </p:txBody>
      </p:sp>
      <p:sp>
        <p:nvSpPr>
          <p:cNvPr id="3" name="Tijdelijke aanduiding voor inhoud 2"/>
          <p:cNvSpPr>
            <a:spLocks noGrp="1"/>
          </p:cNvSpPr>
          <p:nvPr>
            <p:ph idx="1"/>
          </p:nvPr>
        </p:nvSpPr>
        <p:spPr/>
        <p:txBody>
          <a:bodyPr/>
          <a:lstStyle/>
          <a:p>
            <a:pPr>
              <a:buNone/>
            </a:pPr>
            <a:r>
              <a:rPr lang="nl-NL" sz="2800" dirty="0"/>
              <a:t>“….</a:t>
            </a:r>
            <a:r>
              <a:rPr lang="en-GB" sz="2800" dirty="0"/>
              <a:t>offer excellent students the opportunity to excel during their bachelor…”</a:t>
            </a:r>
          </a:p>
          <a:p>
            <a:pPr>
              <a:buNone/>
            </a:pPr>
            <a:endParaRPr lang="en-GB" sz="2400" dirty="0"/>
          </a:p>
          <a:p>
            <a:pPr>
              <a:buNone/>
            </a:pPr>
            <a:r>
              <a:rPr lang="en-GB" sz="2400" i="1" u="sng" dirty="0">
                <a:solidFill>
                  <a:srgbClr val="0070C0"/>
                </a:solidFill>
              </a:rPr>
              <a:t>How?</a:t>
            </a:r>
            <a:r>
              <a:rPr lang="en-GB" sz="2400" i="1" dirty="0">
                <a:solidFill>
                  <a:srgbClr val="0070C0"/>
                </a:solidFill>
              </a:rPr>
              <a:t>  </a:t>
            </a:r>
            <a:r>
              <a:rPr lang="en-GB" sz="2400" dirty="0"/>
              <a:t>Providing a challenging honours program next to their regular BSc-study</a:t>
            </a:r>
          </a:p>
          <a:p>
            <a:pPr>
              <a:buNone/>
            </a:pPr>
            <a:endParaRPr lang="nl-NL" sz="2400" dirty="0"/>
          </a:p>
          <a:p>
            <a:pPr>
              <a:buNone/>
            </a:pPr>
            <a:r>
              <a:rPr lang="nl-NL" sz="2400" i="1" u="sng" dirty="0">
                <a:solidFill>
                  <a:srgbClr val="0070C0"/>
                </a:solidFill>
              </a:rPr>
              <a:t>For </a:t>
            </a:r>
            <a:r>
              <a:rPr lang="nl-NL" sz="2400" i="1" u="sng" dirty="0" err="1">
                <a:solidFill>
                  <a:srgbClr val="0070C0"/>
                </a:solidFill>
              </a:rPr>
              <a:t>who</a:t>
            </a:r>
            <a:r>
              <a:rPr lang="nl-NL" sz="2400" i="1" u="sng" dirty="0">
                <a:solidFill>
                  <a:srgbClr val="0070C0"/>
                </a:solidFill>
              </a:rPr>
              <a:t>?</a:t>
            </a:r>
            <a:r>
              <a:rPr lang="nl-NL" sz="2400" i="1" dirty="0">
                <a:solidFill>
                  <a:srgbClr val="0070C0"/>
                </a:solidFill>
              </a:rPr>
              <a:t>  </a:t>
            </a:r>
            <a:r>
              <a:rPr lang="nl-NL" sz="2400" dirty="0" err="1"/>
              <a:t>Students</a:t>
            </a:r>
            <a:r>
              <a:rPr lang="nl-NL" sz="2400" dirty="0"/>
              <a:t> </a:t>
            </a:r>
            <a:r>
              <a:rPr lang="nl-NL" sz="2400" dirty="0" err="1"/>
              <a:t>who</a:t>
            </a:r>
            <a:r>
              <a:rPr lang="nl-NL" sz="2400" dirty="0"/>
              <a:t> have the </a:t>
            </a:r>
            <a:r>
              <a:rPr lang="nl-NL" sz="2400" dirty="0" err="1"/>
              <a:t>ability</a:t>
            </a:r>
            <a:r>
              <a:rPr lang="nl-NL" sz="2400" dirty="0"/>
              <a:t> and </a:t>
            </a:r>
            <a:r>
              <a:rPr lang="nl-NL" sz="2400" dirty="0" err="1"/>
              <a:t>ambition</a:t>
            </a:r>
            <a:r>
              <a:rPr lang="nl-NL" sz="2400" dirty="0"/>
              <a:t> to </a:t>
            </a:r>
            <a:r>
              <a:rPr lang="nl-NL" sz="2400" dirty="0" err="1"/>
              <a:t>deliver</a:t>
            </a:r>
            <a:r>
              <a:rPr lang="nl-NL" sz="2400" dirty="0"/>
              <a:t> </a:t>
            </a:r>
            <a:r>
              <a:rPr lang="nl-NL" sz="2400" dirty="0" err="1"/>
              <a:t>an</a:t>
            </a:r>
            <a:r>
              <a:rPr lang="nl-NL" sz="2400" dirty="0"/>
              <a:t> extra </a:t>
            </a:r>
            <a:r>
              <a:rPr lang="nl-NL" sz="2400" dirty="0" err="1"/>
              <a:t>effort</a:t>
            </a:r>
            <a:r>
              <a:rPr lang="nl-NL" sz="2400" dirty="0"/>
              <a:t> </a:t>
            </a:r>
            <a:endParaRPr lang="en-GB" sz="24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l"/>
            <a:r>
              <a:rPr lang="nl-NL" dirty="0" err="1">
                <a:solidFill>
                  <a:srgbClr val="00B0F0"/>
                </a:solidFill>
              </a:rPr>
              <a:t>Requirements</a:t>
            </a:r>
            <a:endParaRPr lang="en-GB" dirty="0">
              <a:solidFill>
                <a:srgbClr val="00B0F0"/>
              </a:solidFill>
            </a:endParaRPr>
          </a:p>
        </p:txBody>
      </p:sp>
      <p:sp>
        <p:nvSpPr>
          <p:cNvPr id="3" name="Tijdelijke aanduiding voor inhoud 2"/>
          <p:cNvSpPr>
            <a:spLocks noGrp="1"/>
          </p:cNvSpPr>
          <p:nvPr>
            <p:ph idx="1"/>
          </p:nvPr>
        </p:nvSpPr>
        <p:spPr/>
        <p:txBody>
          <a:bodyPr>
            <a:normAutofit fontScale="92500" lnSpcReduction="20000"/>
          </a:bodyPr>
          <a:lstStyle/>
          <a:p>
            <a:r>
              <a:rPr lang="nl-NL" dirty="0"/>
              <a:t>1st </a:t>
            </a:r>
            <a:r>
              <a:rPr lang="nl-NL" dirty="0" err="1"/>
              <a:t>year</a:t>
            </a:r>
            <a:r>
              <a:rPr lang="nl-NL" dirty="0"/>
              <a:t> </a:t>
            </a:r>
            <a:r>
              <a:rPr lang="nl-NL" dirty="0" err="1"/>
              <a:t>completed</a:t>
            </a:r>
            <a:r>
              <a:rPr lang="nl-NL" dirty="0"/>
              <a:t> </a:t>
            </a:r>
            <a:r>
              <a:rPr lang="nl-NL" dirty="0" err="1"/>
              <a:t>by</a:t>
            </a:r>
            <a:r>
              <a:rPr lang="nl-NL" dirty="0"/>
              <a:t> 1 september 2023</a:t>
            </a:r>
          </a:p>
          <a:p>
            <a:r>
              <a:rPr lang="nl-NL" dirty="0"/>
              <a:t>Average </a:t>
            </a:r>
            <a:r>
              <a:rPr lang="nl-NL" dirty="0" err="1"/>
              <a:t>grade</a:t>
            </a:r>
            <a:r>
              <a:rPr lang="nl-NL" dirty="0"/>
              <a:t> 8.0 </a:t>
            </a:r>
            <a:r>
              <a:rPr lang="nl-NL" dirty="0" err="1"/>
              <a:t>or</a:t>
            </a:r>
            <a:r>
              <a:rPr lang="nl-NL" dirty="0"/>
              <a:t> </a:t>
            </a:r>
            <a:r>
              <a:rPr lang="nl-NL" dirty="0" err="1"/>
              <a:t>higher</a:t>
            </a:r>
            <a:endParaRPr lang="nl-NL" dirty="0"/>
          </a:p>
          <a:p>
            <a:endParaRPr lang="nl-NL" dirty="0"/>
          </a:p>
          <a:p>
            <a:r>
              <a:rPr lang="nl-NL" i="1" dirty="0"/>
              <a:t>CV </a:t>
            </a:r>
            <a:r>
              <a:rPr lang="nl-NL" i="1" dirty="0" err="1"/>
              <a:t>and</a:t>
            </a:r>
            <a:r>
              <a:rPr lang="nl-NL" i="1" dirty="0"/>
              <a:t> </a:t>
            </a:r>
            <a:r>
              <a:rPr lang="nl-NL" i="1" dirty="0" err="1"/>
              <a:t>motivation</a:t>
            </a:r>
            <a:r>
              <a:rPr lang="nl-NL" i="1" dirty="0"/>
              <a:t> letter</a:t>
            </a:r>
          </a:p>
          <a:p>
            <a:pPr lvl="1"/>
            <a:r>
              <a:rPr lang="nl-NL" i="1" dirty="0"/>
              <a:t>Student has “</a:t>
            </a:r>
            <a:r>
              <a:rPr lang="nl-NL" i="1" dirty="0" err="1"/>
              <a:t>ambition</a:t>
            </a:r>
            <a:r>
              <a:rPr lang="nl-NL" i="1" dirty="0"/>
              <a:t>” - </a:t>
            </a:r>
            <a:r>
              <a:rPr lang="nl-NL" i="1" dirty="0" err="1"/>
              <a:t>associated</a:t>
            </a:r>
            <a:r>
              <a:rPr lang="nl-NL" i="1" dirty="0"/>
              <a:t> </a:t>
            </a:r>
            <a:r>
              <a:rPr lang="nl-NL" i="1" dirty="0" err="1"/>
              <a:t>with</a:t>
            </a:r>
            <a:r>
              <a:rPr lang="nl-NL" i="1" dirty="0"/>
              <a:t> </a:t>
            </a:r>
            <a:r>
              <a:rPr lang="nl-NL" i="1" dirty="0" err="1"/>
              <a:t>passion</a:t>
            </a:r>
            <a:r>
              <a:rPr lang="nl-NL" i="1" dirty="0"/>
              <a:t> and commitment </a:t>
            </a:r>
          </a:p>
          <a:p>
            <a:pPr lvl="1"/>
            <a:r>
              <a:rPr lang="nl-NL" i="1" dirty="0"/>
              <a:t>Student wants to </a:t>
            </a:r>
            <a:r>
              <a:rPr lang="nl-NL" i="1" dirty="0" err="1"/>
              <a:t>deepen</a:t>
            </a:r>
            <a:r>
              <a:rPr lang="nl-NL" i="1" dirty="0"/>
              <a:t> and/or </a:t>
            </a:r>
            <a:r>
              <a:rPr lang="nl-NL" i="1" dirty="0" err="1"/>
              <a:t>broaden</a:t>
            </a:r>
            <a:r>
              <a:rPr lang="nl-NL" i="1" dirty="0"/>
              <a:t> </a:t>
            </a:r>
            <a:r>
              <a:rPr lang="nl-NL" i="1" dirty="0" err="1"/>
              <a:t>their</a:t>
            </a:r>
            <a:r>
              <a:rPr lang="nl-NL" i="1" dirty="0"/>
              <a:t> professional and </a:t>
            </a:r>
            <a:r>
              <a:rPr lang="nl-NL" i="1" dirty="0" err="1"/>
              <a:t>scientific</a:t>
            </a:r>
            <a:r>
              <a:rPr lang="nl-NL" i="1" dirty="0"/>
              <a:t> development</a:t>
            </a:r>
          </a:p>
          <a:p>
            <a:endParaRPr lang="nl-NL" i="1" dirty="0"/>
          </a:p>
          <a:p>
            <a:pPr marL="0" indent="0">
              <a:buNone/>
            </a:pPr>
            <a:r>
              <a:rPr lang="nl-NL" i="1" dirty="0">
                <a:sym typeface="Symbol"/>
              </a:rPr>
              <a:t> </a:t>
            </a:r>
            <a:r>
              <a:rPr lang="nl-NL" i="1" dirty="0"/>
              <a:t>Max. 20 </a:t>
            </a:r>
            <a:r>
              <a:rPr lang="nl-NL" i="1" dirty="0" err="1"/>
              <a:t>students</a:t>
            </a:r>
            <a:endParaRPr lang="en-GB"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l"/>
            <a:r>
              <a:rPr lang="nl-NL" dirty="0">
                <a:solidFill>
                  <a:srgbClr val="00B0F0"/>
                </a:solidFill>
              </a:rPr>
              <a:t>Program</a:t>
            </a:r>
            <a:endParaRPr lang="en-GB" dirty="0">
              <a:solidFill>
                <a:srgbClr val="00B0F0"/>
              </a:solidFill>
            </a:endParaRPr>
          </a:p>
        </p:txBody>
      </p:sp>
      <p:sp>
        <p:nvSpPr>
          <p:cNvPr id="3" name="Tijdelijke aanduiding voor inhoud 2"/>
          <p:cNvSpPr>
            <a:spLocks noGrp="1"/>
          </p:cNvSpPr>
          <p:nvPr>
            <p:ph idx="1"/>
          </p:nvPr>
        </p:nvSpPr>
        <p:spPr>
          <a:xfrm>
            <a:off x="449307" y="1417638"/>
            <a:ext cx="8229600" cy="4525963"/>
          </a:xfrm>
        </p:spPr>
        <p:txBody>
          <a:bodyPr/>
          <a:lstStyle/>
          <a:p>
            <a:pPr marL="0" indent="0">
              <a:buNone/>
            </a:pPr>
            <a:r>
              <a:rPr lang="nl-NL" sz="2800" dirty="0"/>
              <a:t>At </a:t>
            </a:r>
            <a:r>
              <a:rPr lang="nl-NL" sz="2800" dirty="0" err="1"/>
              <a:t>least</a:t>
            </a:r>
            <a:r>
              <a:rPr lang="nl-NL" sz="2800" dirty="0"/>
              <a:t> 20 EC on top of </a:t>
            </a:r>
            <a:r>
              <a:rPr lang="nl-NL" sz="2800" dirty="0" err="1"/>
              <a:t>the</a:t>
            </a:r>
            <a:r>
              <a:rPr lang="nl-NL" sz="2800" dirty="0"/>
              <a:t> 180 EC  of a </a:t>
            </a:r>
            <a:r>
              <a:rPr lang="nl-NL" sz="2800" dirty="0" err="1"/>
              <a:t>regular</a:t>
            </a:r>
            <a:r>
              <a:rPr lang="nl-NL" sz="2800" dirty="0"/>
              <a:t> </a:t>
            </a:r>
            <a:r>
              <a:rPr lang="nl-NL" sz="2800" dirty="0" err="1"/>
              <a:t>Bsc</a:t>
            </a:r>
            <a:endParaRPr lang="nl-NL" sz="2800" dirty="0"/>
          </a:p>
          <a:p>
            <a:pPr marL="0" indent="0">
              <a:buNone/>
            </a:pPr>
            <a:r>
              <a:rPr lang="nl-NL" sz="2800" dirty="0"/>
              <a:t>- 3 </a:t>
            </a:r>
            <a:r>
              <a:rPr lang="nl-NL" sz="2800" dirty="0" err="1"/>
              <a:t>components</a:t>
            </a:r>
            <a:r>
              <a:rPr lang="nl-NL" sz="2800" dirty="0"/>
              <a:t>:</a:t>
            </a:r>
          </a:p>
          <a:p>
            <a:endParaRPr lang="nl-NL" dirty="0"/>
          </a:p>
          <a:p>
            <a:pPr lvl="1">
              <a:buFont typeface="Arial" panose="020B0604020202020204" pitchFamily="34" charset="0"/>
              <a:buChar char="•"/>
            </a:pPr>
            <a:r>
              <a:rPr lang="en-GB" dirty="0"/>
              <a:t>One or a few </a:t>
            </a:r>
            <a:r>
              <a:rPr lang="en-GB" u="sng" dirty="0"/>
              <a:t>courses</a:t>
            </a:r>
            <a:r>
              <a:rPr lang="en-GB" dirty="0"/>
              <a:t>, with a total of 6 EC</a:t>
            </a:r>
            <a:endParaRPr lang="nl-NL" dirty="0"/>
          </a:p>
          <a:p>
            <a:pPr lvl="1">
              <a:buFont typeface="Arial" panose="020B0604020202020204" pitchFamily="34" charset="0"/>
              <a:buChar char="•"/>
            </a:pPr>
            <a:r>
              <a:rPr lang="en-GB" u="sng" dirty="0"/>
              <a:t>Reflection</a:t>
            </a:r>
            <a:r>
              <a:rPr lang="en-GB" dirty="0"/>
              <a:t> product on your HBP (1EC)</a:t>
            </a:r>
            <a:endParaRPr lang="nl-NL" dirty="0"/>
          </a:p>
          <a:p>
            <a:pPr lvl="1">
              <a:buFont typeface="Arial" panose="020B0604020202020204" pitchFamily="34" charset="0"/>
              <a:buChar char="•"/>
            </a:pPr>
            <a:r>
              <a:rPr lang="en-GB" dirty="0"/>
              <a:t>A </a:t>
            </a:r>
            <a:r>
              <a:rPr lang="en-GB" u="sng" dirty="0"/>
              <a:t>research project </a:t>
            </a:r>
            <a:r>
              <a:rPr lang="en-GB" dirty="0"/>
              <a:t>in collaboration with one of the research groups of the Faculty (13 EC), including organizing a Symposium</a:t>
            </a:r>
            <a:endParaRPr lang="nl-NL" dirty="0"/>
          </a:p>
          <a:p>
            <a:endParaRPr lang="en-GB"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pPr algn="l"/>
            <a:r>
              <a:rPr lang="nl-NL" dirty="0">
                <a:solidFill>
                  <a:srgbClr val="00B0F0"/>
                </a:solidFill>
              </a:rPr>
              <a:t>HPB </a:t>
            </a:r>
            <a:r>
              <a:rPr lang="nl-NL" dirty="0" err="1">
                <a:solidFill>
                  <a:srgbClr val="00B0F0"/>
                </a:solidFill>
              </a:rPr>
              <a:t>Interfaculty</a:t>
            </a:r>
            <a:r>
              <a:rPr lang="nl-NL" dirty="0">
                <a:solidFill>
                  <a:srgbClr val="00B0F0"/>
                </a:solidFill>
              </a:rPr>
              <a:t> courses 2023-2024</a:t>
            </a:r>
            <a:endParaRPr lang="en-GB" i="1" dirty="0">
              <a:solidFill>
                <a:srgbClr val="00B0F0"/>
              </a:solidFill>
            </a:endParaRPr>
          </a:p>
        </p:txBody>
      </p:sp>
      <p:sp>
        <p:nvSpPr>
          <p:cNvPr id="5" name="Content Placeholder 4">
            <a:extLst>
              <a:ext uri="{FF2B5EF4-FFF2-40B4-BE49-F238E27FC236}">
                <a16:creationId xmlns:a16="http://schemas.microsoft.com/office/drawing/2014/main" id="{14275214-7FE4-E2CD-42B2-8043AC77531A}"/>
              </a:ext>
            </a:extLst>
          </p:cNvPr>
          <p:cNvSpPr>
            <a:spLocks noGrp="1"/>
          </p:cNvSpPr>
          <p:nvPr>
            <p:ph idx="1"/>
          </p:nvPr>
        </p:nvSpPr>
        <p:spPr/>
        <p:txBody>
          <a:bodyPr>
            <a:normAutofit fontScale="92500" lnSpcReduction="10000"/>
          </a:bodyPr>
          <a:lstStyle/>
          <a:p>
            <a:r>
              <a:rPr lang="nl-NL" sz="2000" dirty="0"/>
              <a:t>UD1010 Meeting Skills </a:t>
            </a:r>
          </a:p>
          <a:p>
            <a:r>
              <a:rPr lang="nl-NL" sz="2000" dirty="0"/>
              <a:t>UD1023 </a:t>
            </a:r>
            <a:r>
              <a:rPr lang="nl-NL" sz="2000" dirty="0" err="1"/>
              <a:t>Rhetoric</a:t>
            </a:r>
            <a:r>
              <a:rPr lang="nl-NL" sz="2000" dirty="0"/>
              <a:t> </a:t>
            </a:r>
            <a:r>
              <a:rPr lang="nl-NL" sz="2000" dirty="0" err="1"/>
              <a:t>and</a:t>
            </a:r>
            <a:r>
              <a:rPr lang="nl-NL" sz="2000" dirty="0"/>
              <a:t> Public </a:t>
            </a:r>
            <a:r>
              <a:rPr lang="nl-NL" sz="2000" dirty="0" err="1"/>
              <a:t>Speaking</a:t>
            </a:r>
            <a:r>
              <a:rPr lang="nl-NL" sz="2000" dirty="0"/>
              <a:t> </a:t>
            </a:r>
          </a:p>
          <a:p>
            <a:r>
              <a:rPr lang="nl-NL" sz="2000" dirty="0"/>
              <a:t>UD1036 </a:t>
            </a:r>
            <a:r>
              <a:rPr lang="nl-NL" sz="2000" dirty="0" err="1"/>
              <a:t>Sketching</a:t>
            </a:r>
            <a:r>
              <a:rPr lang="nl-NL" sz="2000" dirty="0"/>
              <a:t> </a:t>
            </a:r>
            <a:r>
              <a:rPr lang="nl-NL" sz="2000" dirty="0" err="1"/>
              <a:t>and</a:t>
            </a:r>
            <a:r>
              <a:rPr lang="nl-NL" sz="2000" dirty="0"/>
              <a:t> </a:t>
            </a:r>
            <a:r>
              <a:rPr lang="nl-NL" sz="2000" dirty="0" err="1"/>
              <a:t>Visualization</a:t>
            </a:r>
            <a:r>
              <a:rPr lang="nl-NL" sz="2000" dirty="0"/>
              <a:t> </a:t>
            </a:r>
            <a:r>
              <a:rPr lang="nl-NL" sz="2000" dirty="0" err="1"/>
              <a:t>for</a:t>
            </a:r>
            <a:r>
              <a:rPr lang="nl-NL" sz="2000" dirty="0"/>
              <a:t> </a:t>
            </a:r>
            <a:r>
              <a:rPr lang="nl-NL" sz="2000" dirty="0" err="1"/>
              <a:t>Conceptualizing</a:t>
            </a:r>
            <a:r>
              <a:rPr lang="nl-NL" sz="2000" dirty="0"/>
              <a:t> </a:t>
            </a:r>
            <a:r>
              <a:rPr lang="nl-NL" sz="2000" dirty="0" err="1"/>
              <a:t>Thoughts</a:t>
            </a:r>
            <a:r>
              <a:rPr lang="nl-NL" sz="2000" dirty="0"/>
              <a:t> </a:t>
            </a:r>
          </a:p>
          <a:p>
            <a:r>
              <a:rPr lang="nl-NL" sz="2000" dirty="0"/>
              <a:t>UD1041 MOOC 1EC </a:t>
            </a:r>
          </a:p>
          <a:p>
            <a:r>
              <a:rPr lang="nl-NL" sz="2000" dirty="0"/>
              <a:t>UD1042 MOOC 2EC </a:t>
            </a:r>
          </a:p>
          <a:p>
            <a:r>
              <a:rPr lang="nl-NL" sz="2000" dirty="0"/>
              <a:t>UD1052 Can We Cool </a:t>
            </a:r>
            <a:r>
              <a:rPr lang="nl-NL" sz="2000" dirty="0" err="1"/>
              <a:t>the</a:t>
            </a:r>
            <a:r>
              <a:rPr lang="nl-NL" sz="2000" dirty="0"/>
              <a:t> Earth? </a:t>
            </a:r>
          </a:p>
          <a:p>
            <a:r>
              <a:rPr lang="nl-NL" sz="2000" dirty="0"/>
              <a:t>UD1054 Critical Thinking </a:t>
            </a:r>
          </a:p>
          <a:p>
            <a:r>
              <a:rPr lang="nl-NL" sz="2000" dirty="0"/>
              <a:t>UD1056 CERN </a:t>
            </a:r>
          </a:p>
          <a:p>
            <a:r>
              <a:rPr lang="nl-NL" sz="2000" dirty="0"/>
              <a:t>UD1058 </a:t>
            </a:r>
            <a:r>
              <a:rPr lang="nl-NL" sz="2000" dirty="0" err="1"/>
              <a:t>McDermott</a:t>
            </a:r>
            <a:r>
              <a:rPr lang="nl-NL" sz="2000" dirty="0"/>
              <a:t> Challenge</a:t>
            </a:r>
          </a:p>
          <a:p>
            <a:r>
              <a:rPr lang="nl-NL" sz="2000" dirty="0"/>
              <a:t>UD1075 Living Campus </a:t>
            </a:r>
          </a:p>
          <a:p>
            <a:r>
              <a:rPr lang="nl-NL" sz="2000" dirty="0"/>
              <a:t>UD1113 </a:t>
            </a:r>
            <a:r>
              <a:rPr lang="nl-NL" sz="2000" dirty="0" err="1"/>
              <a:t>Scientific</a:t>
            </a:r>
            <a:r>
              <a:rPr lang="nl-NL" sz="2000" dirty="0"/>
              <a:t> </a:t>
            </a:r>
            <a:r>
              <a:rPr lang="nl-NL" sz="2000" dirty="0" err="1"/>
              <a:t>Writing</a:t>
            </a:r>
            <a:r>
              <a:rPr lang="nl-NL" sz="2000" dirty="0"/>
              <a:t> </a:t>
            </a:r>
          </a:p>
          <a:p>
            <a:r>
              <a:rPr lang="nl-NL" sz="2000" dirty="0"/>
              <a:t>UD1116 ‘</a:t>
            </a:r>
            <a:r>
              <a:rPr lang="nl-NL" sz="2000" dirty="0" err="1"/>
              <a:t>Where</a:t>
            </a:r>
            <a:r>
              <a:rPr lang="nl-NL" sz="2000" dirty="0"/>
              <a:t> Do </a:t>
            </a:r>
            <a:r>
              <a:rPr lang="nl-NL" sz="2000" dirty="0" err="1"/>
              <a:t>you</a:t>
            </a:r>
            <a:r>
              <a:rPr lang="nl-NL" sz="2000" dirty="0"/>
              <a:t> Stand?’</a:t>
            </a:r>
          </a:p>
          <a:p>
            <a:r>
              <a:rPr lang="nl-NL" sz="2000" dirty="0"/>
              <a:t>UD1082 Technology </a:t>
            </a:r>
            <a:r>
              <a:rPr lang="nl-NL" sz="2000" dirty="0" err="1"/>
              <a:t>for</a:t>
            </a:r>
            <a:r>
              <a:rPr lang="nl-NL" sz="2000" dirty="0"/>
              <a:t> Global </a:t>
            </a:r>
            <a:r>
              <a:rPr lang="nl-NL" sz="2000" dirty="0" err="1"/>
              <a:t>Challenges</a:t>
            </a:r>
            <a:r>
              <a:rPr lang="nl-NL" sz="2000" dirty="0"/>
              <a:t> </a:t>
            </a:r>
          </a:p>
          <a:p>
            <a:r>
              <a:rPr lang="nl-NL" sz="2000" dirty="0"/>
              <a:t>IFHPB2000 </a:t>
            </a:r>
            <a:r>
              <a:rPr lang="nl-NL" sz="2000" dirty="0" err="1"/>
              <a:t>Inclusive</a:t>
            </a:r>
            <a:r>
              <a:rPr lang="nl-NL" sz="2000" dirty="0"/>
              <a:t> </a:t>
            </a:r>
            <a:r>
              <a:rPr lang="nl-NL" sz="2000" dirty="0" err="1"/>
              <a:t>Leadership</a:t>
            </a:r>
            <a:r>
              <a:rPr lang="nl-NL" sz="2000" dirty="0"/>
              <a:t> </a:t>
            </a:r>
          </a:p>
          <a:p>
            <a:endParaRPr lang="nl-NL" sz="2000" dirty="0"/>
          </a:p>
        </p:txBody>
      </p:sp>
    </p:spTree>
    <p:extLst>
      <p:ext uri="{BB962C8B-B14F-4D97-AF65-F5344CB8AC3E}">
        <p14:creationId xmlns:p14="http://schemas.microsoft.com/office/powerpoint/2010/main" val="18048373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l"/>
            <a:r>
              <a:rPr lang="en-GB" dirty="0">
                <a:solidFill>
                  <a:srgbClr val="00B0F0"/>
                </a:solidFill>
              </a:rPr>
              <a:t>S</a:t>
            </a:r>
            <a:r>
              <a:rPr lang="nl-NL" dirty="0" err="1">
                <a:solidFill>
                  <a:srgbClr val="00B0F0"/>
                </a:solidFill>
              </a:rPr>
              <a:t>pecializations</a:t>
            </a:r>
            <a:endParaRPr lang="en-GB" dirty="0">
              <a:solidFill>
                <a:srgbClr val="00B0F0"/>
              </a:solidFill>
            </a:endParaRPr>
          </a:p>
        </p:txBody>
      </p:sp>
      <p:sp>
        <p:nvSpPr>
          <p:cNvPr id="5" name="Content Placeholder 4">
            <a:extLst>
              <a:ext uri="{FF2B5EF4-FFF2-40B4-BE49-F238E27FC236}">
                <a16:creationId xmlns:a16="http://schemas.microsoft.com/office/drawing/2014/main" id="{14275214-7FE4-E2CD-42B2-8043AC77531A}"/>
              </a:ext>
            </a:extLst>
          </p:cNvPr>
          <p:cNvSpPr>
            <a:spLocks noGrp="1"/>
          </p:cNvSpPr>
          <p:nvPr>
            <p:ph idx="1"/>
          </p:nvPr>
        </p:nvSpPr>
        <p:spPr/>
        <p:txBody>
          <a:bodyPr>
            <a:normAutofit/>
          </a:bodyPr>
          <a:lstStyle/>
          <a:p>
            <a:pPr marL="0" indent="0">
              <a:buNone/>
            </a:pPr>
            <a:r>
              <a:rPr lang="en-US" sz="2000" dirty="0"/>
              <a:t>• </a:t>
            </a:r>
            <a:r>
              <a:rPr lang="en-US" sz="2400" dirty="0"/>
              <a:t>HACS - </a:t>
            </a:r>
            <a:r>
              <a:rPr lang="en-US" sz="2400" dirty="0" err="1"/>
              <a:t>Honours</a:t>
            </a:r>
            <a:r>
              <a:rPr lang="en-US" sz="2400" dirty="0"/>
              <a:t> "Awareness and Culture" Specialization (20 ECTS) </a:t>
            </a:r>
          </a:p>
          <a:p>
            <a:pPr marL="685800" lvl="1">
              <a:buFont typeface="Wingdings" panose="05000000000000000000" pitchFamily="2" charset="2"/>
              <a:buChar char="q"/>
            </a:pPr>
            <a:r>
              <a:rPr lang="en-US" sz="1600" dirty="0"/>
              <a:t>UD1078 </a:t>
            </a:r>
            <a:r>
              <a:rPr lang="en-US" sz="1600" dirty="0" err="1"/>
              <a:t>Bildung</a:t>
            </a:r>
            <a:r>
              <a:rPr lang="en-US" sz="1600" dirty="0"/>
              <a:t> </a:t>
            </a:r>
          </a:p>
          <a:p>
            <a:pPr marL="685800" lvl="1">
              <a:buFont typeface="Wingdings" panose="05000000000000000000" pitchFamily="2" charset="2"/>
              <a:buChar char="q"/>
            </a:pPr>
            <a:r>
              <a:rPr lang="en-US" sz="1600" dirty="0"/>
              <a:t>UD1080 The Laboratory of Science Fiction </a:t>
            </a:r>
          </a:p>
          <a:p>
            <a:pPr marL="685800" lvl="1">
              <a:buFont typeface="Wingdings" panose="05000000000000000000" pitchFamily="2" charset="2"/>
              <a:buChar char="q"/>
            </a:pPr>
            <a:r>
              <a:rPr lang="en-US" sz="1600" dirty="0"/>
              <a:t>UD1079 Matter of Art </a:t>
            </a:r>
          </a:p>
          <a:p>
            <a:pPr marL="685800" lvl="1">
              <a:buFont typeface="Wingdings" panose="05000000000000000000" pitchFamily="2" charset="2"/>
              <a:buChar char="q"/>
            </a:pPr>
            <a:r>
              <a:rPr lang="en-US" sz="1600" dirty="0"/>
              <a:t>UD1077 Art, Empathy &amp; Ethics </a:t>
            </a:r>
          </a:p>
          <a:p>
            <a:pPr marL="0" indent="0">
              <a:buNone/>
            </a:pPr>
            <a:endParaRPr lang="en-US" sz="2000" dirty="0"/>
          </a:p>
          <a:p>
            <a:pPr marL="0" indent="0">
              <a:buNone/>
            </a:pPr>
            <a:r>
              <a:rPr lang="en-US" sz="2000" dirty="0"/>
              <a:t>• </a:t>
            </a:r>
            <a:r>
              <a:rPr lang="en-US" sz="2400" dirty="0"/>
              <a:t>Next Generation Robotics (15 ECTS) </a:t>
            </a:r>
          </a:p>
          <a:p>
            <a:pPr marL="0" indent="0">
              <a:buNone/>
            </a:pPr>
            <a:endParaRPr lang="en-US" sz="2000" dirty="0"/>
          </a:p>
          <a:p>
            <a:pPr marL="0" indent="0">
              <a:buNone/>
            </a:pPr>
            <a:r>
              <a:rPr lang="en-US" sz="2000" dirty="0"/>
              <a:t>• </a:t>
            </a:r>
            <a:r>
              <a:rPr lang="en-US" sz="2400" dirty="0"/>
              <a:t>HPB Sustainability Leiden-Delft-Erasmus (15 ECTS)</a:t>
            </a:r>
            <a:endParaRPr lang="nl-NL" sz="2400" dirty="0"/>
          </a:p>
        </p:txBody>
      </p:sp>
    </p:spTree>
    <p:extLst>
      <p:ext uri="{BB962C8B-B14F-4D97-AF65-F5344CB8AC3E}">
        <p14:creationId xmlns:p14="http://schemas.microsoft.com/office/powerpoint/2010/main" val="37520737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l"/>
            <a:r>
              <a:rPr lang="nl-NL" dirty="0">
                <a:solidFill>
                  <a:srgbClr val="00B0F0"/>
                </a:solidFill>
              </a:rPr>
              <a:t>Program – HPB </a:t>
            </a:r>
            <a:r>
              <a:rPr lang="nl-NL" dirty="0" err="1">
                <a:solidFill>
                  <a:srgbClr val="00B0F0"/>
                </a:solidFill>
              </a:rPr>
              <a:t>development</a:t>
            </a:r>
            <a:endParaRPr lang="en-GB" dirty="0">
              <a:solidFill>
                <a:srgbClr val="00B0F0"/>
              </a:solidFill>
            </a:endParaRPr>
          </a:p>
        </p:txBody>
      </p:sp>
      <p:sp>
        <p:nvSpPr>
          <p:cNvPr id="3" name="Tijdelijke aanduiding voor inhoud 2"/>
          <p:cNvSpPr>
            <a:spLocks noGrp="1"/>
          </p:cNvSpPr>
          <p:nvPr>
            <p:ph idx="1"/>
          </p:nvPr>
        </p:nvSpPr>
        <p:spPr/>
        <p:txBody>
          <a:bodyPr>
            <a:noAutofit/>
          </a:bodyPr>
          <a:lstStyle/>
          <a:p>
            <a:r>
              <a:rPr lang="en-GB" sz="2800" dirty="0"/>
              <a:t>Reflection: (expectations – performance – evaluation): each student individually should provide feedback on their HPB (1 EC)</a:t>
            </a:r>
          </a:p>
          <a:p>
            <a:endParaRPr lang="nl-NL" sz="2800" dirty="0"/>
          </a:p>
          <a:p>
            <a:r>
              <a:rPr lang="en-GB" sz="2800" dirty="0"/>
              <a:t>A group activity: explore the possibilities for the Aerospace HPB</a:t>
            </a:r>
          </a:p>
          <a:p>
            <a:endParaRPr lang="nl-NL" sz="2800" dirty="0"/>
          </a:p>
          <a:p>
            <a:r>
              <a:rPr lang="en-GB" sz="2800" dirty="0"/>
              <a:t>The group is to organise a symposium at the end of their Honours Track presenting their research projects to the faculty community</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l"/>
            <a:r>
              <a:rPr lang="en-GB" dirty="0">
                <a:solidFill>
                  <a:srgbClr val="00B0F0"/>
                </a:solidFill>
              </a:rPr>
              <a:t>H</a:t>
            </a:r>
            <a:r>
              <a:rPr lang="nl-NL" dirty="0">
                <a:solidFill>
                  <a:srgbClr val="00B0F0"/>
                </a:solidFill>
              </a:rPr>
              <a:t>BP Symposium 2023</a:t>
            </a:r>
            <a:endParaRPr lang="en-GB" dirty="0">
              <a:solidFill>
                <a:srgbClr val="00B0F0"/>
              </a:solidFill>
            </a:endParaRPr>
          </a:p>
        </p:txBody>
      </p:sp>
      <p:pic>
        <p:nvPicPr>
          <p:cNvPr id="5" name="Content Placeholder 4" descr="A picture containing text, screenshot, diagram, font&#10;&#10;Description automatically generated">
            <a:extLst>
              <a:ext uri="{FF2B5EF4-FFF2-40B4-BE49-F238E27FC236}">
                <a16:creationId xmlns:a16="http://schemas.microsoft.com/office/drawing/2014/main" id="{C53810B8-0C8D-446C-C428-35BA6845B57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48922" y="1600200"/>
            <a:ext cx="8046156" cy="4525963"/>
          </a:xfrm>
        </p:spPr>
      </p:pic>
    </p:spTree>
    <p:extLst>
      <p:ext uri="{BB962C8B-B14F-4D97-AF65-F5344CB8AC3E}">
        <p14:creationId xmlns:p14="http://schemas.microsoft.com/office/powerpoint/2010/main" val="696118076"/>
      </p:ext>
    </p:extLst>
  </p:cSld>
  <p:clrMapOvr>
    <a:masterClrMapping/>
  </p:clrMapOvr>
</p:sld>
</file>

<file path=ppt/theme/theme1.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317</TotalTime>
  <Words>676</Words>
  <Application>Microsoft Office PowerPoint</Application>
  <PresentationFormat>On-screen Show (4:3)</PresentationFormat>
  <Paragraphs>96</Paragraphs>
  <Slides>14</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Bookman Old Style</vt:lpstr>
      <vt:lpstr>Calibri</vt:lpstr>
      <vt:lpstr>Georgia</vt:lpstr>
      <vt:lpstr>Wingdings</vt:lpstr>
      <vt:lpstr>Office-thema</vt:lpstr>
      <vt:lpstr>Information meeting  Aerospace Honours Program Bachelor</vt:lpstr>
      <vt:lpstr>Contents</vt:lpstr>
      <vt:lpstr>Objective</vt:lpstr>
      <vt:lpstr>Requirements</vt:lpstr>
      <vt:lpstr>Program</vt:lpstr>
      <vt:lpstr>HPB Interfaculty courses 2023-2024</vt:lpstr>
      <vt:lpstr>Specializations</vt:lpstr>
      <vt:lpstr>Program – HPB development</vt:lpstr>
      <vt:lpstr>HBP Symposium 2023</vt:lpstr>
      <vt:lpstr>HBP Symposium 2023</vt:lpstr>
      <vt:lpstr>HBP Symposium 2023</vt:lpstr>
      <vt:lpstr>Program – research project</vt:lpstr>
      <vt:lpstr>Planning (for HPB 2023-2025)</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Aerospace Honors Program Bachelor</dc:title>
  <dc:creator>Gebruiker</dc:creator>
  <cp:lastModifiedBy>Jeanet Rink</cp:lastModifiedBy>
  <cp:revision>36</cp:revision>
  <cp:lastPrinted>2014-09-17T09:37:32Z</cp:lastPrinted>
  <dcterms:created xsi:type="dcterms:W3CDTF">2014-09-15T20:29:43Z</dcterms:created>
  <dcterms:modified xsi:type="dcterms:W3CDTF">2023-07-07T10:49:45Z</dcterms:modified>
</cp:coreProperties>
</file>