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58" r:id="rId3"/>
    <p:sldId id="259" r:id="rId4"/>
    <p:sldId id="260" r:id="rId5"/>
    <p:sldId id="261" r:id="rId6"/>
    <p:sldId id="268" r:id="rId7"/>
    <p:sldId id="267" r:id="rId8"/>
    <p:sldId id="265" r:id="rId9"/>
    <p:sldId id="263" r:id="rId10"/>
    <p:sldId id="269" r:id="rId11"/>
    <p:sldId id="271" r:id="rId12"/>
    <p:sldId id="270" r:id="rId13"/>
    <p:sldId id="272" r:id="rId14"/>
    <p:sldId id="273" r:id="rId15"/>
    <p:sldId id="264" r:id="rId16"/>
    <p:sldId id="266" r:id="rId17"/>
  </p:sldIdLst>
  <p:sldSz cx="9144000" cy="6858000" type="screen4x3"/>
  <p:notesSz cx="6794500" cy="9931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0041"/>
  </p:normalViewPr>
  <p:slideViewPr>
    <p:cSldViewPr>
      <p:cViewPr varScale="1">
        <p:scale>
          <a:sx n="80" d="100"/>
          <a:sy n="80" d="100"/>
        </p:scale>
        <p:origin x="25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D51E98E7-8B93-4509-84D7-44FF74A2D707}" type="datetimeFigureOut">
              <a:rPr lang="en-GB" smtClean="0"/>
              <a:t>11/07/2024</a:t>
            </a:fld>
            <a:endParaRPr lang="en-GB"/>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0F4DA101-466D-4536-A0A7-A79DB7DEF270}" type="slidenum">
              <a:rPr lang="en-GB" smtClean="0"/>
              <a:t>‹#›</a:t>
            </a:fld>
            <a:endParaRPr lang="en-GB"/>
          </a:p>
        </p:txBody>
      </p:sp>
    </p:spTree>
    <p:extLst>
      <p:ext uri="{BB962C8B-B14F-4D97-AF65-F5344CB8AC3E}">
        <p14:creationId xmlns:p14="http://schemas.microsoft.com/office/powerpoint/2010/main" val="1844460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39114C82-F5FD-EE40-9521-F95FA3D6C0A1}" type="datetimeFigureOut">
              <a:rPr lang="en-US" smtClean="0"/>
              <a:t>7/11/2024</a:t>
            </a:fld>
            <a:endParaRPr lang="en-US"/>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16033B09-61AF-A047-9922-B14FF77D2DBF}" type="slidenum">
              <a:rPr lang="en-US" smtClean="0"/>
              <a:t>‹#›</a:t>
            </a:fld>
            <a:endParaRPr lang="en-US"/>
          </a:p>
        </p:txBody>
      </p:sp>
    </p:spTree>
    <p:extLst>
      <p:ext uri="{BB962C8B-B14F-4D97-AF65-F5344CB8AC3E}">
        <p14:creationId xmlns:p14="http://schemas.microsoft.com/office/powerpoint/2010/main" val="333932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16033B09-61AF-A047-9922-B14FF77D2DBF}" type="slidenum">
              <a:rPr lang="en-US" smtClean="0"/>
              <a:t>1</a:t>
            </a:fld>
            <a:endParaRPr lang="en-US"/>
          </a:p>
        </p:txBody>
      </p:sp>
    </p:spTree>
    <p:extLst>
      <p:ext uri="{BB962C8B-B14F-4D97-AF65-F5344CB8AC3E}">
        <p14:creationId xmlns:p14="http://schemas.microsoft.com/office/powerpoint/2010/main" val="410457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Arial" panose="020B0604020202020204" pitchFamily="34" charset="0"/>
              </a:rPr>
              <a:t>HACS: impact of technology on society and on the world itself</a:t>
            </a:r>
          </a:p>
          <a:p>
            <a:endParaRPr lang="en-US" dirty="0"/>
          </a:p>
          <a:p>
            <a:r>
              <a:rPr lang="en-US" dirty="0"/>
              <a:t>HPB Sustainability: two courses Fundamentals and Challenge</a:t>
            </a:r>
          </a:p>
          <a:p>
            <a:pPr algn="l"/>
            <a:r>
              <a:rPr lang="en-GB" b="0" i="0" dirty="0">
                <a:solidFill>
                  <a:srgbClr val="666666"/>
                </a:solidFill>
                <a:effectLst/>
                <a:latin typeface="Georgia" panose="02040502050405020303" pitchFamily="18" charset="0"/>
              </a:rPr>
              <a:t>An example of such a challenge could be to develop solutions to the housing crisis that simultaneously help cities in meeting their climate goals. Another example could be investigating policies to make sustainable technologies such as renewables or electric vehicles available to a broad spectrum of society. A final example could be to create a development plan with one business or a range of businesses to make their supply chain practices more circular.</a:t>
            </a:r>
          </a:p>
        </p:txBody>
      </p:sp>
      <p:sp>
        <p:nvSpPr>
          <p:cNvPr id="4" name="Slide Number Placeholder 3"/>
          <p:cNvSpPr>
            <a:spLocks noGrp="1"/>
          </p:cNvSpPr>
          <p:nvPr>
            <p:ph type="sldNum" sz="quarter" idx="5"/>
          </p:nvPr>
        </p:nvSpPr>
        <p:spPr/>
        <p:txBody>
          <a:bodyPr/>
          <a:lstStyle/>
          <a:p>
            <a:fld id="{16033B09-61AF-A047-9922-B14FF77D2DBF}" type="slidenum">
              <a:rPr lang="en-US" smtClean="0"/>
              <a:t>6</a:t>
            </a:fld>
            <a:endParaRPr lang="en-US"/>
          </a:p>
        </p:txBody>
      </p:sp>
    </p:spTree>
    <p:extLst>
      <p:ext uri="{BB962C8B-B14F-4D97-AF65-F5344CB8AC3E}">
        <p14:creationId xmlns:p14="http://schemas.microsoft.com/office/powerpoint/2010/main" val="102023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33B09-61AF-A047-9922-B14FF77D2DBF}" type="slidenum">
              <a:rPr lang="en-US" smtClean="0"/>
              <a:t>15</a:t>
            </a:fld>
            <a:endParaRPr lang="en-US"/>
          </a:p>
        </p:txBody>
      </p:sp>
    </p:spTree>
    <p:extLst>
      <p:ext uri="{BB962C8B-B14F-4D97-AF65-F5344CB8AC3E}">
        <p14:creationId xmlns:p14="http://schemas.microsoft.com/office/powerpoint/2010/main" val="839149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GB"/>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en-GB"/>
          </a:p>
        </p:txBody>
      </p:sp>
      <p:sp>
        <p:nvSpPr>
          <p:cNvPr id="4" name="Tijdelijke aanduiding voor datum 3"/>
          <p:cNvSpPr>
            <a:spLocks noGrp="1"/>
          </p:cNvSpPr>
          <p:nvPr>
            <p:ph type="dt" sz="half" idx="10"/>
          </p:nvPr>
        </p:nvSpPr>
        <p:spPr/>
        <p:txBody>
          <a:bodyPr/>
          <a:lstStyle/>
          <a:p>
            <a:fld id="{6A394D02-4D1A-4D9E-951C-182CC562CD27}" type="datetimeFigureOut">
              <a:rPr lang="en-GB" smtClean="0"/>
              <a:t>11/07/2024</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6A394D02-4D1A-4D9E-951C-182CC562CD27}" type="datetimeFigureOut">
              <a:rPr lang="en-GB" smtClean="0"/>
              <a:t>11/07/2024</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GB"/>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6A394D02-4D1A-4D9E-951C-182CC562CD27}" type="datetimeFigureOut">
              <a:rPr lang="en-GB" smtClean="0"/>
              <a:t>11/07/2024</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6A394D02-4D1A-4D9E-951C-182CC562CD27}" type="datetimeFigureOut">
              <a:rPr lang="en-GB" smtClean="0"/>
              <a:t>11/07/2024</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A394D02-4D1A-4D9E-951C-182CC562CD27}" type="datetimeFigureOut">
              <a:rPr lang="en-GB" smtClean="0"/>
              <a:t>11/07/2024</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p:cNvSpPr>
            <a:spLocks noGrp="1"/>
          </p:cNvSpPr>
          <p:nvPr>
            <p:ph type="dt" sz="half" idx="10"/>
          </p:nvPr>
        </p:nvSpPr>
        <p:spPr/>
        <p:txBody>
          <a:bodyPr/>
          <a:lstStyle/>
          <a:p>
            <a:fld id="{6A394D02-4D1A-4D9E-951C-182CC562CD27}" type="datetimeFigureOut">
              <a:rPr lang="en-GB" smtClean="0"/>
              <a:t>11/07/2024</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p:cNvSpPr>
            <a:spLocks noGrp="1"/>
          </p:cNvSpPr>
          <p:nvPr>
            <p:ph type="dt" sz="half" idx="10"/>
          </p:nvPr>
        </p:nvSpPr>
        <p:spPr/>
        <p:txBody>
          <a:bodyPr/>
          <a:lstStyle/>
          <a:p>
            <a:fld id="{6A394D02-4D1A-4D9E-951C-182CC562CD27}" type="datetimeFigureOut">
              <a:rPr lang="en-GB" smtClean="0"/>
              <a:t>11/07/2024</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datum 2"/>
          <p:cNvSpPr>
            <a:spLocks noGrp="1"/>
          </p:cNvSpPr>
          <p:nvPr>
            <p:ph type="dt" sz="half" idx="10"/>
          </p:nvPr>
        </p:nvSpPr>
        <p:spPr/>
        <p:txBody>
          <a:bodyPr/>
          <a:lstStyle/>
          <a:p>
            <a:fld id="{6A394D02-4D1A-4D9E-951C-182CC562CD27}" type="datetimeFigureOut">
              <a:rPr lang="en-GB" smtClean="0"/>
              <a:t>11/07/2024</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A394D02-4D1A-4D9E-951C-182CC562CD27}" type="datetimeFigureOut">
              <a:rPr lang="en-GB" smtClean="0"/>
              <a:t>11/07/2024</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A394D02-4D1A-4D9E-951C-182CC562CD27}" type="datetimeFigureOut">
              <a:rPr lang="en-GB" smtClean="0"/>
              <a:t>11/07/2024</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A394D02-4D1A-4D9E-951C-182CC562CD27}" type="datetimeFigureOut">
              <a:rPr lang="en-GB" smtClean="0"/>
              <a:t>11/07/2024</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44E78B8B-91D2-41AB-B00C-C69B00906519}"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GB"/>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94D02-4D1A-4D9E-951C-182CC562CD27}" type="datetimeFigureOut">
              <a:rPr lang="en-GB" smtClean="0"/>
              <a:t>11/07/2024</a:t>
            </a:fld>
            <a:endParaRPr lang="en-GB"/>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78B8B-91D2-41AB-B00C-C69B0090651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hpb-lr@tudelft.n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sz="3600" dirty="0">
                <a:solidFill>
                  <a:srgbClr val="00B0F0"/>
                </a:solidFill>
              </a:rPr>
              <a:t>Information meeting </a:t>
            </a:r>
            <a:br>
              <a:rPr lang="en-GB" sz="3600" dirty="0">
                <a:solidFill>
                  <a:srgbClr val="00B0F0"/>
                </a:solidFill>
              </a:rPr>
            </a:br>
            <a:r>
              <a:rPr lang="en-GB" sz="3600" dirty="0">
                <a:solidFill>
                  <a:srgbClr val="00B0F0"/>
                </a:solidFill>
              </a:rPr>
              <a:t>Aerospace Honours Program Bachelor</a:t>
            </a:r>
          </a:p>
        </p:txBody>
      </p:sp>
      <p:pic>
        <p:nvPicPr>
          <p:cNvPr id="4" name="Picture 2" descr="http://www.rolls-royce.com/Images/rol014_civil_01_tcm92-48024.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98633" y="1600200"/>
            <a:ext cx="8146733" cy="4525963"/>
          </a:xfrm>
          <a:prstGeom prst="rect">
            <a:avLst/>
          </a:prstGeom>
          <a:noFill/>
          <a:ln>
            <a:noFill/>
          </a:ln>
        </p:spPr>
      </p:pic>
      <p:sp>
        <p:nvSpPr>
          <p:cNvPr id="5" name="Tekstvak 4"/>
          <p:cNvSpPr txBox="1"/>
          <p:nvPr/>
        </p:nvSpPr>
        <p:spPr>
          <a:xfrm>
            <a:off x="683568" y="2980277"/>
            <a:ext cx="8136904" cy="1815882"/>
          </a:xfrm>
          <a:prstGeom prst="rect">
            <a:avLst/>
          </a:prstGeom>
          <a:noFill/>
        </p:spPr>
        <p:txBody>
          <a:bodyPr wrap="square" rtlCol="0">
            <a:spAutoFit/>
          </a:bodyPr>
          <a:lstStyle/>
          <a:p>
            <a:r>
              <a:rPr lang="en-GB" sz="1600" b="1" dirty="0">
                <a:solidFill>
                  <a:schemeClr val="bg1"/>
                </a:solidFill>
                <a:latin typeface="Calibri" panose="020F0502020204030204" pitchFamily="34" charset="0"/>
                <a:cs typeface="Calibri" panose="020F0502020204030204" pitchFamily="34" charset="0"/>
              </a:rPr>
              <a:t>Program Coordinators (AE):</a:t>
            </a:r>
          </a:p>
          <a:p>
            <a:endParaRPr lang="en-GB" sz="1600" dirty="0">
              <a:solidFill>
                <a:schemeClr val="bg1"/>
              </a:solidFill>
              <a:latin typeface="Calibri" panose="020F0502020204030204" pitchFamily="34" charset="0"/>
              <a:cs typeface="Calibri" panose="020F0502020204030204" pitchFamily="34" charset="0"/>
            </a:endParaRPr>
          </a:p>
          <a:p>
            <a:r>
              <a:rPr lang="en-GB" sz="1600" dirty="0" err="1">
                <a:solidFill>
                  <a:schemeClr val="bg1"/>
                </a:solidFill>
                <a:latin typeface="Calibri" panose="020F0502020204030204" pitchFamily="34" charset="0"/>
                <a:cs typeface="Calibri" panose="020F0502020204030204" pitchFamily="34" charset="0"/>
              </a:rPr>
              <a:t>Yinneke</a:t>
            </a:r>
            <a:r>
              <a:rPr lang="en-GB" sz="1600" dirty="0">
                <a:solidFill>
                  <a:schemeClr val="bg1"/>
                </a:solidFill>
                <a:latin typeface="Calibri" panose="020F0502020204030204" pitchFamily="34" charset="0"/>
                <a:cs typeface="Calibri" panose="020F0502020204030204" pitchFamily="34" charset="0"/>
              </a:rPr>
              <a:t> de Hoop			</a:t>
            </a:r>
          </a:p>
          <a:p>
            <a:r>
              <a:rPr lang="en-GB" sz="1600" dirty="0">
                <a:solidFill>
                  <a:schemeClr val="bg1"/>
                </a:solidFill>
                <a:latin typeface="Calibri" panose="020F0502020204030204" pitchFamily="34" charset="0"/>
                <a:cs typeface="Calibri" panose="020F0502020204030204" pitchFamily="34" charset="0"/>
              </a:rPr>
              <a:t>Academic Counsellor </a:t>
            </a:r>
            <a:endParaRPr lang="nl-NL" sz="1600" dirty="0">
              <a:solidFill>
                <a:schemeClr val="bg1"/>
              </a:solidFill>
              <a:latin typeface="Calibri" panose="020F0502020204030204" pitchFamily="34" charset="0"/>
              <a:cs typeface="Calibri" panose="020F0502020204030204" pitchFamily="34" charset="0"/>
            </a:endParaRPr>
          </a:p>
          <a:p>
            <a:endParaRPr lang="nl-NL" sz="1600" dirty="0">
              <a:solidFill>
                <a:schemeClr val="bg1"/>
              </a:solidFill>
              <a:latin typeface="Calibri" panose="020F0502020204030204" pitchFamily="34" charset="0"/>
              <a:cs typeface="Calibri" panose="020F0502020204030204" pitchFamily="34" charset="0"/>
            </a:endParaRPr>
          </a:p>
          <a:p>
            <a:r>
              <a:rPr lang="en-GB" sz="1600" dirty="0">
                <a:solidFill>
                  <a:schemeClr val="bg1"/>
                </a:solidFill>
                <a:latin typeface="Calibri" panose="020F0502020204030204" pitchFamily="34" charset="0"/>
                <a:cs typeface="Calibri" panose="020F0502020204030204" pitchFamily="34" charset="0"/>
              </a:rPr>
              <a:t>Bianca Giovanardi</a:t>
            </a:r>
          </a:p>
          <a:p>
            <a:r>
              <a:rPr lang="en-GB" sz="1600" dirty="0">
                <a:solidFill>
                  <a:schemeClr val="bg1"/>
                </a:solidFill>
                <a:latin typeface="Calibri" panose="020F0502020204030204" pitchFamily="34" charset="0"/>
                <a:cs typeface="Calibri" panose="020F0502020204030204" pitchFamily="34" charset="0"/>
              </a:rPr>
              <a:t>Assistant Professor (ASM Dept.)</a:t>
            </a:r>
            <a:endParaRPr lang="nl-NL" sz="1600"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B42E15E-411E-ABC0-BD3D-5F33B45A3F97}"/>
              </a:ext>
            </a:extLst>
          </p:cNvPr>
          <p:cNvSpPr txBox="1"/>
          <p:nvPr/>
        </p:nvSpPr>
        <p:spPr>
          <a:xfrm>
            <a:off x="1475656" y="1916832"/>
            <a:ext cx="6840760" cy="523220"/>
          </a:xfrm>
          <a:prstGeom prst="rect">
            <a:avLst/>
          </a:prstGeom>
          <a:noFill/>
        </p:spPr>
        <p:txBody>
          <a:bodyPr wrap="square" rtlCol="0">
            <a:spAutoFit/>
          </a:bodyPr>
          <a:lstStyle/>
          <a:p>
            <a:pPr algn="ctr"/>
            <a:r>
              <a:rPr lang="en-GB" sz="2800" dirty="0">
                <a:solidFill>
                  <a:schemeClr val="bg1"/>
                </a:solidFill>
              </a:rPr>
              <a:t>Welcome!</a:t>
            </a:r>
            <a:endParaRPr lang="nl-NL" sz="2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GB" dirty="0">
                <a:solidFill>
                  <a:srgbClr val="00B0F0"/>
                </a:solidFill>
              </a:rPr>
              <a:t>H</a:t>
            </a:r>
            <a:r>
              <a:rPr lang="nl-NL" dirty="0">
                <a:solidFill>
                  <a:srgbClr val="00B0F0"/>
                </a:solidFill>
              </a:rPr>
              <a:t>BP Symposium 2023</a:t>
            </a:r>
            <a:endParaRPr lang="en-GB" dirty="0">
              <a:solidFill>
                <a:srgbClr val="00B0F0"/>
              </a:solidFill>
            </a:endParaRPr>
          </a:p>
        </p:txBody>
      </p:sp>
      <p:pic>
        <p:nvPicPr>
          <p:cNvPr id="5" name="Content Placeholder 4" descr="A picture containing text, screenshot, diagram, font&#10;&#10;Description automatically generated">
            <a:extLst>
              <a:ext uri="{FF2B5EF4-FFF2-40B4-BE49-F238E27FC236}">
                <a16:creationId xmlns:a16="http://schemas.microsoft.com/office/drawing/2014/main" id="{C53810B8-0C8D-446C-C428-35BA6845B5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696118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GB" dirty="0">
                <a:solidFill>
                  <a:srgbClr val="00B0F0"/>
                </a:solidFill>
              </a:rPr>
              <a:t>H</a:t>
            </a:r>
            <a:r>
              <a:rPr lang="nl-NL" dirty="0">
                <a:solidFill>
                  <a:srgbClr val="00B0F0"/>
                </a:solidFill>
              </a:rPr>
              <a:t>BP Symposium 2023</a:t>
            </a:r>
            <a:endParaRPr lang="en-GB" dirty="0">
              <a:solidFill>
                <a:srgbClr val="00B0F0"/>
              </a:solidFill>
            </a:endParaRPr>
          </a:p>
        </p:txBody>
      </p:sp>
      <p:pic>
        <p:nvPicPr>
          <p:cNvPr id="7" name="Content Placeholder 6" descr="A person standing in front of a screen&#10;&#10;Description automatically generated with medium confidence">
            <a:extLst>
              <a:ext uri="{FF2B5EF4-FFF2-40B4-BE49-F238E27FC236}">
                <a16:creationId xmlns:a16="http://schemas.microsoft.com/office/drawing/2014/main" id="{601A23FF-30E7-16B9-1BA5-AF81E4FCED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2008" y="1600200"/>
            <a:ext cx="6799983" cy="4525963"/>
          </a:xfrm>
        </p:spPr>
      </p:pic>
    </p:spTree>
    <p:extLst>
      <p:ext uri="{BB962C8B-B14F-4D97-AF65-F5344CB8AC3E}">
        <p14:creationId xmlns:p14="http://schemas.microsoft.com/office/powerpoint/2010/main" val="2940814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GB" dirty="0">
                <a:solidFill>
                  <a:srgbClr val="00B0F0"/>
                </a:solidFill>
              </a:rPr>
              <a:t>H</a:t>
            </a:r>
            <a:r>
              <a:rPr lang="nl-NL" dirty="0">
                <a:solidFill>
                  <a:srgbClr val="00B0F0"/>
                </a:solidFill>
              </a:rPr>
              <a:t>BP Symposium 2023</a:t>
            </a:r>
            <a:endParaRPr lang="en-GB" dirty="0">
              <a:solidFill>
                <a:srgbClr val="00B0F0"/>
              </a:solidFill>
            </a:endParaRPr>
          </a:p>
        </p:txBody>
      </p:sp>
      <p:pic>
        <p:nvPicPr>
          <p:cNvPr id="7" name="Content Placeholder 6" descr="A group of men looking at a poster&#10;&#10;Description automatically generated with medium confidence">
            <a:extLst>
              <a:ext uri="{FF2B5EF4-FFF2-40B4-BE49-F238E27FC236}">
                <a16:creationId xmlns:a16="http://schemas.microsoft.com/office/drawing/2014/main" id="{FD72F1A2-9F12-F157-7553-AF8049AAACF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2008" y="1600200"/>
            <a:ext cx="6799983" cy="4525963"/>
          </a:xfrm>
        </p:spPr>
      </p:pic>
    </p:spTree>
    <p:extLst>
      <p:ext uri="{BB962C8B-B14F-4D97-AF65-F5344CB8AC3E}">
        <p14:creationId xmlns:p14="http://schemas.microsoft.com/office/powerpoint/2010/main" val="360696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GB" dirty="0">
                <a:solidFill>
                  <a:srgbClr val="00B0F0"/>
                </a:solidFill>
              </a:rPr>
              <a:t>H</a:t>
            </a:r>
            <a:r>
              <a:rPr lang="nl-NL" dirty="0">
                <a:solidFill>
                  <a:srgbClr val="00B0F0"/>
                </a:solidFill>
              </a:rPr>
              <a:t>BP Symposium 2024</a:t>
            </a:r>
            <a:endParaRPr lang="en-GB" dirty="0">
              <a:solidFill>
                <a:srgbClr val="00B0F0"/>
              </a:solidFill>
            </a:endParaRPr>
          </a:p>
        </p:txBody>
      </p:sp>
      <p:sp>
        <p:nvSpPr>
          <p:cNvPr id="5" name="TextBox 4">
            <a:extLst>
              <a:ext uri="{FF2B5EF4-FFF2-40B4-BE49-F238E27FC236}">
                <a16:creationId xmlns:a16="http://schemas.microsoft.com/office/drawing/2014/main" id="{188BA9FF-C2F4-5984-C786-15FAC4123F27}"/>
              </a:ext>
            </a:extLst>
          </p:cNvPr>
          <p:cNvSpPr txBox="1"/>
          <p:nvPr/>
        </p:nvSpPr>
        <p:spPr>
          <a:xfrm>
            <a:off x="467544" y="2084363"/>
            <a:ext cx="8229600" cy="3000821"/>
          </a:xfrm>
          <a:prstGeom prst="rect">
            <a:avLst/>
          </a:prstGeom>
          <a:noFill/>
          <a:ln w="50800">
            <a:solidFill>
              <a:srgbClr val="00B0F0"/>
            </a:solidFill>
          </a:ln>
        </p:spPr>
        <p:txBody>
          <a:bodyPr wrap="square" rtlCol="0">
            <a:spAutoFit/>
          </a:bodyPr>
          <a:lstStyle/>
          <a:p>
            <a:pPr algn="ctr"/>
            <a:r>
              <a:rPr lang="en-GB" sz="2100" b="1" dirty="0"/>
              <a:t>SAVE THE DATE!</a:t>
            </a:r>
          </a:p>
          <a:p>
            <a:pPr algn="ctr"/>
            <a:endParaRPr lang="en-GB" sz="2100" b="1" dirty="0"/>
          </a:p>
          <a:p>
            <a:pPr algn="ctr"/>
            <a:r>
              <a:rPr lang="en-GB" sz="2100" b="1" dirty="0"/>
              <a:t>June 4</a:t>
            </a:r>
            <a:r>
              <a:rPr lang="en-GB" sz="2100" b="1" baseline="30000" dirty="0"/>
              <a:t>th</a:t>
            </a:r>
            <a:r>
              <a:rPr lang="en-GB" sz="2100" b="1" dirty="0"/>
              <a:t>, from 17.30 to 19.00 </a:t>
            </a:r>
          </a:p>
          <a:p>
            <a:pPr algn="ctr"/>
            <a:r>
              <a:rPr lang="en-GB" sz="2100" b="1" dirty="0"/>
              <a:t>@ Lecture hall A and main hall</a:t>
            </a:r>
          </a:p>
          <a:p>
            <a:pPr algn="ctr"/>
            <a:endParaRPr lang="en-GB" sz="2100" b="1" dirty="0"/>
          </a:p>
          <a:p>
            <a:r>
              <a:rPr lang="en-GB" sz="2100" dirty="0"/>
              <a:t>Programme:</a:t>
            </a:r>
          </a:p>
          <a:p>
            <a:r>
              <a:rPr lang="en-GB" sz="2100" dirty="0"/>
              <a:t>17.30 Opening by the Dean and the HPB coordinators</a:t>
            </a:r>
          </a:p>
          <a:p>
            <a:r>
              <a:rPr lang="en-GB" sz="2100" dirty="0"/>
              <a:t>18.00 Plenary presentations</a:t>
            </a:r>
          </a:p>
          <a:p>
            <a:r>
              <a:rPr lang="en-GB" sz="2100" dirty="0"/>
              <a:t>19.00 Poster session with refreshments</a:t>
            </a:r>
          </a:p>
        </p:txBody>
      </p:sp>
    </p:spTree>
    <p:extLst>
      <p:ext uri="{BB962C8B-B14F-4D97-AF65-F5344CB8AC3E}">
        <p14:creationId xmlns:p14="http://schemas.microsoft.com/office/powerpoint/2010/main" val="1440040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254A-8A97-0F14-5346-E2C2AB28824E}"/>
              </a:ext>
            </a:extLst>
          </p:cNvPr>
          <p:cNvSpPr>
            <a:spLocks noGrp="1"/>
          </p:cNvSpPr>
          <p:nvPr>
            <p:ph type="title"/>
          </p:nvPr>
        </p:nvSpPr>
        <p:spPr/>
        <p:txBody>
          <a:bodyPr>
            <a:normAutofit/>
          </a:bodyPr>
          <a:lstStyle/>
          <a:p>
            <a:r>
              <a:rPr lang="nl-NL" dirty="0" err="1">
                <a:solidFill>
                  <a:srgbClr val="00B0F0"/>
                </a:solidFill>
              </a:rPr>
              <a:t>Getting</a:t>
            </a:r>
            <a:r>
              <a:rPr lang="nl-NL" dirty="0">
                <a:solidFill>
                  <a:srgbClr val="00B0F0"/>
                </a:solidFill>
              </a:rPr>
              <a:t> </a:t>
            </a:r>
            <a:r>
              <a:rPr lang="nl-NL" dirty="0" err="1">
                <a:solidFill>
                  <a:srgbClr val="00B0F0"/>
                </a:solidFill>
              </a:rPr>
              <a:t>excited</a:t>
            </a:r>
            <a:r>
              <a:rPr lang="nl-NL" dirty="0">
                <a:solidFill>
                  <a:srgbClr val="00B0F0"/>
                </a:solidFill>
              </a:rPr>
              <a:t>?</a:t>
            </a:r>
            <a:endParaRPr lang="nl-NL" dirty="0"/>
          </a:p>
        </p:txBody>
      </p:sp>
      <p:sp>
        <p:nvSpPr>
          <p:cNvPr id="3" name="Content Placeholder 2">
            <a:extLst>
              <a:ext uri="{FF2B5EF4-FFF2-40B4-BE49-F238E27FC236}">
                <a16:creationId xmlns:a16="http://schemas.microsoft.com/office/drawing/2014/main" id="{0F4B17B5-7E95-BBAE-41B1-5318464465A4}"/>
              </a:ext>
            </a:extLst>
          </p:cNvPr>
          <p:cNvSpPr>
            <a:spLocks noGrp="1"/>
          </p:cNvSpPr>
          <p:nvPr>
            <p:ph idx="1"/>
          </p:nvPr>
        </p:nvSpPr>
        <p:spPr/>
        <p:txBody>
          <a:bodyPr/>
          <a:lstStyle/>
          <a:p>
            <a:pPr marL="0" indent="0" algn="ctr">
              <a:buNone/>
            </a:pPr>
            <a:r>
              <a:rPr lang="en-GB" dirty="0"/>
              <a:t>Apply for the Honours Programme Bachelor!</a:t>
            </a:r>
            <a:endParaRPr lang="en-GB" sz="2800" b="1" dirty="0">
              <a:solidFill>
                <a:srgbClr val="FF0000"/>
              </a:solidFill>
            </a:endParaRPr>
          </a:p>
          <a:p>
            <a:pPr marL="0" indent="0">
              <a:buNone/>
            </a:pPr>
            <a:endParaRPr lang="en-GB" sz="2800" b="1" dirty="0">
              <a:solidFill>
                <a:srgbClr val="FF0000"/>
              </a:solidFill>
            </a:endParaRPr>
          </a:p>
          <a:p>
            <a:pPr marL="0" indent="0" algn="ctr">
              <a:buNone/>
            </a:pPr>
            <a:r>
              <a:rPr lang="en-GB" sz="2800" dirty="0"/>
              <a:t>Keep an eye out on Brightspace &gt; students Aerospace Engineering </a:t>
            </a:r>
            <a:r>
              <a:rPr lang="en-GB" sz="2800" u="sng" dirty="0"/>
              <a:t>and</a:t>
            </a:r>
            <a:r>
              <a:rPr lang="en-GB" sz="2800" dirty="0"/>
              <a:t> Brightspace &gt; Honours Programmes Aerospace Engineering</a:t>
            </a:r>
          </a:p>
          <a:p>
            <a:pPr marL="0" indent="0" algn="ctr">
              <a:buNone/>
            </a:pPr>
            <a:endParaRPr lang="en-GB" sz="2800" dirty="0"/>
          </a:p>
          <a:p>
            <a:pPr marL="0" indent="0" algn="ctr">
              <a:buNone/>
            </a:pPr>
            <a:endParaRPr lang="nl-NL" dirty="0"/>
          </a:p>
        </p:txBody>
      </p:sp>
    </p:spTree>
    <p:extLst>
      <p:ext uri="{BB962C8B-B14F-4D97-AF65-F5344CB8AC3E}">
        <p14:creationId xmlns:p14="http://schemas.microsoft.com/office/powerpoint/2010/main" val="946066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00B0F0"/>
                </a:solidFill>
              </a:rPr>
              <a:t>Planning (</a:t>
            </a:r>
            <a:r>
              <a:rPr lang="nl-NL" dirty="0" err="1">
                <a:solidFill>
                  <a:srgbClr val="00B0F0"/>
                </a:solidFill>
              </a:rPr>
              <a:t>for</a:t>
            </a:r>
            <a:r>
              <a:rPr lang="nl-NL" dirty="0">
                <a:solidFill>
                  <a:srgbClr val="00B0F0"/>
                </a:solidFill>
              </a:rPr>
              <a:t> HPB 2024-2026)</a:t>
            </a:r>
            <a:endParaRPr lang="en-GB" dirty="0">
              <a:solidFill>
                <a:srgbClr val="00B0F0"/>
              </a:solidFill>
            </a:endParaRPr>
          </a:p>
        </p:txBody>
      </p:sp>
      <p:sp>
        <p:nvSpPr>
          <p:cNvPr id="3" name="Tijdelijke aanduiding voor inhoud 2"/>
          <p:cNvSpPr>
            <a:spLocks noGrp="1"/>
          </p:cNvSpPr>
          <p:nvPr>
            <p:ph idx="1"/>
          </p:nvPr>
        </p:nvSpPr>
        <p:spPr>
          <a:xfrm>
            <a:off x="251520" y="1600200"/>
            <a:ext cx="8712968" cy="5069160"/>
          </a:xfrm>
        </p:spPr>
        <p:txBody>
          <a:bodyPr>
            <a:normAutofit fontScale="92500"/>
          </a:bodyPr>
          <a:lstStyle/>
          <a:p>
            <a:pPr lvl="0"/>
            <a:r>
              <a:rPr lang="en-GB" dirty="0"/>
              <a:t>Early September, selection &amp; interviews</a:t>
            </a:r>
            <a:endParaRPr lang="nl-NL" dirty="0"/>
          </a:p>
          <a:p>
            <a:pPr lvl="0"/>
            <a:r>
              <a:rPr lang="en-GB" dirty="0"/>
              <a:t>September 2024, TU-HPB kick off</a:t>
            </a:r>
            <a:endParaRPr lang="nl-NL" dirty="0"/>
          </a:p>
          <a:p>
            <a:pPr lvl="0"/>
            <a:r>
              <a:rPr lang="en-GB" dirty="0"/>
              <a:t>October 2024, hand in the list of selected courses</a:t>
            </a:r>
            <a:endParaRPr lang="nl-NL" dirty="0"/>
          </a:p>
          <a:p>
            <a:pPr lvl="0"/>
            <a:r>
              <a:rPr lang="en-GB" dirty="0"/>
              <a:t>February 2025, hand in a first plan for the scientific project (topic, supervisor, research question)</a:t>
            </a:r>
            <a:endParaRPr lang="nl-NL" b="1" i="1" dirty="0"/>
          </a:p>
          <a:p>
            <a:r>
              <a:rPr lang="nl-NL" dirty="0"/>
              <a:t>Spring 2025, </a:t>
            </a:r>
            <a:r>
              <a:rPr lang="nl-NL" dirty="0" err="1"/>
              <a:t>literature</a:t>
            </a:r>
            <a:r>
              <a:rPr lang="nl-NL" dirty="0"/>
              <a:t> </a:t>
            </a:r>
            <a:r>
              <a:rPr lang="nl-NL" dirty="0" err="1"/>
              <a:t>study</a:t>
            </a:r>
            <a:r>
              <a:rPr lang="nl-NL" dirty="0"/>
              <a:t> </a:t>
            </a:r>
            <a:r>
              <a:rPr lang="nl-NL" dirty="0" err="1"/>
              <a:t>and</a:t>
            </a:r>
            <a:r>
              <a:rPr lang="nl-NL" dirty="0"/>
              <a:t> </a:t>
            </a:r>
            <a:r>
              <a:rPr lang="nl-NL" dirty="0" err="1"/>
              <a:t>introduction</a:t>
            </a:r>
            <a:endParaRPr lang="nl-NL" dirty="0"/>
          </a:p>
          <a:p>
            <a:r>
              <a:rPr lang="nl-NL" dirty="0"/>
              <a:t>Summer 2026, </a:t>
            </a:r>
            <a:r>
              <a:rPr lang="nl-NL" dirty="0" err="1"/>
              <a:t>finalise</a:t>
            </a:r>
            <a:r>
              <a:rPr lang="nl-NL" dirty="0"/>
              <a:t> research </a:t>
            </a:r>
            <a:r>
              <a:rPr lang="nl-NL" dirty="0" err="1"/>
              <a:t>work</a:t>
            </a:r>
            <a:endParaRPr lang="nl-NL" dirty="0"/>
          </a:p>
          <a:p>
            <a:r>
              <a:rPr lang="nl-NL" dirty="0" err="1"/>
              <a:t>June</a:t>
            </a:r>
            <a:r>
              <a:rPr lang="nl-NL" dirty="0"/>
              <a:t> 2026, symposium</a:t>
            </a:r>
          </a:p>
          <a:p>
            <a:r>
              <a:rPr lang="nl-NL" dirty="0" err="1"/>
              <a:t>July</a:t>
            </a:r>
            <a:r>
              <a:rPr lang="nl-NL" dirty="0"/>
              <a:t>/August 2026, </a:t>
            </a:r>
            <a:r>
              <a:rPr lang="nl-NL" dirty="0" err="1"/>
              <a:t>defense</a:t>
            </a:r>
            <a:r>
              <a:rPr lang="nl-NL" dirty="0"/>
              <a:t> of research paper  </a:t>
            </a:r>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err="1"/>
              <a:t>Questions</a:t>
            </a:r>
            <a:endParaRPr lang="en-GB" dirty="0"/>
          </a:p>
        </p:txBody>
      </p:sp>
      <p:pic>
        <p:nvPicPr>
          <p:cNvPr id="1027" name="Picture 3"/>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412" y="1700808"/>
            <a:ext cx="3305175" cy="3295650"/>
          </a:xfrm>
          <a:prstGeom prst="rect">
            <a:avLst/>
          </a:prstGeom>
          <a:solidFill>
            <a:schemeClr val="accent1">
              <a:lumMod val="75000"/>
            </a:schemeClr>
          </a:solidFill>
          <a:ln>
            <a:noFill/>
          </a:ln>
        </p:spPr>
      </p:pic>
      <p:sp>
        <p:nvSpPr>
          <p:cNvPr id="4" name="TextBox 3">
            <a:extLst>
              <a:ext uri="{FF2B5EF4-FFF2-40B4-BE49-F238E27FC236}">
                <a16:creationId xmlns:a16="http://schemas.microsoft.com/office/drawing/2014/main" id="{6DEBF10D-D342-00D3-1BF9-DFFE7C36B731}"/>
              </a:ext>
            </a:extLst>
          </p:cNvPr>
          <p:cNvSpPr txBox="1"/>
          <p:nvPr/>
        </p:nvSpPr>
        <p:spPr>
          <a:xfrm>
            <a:off x="2699792" y="5157192"/>
            <a:ext cx="4572000" cy="369332"/>
          </a:xfrm>
          <a:prstGeom prst="rect">
            <a:avLst/>
          </a:prstGeom>
          <a:noFill/>
        </p:spPr>
        <p:txBody>
          <a:bodyPr wrap="square">
            <a:spAutoFit/>
          </a:bodyPr>
          <a:lstStyle/>
          <a:p>
            <a:pPr algn="ctr"/>
            <a:r>
              <a:rPr lang="nl-NL" dirty="0" err="1"/>
              <a:t>You</a:t>
            </a:r>
            <a:r>
              <a:rPr lang="nl-NL" dirty="0"/>
              <a:t> </a:t>
            </a:r>
            <a:r>
              <a:rPr lang="nl-NL" dirty="0" err="1"/>
              <a:t>may</a:t>
            </a:r>
            <a:r>
              <a:rPr lang="nl-NL" dirty="0"/>
              <a:t> </a:t>
            </a:r>
            <a:r>
              <a:rPr lang="nl-NL" dirty="0" err="1"/>
              <a:t>also</a:t>
            </a:r>
            <a:r>
              <a:rPr lang="nl-NL" dirty="0"/>
              <a:t> mail </a:t>
            </a:r>
            <a:r>
              <a:rPr lang="nl-NL" dirty="0" err="1"/>
              <a:t>us</a:t>
            </a:r>
            <a:r>
              <a:rPr lang="nl-NL" dirty="0"/>
              <a:t> via </a:t>
            </a:r>
            <a:r>
              <a:rPr lang="nl-NL" dirty="0">
                <a:hlinkClick r:id="rId3"/>
              </a:rPr>
              <a:t>hpb-lr@tudelft.nl</a:t>
            </a:r>
            <a:r>
              <a:rPr lang="nl-NL"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GB" dirty="0">
                <a:solidFill>
                  <a:srgbClr val="00B0F0"/>
                </a:solidFill>
              </a:rPr>
              <a:t>Contents</a:t>
            </a:r>
          </a:p>
        </p:txBody>
      </p:sp>
      <p:sp>
        <p:nvSpPr>
          <p:cNvPr id="3" name="Tijdelijke aanduiding voor inhoud 2"/>
          <p:cNvSpPr>
            <a:spLocks noGrp="1"/>
          </p:cNvSpPr>
          <p:nvPr>
            <p:ph idx="1"/>
          </p:nvPr>
        </p:nvSpPr>
        <p:spPr/>
        <p:txBody>
          <a:bodyPr>
            <a:normAutofit/>
          </a:bodyPr>
          <a:lstStyle/>
          <a:p>
            <a:r>
              <a:rPr lang="en-GB" sz="2800" dirty="0"/>
              <a:t>Objective</a:t>
            </a:r>
          </a:p>
          <a:p>
            <a:r>
              <a:rPr lang="en-GB" sz="2800" dirty="0"/>
              <a:t>Requirements</a:t>
            </a:r>
          </a:p>
          <a:p>
            <a:r>
              <a:rPr lang="en-GB" sz="2800" dirty="0"/>
              <a:t>Program</a:t>
            </a:r>
          </a:p>
          <a:p>
            <a:r>
              <a:rPr lang="en-GB" sz="2800" dirty="0"/>
              <a:t>Planning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GB" dirty="0">
                <a:solidFill>
                  <a:srgbClr val="00B0F0"/>
                </a:solidFill>
                <a:latin typeface="+mn-lt"/>
              </a:rPr>
              <a:t>Objective</a:t>
            </a:r>
          </a:p>
        </p:txBody>
      </p:sp>
      <p:sp>
        <p:nvSpPr>
          <p:cNvPr id="3" name="Tijdelijke aanduiding voor inhoud 2"/>
          <p:cNvSpPr>
            <a:spLocks noGrp="1"/>
          </p:cNvSpPr>
          <p:nvPr>
            <p:ph idx="1"/>
          </p:nvPr>
        </p:nvSpPr>
        <p:spPr>
          <a:xfrm>
            <a:off x="228600" y="1628800"/>
            <a:ext cx="8686800" cy="4525963"/>
          </a:xfrm>
        </p:spPr>
        <p:txBody>
          <a:bodyPr/>
          <a:lstStyle/>
          <a:p>
            <a:pPr algn="ctr">
              <a:buNone/>
            </a:pPr>
            <a:r>
              <a:rPr lang="nl-NL" sz="2800" i="1" dirty="0"/>
              <a:t>“….</a:t>
            </a:r>
            <a:r>
              <a:rPr lang="en-GB" sz="2800" i="1" dirty="0"/>
              <a:t>offer excellent students the opportunity to excel during their bachelor…”</a:t>
            </a:r>
          </a:p>
          <a:p>
            <a:pPr>
              <a:buNone/>
            </a:pPr>
            <a:endParaRPr lang="en-GB" sz="2400" dirty="0"/>
          </a:p>
          <a:p>
            <a:pPr>
              <a:buNone/>
            </a:pPr>
            <a:r>
              <a:rPr lang="en-GB" sz="2400" i="1" u="sng" dirty="0">
                <a:solidFill>
                  <a:srgbClr val="0070C0"/>
                </a:solidFill>
              </a:rPr>
              <a:t>How?</a:t>
            </a:r>
            <a:r>
              <a:rPr lang="en-GB" sz="2400" i="1" dirty="0">
                <a:solidFill>
                  <a:srgbClr val="0070C0"/>
                </a:solidFill>
              </a:rPr>
              <a:t>  </a:t>
            </a:r>
          </a:p>
          <a:p>
            <a:pPr>
              <a:buNone/>
            </a:pPr>
            <a:r>
              <a:rPr lang="en-GB" sz="2400" dirty="0"/>
              <a:t>Providing a challenging program next to the regular BSc-study</a:t>
            </a:r>
          </a:p>
          <a:p>
            <a:pPr>
              <a:buNone/>
            </a:pPr>
            <a:r>
              <a:rPr lang="nl-NL" sz="2400" dirty="0"/>
              <a:t>(</a:t>
            </a:r>
            <a:r>
              <a:rPr lang="nl-NL" sz="2400" b="1" dirty="0"/>
              <a:t>20 EC </a:t>
            </a:r>
            <a:r>
              <a:rPr lang="nl-NL" sz="2400" dirty="0"/>
              <a:t>on top of </a:t>
            </a:r>
            <a:r>
              <a:rPr lang="nl-NL" sz="2400" dirty="0" err="1"/>
              <a:t>the</a:t>
            </a:r>
            <a:r>
              <a:rPr lang="nl-NL" sz="2400" dirty="0"/>
              <a:t> </a:t>
            </a:r>
            <a:r>
              <a:rPr lang="nl-NL" sz="2400" b="1" dirty="0"/>
              <a:t>180 EC  </a:t>
            </a:r>
            <a:r>
              <a:rPr lang="nl-NL" sz="2400" dirty="0"/>
              <a:t>of </a:t>
            </a:r>
            <a:r>
              <a:rPr lang="nl-NL" sz="2400" dirty="0" err="1"/>
              <a:t>the</a:t>
            </a:r>
            <a:r>
              <a:rPr lang="nl-NL" sz="2400" dirty="0"/>
              <a:t> </a:t>
            </a:r>
            <a:r>
              <a:rPr lang="nl-NL" sz="2400" dirty="0" err="1"/>
              <a:t>regular</a:t>
            </a:r>
            <a:r>
              <a:rPr lang="nl-NL" sz="2400" dirty="0"/>
              <a:t> BSc)</a:t>
            </a:r>
            <a:endParaRPr lang="en-GB" sz="2400" dirty="0"/>
          </a:p>
          <a:p>
            <a:pPr>
              <a:buNone/>
            </a:pPr>
            <a:endParaRPr lang="nl-NL" sz="2400" dirty="0"/>
          </a:p>
          <a:p>
            <a:pPr>
              <a:buNone/>
            </a:pPr>
            <a:r>
              <a:rPr lang="nl-NL" sz="2400" i="1" u="sng" dirty="0">
                <a:solidFill>
                  <a:srgbClr val="0070C0"/>
                </a:solidFill>
              </a:rPr>
              <a:t>For </a:t>
            </a:r>
            <a:r>
              <a:rPr lang="nl-NL" sz="2400" i="1" u="sng" dirty="0" err="1">
                <a:solidFill>
                  <a:srgbClr val="0070C0"/>
                </a:solidFill>
              </a:rPr>
              <a:t>whom</a:t>
            </a:r>
            <a:r>
              <a:rPr lang="nl-NL" sz="2400" i="1" u="sng" dirty="0">
                <a:solidFill>
                  <a:srgbClr val="0070C0"/>
                </a:solidFill>
              </a:rPr>
              <a:t>?</a:t>
            </a:r>
            <a:r>
              <a:rPr lang="nl-NL" sz="2400" i="1" dirty="0">
                <a:solidFill>
                  <a:srgbClr val="0070C0"/>
                </a:solidFill>
              </a:rPr>
              <a:t>  </a:t>
            </a:r>
          </a:p>
          <a:p>
            <a:pPr>
              <a:buNone/>
            </a:pPr>
            <a:r>
              <a:rPr lang="nl-NL" sz="2400" dirty="0" err="1"/>
              <a:t>Students</a:t>
            </a:r>
            <a:r>
              <a:rPr lang="nl-NL" sz="2400" dirty="0"/>
              <a:t> </a:t>
            </a:r>
            <a:r>
              <a:rPr lang="nl-NL" sz="2400" dirty="0" err="1"/>
              <a:t>who</a:t>
            </a:r>
            <a:r>
              <a:rPr lang="nl-NL" sz="2400" dirty="0"/>
              <a:t> have the </a:t>
            </a:r>
            <a:r>
              <a:rPr lang="nl-NL" sz="2400" dirty="0" err="1"/>
              <a:t>ability</a:t>
            </a:r>
            <a:r>
              <a:rPr lang="nl-NL" sz="2400" dirty="0"/>
              <a:t> and </a:t>
            </a:r>
            <a:r>
              <a:rPr lang="nl-NL" sz="2400" dirty="0" err="1"/>
              <a:t>ambition</a:t>
            </a:r>
            <a:r>
              <a:rPr lang="nl-NL" sz="2400" dirty="0"/>
              <a:t> to </a:t>
            </a:r>
            <a:r>
              <a:rPr lang="nl-NL" sz="2400" dirty="0" err="1"/>
              <a:t>deliver</a:t>
            </a:r>
            <a:r>
              <a:rPr lang="nl-NL" sz="2400" dirty="0"/>
              <a:t> </a:t>
            </a:r>
            <a:r>
              <a:rPr lang="nl-NL" sz="2400" dirty="0" err="1"/>
              <a:t>an</a:t>
            </a:r>
            <a:r>
              <a:rPr lang="nl-NL" sz="2400" dirty="0"/>
              <a:t> extra effort </a:t>
            </a:r>
            <a:endParaRPr lang="en-GB"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err="1">
                <a:solidFill>
                  <a:srgbClr val="00B0F0"/>
                </a:solidFill>
              </a:rPr>
              <a:t>Requirements</a:t>
            </a:r>
            <a:endParaRPr lang="en-GB" dirty="0">
              <a:solidFill>
                <a:srgbClr val="00B0F0"/>
              </a:solidFill>
            </a:endParaRPr>
          </a:p>
        </p:txBody>
      </p:sp>
      <p:sp>
        <p:nvSpPr>
          <p:cNvPr id="3" name="Tijdelijke aanduiding voor inhoud 2"/>
          <p:cNvSpPr>
            <a:spLocks noGrp="1"/>
          </p:cNvSpPr>
          <p:nvPr>
            <p:ph idx="1"/>
          </p:nvPr>
        </p:nvSpPr>
        <p:spPr>
          <a:xfrm>
            <a:off x="457200" y="1628800"/>
            <a:ext cx="8229600" cy="4525963"/>
          </a:xfrm>
        </p:spPr>
        <p:txBody>
          <a:bodyPr>
            <a:normAutofit fontScale="92500" lnSpcReduction="20000"/>
          </a:bodyPr>
          <a:lstStyle/>
          <a:p>
            <a:r>
              <a:rPr lang="nl-NL" dirty="0"/>
              <a:t>1st </a:t>
            </a:r>
            <a:r>
              <a:rPr lang="nl-NL" dirty="0" err="1"/>
              <a:t>year</a:t>
            </a:r>
            <a:r>
              <a:rPr lang="nl-NL" dirty="0"/>
              <a:t> </a:t>
            </a:r>
            <a:r>
              <a:rPr lang="nl-NL" dirty="0" err="1"/>
              <a:t>completed</a:t>
            </a:r>
            <a:r>
              <a:rPr lang="nl-NL" dirty="0"/>
              <a:t> </a:t>
            </a:r>
            <a:r>
              <a:rPr lang="nl-NL" dirty="0" err="1"/>
              <a:t>by</a:t>
            </a:r>
            <a:r>
              <a:rPr lang="nl-NL" dirty="0"/>
              <a:t> 1 september 2024</a:t>
            </a:r>
          </a:p>
          <a:p>
            <a:r>
              <a:rPr lang="nl-NL" dirty="0"/>
              <a:t>Average </a:t>
            </a:r>
            <a:r>
              <a:rPr lang="nl-NL" dirty="0" err="1"/>
              <a:t>grade</a:t>
            </a:r>
            <a:r>
              <a:rPr lang="nl-NL" dirty="0"/>
              <a:t> 8.0 </a:t>
            </a:r>
            <a:r>
              <a:rPr lang="nl-NL" dirty="0" err="1"/>
              <a:t>or</a:t>
            </a:r>
            <a:r>
              <a:rPr lang="nl-NL" dirty="0"/>
              <a:t> </a:t>
            </a:r>
            <a:r>
              <a:rPr lang="nl-NL" dirty="0" err="1"/>
              <a:t>higher</a:t>
            </a:r>
            <a:endParaRPr lang="nl-NL" dirty="0"/>
          </a:p>
          <a:p>
            <a:endParaRPr lang="nl-NL" dirty="0"/>
          </a:p>
          <a:p>
            <a:r>
              <a:rPr lang="nl-NL" i="1" dirty="0"/>
              <a:t>CV </a:t>
            </a:r>
            <a:r>
              <a:rPr lang="nl-NL" i="1" dirty="0" err="1"/>
              <a:t>and</a:t>
            </a:r>
            <a:r>
              <a:rPr lang="nl-NL" i="1" dirty="0"/>
              <a:t> </a:t>
            </a:r>
            <a:r>
              <a:rPr lang="nl-NL" i="1" dirty="0" err="1"/>
              <a:t>motivation</a:t>
            </a:r>
            <a:r>
              <a:rPr lang="nl-NL" i="1" dirty="0"/>
              <a:t> letter</a:t>
            </a:r>
          </a:p>
          <a:p>
            <a:pPr lvl="1"/>
            <a:r>
              <a:rPr lang="nl-NL" i="1" dirty="0"/>
              <a:t>Student has “</a:t>
            </a:r>
            <a:r>
              <a:rPr lang="nl-NL" i="1" dirty="0" err="1"/>
              <a:t>ambition</a:t>
            </a:r>
            <a:r>
              <a:rPr lang="nl-NL" i="1" dirty="0"/>
              <a:t>” - </a:t>
            </a:r>
            <a:r>
              <a:rPr lang="nl-NL" i="1" dirty="0" err="1"/>
              <a:t>associated</a:t>
            </a:r>
            <a:r>
              <a:rPr lang="nl-NL" i="1" dirty="0"/>
              <a:t> </a:t>
            </a:r>
            <a:r>
              <a:rPr lang="nl-NL" i="1" dirty="0" err="1"/>
              <a:t>with</a:t>
            </a:r>
            <a:r>
              <a:rPr lang="nl-NL" i="1" dirty="0"/>
              <a:t> </a:t>
            </a:r>
            <a:r>
              <a:rPr lang="nl-NL" i="1" dirty="0" err="1"/>
              <a:t>passion</a:t>
            </a:r>
            <a:r>
              <a:rPr lang="nl-NL" i="1" dirty="0"/>
              <a:t> and commitment </a:t>
            </a:r>
          </a:p>
          <a:p>
            <a:pPr lvl="1"/>
            <a:r>
              <a:rPr lang="nl-NL" i="1" dirty="0"/>
              <a:t>Student wants to </a:t>
            </a:r>
            <a:r>
              <a:rPr lang="nl-NL" i="1" dirty="0" err="1"/>
              <a:t>deepen</a:t>
            </a:r>
            <a:r>
              <a:rPr lang="nl-NL" i="1" dirty="0"/>
              <a:t> and/or </a:t>
            </a:r>
            <a:r>
              <a:rPr lang="nl-NL" i="1" dirty="0" err="1"/>
              <a:t>broaden</a:t>
            </a:r>
            <a:r>
              <a:rPr lang="nl-NL" i="1" dirty="0"/>
              <a:t> </a:t>
            </a:r>
            <a:r>
              <a:rPr lang="nl-NL" i="1" dirty="0" err="1"/>
              <a:t>their</a:t>
            </a:r>
            <a:r>
              <a:rPr lang="nl-NL" i="1" dirty="0"/>
              <a:t> professional and </a:t>
            </a:r>
            <a:r>
              <a:rPr lang="nl-NL" i="1" dirty="0" err="1"/>
              <a:t>scientific</a:t>
            </a:r>
            <a:r>
              <a:rPr lang="nl-NL" i="1" dirty="0"/>
              <a:t> development</a:t>
            </a:r>
          </a:p>
          <a:p>
            <a:endParaRPr lang="nl-NL" i="1" dirty="0"/>
          </a:p>
          <a:p>
            <a:pPr marL="0" indent="0">
              <a:buNone/>
            </a:pPr>
            <a:r>
              <a:rPr lang="nl-NL" i="1" dirty="0">
                <a:sym typeface="Symbol"/>
              </a:rPr>
              <a:t> </a:t>
            </a:r>
            <a:r>
              <a:rPr lang="nl-NL" i="1" dirty="0"/>
              <a:t>Max. 20 </a:t>
            </a:r>
            <a:r>
              <a:rPr lang="nl-NL" i="1" dirty="0" err="1"/>
              <a:t>students</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00B0F0"/>
                </a:solidFill>
              </a:rPr>
              <a:t>AE Program</a:t>
            </a:r>
            <a:endParaRPr lang="en-GB" dirty="0">
              <a:solidFill>
                <a:srgbClr val="00B0F0"/>
              </a:solidFill>
            </a:endParaRPr>
          </a:p>
        </p:txBody>
      </p:sp>
      <p:sp>
        <p:nvSpPr>
          <p:cNvPr id="3" name="Tijdelijke aanduiding voor inhoud 2"/>
          <p:cNvSpPr>
            <a:spLocks noGrp="1"/>
          </p:cNvSpPr>
          <p:nvPr>
            <p:ph idx="1"/>
          </p:nvPr>
        </p:nvSpPr>
        <p:spPr>
          <a:xfrm>
            <a:off x="143508" y="1628800"/>
            <a:ext cx="8856984" cy="4525963"/>
          </a:xfrm>
        </p:spPr>
        <p:txBody>
          <a:bodyPr/>
          <a:lstStyle/>
          <a:p>
            <a:pPr marL="0" indent="0">
              <a:buNone/>
            </a:pPr>
            <a:endParaRPr lang="nl-NL" sz="2800" dirty="0"/>
          </a:p>
          <a:p>
            <a:pPr marL="0" indent="0">
              <a:buNone/>
            </a:pPr>
            <a:r>
              <a:rPr lang="nl-NL" sz="2800" dirty="0"/>
              <a:t>- 3 </a:t>
            </a:r>
            <a:r>
              <a:rPr lang="nl-NL" sz="2800" dirty="0" err="1"/>
              <a:t>components</a:t>
            </a:r>
            <a:r>
              <a:rPr lang="nl-NL" sz="2800" dirty="0"/>
              <a:t>:</a:t>
            </a:r>
            <a:endParaRPr lang="nl-NL" dirty="0"/>
          </a:p>
          <a:p>
            <a:pPr lvl="1">
              <a:buFont typeface="Arial" panose="020B0604020202020204" pitchFamily="34" charset="0"/>
              <a:buChar char="•"/>
            </a:pPr>
            <a:r>
              <a:rPr lang="en-GB" dirty="0"/>
              <a:t>One or a few </a:t>
            </a:r>
            <a:r>
              <a:rPr lang="en-GB" u="sng" dirty="0"/>
              <a:t>interfaculty courses</a:t>
            </a:r>
            <a:r>
              <a:rPr lang="en-GB" dirty="0"/>
              <a:t> (5 EC)</a:t>
            </a:r>
            <a:endParaRPr lang="nl-NL" dirty="0"/>
          </a:p>
          <a:p>
            <a:pPr lvl="1">
              <a:buFont typeface="Arial" panose="020B0604020202020204" pitchFamily="34" charset="0"/>
              <a:buChar char="•"/>
            </a:pPr>
            <a:r>
              <a:rPr lang="en-GB" dirty="0"/>
              <a:t>A </a:t>
            </a:r>
            <a:r>
              <a:rPr lang="en-GB" u="sng" dirty="0"/>
              <a:t>research project</a:t>
            </a:r>
            <a:r>
              <a:rPr lang="en-GB" dirty="0"/>
              <a:t> (14 EC), including final Symposium</a:t>
            </a:r>
          </a:p>
          <a:p>
            <a:pPr lvl="1">
              <a:buFont typeface="Arial" panose="020B0604020202020204" pitchFamily="34" charset="0"/>
              <a:buChar char="•"/>
            </a:pPr>
            <a:r>
              <a:rPr lang="en-GB" dirty="0"/>
              <a:t>A </a:t>
            </a:r>
            <a:r>
              <a:rPr lang="en-GB" u="sng" dirty="0"/>
              <a:t>reflection</a:t>
            </a:r>
            <a:r>
              <a:rPr lang="en-GB" dirty="0"/>
              <a:t> product on your HBP (1EC)</a:t>
            </a:r>
            <a:endParaRPr lang="nl-NL" dirty="0"/>
          </a:p>
          <a:p>
            <a:pPr marL="457200" lvl="1" indent="0">
              <a:buNone/>
            </a:pPr>
            <a:endParaRPr lang="nl-NL" dirty="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GB" dirty="0">
                <a:solidFill>
                  <a:srgbClr val="00B0F0"/>
                </a:solidFill>
              </a:rPr>
              <a:t>S</a:t>
            </a:r>
            <a:r>
              <a:rPr lang="nl-NL" dirty="0" err="1">
                <a:solidFill>
                  <a:srgbClr val="00B0F0"/>
                </a:solidFill>
              </a:rPr>
              <a:t>pecializations</a:t>
            </a:r>
            <a:endParaRPr lang="en-GB" dirty="0">
              <a:solidFill>
                <a:srgbClr val="00B0F0"/>
              </a:solidFill>
            </a:endParaRPr>
          </a:p>
        </p:txBody>
      </p:sp>
      <p:sp>
        <p:nvSpPr>
          <p:cNvPr id="5" name="Content Placeholder 4">
            <a:extLst>
              <a:ext uri="{FF2B5EF4-FFF2-40B4-BE49-F238E27FC236}">
                <a16:creationId xmlns:a16="http://schemas.microsoft.com/office/drawing/2014/main" id="{14275214-7FE4-E2CD-42B2-8043AC77531A}"/>
              </a:ext>
            </a:extLst>
          </p:cNvPr>
          <p:cNvSpPr>
            <a:spLocks noGrp="1"/>
          </p:cNvSpPr>
          <p:nvPr>
            <p:ph idx="1"/>
          </p:nvPr>
        </p:nvSpPr>
        <p:spPr>
          <a:xfrm>
            <a:off x="354360" y="1427500"/>
            <a:ext cx="8435280" cy="4525963"/>
          </a:xfrm>
        </p:spPr>
        <p:txBody>
          <a:bodyPr>
            <a:normAutofit/>
          </a:bodyPr>
          <a:lstStyle/>
          <a:p>
            <a:pPr marL="0" indent="0">
              <a:buNone/>
            </a:pPr>
            <a:endParaRPr lang="en-US" sz="2000" dirty="0"/>
          </a:p>
          <a:p>
            <a:pPr marL="0" indent="0">
              <a:buNone/>
            </a:pPr>
            <a:r>
              <a:rPr lang="en-US" sz="2000" dirty="0"/>
              <a:t>• </a:t>
            </a:r>
            <a:r>
              <a:rPr lang="en-US" sz="2400" dirty="0"/>
              <a:t>HAC - Awareness and Culture, 20 ECT</a:t>
            </a:r>
          </a:p>
          <a:p>
            <a:pPr marL="685800" lvl="1">
              <a:buFont typeface="Wingdings" panose="05000000000000000000" pitchFamily="2" charset="2"/>
              <a:buChar char="q"/>
            </a:pPr>
            <a:r>
              <a:rPr lang="en-US" sz="1900" dirty="0" err="1"/>
              <a:t>Bildung</a:t>
            </a:r>
            <a:r>
              <a:rPr lang="en-US" sz="1900" dirty="0"/>
              <a:t> (5 ECT)</a:t>
            </a:r>
          </a:p>
          <a:p>
            <a:pPr marL="685800" lvl="1">
              <a:buFont typeface="Wingdings" panose="05000000000000000000" pitchFamily="2" charset="2"/>
              <a:buChar char="q"/>
            </a:pPr>
            <a:r>
              <a:rPr lang="en-US" sz="1900" dirty="0"/>
              <a:t>The Laboratory of Science Fiction (5 ECT)</a:t>
            </a:r>
          </a:p>
          <a:p>
            <a:pPr marL="685800" lvl="1">
              <a:buFont typeface="Wingdings" panose="05000000000000000000" pitchFamily="2" charset="2"/>
              <a:buChar char="q"/>
            </a:pPr>
            <a:r>
              <a:rPr lang="en-US" sz="1900" dirty="0"/>
              <a:t>Matter of Art (5 ECT)</a:t>
            </a:r>
          </a:p>
          <a:p>
            <a:pPr marL="685800" lvl="1">
              <a:buFont typeface="Wingdings" panose="05000000000000000000" pitchFamily="2" charset="2"/>
              <a:buChar char="q"/>
            </a:pPr>
            <a:r>
              <a:rPr lang="en-US" sz="1900" dirty="0"/>
              <a:t>Art, Empathy &amp; Ethics (5 ECT)</a:t>
            </a:r>
          </a:p>
          <a:p>
            <a:pPr marL="0" indent="0">
              <a:buNone/>
            </a:pPr>
            <a:endParaRPr lang="en-US" sz="2000" dirty="0"/>
          </a:p>
          <a:p>
            <a:pPr marL="0" indent="0">
              <a:buNone/>
            </a:pPr>
            <a:r>
              <a:rPr lang="en-US" sz="2000" dirty="0"/>
              <a:t>• </a:t>
            </a:r>
            <a:r>
              <a:rPr lang="en-US" sz="2400" dirty="0"/>
              <a:t>LDE - Sustainability (Leiden-Delft-Erasmus), 15 ECT</a:t>
            </a:r>
          </a:p>
          <a:p>
            <a:pPr lvl="1">
              <a:buFont typeface="Wingdings" pitchFamily="2" charset="2"/>
              <a:buChar char="q"/>
            </a:pPr>
            <a:r>
              <a:rPr lang="nl-NL" sz="2000" dirty="0"/>
              <a:t>Fundamentals of </a:t>
            </a:r>
            <a:r>
              <a:rPr lang="nl-NL" sz="2000" dirty="0" err="1"/>
              <a:t>Sustainability</a:t>
            </a:r>
            <a:r>
              <a:rPr lang="nl-NL" sz="2000" dirty="0"/>
              <a:t> (5 ECT)</a:t>
            </a:r>
          </a:p>
          <a:p>
            <a:pPr lvl="1">
              <a:buFont typeface="Wingdings" pitchFamily="2" charset="2"/>
              <a:buChar char="q"/>
            </a:pPr>
            <a:r>
              <a:rPr lang="nl-NL" sz="2000" dirty="0" err="1"/>
              <a:t>Sustainability</a:t>
            </a:r>
            <a:r>
              <a:rPr lang="nl-NL" sz="2000" dirty="0"/>
              <a:t> Challenge (10 ECT)</a:t>
            </a:r>
          </a:p>
          <a:p>
            <a:pPr lvl="1">
              <a:buFont typeface="Wingdings" pitchFamily="2" charset="2"/>
              <a:buChar char="q"/>
            </a:pPr>
            <a:r>
              <a:rPr lang="nl-NL" sz="2000" dirty="0" err="1"/>
              <a:t>Interfaculty</a:t>
            </a:r>
            <a:r>
              <a:rPr lang="nl-NL" sz="2000" dirty="0"/>
              <a:t> courses (5 ECT)</a:t>
            </a:r>
          </a:p>
        </p:txBody>
      </p:sp>
    </p:spTree>
    <p:extLst>
      <p:ext uri="{BB962C8B-B14F-4D97-AF65-F5344CB8AC3E}">
        <p14:creationId xmlns:p14="http://schemas.microsoft.com/office/powerpoint/2010/main" val="375207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err="1">
                <a:solidFill>
                  <a:srgbClr val="00B0F0"/>
                </a:solidFill>
              </a:rPr>
              <a:t>Interfaculty</a:t>
            </a:r>
            <a:r>
              <a:rPr lang="nl-NL" dirty="0">
                <a:solidFill>
                  <a:srgbClr val="00B0F0"/>
                </a:solidFill>
              </a:rPr>
              <a:t> courses</a:t>
            </a:r>
            <a:endParaRPr lang="en-GB" i="1" dirty="0">
              <a:solidFill>
                <a:srgbClr val="00B0F0"/>
              </a:solidFill>
            </a:endParaRPr>
          </a:p>
        </p:txBody>
      </p:sp>
      <p:sp>
        <p:nvSpPr>
          <p:cNvPr id="5" name="Content Placeholder 4">
            <a:extLst>
              <a:ext uri="{FF2B5EF4-FFF2-40B4-BE49-F238E27FC236}">
                <a16:creationId xmlns:a16="http://schemas.microsoft.com/office/drawing/2014/main" id="{14275214-7FE4-E2CD-42B2-8043AC77531A}"/>
              </a:ext>
            </a:extLst>
          </p:cNvPr>
          <p:cNvSpPr>
            <a:spLocks noGrp="1"/>
          </p:cNvSpPr>
          <p:nvPr>
            <p:ph idx="1"/>
          </p:nvPr>
        </p:nvSpPr>
        <p:spPr>
          <a:xfrm>
            <a:off x="478628" y="1628800"/>
            <a:ext cx="8229600" cy="4525963"/>
          </a:xfrm>
        </p:spPr>
        <p:txBody>
          <a:bodyPr>
            <a:normAutofit fontScale="92500" lnSpcReduction="10000"/>
          </a:bodyPr>
          <a:lstStyle/>
          <a:p>
            <a:pPr>
              <a:buFont typeface="Wingdings" pitchFamily="2" charset="2"/>
              <a:buChar char="q"/>
            </a:pPr>
            <a:r>
              <a:rPr lang="nl-NL" sz="2000" dirty="0"/>
              <a:t>Meeting Skills </a:t>
            </a:r>
          </a:p>
          <a:p>
            <a:pPr>
              <a:buFont typeface="Wingdings" pitchFamily="2" charset="2"/>
              <a:buChar char="q"/>
            </a:pPr>
            <a:r>
              <a:rPr lang="nl-NL" sz="2000" dirty="0" err="1"/>
              <a:t>Rhetoric</a:t>
            </a:r>
            <a:r>
              <a:rPr lang="nl-NL" sz="2000" dirty="0"/>
              <a:t> </a:t>
            </a:r>
            <a:r>
              <a:rPr lang="nl-NL" sz="2000" dirty="0" err="1"/>
              <a:t>and</a:t>
            </a:r>
            <a:r>
              <a:rPr lang="nl-NL" sz="2000" dirty="0"/>
              <a:t> Public </a:t>
            </a:r>
            <a:r>
              <a:rPr lang="nl-NL" sz="2000" dirty="0" err="1"/>
              <a:t>Speaking</a:t>
            </a:r>
            <a:r>
              <a:rPr lang="nl-NL" sz="2000" dirty="0"/>
              <a:t> </a:t>
            </a:r>
          </a:p>
          <a:p>
            <a:pPr>
              <a:buFont typeface="Wingdings" pitchFamily="2" charset="2"/>
              <a:buChar char="q"/>
            </a:pPr>
            <a:r>
              <a:rPr lang="nl-NL" sz="2000" dirty="0" err="1"/>
              <a:t>Sketching</a:t>
            </a:r>
            <a:r>
              <a:rPr lang="nl-NL" sz="2000" dirty="0"/>
              <a:t> </a:t>
            </a:r>
            <a:r>
              <a:rPr lang="nl-NL" sz="2000" dirty="0" err="1"/>
              <a:t>and</a:t>
            </a:r>
            <a:r>
              <a:rPr lang="nl-NL" sz="2000" dirty="0"/>
              <a:t> </a:t>
            </a:r>
            <a:r>
              <a:rPr lang="nl-NL" sz="2000" dirty="0" err="1"/>
              <a:t>Visualization</a:t>
            </a:r>
            <a:r>
              <a:rPr lang="nl-NL" sz="2000" dirty="0"/>
              <a:t> </a:t>
            </a:r>
            <a:r>
              <a:rPr lang="nl-NL" sz="2000" dirty="0" err="1"/>
              <a:t>for</a:t>
            </a:r>
            <a:r>
              <a:rPr lang="nl-NL" sz="2000" dirty="0"/>
              <a:t> </a:t>
            </a:r>
            <a:r>
              <a:rPr lang="nl-NL" sz="2000" dirty="0" err="1"/>
              <a:t>Conceptualizing</a:t>
            </a:r>
            <a:r>
              <a:rPr lang="nl-NL" sz="2000" dirty="0"/>
              <a:t> </a:t>
            </a:r>
            <a:r>
              <a:rPr lang="nl-NL" sz="2000" dirty="0" err="1"/>
              <a:t>Thoughts</a:t>
            </a:r>
            <a:r>
              <a:rPr lang="nl-NL" sz="2000" dirty="0"/>
              <a:t> </a:t>
            </a:r>
          </a:p>
          <a:p>
            <a:pPr>
              <a:buFont typeface="Wingdings" pitchFamily="2" charset="2"/>
              <a:buChar char="q"/>
            </a:pPr>
            <a:r>
              <a:rPr lang="nl-NL" sz="2000" dirty="0"/>
              <a:t>MOOC (max 2 </a:t>
            </a:r>
            <a:r>
              <a:rPr lang="nl-NL" sz="2000" dirty="0" err="1"/>
              <a:t>credits</a:t>
            </a:r>
            <a:r>
              <a:rPr lang="nl-NL" sz="2000" dirty="0"/>
              <a:t>)</a:t>
            </a:r>
          </a:p>
          <a:p>
            <a:pPr>
              <a:buFont typeface="Wingdings" pitchFamily="2" charset="2"/>
              <a:buChar char="q"/>
            </a:pPr>
            <a:r>
              <a:rPr lang="nl-NL" sz="2000" dirty="0" err="1"/>
              <a:t>Can</a:t>
            </a:r>
            <a:r>
              <a:rPr lang="nl-NL" sz="2000" dirty="0"/>
              <a:t> We Cool </a:t>
            </a:r>
            <a:r>
              <a:rPr lang="nl-NL" sz="2000" dirty="0" err="1"/>
              <a:t>the</a:t>
            </a:r>
            <a:r>
              <a:rPr lang="nl-NL" sz="2000" dirty="0"/>
              <a:t> Earth? </a:t>
            </a:r>
          </a:p>
          <a:p>
            <a:pPr>
              <a:buFont typeface="Wingdings" pitchFamily="2" charset="2"/>
              <a:buChar char="q"/>
            </a:pPr>
            <a:r>
              <a:rPr lang="nl-NL" sz="2000" dirty="0"/>
              <a:t>Critical Thinking </a:t>
            </a:r>
          </a:p>
          <a:p>
            <a:pPr>
              <a:buFont typeface="Wingdings" pitchFamily="2" charset="2"/>
              <a:buChar char="q"/>
            </a:pPr>
            <a:r>
              <a:rPr lang="nl-NL" sz="2000" dirty="0"/>
              <a:t>CERN </a:t>
            </a:r>
          </a:p>
          <a:p>
            <a:pPr>
              <a:buFont typeface="Wingdings" pitchFamily="2" charset="2"/>
              <a:buChar char="q"/>
            </a:pPr>
            <a:r>
              <a:rPr lang="nl-NL" sz="2000" dirty="0" err="1"/>
              <a:t>McDermott</a:t>
            </a:r>
            <a:r>
              <a:rPr lang="nl-NL" sz="2000" dirty="0"/>
              <a:t> Challenge</a:t>
            </a:r>
          </a:p>
          <a:p>
            <a:pPr>
              <a:buFont typeface="Wingdings" pitchFamily="2" charset="2"/>
              <a:buChar char="q"/>
            </a:pPr>
            <a:r>
              <a:rPr lang="nl-NL" sz="2000" dirty="0"/>
              <a:t>Living Campus </a:t>
            </a:r>
          </a:p>
          <a:p>
            <a:pPr>
              <a:buFont typeface="Wingdings" pitchFamily="2" charset="2"/>
              <a:buChar char="q"/>
            </a:pPr>
            <a:r>
              <a:rPr lang="nl-NL" sz="2000" dirty="0" err="1"/>
              <a:t>Scientific</a:t>
            </a:r>
            <a:r>
              <a:rPr lang="nl-NL" sz="2000" dirty="0"/>
              <a:t> </a:t>
            </a:r>
            <a:r>
              <a:rPr lang="nl-NL" sz="2000" dirty="0" err="1"/>
              <a:t>Writing</a:t>
            </a:r>
            <a:r>
              <a:rPr lang="nl-NL" sz="2000" dirty="0"/>
              <a:t> </a:t>
            </a:r>
          </a:p>
          <a:p>
            <a:pPr>
              <a:buFont typeface="Wingdings" pitchFamily="2" charset="2"/>
              <a:buChar char="q"/>
            </a:pPr>
            <a:r>
              <a:rPr lang="nl-NL" sz="2000" dirty="0"/>
              <a:t>‘</a:t>
            </a:r>
            <a:r>
              <a:rPr lang="nl-NL" sz="2000" dirty="0" err="1"/>
              <a:t>Where</a:t>
            </a:r>
            <a:r>
              <a:rPr lang="nl-NL" sz="2000" dirty="0"/>
              <a:t> Do </a:t>
            </a:r>
            <a:r>
              <a:rPr lang="nl-NL" sz="2000" dirty="0" err="1"/>
              <a:t>you</a:t>
            </a:r>
            <a:r>
              <a:rPr lang="nl-NL" sz="2000" dirty="0"/>
              <a:t> Stand?’ </a:t>
            </a:r>
            <a:r>
              <a:rPr lang="nl-NL" sz="2000" dirty="0" err="1"/>
              <a:t>Political</a:t>
            </a:r>
            <a:r>
              <a:rPr lang="nl-NL" sz="2000" dirty="0"/>
              <a:t> </a:t>
            </a:r>
            <a:r>
              <a:rPr lang="nl-NL" sz="2000" dirty="0" err="1"/>
              <a:t>Philosophy</a:t>
            </a:r>
            <a:r>
              <a:rPr lang="nl-NL" sz="2000" dirty="0"/>
              <a:t> </a:t>
            </a:r>
            <a:r>
              <a:rPr lang="nl-NL" sz="2000" dirty="0" err="1"/>
              <a:t>from</a:t>
            </a:r>
            <a:r>
              <a:rPr lang="nl-NL" sz="2000" dirty="0"/>
              <a:t> a Global </a:t>
            </a:r>
            <a:r>
              <a:rPr lang="nl-NL" sz="2000" dirty="0" err="1"/>
              <a:t>Perspective</a:t>
            </a:r>
            <a:endParaRPr lang="nl-NL" sz="2000" dirty="0"/>
          </a:p>
          <a:p>
            <a:pPr>
              <a:buFont typeface="Wingdings" pitchFamily="2" charset="2"/>
              <a:buChar char="q"/>
            </a:pPr>
            <a:r>
              <a:rPr lang="nl-NL" sz="2000" dirty="0"/>
              <a:t>Technology </a:t>
            </a:r>
            <a:r>
              <a:rPr lang="nl-NL" sz="2000" dirty="0" err="1"/>
              <a:t>for</a:t>
            </a:r>
            <a:r>
              <a:rPr lang="nl-NL" sz="2000" dirty="0"/>
              <a:t> Global </a:t>
            </a:r>
            <a:r>
              <a:rPr lang="nl-NL" sz="2000" dirty="0" err="1"/>
              <a:t>Challenges</a:t>
            </a:r>
            <a:r>
              <a:rPr lang="nl-NL" sz="2000" dirty="0"/>
              <a:t> </a:t>
            </a:r>
          </a:p>
          <a:p>
            <a:pPr>
              <a:buFont typeface="Wingdings" pitchFamily="2" charset="2"/>
              <a:buChar char="q"/>
            </a:pPr>
            <a:r>
              <a:rPr lang="nl-NL" sz="2000" dirty="0" err="1"/>
              <a:t>Inclusive</a:t>
            </a:r>
            <a:r>
              <a:rPr lang="nl-NL" sz="2000" dirty="0"/>
              <a:t> </a:t>
            </a:r>
            <a:r>
              <a:rPr lang="nl-NL" sz="2000" dirty="0" err="1"/>
              <a:t>Leadership</a:t>
            </a:r>
            <a:r>
              <a:rPr lang="nl-NL" sz="2000" dirty="0"/>
              <a:t> </a:t>
            </a:r>
          </a:p>
          <a:p>
            <a:endParaRPr lang="nl-NL" sz="2000" dirty="0"/>
          </a:p>
        </p:txBody>
      </p:sp>
    </p:spTree>
    <p:extLst>
      <p:ext uri="{BB962C8B-B14F-4D97-AF65-F5344CB8AC3E}">
        <p14:creationId xmlns:p14="http://schemas.microsoft.com/office/powerpoint/2010/main" val="180483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00B0F0"/>
                </a:solidFill>
              </a:rPr>
              <a:t>AE Program – Research Project</a:t>
            </a:r>
            <a:endParaRPr lang="en-GB" dirty="0">
              <a:solidFill>
                <a:srgbClr val="00B0F0"/>
              </a:solidFill>
            </a:endParaRPr>
          </a:p>
        </p:txBody>
      </p:sp>
      <p:sp>
        <p:nvSpPr>
          <p:cNvPr id="3" name="Tijdelijke aanduiding voor inhoud 2"/>
          <p:cNvSpPr>
            <a:spLocks noGrp="1"/>
          </p:cNvSpPr>
          <p:nvPr>
            <p:ph idx="1"/>
          </p:nvPr>
        </p:nvSpPr>
        <p:spPr/>
        <p:txBody>
          <a:bodyPr>
            <a:normAutofit lnSpcReduction="10000"/>
          </a:bodyPr>
          <a:lstStyle/>
          <a:p>
            <a:r>
              <a:rPr lang="en-GB" sz="2400" dirty="0"/>
              <a:t>The size of this project is 14 EC or about 380 hours </a:t>
            </a:r>
            <a:br>
              <a:rPr lang="en-GB" sz="2400" dirty="0"/>
            </a:br>
            <a:r>
              <a:rPr lang="en-GB" sz="2400" dirty="0"/>
              <a:t>(equivalent with 2-2.5 months full-time)</a:t>
            </a:r>
          </a:p>
          <a:p>
            <a:endParaRPr lang="nl-NL" sz="2400" dirty="0"/>
          </a:p>
          <a:p>
            <a:r>
              <a:rPr lang="en-GB" sz="2400" dirty="0"/>
              <a:t>The project can be chosen from any topic as long as it can be facilitated by the Faculty and </a:t>
            </a:r>
            <a:r>
              <a:rPr lang="en-GB" sz="2400" u="sng" dirty="0"/>
              <a:t>supervised by some of its staff members</a:t>
            </a:r>
          </a:p>
          <a:p>
            <a:endParaRPr lang="en-GB" sz="2400" dirty="0"/>
          </a:p>
          <a:p>
            <a:r>
              <a:rPr lang="en-GB" sz="2400" dirty="0"/>
              <a:t>The student is in the lead to select the topic of their choice, to search for a supervisor and to prepare the research proposal</a:t>
            </a:r>
          </a:p>
          <a:p>
            <a:endParaRPr lang="en-GB" sz="2400" dirty="0"/>
          </a:p>
          <a:p>
            <a:r>
              <a:rPr lang="en-GB" sz="2400" dirty="0"/>
              <a:t>End product has the </a:t>
            </a:r>
            <a:r>
              <a:rPr lang="en-GB" sz="2400" u="sng" dirty="0"/>
              <a:t>format of a Journal Paper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solidFill>
                  <a:srgbClr val="00B0F0"/>
                </a:solidFill>
              </a:rPr>
              <a:t>AE Program – </a:t>
            </a:r>
            <a:r>
              <a:rPr lang="nl-NL" dirty="0" err="1">
                <a:solidFill>
                  <a:srgbClr val="00B0F0"/>
                </a:solidFill>
              </a:rPr>
              <a:t>Finalisation</a:t>
            </a:r>
            <a:endParaRPr lang="en-GB" dirty="0">
              <a:solidFill>
                <a:srgbClr val="00B0F0"/>
              </a:solidFill>
            </a:endParaRPr>
          </a:p>
        </p:txBody>
      </p:sp>
      <p:sp>
        <p:nvSpPr>
          <p:cNvPr id="3" name="Tijdelijke aanduiding voor inhoud 2"/>
          <p:cNvSpPr>
            <a:spLocks noGrp="1"/>
          </p:cNvSpPr>
          <p:nvPr>
            <p:ph idx="1"/>
          </p:nvPr>
        </p:nvSpPr>
        <p:spPr/>
        <p:txBody>
          <a:bodyPr>
            <a:noAutofit/>
          </a:bodyPr>
          <a:lstStyle/>
          <a:p>
            <a:r>
              <a:rPr lang="en-GB" sz="2800" b="1" dirty="0"/>
              <a:t>Reflection</a:t>
            </a:r>
            <a:r>
              <a:rPr lang="en-GB" sz="2800" dirty="0"/>
              <a:t>: (expectations – performance – evaluation): each student individually provides feedback on their HPB (1 EC)</a:t>
            </a:r>
          </a:p>
          <a:p>
            <a:pPr marL="0" indent="0">
              <a:buNone/>
            </a:pPr>
            <a:endParaRPr lang="nl-NL" sz="2800" dirty="0"/>
          </a:p>
          <a:p>
            <a:r>
              <a:rPr lang="en-GB" sz="2800" dirty="0"/>
              <a:t>The HPB cohort organises a </a:t>
            </a:r>
            <a:r>
              <a:rPr lang="en-GB" sz="2800" b="1" dirty="0"/>
              <a:t>symposium</a:t>
            </a:r>
            <a:r>
              <a:rPr lang="en-GB" sz="2800" dirty="0"/>
              <a:t> at the end of their Honours Track presenting their research projects to the faculty community</a:t>
            </a:r>
          </a:p>
          <a:p>
            <a:pPr lvl="1"/>
            <a:r>
              <a:rPr lang="en-GB" dirty="0"/>
              <a:t>Presentation</a:t>
            </a:r>
          </a:p>
          <a:p>
            <a:pPr lvl="1"/>
            <a:r>
              <a:rPr lang="en-GB" dirty="0"/>
              <a:t>Poster</a:t>
            </a:r>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689</Words>
  <Application>Microsoft Office PowerPoint</Application>
  <PresentationFormat>On-screen Show (4:3)</PresentationFormat>
  <Paragraphs>113</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Georgia</vt:lpstr>
      <vt:lpstr>Symbol</vt:lpstr>
      <vt:lpstr>Wingdings</vt:lpstr>
      <vt:lpstr>Office-thema</vt:lpstr>
      <vt:lpstr>Information meeting  Aerospace Honours Program Bachelor</vt:lpstr>
      <vt:lpstr>Contents</vt:lpstr>
      <vt:lpstr>Objective</vt:lpstr>
      <vt:lpstr>Requirements</vt:lpstr>
      <vt:lpstr>AE Program</vt:lpstr>
      <vt:lpstr>Specializations</vt:lpstr>
      <vt:lpstr>Interfaculty courses</vt:lpstr>
      <vt:lpstr>AE Program – Research Project</vt:lpstr>
      <vt:lpstr>AE Program – Finalisation</vt:lpstr>
      <vt:lpstr>HBP Symposium 2023</vt:lpstr>
      <vt:lpstr>HBP Symposium 2023</vt:lpstr>
      <vt:lpstr>HBP Symposium 2023</vt:lpstr>
      <vt:lpstr>HBP Symposium 2024</vt:lpstr>
      <vt:lpstr>Getting excited?</vt:lpstr>
      <vt:lpstr>Planning (for HPB 2024-2026)</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Aerospace Honors Program Bachelor</dc:title>
  <dc:creator>Gebruiker</dc:creator>
  <cp:lastModifiedBy>Yinneke de Hoop</cp:lastModifiedBy>
  <cp:revision>147</cp:revision>
  <cp:lastPrinted>2014-09-17T09:37:32Z</cp:lastPrinted>
  <dcterms:created xsi:type="dcterms:W3CDTF">2014-09-15T20:29:43Z</dcterms:created>
  <dcterms:modified xsi:type="dcterms:W3CDTF">2024-07-11T14:09:49Z</dcterms:modified>
</cp:coreProperties>
</file>