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handoutMasterIdLst>
    <p:handoutMasterId r:id="rId18"/>
  </p:handoutMasterIdLst>
  <p:sldIdLst>
    <p:sldId id="256" r:id="rId3"/>
    <p:sldId id="293" r:id="rId4"/>
    <p:sldId id="295" r:id="rId5"/>
    <p:sldId id="300" r:id="rId6"/>
    <p:sldId id="272" r:id="rId7"/>
    <p:sldId id="289" r:id="rId8"/>
    <p:sldId id="291" r:id="rId9"/>
    <p:sldId id="282" r:id="rId10"/>
    <p:sldId id="299" r:id="rId11"/>
    <p:sldId id="280" r:id="rId12"/>
    <p:sldId id="271" r:id="rId13"/>
    <p:sldId id="275" r:id="rId14"/>
    <p:sldId id="290" r:id="rId15"/>
    <p:sldId id="285" r:id="rId16"/>
  </p:sldIdLst>
  <p:sldSz cx="9144000" cy="5143500" type="screen16x9"/>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Karssen-Minekus - TNW" initials="SK-T" lastIdx="3" clrIdx="0">
    <p:extLst>
      <p:ext uri="{19B8F6BF-5375-455C-9EA6-DF929625EA0E}">
        <p15:presenceInfo xmlns:p15="http://schemas.microsoft.com/office/powerpoint/2012/main" userId="S-1-5-21-2082945442-480271342-340043625-200830" providerId="AD"/>
      </p:ext>
    </p:extLst>
  </p:cmAuthor>
  <p:cmAuthor id="2" name="Pauline Elshof - TNW" initials="PE-T" lastIdx="15" clrIdx="1">
    <p:extLst>
      <p:ext uri="{19B8F6BF-5375-455C-9EA6-DF929625EA0E}">
        <p15:presenceInfo xmlns:p15="http://schemas.microsoft.com/office/powerpoint/2012/main" userId="S-1-5-21-2082945442-480271342-340043625-281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BDFCE-B11C-7944-A5F7-7E54C813579D}" v="17" dt="2022-03-23T09:27:52.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3" autoAdjust="0"/>
    <p:restoredTop sz="96197" autoAdjust="0"/>
  </p:normalViewPr>
  <p:slideViewPr>
    <p:cSldViewPr snapToGrid="0" snapToObjects="1">
      <p:cViewPr varScale="1">
        <p:scale>
          <a:sx n="108" d="100"/>
          <a:sy n="108" d="100"/>
        </p:scale>
        <p:origin x="658" y="3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DBAE3B3E-782A-9745-8E84-372F7B6771BF}" type="datetimeFigureOut">
              <a:rPr lang="en-US" smtClean="0"/>
              <a:t>2/21/2024</a:t>
            </a:fld>
            <a:endParaRPr lang="en-US" dirty="0"/>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3C171C0A-6FC9-E54E-92BE-11816E6C8A1A}" type="slidenum">
              <a:rPr lang="en-US" smtClean="0"/>
              <a:t>‹#›</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443476EA-7E9A-451A-B3E6-B0FE4AA7E116}" type="datetimeFigureOut">
              <a:rPr lang="en-GB" smtClean="0"/>
              <a:t>21/02/2024</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528DEFB2-7F38-43EC-B287-6B05610D9E9A}" type="slidenum">
              <a:rPr lang="en-GB" smtClean="0"/>
              <a:t>‹#›</a:t>
            </a:fld>
            <a:endParaRPr lang="en-GB"/>
          </a:p>
        </p:txBody>
      </p:sp>
    </p:spTree>
    <p:extLst>
      <p:ext uri="{BB962C8B-B14F-4D97-AF65-F5344CB8AC3E}">
        <p14:creationId xmlns:p14="http://schemas.microsoft.com/office/powerpoint/2010/main" val="413320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AD395F2-4AF4-4253-8A1E-C7D12137E5D5}" type="slidenum">
              <a:rPr lang="en-GB" smtClean="0"/>
              <a:t>2</a:t>
            </a:fld>
            <a:endParaRPr lang="en-GB"/>
          </a:p>
        </p:txBody>
      </p:sp>
    </p:spTree>
    <p:extLst>
      <p:ext uri="{BB962C8B-B14F-4D97-AF65-F5344CB8AC3E}">
        <p14:creationId xmlns:p14="http://schemas.microsoft.com/office/powerpoint/2010/main" val="417583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Vragen kunnen gestuurd worden aan info-sec</a:t>
            </a:r>
            <a:endParaRPr lang="en-GB" dirty="0"/>
          </a:p>
        </p:txBody>
      </p:sp>
      <p:sp>
        <p:nvSpPr>
          <p:cNvPr id="4" name="Slide Number Placeholder 3"/>
          <p:cNvSpPr>
            <a:spLocks noGrp="1"/>
          </p:cNvSpPr>
          <p:nvPr>
            <p:ph type="sldNum" sz="quarter" idx="10"/>
          </p:nvPr>
        </p:nvSpPr>
        <p:spPr/>
        <p:txBody>
          <a:bodyPr/>
          <a:lstStyle/>
          <a:p>
            <a:fld id="{528DEFB2-7F38-43EC-B287-6B05610D9E9A}" type="slidenum">
              <a:rPr lang="en-GB" smtClean="0"/>
              <a:t>14</a:t>
            </a:fld>
            <a:endParaRPr lang="en-GB"/>
          </a:p>
        </p:txBody>
      </p:sp>
    </p:spTree>
    <p:extLst>
      <p:ext uri="{BB962C8B-B14F-4D97-AF65-F5344CB8AC3E}">
        <p14:creationId xmlns:p14="http://schemas.microsoft.com/office/powerpoint/2010/main" val="45288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2192" y="617247"/>
            <a:ext cx="7265534" cy="2229538"/>
          </a:xfrm>
        </p:spPr>
        <p:txBody>
          <a:bodyPr>
            <a:noAutofit/>
          </a:bodyPr>
          <a:lstStyle>
            <a:lvl1pPr algn="l">
              <a:defRPr sz="7200">
                <a:solidFill>
                  <a:srgbClr val="00A6D6"/>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02192" y="3203297"/>
            <a:ext cx="7067378" cy="1025802"/>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1583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433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1435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146" y="4663753"/>
            <a:ext cx="1104294" cy="323006"/>
          </a:xfrm>
          <a:prstGeom prst="rect">
            <a:avLst/>
          </a:prstGeom>
        </p:spPr>
      </p:pic>
      <p:sp>
        <p:nvSpPr>
          <p:cNvPr id="13"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3" name="TextBox 2"/>
          <p:cNvSpPr txBox="1"/>
          <p:nvPr userDrawn="1"/>
        </p:nvSpPr>
        <p:spPr>
          <a:xfrm>
            <a:off x="-3990281" y="41865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205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62A2416-1570-3849-86F9-07F78746E1B2}" type="datetimeFigureOut">
              <a:rPr lang="en-US" smtClean="0"/>
              <a:t>2/21/2024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1212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106" y="205979"/>
            <a:ext cx="710646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63106" y="1200150"/>
            <a:ext cx="7106464" cy="34861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264" y="4581184"/>
            <a:ext cx="1368883" cy="632424"/>
          </a:xfrm>
          <a:prstGeom prst="rect">
            <a:avLst/>
          </a:prstGeom>
        </p:spPr>
      </p:pic>
      <p:sp>
        <p:nvSpPr>
          <p:cNvPr id="10"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9" name="Rectangle 28"/>
          <p:cNvSpPr>
            <a:spLocks noChangeArrowheads="1"/>
          </p:cNvSpPr>
          <p:nvPr userDrawn="1"/>
        </p:nvSpPr>
        <p:spPr bwMode="auto">
          <a:xfrm>
            <a:off x="0" y="0"/>
            <a:ext cx="1576384" cy="5149008"/>
          </a:xfrm>
          <a:prstGeom prst="rect">
            <a:avLst/>
          </a:prstGeom>
          <a:solidFill>
            <a:srgbClr val="00A6D6"/>
          </a:solidFill>
          <a:ln w="9525">
            <a:noFill/>
            <a:miter lim="800000"/>
            <a:headEnd/>
            <a:tailEnd/>
          </a:ln>
        </p:spPr>
        <p:txBody>
          <a:bodyPr wrap="none" lIns="91436" tIns="45719" rIns="91436" bIns="45719" anchor="ctr"/>
          <a:lstStyle/>
          <a:p>
            <a:pPr algn="r"/>
            <a:endParaRPr lang="nl-NL" sz="2100">
              <a:latin typeface="Tahoma" pitchFamily="34" charset="0"/>
            </a:endParaRPr>
          </a:p>
        </p:txBody>
      </p:sp>
      <p:pic>
        <p:nvPicPr>
          <p:cNvPr id="11"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264" y="4389330"/>
            <a:ext cx="1368883" cy="843232"/>
          </a:xfrm>
          <a:prstGeom prst="rect">
            <a:avLst/>
          </a:prstGeom>
        </p:spPr>
      </p:pic>
    </p:spTree>
    <p:extLst>
      <p:ext uri="{BB962C8B-B14F-4D97-AF65-F5344CB8AC3E}">
        <p14:creationId xmlns:p14="http://schemas.microsoft.com/office/powerpoint/2010/main" val="3480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2404" y="205979"/>
            <a:ext cx="7090513"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72404" y="1200150"/>
            <a:ext cx="7090513" cy="36155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pic>
        <p:nvPicPr>
          <p:cNvPr id="6" name="Afbeelding 8" descr="TUDelft_LogoZWART.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624" y="4515071"/>
            <a:ext cx="1104294" cy="430675"/>
          </a:xfrm>
          <a:prstGeom prst="rect">
            <a:avLst/>
          </a:prstGeom>
        </p:spPr>
      </p:pic>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nfo-sec@tudelft.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240" y="505504"/>
            <a:ext cx="6902253" cy="2194834"/>
          </a:xfrm>
        </p:spPr>
        <p:txBody>
          <a:bodyPr>
            <a:normAutofit fontScale="90000"/>
          </a:bodyPr>
          <a:lstStyle/>
          <a:p>
            <a:pPr algn="l"/>
            <a:r>
              <a:rPr lang="en-US" sz="8800" dirty="0">
                <a:latin typeface="Arial"/>
                <a:cs typeface="Arial"/>
              </a:rPr>
              <a:t>Minor </a:t>
            </a:r>
            <a:r>
              <a:rPr lang="en-US" sz="8800" dirty="0" err="1">
                <a:latin typeface="Arial"/>
                <a:cs typeface="Arial"/>
              </a:rPr>
              <a:t>Educatie</a:t>
            </a:r>
            <a:endParaRPr lang="en-US" sz="8800" dirty="0">
              <a:latin typeface="Arial"/>
              <a:cs typeface="Arial"/>
            </a:endParaRPr>
          </a:p>
        </p:txBody>
      </p:sp>
      <p:sp>
        <p:nvSpPr>
          <p:cNvPr id="3" name="Subtitle 2"/>
          <p:cNvSpPr>
            <a:spLocks noGrp="1"/>
          </p:cNvSpPr>
          <p:nvPr>
            <p:ph type="subTitle" idx="1"/>
          </p:nvPr>
        </p:nvSpPr>
        <p:spPr>
          <a:xfrm>
            <a:off x="1880240" y="2914650"/>
            <a:ext cx="5892160" cy="1314450"/>
          </a:xfrm>
        </p:spPr>
        <p:txBody>
          <a:bodyPr/>
          <a:lstStyle/>
          <a:p>
            <a:pPr algn="l"/>
            <a:r>
              <a:rPr lang="en-US" dirty="0">
                <a:latin typeface="Arial"/>
                <a:cs typeface="Arial"/>
              </a:rPr>
              <a:t>2024 – 2025 </a:t>
            </a:r>
          </a:p>
        </p:txBody>
      </p:sp>
      <p:sp>
        <p:nvSpPr>
          <p:cNvPr id="4" name="TextBox 3"/>
          <p:cNvSpPr txBox="1"/>
          <p:nvPr/>
        </p:nvSpPr>
        <p:spPr>
          <a:xfrm>
            <a:off x="6608618" y="3941135"/>
            <a:ext cx="2236124" cy="461665"/>
          </a:xfrm>
          <a:prstGeom prst="rect">
            <a:avLst/>
          </a:prstGeom>
          <a:noFill/>
        </p:spPr>
        <p:txBody>
          <a:bodyPr wrap="square" rtlCol="0">
            <a:spAutoFit/>
          </a:bodyPr>
          <a:lstStyle/>
          <a:p>
            <a:pPr algn="r"/>
            <a:r>
              <a:rPr lang="nl-NL" sz="2400" dirty="0">
                <a:solidFill>
                  <a:srgbClr val="0070C0"/>
                </a:solidFill>
                <a:latin typeface="Calibri" panose="020F0502020204030204" pitchFamily="34" charset="0"/>
                <a:cs typeface="Calibri" panose="020F0502020204030204" pitchFamily="34" charset="0"/>
              </a:rPr>
              <a:t>Heb jij het in je?</a:t>
            </a:r>
          </a:p>
        </p:txBody>
      </p:sp>
      <p:pic>
        <p:nvPicPr>
          <p:cNvPr id="6" name="Afbeelding 5" descr="Afbeelding met tekst&#10;&#10;Automatisch gegenereerde beschrijving">
            <a:extLst>
              <a:ext uri="{FF2B5EF4-FFF2-40B4-BE49-F238E27FC236}">
                <a16:creationId xmlns:a16="http://schemas.microsoft.com/office/drawing/2014/main" id="{34A7F445-7CBA-7C4D-A097-2E48B56C0265}"/>
              </a:ext>
            </a:extLst>
          </p:cNvPr>
          <p:cNvPicPr>
            <a:picLocks noChangeAspect="1"/>
          </p:cNvPicPr>
          <p:nvPr/>
        </p:nvPicPr>
        <p:blipFill>
          <a:blip r:embed="rId2"/>
          <a:stretch>
            <a:fillRect/>
          </a:stretch>
        </p:blipFill>
        <p:spPr>
          <a:xfrm>
            <a:off x="3948545" y="2467061"/>
            <a:ext cx="2734887" cy="2458142"/>
          </a:xfrm>
          <a:prstGeom prst="rect">
            <a:avLst/>
          </a:prstGeom>
        </p:spPr>
      </p:pic>
    </p:spTree>
    <p:extLst>
      <p:ext uri="{BB962C8B-B14F-4D97-AF65-F5344CB8AC3E}">
        <p14:creationId xmlns:p14="http://schemas.microsoft.com/office/powerpoint/2010/main" val="308795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Stagescholen</a:t>
            </a:r>
          </a:p>
        </p:txBody>
      </p:sp>
      <p:sp>
        <p:nvSpPr>
          <p:cNvPr id="3" name="Content Placeholder 2"/>
          <p:cNvSpPr>
            <a:spLocks noGrp="1"/>
          </p:cNvSpPr>
          <p:nvPr>
            <p:ph idx="1"/>
          </p:nvPr>
        </p:nvSpPr>
        <p:spPr>
          <a:xfrm>
            <a:off x="1763106" y="959119"/>
            <a:ext cx="7295834" cy="3898631"/>
          </a:xfrm>
        </p:spPr>
        <p:txBody>
          <a:bodyPr>
            <a:noAutofit/>
          </a:bodyPr>
          <a:lstStyle/>
          <a:p>
            <a:pPr marL="0" indent="0">
              <a:buNone/>
            </a:pPr>
            <a:r>
              <a:rPr lang="nl-NL" sz="2000" b="1" dirty="0">
                <a:solidFill>
                  <a:srgbClr val="C00000"/>
                </a:solidFill>
              </a:rPr>
              <a:t>Wij hebben maar zoeken altijd</a:t>
            </a:r>
            <a:r>
              <a:rPr lang="nl-NL" sz="2000" dirty="0"/>
              <a:t>:</a:t>
            </a:r>
          </a:p>
          <a:p>
            <a:r>
              <a:rPr lang="nl-NL" sz="2000" dirty="0"/>
              <a:t>Goede contacten, </a:t>
            </a:r>
          </a:p>
          <a:p>
            <a:pPr marL="0" indent="0">
              <a:buNone/>
            </a:pPr>
            <a:r>
              <a:rPr lang="nl-NL" sz="2000" dirty="0"/>
              <a:t>opleidingsscholen, ruime ervaring </a:t>
            </a:r>
            <a:endParaRPr lang="en-GB" sz="2000" dirty="0"/>
          </a:p>
          <a:p>
            <a:r>
              <a:rPr lang="nl-NL" sz="2000" dirty="0"/>
              <a:t>VMBO, HAVO &amp; VWO </a:t>
            </a:r>
          </a:p>
          <a:p>
            <a:pPr marL="0" indent="0">
              <a:buNone/>
            </a:pPr>
            <a:r>
              <a:rPr lang="nl-NL" sz="2000" dirty="0"/>
              <a:t>onderbouw (+ bovenbouw)</a:t>
            </a:r>
          </a:p>
          <a:p>
            <a:r>
              <a:rPr lang="nl-NL" sz="2000" dirty="0"/>
              <a:t>Maximaal 1,5 uur OV vanaf Delft </a:t>
            </a:r>
          </a:p>
          <a:p>
            <a:r>
              <a:rPr lang="nl-NL" sz="2000" dirty="0"/>
              <a:t>Bij voorkeur niet je ‘oude’ middelbare school!</a:t>
            </a:r>
          </a:p>
          <a:p>
            <a:endParaRPr lang="nl-NL" sz="2000" dirty="0"/>
          </a:p>
          <a:p>
            <a:pPr marL="0" indent="0">
              <a:buNone/>
            </a:pPr>
            <a:r>
              <a:rPr lang="nl-NL" sz="2000" b="1" dirty="0">
                <a:solidFill>
                  <a:srgbClr val="C00000"/>
                </a:solidFill>
              </a:rPr>
              <a:t>Zelf idee voor stage?</a:t>
            </a:r>
            <a:r>
              <a:rPr lang="nl-NL" sz="2000" dirty="0"/>
              <a:t>: </a:t>
            </a:r>
            <a:r>
              <a:rPr lang="en-GB" sz="2000" dirty="0" err="1"/>
              <a:t>Informeer</a:t>
            </a:r>
            <a:r>
              <a:rPr lang="en-GB" sz="2000" dirty="0"/>
              <a:t> </a:t>
            </a:r>
            <a:r>
              <a:rPr lang="en-GB" sz="2000" dirty="0" err="1"/>
              <a:t>ons</a:t>
            </a:r>
            <a:r>
              <a:rPr lang="en-GB" sz="2000" dirty="0"/>
              <a:t> (</a:t>
            </a:r>
            <a:r>
              <a:rPr lang="en-GB" sz="2000" dirty="0">
                <a:hlinkClick r:id="rId2"/>
              </a:rPr>
              <a:t>info-sec@tudelft.nl</a:t>
            </a:r>
            <a:r>
              <a:rPr lang="en-GB" sz="2000" dirty="0"/>
              <a:t>) </a:t>
            </a:r>
            <a:r>
              <a:rPr lang="en-GB" sz="2000" dirty="0" err="1"/>
              <a:t>als</a:t>
            </a:r>
            <a:r>
              <a:rPr lang="en-GB" sz="2000" dirty="0"/>
              <a:t> je </a:t>
            </a:r>
            <a:r>
              <a:rPr lang="en-GB" sz="2000" dirty="0" err="1"/>
              <a:t>contacten</a:t>
            </a:r>
            <a:r>
              <a:rPr lang="en-GB" sz="2000" dirty="0"/>
              <a:t> </a:t>
            </a:r>
            <a:r>
              <a:rPr lang="en-GB" sz="2000" dirty="0" err="1"/>
              <a:t>hebt</a:t>
            </a:r>
            <a:r>
              <a:rPr lang="en-GB" sz="2000" dirty="0"/>
              <a:t> met </a:t>
            </a:r>
            <a:r>
              <a:rPr lang="en-GB" sz="2000" dirty="0" err="1"/>
              <a:t>een</a:t>
            </a:r>
            <a:r>
              <a:rPr lang="en-GB" sz="2000" dirty="0"/>
              <a:t> school </a:t>
            </a:r>
            <a:r>
              <a:rPr lang="nl-NL" sz="2000" dirty="0"/>
              <a:t>é</a:t>
            </a:r>
            <a:r>
              <a:rPr lang="en-GB" sz="2000" dirty="0"/>
              <a:t>n </a:t>
            </a:r>
            <a:r>
              <a:rPr lang="en-GB" sz="2000" dirty="0" err="1"/>
              <a:t>als</a:t>
            </a:r>
            <a:r>
              <a:rPr lang="en-GB" sz="2000" dirty="0"/>
              <a:t> </a:t>
            </a:r>
            <a:r>
              <a:rPr lang="en-GB" sz="2000" dirty="0" err="1"/>
              <a:t>dat</a:t>
            </a:r>
            <a:r>
              <a:rPr lang="en-GB" sz="2000" dirty="0"/>
              <a:t> </a:t>
            </a:r>
            <a:r>
              <a:rPr lang="en-GB" sz="2000" dirty="0" err="1"/>
              <a:t>een</a:t>
            </a:r>
            <a:r>
              <a:rPr lang="en-GB" sz="2000" dirty="0"/>
              <a:t> </a:t>
            </a:r>
            <a:r>
              <a:rPr lang="en-GB" sz="2000" dirty="0" err="1"/>
              <a:t>stageplaats</a:t>
            </a:r>
            <a:r>
              <a:rPr lang="en-GB" sz="2000" dirty="0"/>
              <a:t> </a:t>
            </a:r>
            <a:r>
              <a:rPr lang="en-GB" sz="2000" dirty="0" err="1"/>
              <a:t>oplevert</a:t>
            </a:r>
            <a:r>
              <a:rPr lang="en-GB" sz="2000" dirty="0"/>
              <a:t>!</a:t>
            </a:r>
            <a:endParaRPr lang="nl-NL" sz="2000" dirty="0"/>
          </a:p>
          <a:p>
            <a:pPr marL="0" indent="0">
              <a:buNone/>
            </a:pPr>
            <a:endParaRPr lang="nl-NL" sz="2400" dirty="0"/>
          </a:p>
          <a:p>
            <a:endParaRPr lang="nl-NL" sz="2400"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1" y="93885"/>
            <a:ext cx="2655001" cy="2361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4985644" y="205979"/>
            <a:ext cx="1970567" cy="808074"/>
          </a:xfrm>
          <a:prstGeom prst="wedgeRoundRectCallout">
            <a:avLst>
              <a:gd name="adj1" fmla="val 57713"/>
              <a:gd name="adj2" fmla="val 10339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Veel stagiairs, weinig plaatsen</a:t>
            </a:r>
          </a:p>
        </p:txBody>
      </p:sp>
      <p:sp>
        <p:nvSpPr>
          <p:cNvPr id="7" name="Oval 6"/>
          <p:cNvSpPr/>
          <p:nvPr/>
        </p:nvSpPr>
        <p:spPr>
          <a:xfrm rot="1203223">
            <a:off x="6781186" y="1003137"/>
            <a:ext cx="700157" cy="980901"/>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4196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Wanneer</a:t>
            </a:r>
          </a:p>
        </p:txBody>
      </p:sp>
      <p:sp>
        <p:nvSpPr>
          <p:cNvPr id="3" name="Content Placeholder 2"/>
          <p:cNvSpPr>
            <a:spLocks noGrp="1"/>
          </p:cNvSpPr>
          <p:nvPr>
            <p:ph idx="1"/>
          </p:nvPr>
        </p:nvSpPr>
        <p:spPr>
          <a:xfrm>
            <a:off x="1772404" y="1306476"/>
            <a:ext cx="7090513" cy="3615551"/>
          </a:xfrm>
        </p:spPr>
        <p:txBody>
          <a:bodyPr>
            <a:normAutofit fontScale="92500" lnSpcReduction="20000"/>
          </a:bodyPr>
          <a:lstStyle/>
          <a:p>
            <a:r>
              <a:rPr lang="nl-NL" dirty="0"/>
              <a:t>20 augustus 2024 tot</a:t>
            </a:r>
            <a:br>
              <a:rPr lang="nl-NL" dirty="0"/>
            </a:br>
            <a:r>
              <a:rPr lang="nl-NL" dirty="0"/>
              <a:t>31 januari 2025</a:t>
            </a:r>
          </a:p>
          <a:p>
            <a:endParaRPr lang="nl-NL" dirty="0"/>
          </a:p>
          <a:p>
            <a:r>
              <a:rPr lang="nl-NL" dirty="0"/>
              <a:t>Schoolvakanties regio midden</a:t>
            </a:r>
          </a:p>
          <a:p>
            <a:endParaRPr lang="nl-NL" dirty="0"/>
          </a:p>
          <a:p>
            <a:r>
              <a:rPr lang="nl-NL" dirty="0"/>
              <a:t>Colleges: het hele semester op dinsdag, de hele dag met verplichte aanwezigheid </a:t>
            </a:r>
          </a:p>
          <a:p>
            <a:r>
              <a:rPr lang="nl-NL" dirty="0"/>
              <a:t>Drie dagen per week beschikbaar voor stage op school en een dag voor zelfstudie</a:t>
            </a:r>
          </a:p>
        </p:txBody>
      </p:sp>
      <p:pic>
        <p:nvPicPr>
          <p:cNvPr id="13314" name="Picture 2" descr="Afbeeldingsresultaat voor kal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823" y="0"/>
            <a:ext cx="3062177" cy="204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7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Selectie</a:t>
            </a:r>
          </a:p>
        </p:txBody>
      </p:sp>
      <p:sp>
        <p:nvSpPr>
          <p:cNvPr id="3" name="Content Placeholder 2"/>
          <p:cNvSpPr>
            <a:spLocks noGrp="1"/>
          </p:cNvSpPr>
          <p:nvPr>
            <p:ph idx="1"/>
          </p:nvPr>
        </p:nvSpPr>
        <p:spPr>
          <a:xfrm>
            <a:off x="1772404" y="959145"/>
            <a:ext cx="7090513" cy="3818418"/>
          </a:xfrm>
        </p:spPr>
        <p:txBody>
          <a:bodyPr>
            <a:normAutofit fontScale="77500" lnSpcReduction="20000"/>
          </a:bodyPr>
          <a:lstStyle/>
          <a:p>
            <a:r>
              <a:rPr lang="nl-NL" dirty="0"/>
              <a:t>Aanmelden via </a:t>
            </a:r>
            <a:r>
              <a:rPr lang="nl-NL" dirty="0" err="1"/>
              <a:t>EduXchange</a:t>
            </a:r>
            <a:r>
              <a:rPr lang="nl-NL" dirty="0"/>
              <a:t> 2 t/m 15 april (zie minors.tudelft.nl voor de aanmeldprocedure)</a:t>
            </a:r>
          </a:p>
          <a:p>
            <a:r>
              <a:rPr lang="nl-NL" dirty="0"/>
              <a:t>Vragenlijst invullen na aanmelding</a:t>
            </a:r>
          </a:p>
          <a:p>
            <a:r>
              <a:rPr lang="nl-NL" dirty="0"/>
              <a:t>16-23 april selectie </a:t>
            </a:r>
          </a:p>
          <a:p>
            <a:pPr marL="0" indent="0">
              <a:buNone/>
            </a:pPr>
            <a:endParaRPr lang="nl-NL" dirty="0"/>
          </a:p>
          <a:p>
            <a:pPr marL="0" indent="0">
              <a:buNone/>
            </a:pPr>
            <a:r>
              <a:rPr lang="nl-NL" sz="3900" dirty="0">
                <a:solidFill>
                  <a:srgbClr val="00A6D6"/>
                </a:solidFill>
                <a:ea typeface="+mj-ea"/>
              </a:rPr>
              <a:t>Criteria</a:t>
            </a:r>
          </a:p>
          <a:p>
            <a:pPr lvl="0"/>
            <a:r>
              <a:rPr lang="nl-NL" dirty="0">
                <a:solidFill>
                  <a:prstClr val="black"/>
                </a:solidFill>
              </a:rPr>
              <a:t>Voorrang studenten met een bachelor verwant aan het schoolvak</a:t>
            </a:r>
          </a:p>
          <a:p>
            <a:pPr lvl="0"/>
            <a:r>
              <a:rPr lang="nl-NL" dirty="0">
                <a:solidFill>
                  <a:prstClr val="black"/>
                </a:solidFill>
              </a:rPr>
              <a:t>≥ 90 EC (bij aanvang minor)</a:t>
            </a:r>
          </a:p>
          <a:p>
            <a:pPr lvl="0"/>
            <a:r>
              <a:rPr lang="nl-NL" dirty="0">
                <a:solidFill>
                  <a:prstClr val="black"/>
                </a:solidFill>
              </a:rPr>
              <a:t>Liever geen herkansingen: ons programma is vol!</a:t>
            </a:r>
          </a:p>
          <a:p>
            <a:pPr lvl="0"/>
            <a:r>
              <a:rPr lang="nl-NL" dirty="0">
                <a:solidFill>
                  <a:prstClr val="black"/>
                </a:solidFill>
              </a:rPr>
              <a:t>Motivatie</a:t>
            </a:r>
          </a:p>
          <a:p>
            <a:pPr marL="0" indent="0">
              <a:buNone/>
            </a:pPr>
            <a:endParaRPr lang="nl-NL" sz="3600" dirty="0">
              <a:solidFill>
                <a:srgbClr val="00A6D6"/>
              </a:solidFill>
              <a:ea typeface="+mj-ea"/>
            </a:endParaRPr>
          </a:p>
        </p:txBody>
      </p:sp>
    </p:spTree>
    <p:extLst>
      <p:ext uri="{BB962C8B-B14F-4D97-AF65-F5344CB8AC3E}">
        <p14:creationId xmlns:p14="http://schemas.microsoft.com/office/powerpoint/2010/main" val="399348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Wat als het (lesgeven) niet lukt?</a:t>
            </a:r>
          </a:p>
        </p:txBody>
      </p:sp>
      <p:sp>
        <p:nvSpPr>
          <p:cNvPr id="3" name="Content Placeholder 2"/>
          <p:cNvSpPr>
            <a:spLocks noGrp="1"/>
          </p:cNvSpPr>
          <p:nvPr>
            <p:ph idx="1"/>
          </p:nvPr>
        </p:nvSpPr>
        <p:spPr/>
        <p:txBody>
          <a:bodyPr>
            <a:normAutofit/>
          </a:bodyPr>
          <a:lstStyle/>
          <a:p>
            <a:r>
              <a:rPr lang="nl-NL" dirty="0"/>
              <a:t>Bespreek je ervaringen</a:t>
            </a:r>
          </a:p>
          <a:p>
            <a:endParaRPr lang="nl-NL" dirty="0"/>
          </a:p>
          <a:p>
            <a:r>
              <a:rPr lang="nl-NL" dirty="0"/>
              <a:t>Aan het einde van de minor kun je een reserve-vak doen om de minor te kunnen afronden, maar zonder lesbevoegdheid</a:t>
            </a:r>
          </a:p>
          <a:p>
            <a:pPr marL="0" indent="0">
              <a:buNone/>
            </a:pPr>
            <a:endParaRPr lang="nl-NL" dirty="0"/>
          </a:p>
        </p:txBody>
      </p:sp>
    </p:spTree>
    <p:extLst>
      <p:ext uri="{BB962C8B-B14F-4D97-AF65-F5344CB8AC3E}">
        <p14:creationId xmlns:p14="http://schemas.microsoft.com/office/powerpoint/2010/main" val="413493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712" y="550036"/>
            <a:ext cx="5798288" cy="409727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fbeeldingsresultaat voor zijn er nog vr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04" y="17414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1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82760" y="642938"/>
            <a:ext cx="5968604" cy="3857625"/>
          </a:xfrm>
          <a:prstGeom prst="rect">
            <a:avLst/>
          </a:prstGeom>
        </p:spPr>
      </p:pic>
      <p:sp>
        <p:nvSpPr>
          <p:cNvPr id="9" name="Title 1"/>
          <p:cNvSpPr>
            <a:spLocks noGrp="1"/>
          </p:cNvSpPr>
          <p:nvPr>
            <p:ph type="title"/>
          </p:nvPr>
        </p:nvSpPr>
        <p:spPr>
          <a:xfrm>
            <a:off x="3553419" y="3774938"/>
            <a:ext cx="3027286" cy="509062"/>
          </a:xfrm>
        </p:spPr>
        <p:txBody>
          <a:bodyPr>
            <a:normAutofit fontScale="90000"/>
          </a:bodyPr>
          <a:lstStyle/>
          <a:p>
            <a:pPr algn="r"/>
            <a:r>
              <a:rPr lang="en-US" b="1" dirty="0">
                <a:latin typeface="Arial" panose="020B0604020202020204" pitchFamily="34" charset="0"/>
                <a:cs typeface="Arial" panose="020B0604020202020204" pitchFamily="34" charset="0"/>
              </a:rPr>
              <a:t>WELKOM</a:t>
            </a:r>
          </a:p>
        </p:txBody>
      </p:sp>
    </p:spTree>
    <p:extLst>
      <p:ext uri="{BB962C8B-B14F-4D97-AF65-F5344CB8AC3E}">
        <p14:creationId xmlns:p14="http://schemas.microsoft.com/office/powerpoint/2010/main" val="67008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Voorstellen</a:t>
            </a:r>
            <a:endParaRPr lang="en-GB" dirty="0"/>
          </a:p>
        </p:txBody>
      </p:sp>
      <p:sp>
        <p:nvSpPr>
          <p:cNvPr id="3" name="Content Placeholder 2"/>
          <p:cNvSpPr>
            <a:spLocks noGrp="1"/>
          </p:cNvSpPr>
          <p:nvPr>
            <p:ph idx="1"/>
          </p:nvPr>
        </p:nvSpPr>
        <p:spPr>
          <a:xfrm>
            <a:off x="1763106" y="1489286"/>
            <a:ext cx="7106464" cy="2865785"/>
          </a:xfrm>
        </p:spPr>
        <p:txBody>
          <a:bodyPr>
            <a:normAutofit/>
          </a:bodyPr>
          <a:lstStyle/>
          <a:p>
            <a:r>
              <a:rPr lang="en-GB" dirty="0"/>
              <a:t>Hanno van Keulen – </a:t>
            </a:r>
            <a:r>
              <a:rPr lang="en-GB" dirty="0" err="1"/>
              <a:t>Opleidingsdirecteur</a:t>
            </a:r>
            <a:r>
              <a:rPr lang="en-GB" dirty="0"/>
              <a:t> SEC (Science Education &amp; Communication)</a:t>
            </a:r>
          </a:p>
          <a:p>
            <a:r>
              <a:rPr lang="en-GB" dirty="0"/>
              <a:t>Mahsa Hajivandi – </a:t>
            </a:r>
            <a:r>
              <a:rPr lang="en-GB" dirty="0" err="1"/>
              <a:t>Opleidingscoordinator</a:t>
            </a:r>
            <a:r>
              <a:rPr lang="en-GB" dirty="0"/>
              <a:t> SEC</a:t>
            </a:r>
          </a:p>
          <a:p>
            <a:r>
              <a:rPr lang="en-GB" dirty="0"/>
              <a:t>Pauline Elshof – </a:t>
            </a:r>
            <a:r>
              <a:rPr lang="en-GB" dirty="0" err="1"/>
              <a:t>Studieadviseur</a:t>
            </a:r>
            <a:r>
              <a:rPr lang="en-GB" dirty="0"/>
              <a:t> SEC</a:t>
            </a:r>
          </a:p>
        </p:txBody>
      </p:sp>
    </p:spTree>
    <p:extLst>
      <p:ext uri="{BB962C8B-B14F-4D97-AF65-F5344CB8AC3E}">
        <p14:creationId xmlns:p14="http://schemas.microsoft.com/office/powerpoint/2010/main" val="410106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5FF2D-B460-1743-95B3-E53141DA2041}"/>
              </a:ext>
            </a:extLst>
          </p:cNvPr>
          <p:cNvSpPr>
            <a:spLocks noGrp="1"/>
          </p:cNvSpPr>
          <p:nvPr>
            <p:ph type="title"/>
          </p:nvPr>
        </p:nvSpPr>
        <p:spPr>
          <a:xfrm>
            <a:off x="1763106" y="205979"/>
            <a:ext cx="7106464" cy="691796"/>
          </a:xfrm>
        </p:spPr>
        <p:txBody>
          <a:bodyPr/>
          <a:lstStyle/>
          <a:p>
            <a:r>
              <a:rPr lang="nl-NL" dirty="0"/>
              <a:t>Onderwijs: leuk en lastig!</a:t>
            </a:r>
          </a:p>
        </p:txBody>
      </p:sp>
      <p:sp>
        <p:nvSpPr>
          <p:cNvPr id="3" name="Tijdelijke aanduiding voor inhoud 2">
            <a:extLst>
              <a:ext uri="{FF2B5EF4-FFF2-40B4-BE49-F238E27FC236}">
                <a16:creationId xmlns:a16="http://schemas.microsoft.com/office/drawing/2014/main" id="{A005FFB0-4B91-3C4A-8BCC-49C3A69234D5}"/>
              </a:ext>
            </a:extLst>
          </p:cNvPr>
          <p:cNvSpPr>
            <a:spLocks noGrp="1"/>
          </p:cNvSpPr>
          <p:nvPr>
            <p:ph idx="1"/>
          </p:nvPr>
        </p:nvSpPr>
        <p:spPr>
          <a:xfrm>
            <a:off x="1763106" y="1002203"/>
            <a:ext cx="7106464" cy="3139094"/>
          </a:xfrm>
        </p:spPr>
        <p:txBody>
          <a:bodyPr>
            <a:normAutofit/>
          </a:bodyPr>
          <a:lstStyle/>
          <a:p>
            <a:pPr marL="0" indent="0">
              <a:buNone/>
            </a:pPr>
            <a:r>
              <a:rPr lang="nl-NL" sz="2400" dirty="0"/>
              <a:t>Meisje (3 havo): ‘Als het warmer wordt gaan de moleculen sneller bewegen, maar zelf zijn de moleculen koud’</a:t>
            </a:r>
          </a:p>
          <a:p>
            <a:pPr marL="0" indent="0">
              <a:buNone/>
            </a:pPr>
            <a:endParaRPr lang="nl-NL" sz="2400" dirty="0"/>
          </a:p>
          <a:p>
            <a:pPr marL="0" indent="0">
              <a:buNone/>
            </a:pPr>
            <a:r>
              <a:rPr lang="nl-NL" sz="2400" dirty="0"/>
              <a:t>Jongen (5 vwo): ‘Hoe weet de maan dat de aarde aan hem trekt?’</a:t>
            </a:r>
          </a:p>
        </p:txBody>
      </p:sp>
      <p:pic>
        <p:nvPicPr>
          <p:cNvPr id="5" name="Afbeelding 4" descr="Afbeelding met tekst&#10;&#10;Automatisch gegenereerde beschrijving">
            <a:extLst>
              <a:ext uri="{FF2B5EF4-FFF2-40B4-BE49-F238E27FC236}">
                <a16:creationId xmlns:a16="http://schemas.microsoft.com/office/drawing/2014/main" id="{35E61B86-71AB-8F40-9E41-E1A87B1B6575}"/>
              </a:ext>
            </a:extLst>
          </p:cNvPr>
          <p:cNvPicPr>
            <a:picLocks noChangeAspect="1"/>
          </p:cNvPicPr>
          <p:nvPr/>
        </p:nvPicPr>
        <p:blipFill>
          <a:blip r:embed="rId2"/>
          <a:stretch>
            <a:fillRect/>
          </a:stretch>
        </p:blipFill>
        <p:spPr>
          <a:xfrm>
            <a:off x="5852160" y="3129693"/>
            <a:ext cx="2270416" cy="1620453"/>
          </a:xfrm>
          <a:prstGeom prst="rect">
            <a:avLst/>
          </a:prstGeom>
        </p:spPr>
      </p:pic>
    </p:spTree>
    <p:extLst>
      <p:ext uri="{BB962C8B-B14F-4D97-AF65-F5344CB8AC3E}">
        <p14:creationId xmlns:p14="http://schemas.microsoft.com/office/powerpoint/2010/main" val="410754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Waarom</a:t>
            </a:r>
            <a:r>
              <a:rPr lang="en-US" dirty="0"/>
              <a:t> de minor </a:t>
            </a:r>
            <a:r>
              <a:rPr lang="en-US" dirty="0" err="1"/>
              <a:t>educatie</a:t>
            </a:r>
            <a:r>
              <a:rPr lang="en-US" dirty="0"/>
              <a:t>?</a:t>
            </a:r>
            <a:endParaRPr lang="nl-NL" dirty="0"/>
          </a:p>
        </p:txBody>
      </p:sp>
      <p:sp>
        <p:nvSpPr>
          <p:cNvPr id="4" name="TextBox 3"/>
          <p:cNvSpPr txBox="1"/>
          <p:nvPr/>
        </p:nvSpPr>
        <p:spPr>
          <a:xfrm>
            <a:off x="1905046" y="1440439"/>
            <a:ext cx="5235587" cy="2862322"/>
          </a:xfrm>
          <a:prstGeom prst="rect">
            <a:avLst/>
          </a:prstGeom>
          <a:noFill/>
        </p:spPr>
        <p:txBody>
          <a:bodyPr wrap="square" rtlCol="0">
            <a:spAutoFit/>
          </a:bodyPr>
          <a:lstStyle/>
          <a:p>
            <a:r>
              <a:rPr lang="en-GB" dirty="0"/>
              <a:t>De minor </a:t>
            </a:r>
            <a:r>
              <a:rPr lang="en-GB" dirty="0" err="1"/>
              <a:t>educatie</a:t>
            </a:r>
            <a:r>
              <a:rPr lang="en-GB" dirty="0"/>
              <a:t> is </a:t>
            </a:r>
            <a:r>
              <a:rPr lang="en-GB" dirty="0" err="1"/>
              <a:t>iets</a:t>
            </a:r>
            <a:r>
              <a:rPr lang="en-GB" dirty="0"/>
              <a:t> </a:t>
            </a:r>
            <a:r>
              <a:rPr lang="en-GB" dirty="0" err="1"/>
              <a:t>voor</a:t>
            </a:r>
            <a:r>
              <a:rPr lang="en-GB" dirty="0"/>
              <a:t> </a:t>
            </a:r>
            <a:r>
              <a:rPr lang="en-GB" dirty="0" err="1"/>
              <a:t>jou</a:t>
            </a:r>
            <a:r>
              <a:rPr lang="en-GB" dirty="0"/>
              <a:t> </a:t>
            </a:r>
            <a:r>
              <a:rPr lang="en-GB" dirty="0" err="1"/>
              <a:t>als</a:t>
            </a:r>
            <a:r>
              <a:rPr lang="en-GB" dirty="0"/>
              <a:t> </a:t>
            </a:r>
            <a:r>
              <a:rPr lang="en-GB" dirty="0" err="1"/>
              <a:t>dit</a:t>
            </a:r>
            <a:r>
              <a:rPr lang="en-GB" dirty="0"/>
              <a:t> je </a:t>
            </a:r>
            <a:r>
              <a:rPr lang="en-GB" dirty="0" err="1"/>
              <a:t>aanspreekt</a:t>
            </a:r>
            <a:r>
              <a:rPr lang="en-GB" dirty="0"/>
              <a:t>:</a:t>
            </a:r>
          </a:p>
          <a:p>
            <a:endParaRPr lang="en-GB" dirty="0"/>
          </a:p>
          <a:p>
            <a:pPr marL="285750" indent="-285750">
              <a:buFont typeface="Arial" panose="020B0604020202020204" pitchFamily="34" charset="0"/>
              <a:buChar char="•"/>
            </a:pPr>
            <a:r>
              <a:rPr lang="en-GB" dirty="0" err="1"/>
              <a:t>Werken</a:t>
            </a:r>
            <a:r>
              <a:rPr lang="en-GB" dirty="0"/>
              <a:t> met </a:t>
            </a:r>
            <a:r>
              <a:rPr lang="en-GB" dirty="0" err="1"/>
              <a:t>mensen</a:t>
            </a:r>
            <a:endParaRPr lang="en-GB" dirty="0"/>
          </a:p>
          <a:p>
            <a:pPr marL="285750" indent="-285750">
              <a:buFont typeface="Arial" panose="020B0604020202020204" pitchFamily="34" charset="0"/>
              <a:buChar char="•"/>
            </a:pPr>
            <a:r>
              <a:rPr lang="en-GB" dirty="0" err="1"/>
              <a:t>Kennis</a:t>
            </a:r>
            <a:r>
              <a:rPr lang="en-GB" dirty="0"/>
              <a:t> </a:t>
            </a:r>
            <a:r>
              <a:rPr lang="en-GB" dirty="0" err="1"/>
              <a:t>delen</a:t>
            </a:r>
            <a:endParaRPr lang="en-GB" dirty="0"/>
          </a:p>
          <a:p>
            <a:pPr marL="285750" indent="-285750">
              <a:buFont typeface="Arial" panose="020B0604020202020204" pitchFamily="34" charset="0"/>
              <a:buChar char="•"/>
            </a:pPr>
            <a:r>
              <a:rPr lang="en-GB" dirty="0" err="1"/>
              <a:t>Jongeren</a:t>
            </a:r>
            <a:r>
              <a:rPr lang="en-GB" dirty="0"/>
              <a:t> </a:t>
            </a:r>
            <a:r>
              <a:rPr lang="en-GB" dirty="0" err="1"/>
              <a:t>voorbereiden</a:t>
            </a:r>
            <a:r>
              <a:rPr lang="en-GB" dirty="0"/>
              <a:t> op de </a:t>
            </a:r>
            <a:r>
              <a:rPr lang="en-GB" dirty="0" err="1"/>
              <a:t>toekomst</a:t>
            </a:r>
            <a:endParaRPr lang="en-GB" dirty="0"/>
          </a:p>
          <a:p>
            <a:pPr marL="285750" indent="-285750">
              <a:buFont typeface="Arial" panose="020B0604020202020204" pitchFamily="34" charset="0"/>
              <a:buChar char="•"/>
            </a:pPr>
            <a:r>
              <a:rPr lang="en-GB" dirty="0" err="1"/>
              <a:t>Variatie</a:t>
            </a:r>
            <a:r>
              <a:rPr lang="en-GB" dirty="0"/>
              <a:t>: </a:t>
            </a:r>
            <a:r>
              <a:rPr lang="en-GB" dirty="0" err="1"/>
              <a:t>iedere</a:t>
            </a:r>
            <a:r>
              <a:rPr lang="en-GB" dirty="0"/>
              <a:t> dag is </a:t>
            </a:r>
            <a:r>
              <a:rPr lang="en-GB" dirty="0" err="1"/>
              <a:t>anders</a:t>
            </a:r>
            <a:r>
              <a:rPr lang="en-GB" dirty="0"/>
              <a:t>; </a:t>
            </a:r>
            <a:r>
              <a:rPr lang="en-GB" dirty="0" err="1"/>
              <a:t>iedereen</a:t>
            </a:r>
            <a:r>
              <a:rPr lang="en-GB" dirty="0"/>
              <a:t> is </a:t>
            </a:r>
            <a:r>
              <a:rPr lang="en-GB" dirty="0" err="1"/>
              <a:t>anders</a:t>
            </a:r>
            <a:endParaRPr lang="en-GB" dirty="0"/>
          </a:p>
          <a:p>
            <a:pPr marL="285750" indent="-285750">
              <a:buFont typeface="Arial" panose="020B0604020202020204" pitchFamily="34" charset="0"/>
              <a:buChar char="•"/>
            </a:pPr>
            <a:r>
              <a:rPr lang="en-GB" dirty="0" err="1"/>
              <a:t>Persoonlijke</a:t>
            </a:r>
            <a:r>
              <a:rPr lang="en-GB" dirty="0"/>
              <a:t> </a:t>
            </a:r>
            <a:r>
              <a:rPr lang="en-GB" dirty="0" err="1"/>
              <a:t>vaardigheden</a:t>
            </a:r>
            <a:r>
              <a:rPr lang="en-GB" dirty="0"/>
              <a:t> </a:t>
            </a:r>
            <a:r>
              <a:rPr lang="en-GB" dirty="0" err="1"/>
              <a:t>ontwikkelen</a:t>
            </a:r>
            <a:endParaRPr lang="en-GB" dirty="0"/>
          </a:p>
          <a:p>
            <a:pPr marL="285750" indent="-285750">
              <a:buFont typeface="Arial" panose="020B0604020202020204" pitchFamily="34" charset="0"/>
              <a:buChar char="•"/>
            </a:pPr>
            <a:r>
              <a:rPr lang="en-GB" dirty="0" err="1"/>
              <a:t>Nadenken</a:t>
            </a:r>
            <a:r>
              <a:rPr lang="en-GB" dirty="0"/>
              <a:t> over </a:t>
            </a:r>
            <a:r>
              <a:rPr lang="en-GB" dirty="0" err="1"/>
              <a:t>vak</a:t>
            </a:r>
            <a:r>
              <a:rPr lang="en-GB" dirty="0"/>
              <a:t> </a:t>
            </a:r>
            <a:r>
              <a:rPr lang="en-GB" dirty="0" err="1"/>
              <a:t>en</a:t>
            </a:r>
            <a:r>
              <a:rPr lang="en-GB" dirty="0"/>
              <a:t> </a:t>
            </a:r>
            <a:r>
              <a:rPr lang="en-GB" dirty="0" err="1"/>
              <a:t>vakdidactiek</a:t>
            </a:r>
            <a:endParaRPr lang="en-GB" dirty="0"/>
          </a:p>
        </p:txBody>
      </p:sp>
      <p:pic>
        <p:nvPicPr>
          <p:cNvPr id="5" name="Afbeelding 4">
            <a:extLst>
              <a:ext uri="{FF2B5EF4-FFF2-40B4-BE49-F238E27FC236}">
                <a16:creationId xmlns:a16="http://schemas.microsoft.com/office/drawing/2014/main" id="{94BB464C-3333-DC45-9286-58E11F6DCE51}"/>
              </a:ext>
            </a:extLst>
          </p:cNvPr>
          <p:cNvPicPr>
            <a:picLocks noChangeAspect="1"/>
          </p:cNvPicPr>
          <p:nvPr/>
        </p:nvPicPr>
        <p:blipFill>
          <a:blip r:embed="rId2"/>
          <a:stretch>
            <a:fillRect/>
          </a:stretch>
        </p:blipFill>
        <p:spPr>
          <a:xfrm>
            <a:off x="6633556" y="1817926"/>
            <a:ext cx="2152074" cy="2396628"/>
          </a:xfrm>
          <a:prstGeom prst="rect">
            <a:avLst/>
          </a:prstGeom>
        </p:spPr>
      </p:pic>
    </p:spTree>
    <p:extLst>
      <p:ext uri="{BB962C8B-B14F-4D97-AF65-F5344CB8AC3E}">
        <p14:creationId xmlns:p14="http://schemas.microsoft.com/office/powerpoint/2010/main" val="219416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149" y="205979"/>
            <a:ext cx="7428098" cy="857250"/>
          </a:xfrm>
        </p:spPr>
        <p:txBody>
          <a:bodyPr>
            <a:normAutofit fontScale="90000"/>
          </a:bodyPr>
          <a:lstStyle/>
          <a:p>
            <a:r>
              <a:rPr lang="en-GB" dirty="0"/>
              <a:t>Wie mag wat? De ‘</a:t>
            </a:r>
            <a:r>
              <a:rPr lang="en-GB" dirty="0" err="1"/>
              <a:t>verwantschapstabel</a:t>
            </a:r>
            <a:r>
              <a:rPr lang="en-GB" dirty="0"/>
              <a:t>’</a:t>
            </a:r>
            <a:endParaRPr lang="nl-NL" dirty="0"/>
          </a:p>
        </p:txBody>
      </p:sp>
      <p:sp>
        <p:nvSpPr>
          <p:cNvPr id="5" name="TextBox 4"/>
          <p:cNvSpPr txBox="1"/>
          <p:nvPr/>
        </p:nvSpPr>
        <p:spPr>
          <a:xfrm>
            <a:off x="1616149" y="1063229"/>
            <a:ext cx="7074195" cy="2554545"/>
          </a:xfrm>
          <a:prstGeom prst="rect">
            <a:avLst/>
          </a:prstGeom>
          <a:noFill/>
        </p:spPr>
        <p:txBody>
          <a:bodyPr wrap="square" rtlCol="0">
            <a:spAutoFit/>
          </a:bodyPr>
          <a:lstStyle/>
          <a:p>
            <a:r>
              <a:rPr lang="nl-NL" sz="2000" b="1" dirty="0"/>
              <a:t>Passende vooropleiding voor:</a:t>
            </a:r>
          </a:p>
          <a:p>
            <a:endParaRPr lang="nl-NL" sz="2000" b="1" dirty="0"/>
          </a:p>
          <a:p>
            <a:pPr marL="342900" indent="-342900">
              <a:buFont typeface="Arial" panose="020B0604020202020204" pitchFamily="34" charset="0"/>
              <a:buChar char="•"/>
            </a:pPr>
            <a:r>
              <a:rPr lang="nl-NL" sz="2000" dirty="0"/>
              <a:t>Leraar Informatica: EE-TI-TW</a:t>
            </a:r>
          </a:p>
          <a:p>
            <a:pPr marL="342900" indent="-342900">
              <a:buFont typeface="Arial" panose="020B0604020202020204" pitchFamily="34" charset="0"/>
              <a:buChar char="•"/>
            </a:pPr>
            <a:r>
              <a:rPr lang="nl-NL" sz="2000" dirty="0"/>
              <a:t>Leraar Natuurkunde: CT-EE-IO-LR-MT-NB-TA-TN-WB</a:t>
            </a:r>
          </a:p>
          <a:p>
            <a:pPr marL="342900" indent="-342900">
              <a:buFont typeface="Arial" panose="020B0604020202020204" pitchFamily="34" charset="0"/>
              <a:buChar char="•"/>
            </a:pPr>
            <a:r>
              <a:rPr lang="nl-NL" sz="2000" dirty="0"/>
              <a:t>Leraar Scheikunde: LST-MST</a:t>
            </a:r>
          </a:p>
          <a:p>
            <a:pPr marL="342900" indent="-342900">
              <a:buFont typeface="Arial" panose="020B0604020202020204" pitchFamily="34" charset="0"/>
              <a:buChar char="•"/>
            </a:pPr>
            <a:r>
              <a:rPr lang="nl-NL" sz="2000" dirty="0"/>
              <a:t>Leraar Techniek (O&amp;O): BK-CT-EE-IO-LR-MT-TN-WB</a:t>
            </a:r>
          </a:p>
          <a:p>
            <a:pPr marL="342900" indent="-342900">
              <a:buFont typeface="Arial" panose="020B0604020202020204" pitchFamily="34" charset="0"/>
              <a:buChar char="•"/>
            </a:pPr>
            <a:r>
              <a:rPr lang="nl-NL" sz="2000" dirty="0"/>
              <a:t>Leraar Wiskunde: CT-EE-LR-MT-TI-TN-TW-WB-NB-TA-TB-KT</a:t>
            </a:r>
            <a:endParaRPr lang="en-GB" sz="2000" dirty="0"/>
          </a:p>
        </p:txBody>
      </p:sp>
      <p:sp>
        <p:nvSpPr>
          <p:cNvPr id="3" name="Rectangle 2"/>
          <p:cNvSpPr/>
          <p:nvPr/>
        </p:nvSpPr>
        <p:spPr>
          <a:xfrm>
            <a:off x="3823855" y="3682299"/>
            <a:ext cx="4399150" cy="1255222"/>
          </a:xfrm>
          <a:prstGeom prst="rect">
            <a:avLst/>
          </a:prstGeom>
          <a:gradFill>
            <a:gsLst>
              <a:gs pos="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De </a:t>
            </a:r>
            <a:r>
              <a:rPr lang="en-GB" dirty="0" err="1">
                <a:solidFill>
                  <a:schemeClr val="tx1"/>
                </a:solidFill>
              </a:rPr>
              <a:t>lesbevoegdheid</a:t>
            </a:r>
            <a:r>
              <a:rPr lang="en-GB" dirty="0">
                <a:solidFill>
                  <a:schemeClr val="tx1"/>
                </a:solidFill>
              </a:rPr>
              <a:t> </a:t>
            </a:r>
            <a:r>
              <a:rPr lang="en-GB" dirty="0" err="1">
                <a:solidFill>
                  <a:schemeClr val="tx1"/>
                </a:solidFill>
              </a:rPr>
              <a:t>wordt</a:t>
            </a:r>
            <a:r>
              <a:rPr lang="en-GB" dirty="0">
                <a:solidFill>
                  <a:schemeClr val="tx1"/>
                </a:solidFill>
              </a:rPr>
              <a:t> </a:t>
            </a:r>
            <a:r>
              <a:rPr lang="en-GB" dirty="0" err="1">
                <a:solidFill>
                  <a:schemeClr val="tx1"/>
                </a:solidFill>
              </a:rPr>
              <a:t>vermeld</a:t>
            </a:r>
            <a:r>
              <a:rPr lang="en-GB" dirty="0">
                <a:solidFill>
                  <a:schemeClr val="tx1"/>
                </a:solidFill>
              </a:rPr>
              <a:t> op je BSc diploma</a:t>
            </a:r>
            <a:endParaRPr lang="nl-NL" dirty="0">
              <a:solidFill>
                <a:schemeClr val="tx1"/>
              </a:solidFill>
            </a:endParaRPr>
          </a:p>
        </p:txBody>
      </p:sp>
    </p:spTree>
    <p:extLst>
      <p:ext uri="{BB962C8B-B14F-4D97-AF65-F5344CB8AC3E}">
        <p14:creationId xmlns:p14="http://schemas.microsoft.com/office/powerpoint/2010/main" val="350290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Inhoud van onze vakken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4138869"/>
              </p:ext>
            </p:extLst>
          </p:nvPr>
        </p:nvGraphicFramePr>
        <p:xfrm>
          <a:off x="1763106" y="1063229"/>
          <a:ext cx="6319537" cy="3749840"/>
        </p:xfrm>
        <a:graphic>
          <a:graphicData uri="http://schemas.openxmlformats.org/drawingml/2006/table">
            <a:tbl>
              <a:tblPr firstRow="1" firstCol="1" bandRow="1"/>
              <a:tblGrid>
                <a:gridCol w="2296475">
                  <a:extLst>
                    <a:ext uri="{9D8B030D-6E8A-4147-A177-3AD203B41FA5}">
                      <a16:colId xmlns:a16="http://schemas.microsoft.com/office/drawing/2014/main" val="4005379988"/>
                    </a:ext>
                  </a:extLst>
                </a:gridCol>
                <a:gridCol w="4023062">
                  <a:extLst>
                    <a:ext uri="{9D8B030D-6E8A-4147-A177-3AD203B41FA5}">
                      <a16:colId xmlns:a16="http://schemas.microsoft.com/office/drawing/2014/main" val="3029847912"/>
                    </a:ext>
                  </a:extLst>
                </a:gridCol>
              </a:tblGrid>
              <a:tr h="408441">
                <a:tc>
                  <a:txBody>
                    <a:bodyPr/>
                    <a:lstStyle/>
                    <a:p>
                      <a:pPr>
                        <a:lnSpc>
                          <a:spcPct val="107000"/>
                        </a:lnSpc>
                        <a:spcAft>
                          <a:spcPts val="0"/>
                        </a:spcAft>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Schoolpracticum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Kennismaken met de stageschool, lessen voorbereiden, lessen geven en evalueren, waarbij je steeds meer zelfstandigheid krijgt. Je lessen bespreek je na met je begeleider op school. Ook neem je deel aan niet-</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lesgebonden</a:t>
                      </a:r>
                      <a:r>
                        <a:rPr lang="nl-NL" sz="1100" dirty="0">
                          <a:effectLst/>
                          <a:latin typeface="Calibri" panose="020F0502020204030204" pitchFamily="34" charset="0"/>
                          <a:ea typeface="Calibri" panose="020F0502020204030204" pitchFamily="34" charset="0"/>
                          <a:cs typeface="Times New Roman" panose="02020603050405020304" pitchFamily="18" charset="0"/>
                        </a:rPr>
                        <a:t> activiteiten op school. Je loopt vooral stage in de onderbouw van havo, vwo en vmbo-tl, maar ook in de bovenbouw.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53453"/>
                  </a:ext>
                </a:extLst>
              </a:tr>
              <a:tr h="816882">
                <a:tc>
                  <a:txBody>
                    <a:bodyPr/>
                    <a:lstStyle/>
                    <a:p>
                      <a:pPr>
                        <a:lnSpc>
                          <a:spcPct val="107000"/>
                        </a:lnSpc>
                        <a:spcAft>
                          <a:spcPts val="0"/>
                        </a:spcAft>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Professionele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Leergemeenschap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Is flankerend aan je stage op school. De klas is een complexe omgeving; in dit vak wissel je veel uit met je medestudenten en begeleiders. Samen werk je op een gestructureerde manier aan je ontwikkeling als onderwijsprofessional.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255928"/>
                  </a:ext>
                </a:extLst>
              </a:tr>
              <a:tr h="612662">
                <a:tc>
                  <a:txBody>
                    <a:bodyPr/>
                    <a:lstStyle/>
                    <a:p>
                      <a:pPr>
                        <a:lnSpc>
                          <a:spcPct val="107000"/>
                        </a:lnSpc>
                        <a:spcAft>
                          <a:spcPts val="0"/>
                        </a:spcAft>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Inleiding</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Bètadidactiek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Kennismaken met didactische vraagstukken binnen de STEM-disciplines. Aandacht voor oefenen in lesgeven en klassenmanagement door het geven van minilessen.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287629"/>
                  </a:ext>
                </a:extLst>
              </a:tr>
              <a:tr h="408441">
                <a:tc>
                  <a:txBody>
                    <a:bodyPr/>
                    <a:lstStyle/>
                    <a:p>
                      <a:pPr>
                        <a:lnSpc>
                          <a:spcPct val="107000"/>
                        </a:lnSpc>
                        <a:spcAft>
                          <a:spcPts val="0"/>
                        </a:spcAft>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Vakdidactiek</a:t>
                      </a:r>
                      <a:r>
                        <a:rPr lang="en-GB" sz="1600" dirty="0">
                          <a:effectLst/>
                          <a:latin typeface="Calibri" panose="020F0502020204030204" pitchFamily="34" charset="0"/>
                          <a:ea typeface="Calibri" panose="020F0502020204030204" pitchFamily="34" charset="0"/>
                          <a:cs typeface="Times New Roman" panose="02020603050405020304" pitchFamily="18" charset="0"/>
                        </a:rPr>
                        <a:t> Basis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Achtergronden bij en oefenen met effectief lesgeven in het eigen schoolvak.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392896"/>
                  </a:ext>
                </a:extLst>
              </a:tr>
              <a:tr h="66408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Onderwijskunde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Theorie over leren en doceren, op school ervaren hoe die theorie in praktijk wordt gebracht.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273306"/>
                  </a:ext>
                </a:extLst>
              </a:tr>
            </a:tbl>
          </a:graphicData>
        </a:graphic>
      </p:graphicFrame>
    </p:spTree>
    <p:extLst>
      <p:ext uri="{BB962C8B-B14F-4D97-AF65-F5344CB8AC3E}">
        <p14:creationId xmlns:p14="http://schemas.microsoft.com/office/powerpoint/2010/main" val="53746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Schoolstage</a:t>
            </a:r>
          </a:p>
        </p:txBody>
      </p:sp>
      <p:sp>
        <p:nvSpPr>
          <p:cNvPr id="3" name="Content Placeholder 2"/>
          <p:cNvSpPr>
            <a:spLocks noGrp="1"/>
          </p:cNvSpPr>
          <p:nvPr>
            <p:ph idx="1"/>
          </p:nvPr>
        </p:nvSpPr>
        <p:spPr/>
        <p:txBody>
          <a:bodyPr>
            <a:normAutofit fontScale="92500"/>
          </a:bodyPr>
          <a:lstStyle/>
          <a:p>
            <a:r>
              <a:rPr lang="nl-NL" dirty="0"/>
              <a:t>Observeren, meelopen, opdrachten maken, delen van lessen geven, hele lessen of projecten geven, niet-</a:t>
            </a:r>
            <a:r>
              <a:rPr lang="nl-NL" dirty="0" err="1"/>
              <a:t>lesgebonden</a:t>
            </a:r>
            <a:r>
              <a:rPr lang="nl-NL" dirty="0"/>
              <a:t> taken.</a:t>
            </a:r>
          </a:p>
          <a:p>
            <a:endParaRPr lang="nl-NL" dirty="0"/>
          </a:p>
          <a:p>
            <a:pPr lvl="1"/>
            <a:r>
              <a:rPr lang="nl-NL" dirty="0"/>
              <a:t>5 klokuren lesobservatie</a:t>
            </a:r>
          </a:p>
          <a:p>
            <a:pPr lvl="1"/>
            <a:r>
              <a:rPr lang="nl-NL" dirty="0"/>
              <a:t>10 klokuren assisteren</a:t>
            </a:r>
          </a:p>
          <a:p>
            <a:pPr lvl="1"/>
            <a:r>
              <a:rPr lang="nl-NL" dirty="0"/>
              <a:t>50 klokuren zelfstandig lesgeven</a:t>
            </a:r>
          </a:p>
          <a:p>
            <a:pPr lvl="1"/>
            <a:r>
              <a:rPr lang="nl-NL" dirty="0"/>
              <a:t>vooral in onderbouw; enkele uren in bovenbouw. </a:t>
            </a:r>
          </a:p>
        </p:txBody>
      </p:sp>
    </p:spTree>
    <p:extLst>
      <p:ext uri="{BB962C8B-B14F-4D97-AF65-F5344CB8AC3E}">
        <p14:creationId xmlns:p14="http://schemas.microsoft.com/office/powerpoint/2010/main" val="89653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Hoe </a:t>
            </a:r>
            <a:r>
              <a:rPr lang="en-GB" dirty="0" err="1"/>
              <a:t>ziet</a:t>
            </a:r>
            <a:r>
              <a:rPr lang="en-GB" dirty="0"/>
              <a:t> </a:t>
            </a:r>
            <a:r>
              <a:rPr lang="en-GB" dirty="0" err="1"/>
              <a:t>een</a:t>
            </a:r>
            <a:r>
              <a:rPr lang="en-GB" dirty="0"/>
              <a:t> week er </a:t>
            </a:r>
            <a:r>
              <a:rPr lang="en-GB" dirty="0" err="1"/>
              <a:t>ongeveer</a:t>
            </a:r>
            <a:r>
              <a:rPr lang="en-GB" dirty="0"/>
              <a:t> </a:t>
            </a:r>
            <a:r>
              <a:rPr lang="en-GB" dirty="0" err="1"/>
              <a:t>uit</a:t>
            </a:r>
            <a:r>
              <a:rPr lang="en-GB" dirty="0"/>
              <a:t>?</a:t>
            </a:r>
            <a:br>
              <a:rPr lang="en-GB" dirty="0"/>
            </a:br>
            <a:endParaRPr lang="nl-NL" sz="975"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2950409" y="1097757"/>
            <a:ext cx="4067175" cy="3486150"/>
          </a:xfrm>
          <a:prstGeom prst="rect">
            <a:avLst/>
          </a:prstGeom>
        </p:spPr>
      </p:pic>
    </p:spTree>
    <p:extLst>
      <p:ext uri="{BB962C8B-B14F-4D97-AF65-F5344CB8AC3E}">
        <p14:creationId xmlns:p14="http://schemas.microsoft.com/office/powerpoint/2010/main" val="509094088"/>
      </p:ext>
    </p:extLst>
  </p:cSld>
  <p:clrMapOvr>
    <a:masterClrMapping/>
  </p:clrMapOvr>
</p:sld>
</file>

<file path=ppt/theme/theme1.xml><?xml version="1.0" encoding="utf-8"?>
<a:theme xmlns:a="http://schemas.openxmlformats.org/drawingml/2006/main" name="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4139</TotalTime>
  <Words>594</Words>
  <Application>Microsoft Office PowerPoint</Application>
  <PresentationFormat>On-screen Show (16:9)</PresentationFormat>
  <Paragraphs>84</Paragraphs>
  <Slides>14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Tahoma</vt:lpstr>
      <vt:lpstr>Office Theme</vt:lpstr>
      <vt:lpstr>Custom Design</vt:lpstr>
      <vt:lpstr>Minor Educatie</vt:lpstr>
      <vt:lpstr>WELKOM</vt:lpstr>
      <vt:lpstr>Voorstellen</vt:lpstr>
      <vt:lpstr>Onderwijs: leuk en lastig!</vt:lpstr>
      <vt:lpstr>Waarom de minor educatie?</vt:lpstr>
      <vt:lpstr>Wie mag wat? De ‘verwantschapstabel’</vt:lpstr>
      <vt:lpstr>Inhoud van onze vakken</vt:lpstr>
      <vt:lpstr>Schoolstage</vt:lpstr>
      <vt:lpstr>Hoe ziet een week er ongeveer uit? </vt:lpstr>
      <vt:lpstr>Stagescholen</vt:lpstr>
      <vt:lpstr>Wanneer</vt:lpstr>
      <vt:lpstr>Selectie</vt:lpstr>
      <vt:lpstr>Wat als het (lesgeven) niet lukt?</vt:lpstr>
      <vt:lpstr>PowerPoint Presentation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Mahsa Hajivandi</cp:lastModifiedBy>
  <cp:revision>85</cp:revision>
  <cp:lastPrinted>2018-04-10T10:10:48Z</cp:lastPrinted>
  <dcterms:created xsi:type="dcterms:W3CDTF">2015-07-09T11:57:30Z</dcterms:created>
  <dcterms:modified xsi:type="dcterms:W3CDTF">2024-02-21T14:07:47Z</dcterms:modified>
</cp:coreProperties>
</file>