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4" r:id="rId1"/>
  </p:sldMasterIdLst>
  <p:notesMasterIdLst>
    <p:notesMasterId r:id="rId14"/>
  </p:notesMasterIdLst>
  <p:handoutMasterIdLst>
    <p:handoutMasterId r:id="rId15"/>
  </p:handoutMasterIdLst>
  <p:sldIdLst>
    <p:sldId id="529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28" r:id="rId1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8">
          <p15:clr>
            <a:srgbClr val="A4A3A4"/>
          </p15:clr>
        </p15:guide>
        <p15:guide id="2" orient="horz" pos="664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2321">
          <p15:clr>
            <a:srgbClr val="A4A3A4"/>
          </p15:clr>
        </p15:guide>
        <p15:guide id="5" orient="horz" pos="2400">
          <p15:clr>
            <a:srgbClr val="A4A3A4"/>
          </p15:clr>
        </p15:guide>
        <p15:guide id="6" orient="horz" pos="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282"/>
    <a:srgbClr val="E30079"/>
    <a:srgbClr val="164F5D"/>
    <a:srgbClr val="BAE18F"/>
    <a:srgbClr val="CC154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1" autoAdjust="0"/>
    <p:restoredTop sz="95109" autoAdjust="0"/>
  </p:normalViewPr>
  <p:slideViewPr>
    <p:cSldViewPr showGuides="1">
      <p:cViewPr>
        <p:scale>
          <a:sx n="84" d="100"/>
          <a:sy n="84" d="100"/>
        </p:scale>
        <p:origin x="1008" y="696"/>
      </p:cViewPr>
      <p:guideLst>
        <p:guide orient="horz" pos="2388"/>
        <p:guide orient="horz" pos="664"/>
        <p:guide pos="2880"/>
        <p:guide orient="horz" pos="2321"/>
        <p:guide orient="horz" pos="2400"/>
        <p:guide orient="horz" pos="9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0" hangingPunct="0">
              <a:defRPr sz="1200">
                <a:latin typeface="Arial" charset="0"/>
                <a:ea typeface="ヒラギノ角ゴ Pro W3" pitchFamily="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60DAB-BD24-294E-A3EC-EDFD7EFEB230}" type="datetimeFigureOut">
              <a:rPr lang="en-US"/>
              <a:pPr>
                <a:defRPr/>
              </a:pPr>
              <a:t>5/22/17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0" hangingPunct="0">
              <a:defRPr sz="1200">
                <a:latin typeface="Arial" charset="0"/>
                <a:ea typeface="ヒラギノ角ゴ Pro W3" pitchFamily="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9F4F8B-A5BF-B440-B6E6-6EDFE99A9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10E1F-BEC9-8E43-890B-D2C1ECCF7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Thermodynamics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2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936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at atoms -&gt; go to material properties</a:t>
            </a:r>
          </a:p>
          <a:p>
            <a:r>
              <a:rPr lang="en-GB" dirty="0" smtClean="0"/>
              <a:t>how computational (</a:t>
            </a:r>
            <a:r>
              <a:rPr lang="en-GB" dirty="0" err="1" smtClean="0"/>
              <a:t>num</a:t>
            </a:r>
            <a:r>
              <a:rPr lang="en-GB" dirty="0" smtClean="0"/>
              <a:t> atoms)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6018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922827-B7D8-444D-B020-41CDBBDE63CC}" type="slidenum">
              <a:rPr lang="en-US" altLang="nl-NL" smtClean="0">
                <a:ea typeface="ヒラギノ角ゴ Pro W3"/>
                <a:cs typeface="ヒラギノ角ゴ Pro W3"/>
              </a:rPr>
              <a:pPr/>
              <a:t>4</a:t>
            </a:fld>
            <a:endParaRPr lang="en-US" altLang="nl-NL" smtClean="0">
              <a:ea typeface="ヒラギノ角ゴ Pro W3"/>
              <a:cs typeface="ヒラギノ角ゴ Pro W3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err="1" smtClean="0">
                <a:ea typeface="ヒラギノ角ゴ Pro W3"/>
              </a:rPr>
              <a:t>why</a:t>
            </a:r>
            <a:r>
              <a:rPr lang="nl-NL" altLang="nl-NL" smtClean="0">
                <a:ea typeface="ヒラギノ角ゴ Pro W3"/>
              </a:rPr>
              <a:t> </a:t>
            </a:r>
            <a:r>
              <a:rPr lang="nl-NL" altLang="nl-NL" err="1" smtClean="0">
                <a:ea typeface="ヒラギノ角ゴ Pro W3"/>
              </a:rPr>
              <a:t>it</a:t>
            </a:r>
            <a:r>
              <a:rPr lang="nl-NL" altLang="nl-NL" smtClean="0">
                <a:ea typeface="ヒラギノ角ゴ Pro W3"/>
              </a:rPr>
              <a:t> is important</a:t>
            </a:r>
            <a:endParaRPr lang="nl-NL" altLang="nl-NL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4788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old what</a:t>
            </a:r>
            <a:r>
              <a:rPr lang="en-GB" baseline="0" dirty="0" smtClean="0"/>
              <a:t> is new</a:t>
            </a:r>
          </a:p>
          <a:p>
            <a:r>
              <a:rPr lang="en-GB" baseline="0" dirty="0" smtClean="0"/>
              <a:t>symbolic representation of squares is not clear</a:t>
            </a:r>
          </a:p>
          <a:p>
            <a:r>
              <a:rPr lang="en-GB" baseline="0" dirty="0" smtClean="0"/>
              <a:t>build it </a:t>
            </a:r>
            <a:r>
              <a:rPr lang="en-GB" baseline="0" dirty="0" err="1" smtClean="0"/>
              <a:t>logicaly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7795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remove</a:t>
            </a:r>
            <a:r>
              <a:rPr lang="en-GB" baseline="0" smtClean="0"/>
              <a:t> </a:t>
            </a:r>
            <a:r>
              <a:rPr lang="en-GB" baseline="0" err="1" smtClean="0"/>
              <a:t>deshed</a:t>
            </a:r>
            <a:r>
              <a:rPr lang="en-GB" baseline="0" smtClean="0"/>
              <a:t> line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0073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plotting zero line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1706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Uncertainty in the range of input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34C96-CA0F-4EC3-AB59-F66F8C5C08B8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9440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2i-lines-white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1354"/>
            <a:ext cx="8157452" cy="41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08672"/>
            <a:ext cx="8208912" cy="2257580"/>
          </a:xfrm>
        </p:spPr>
        <p:txBody>
          <a:bodyPr>
            <a:noAutofit/>
          </a:bodyPr>
          <a:lstStyle>
            <a:lvl1pPr algn="l"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76162"/>
            <a:ext cx="8263977" cy="94492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67544" y="4221088"/>
            <a:ext cx="8263706" cy="365125"/>
          </a:xfrm>
          <a:prstGeom prst="rect">
            <a:avLst/>
          </a:prstGeom>
        </p:spPr>
        <p:txBody>
          <a:bodyPr lIns="36000" rIns="36000"/>
          <a:lstStyle>
            <a:lvl1pPr algn="l">
              <a:defRPr sz="1700">
                <a:solidFill>
                  <a:schemeClr val="bg1"/>
                </a:solidFill>
                <a:latin typeface="Rajdhani"/>
                <a:cs typeface="Rajdhani"/>
              </a:defRPr>
            </a:lvl1pPr>
          </a:lstStyle>
          <a:p>
            <a:pPr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≡  </a:t>
            </a:r>
            <a:fld id="{7A0C150A-22D5-E642-AB28-58DF31045D10}" type="datetime3"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22 May 2017</a:t>
            </a:fld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Picture 9" descr="M2i-logo-white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5" y="4941168"/>
            <a:ext cx="2342653" cy="54974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9160"/>
            <a:ext cx="4464496" cy="710015"/>
          </a:xfrm>
          <a:prstGeom prst="rect">
            <a:avLst/>
          </a:prstGeom>
        </p:spPr>
      </p:pic>
      <p:pic>
        <p:nvPicPr>
          <p:cNvPr id="8" name="Picture Placeholder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0" t="-3624" r="-4070" b="-46520"/>
          <a:stretch/>
        </p:blipFill>
        <p:spPr>
          <a:xfrm>
            <a:off x="467544" y="5805264"/>
            <a:ext cx="2403934" cy="1224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05263"/>
            <a:ext cx="2736304" cy="8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7324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38125" indent="-238125">
              <a:buSzPct val="75000"/>
              <a:buFont typeface="Lucida Grande"/>
              <a:buChar char="≡"/>
              <a:defRPr/>
            </a:lvl2pPr>
            <a:lvl3pPr marL="268288" indent="0">
              <a:defRPr/>
            </a:lvl3pPr>
            <a:lvl4pPr marL="509588" indent="-242888">
              <a:buSzPct val="75000"/>
              <a:defRPr/>
            </a:lvl4pPr>
            <a:lvl5pPr marL="804863" indent="-266700"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AF3F-BFAC-8F47-B216-7FFCE1B5E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B61B-04A7-5841-BAF7-77AF6280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576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,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99" y="1351716"/>
            <a:ext cx="8493373" cy="5245636"/>
          </a:xfrm>
        </p:spPr>
        <p:txBody>
          <a:bodyPr/>
          <a:lstStyle>
            <a:lvl2pPr marL="238125" indent="-238125">
              <a:buSzPct val="75000"/>
              <a:buFont typeface="Lucida Grande"/>
              <a:buChar char="≡"/>
              <a:defRPr/>
            </a:lvl2pPr>
            <a:lvl3pPr marL="268288" indent="0">
              <a:defRPr/>
            </a:lvl3pPr>
            <a:lvl4pPr marL="509588" indent="-242888">
              <a:buSzPct val="75000"/>
              <a:defRPr/>
            </a:lvl4pPr>
            <a:lvl5pPr marL="804863" indent="-266700"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230232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wmf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4868" y="116632"/>
            <a:ext cx="8496944" cy="6480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7099" y="1351716"/>
            <a:ext cx="8493373" cy="4597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Sed</a:t>
            </a:r>
            <a:r>
              <a:rPr lang="en-US" dirty="0"/>
              <a:t> posuere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that goes over the end of the line because it’s so long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246486"/>
            <a:ext cx="431800" cy="365125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586D75F-B8F1-714B-B38B-89E3AD3176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M2i-001 ppt footer 3b.wm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1" y="6046688"/>
            <a:ext cx="8100000" cy="51623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1403648" y="6309320"/>
            <a:ext cx="1224136" cy="206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72000" bIns="72000" rtlCol="0" anchor="ctr">
            <a:spAutoFit/>
          </a:bodyPr>
          <a:lstStyle/>
          <a:p>
            <a:pPr algn="ctr"/>
            <a:endParaRPr lang="en-US" sz="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Placeholder 1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0" t="-3624" r="-4070" b="-46520"/>
          <a:stretch/>
        </p:blipFill>
        <p:spPr>
          <a:xfrm>
            <a:off x="2267744" y="6027004"/>
            <a:ext cx="1296144" cy="660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8" descr="C:\Users\bol\Desktop\STW-Eng-RGB_01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900" r="15" b="12282"/>
          <a:stretch/>
        </p:blipFill>
        <p:spPr bwMode="auto">
          <a:xfrm>
            <a:off x="1475656" y="5973901"/>
            <a:ext cx="864096" cy="6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021288"/>
            <a:ext cx="1778859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5" r:id="rId2"/>
    <p:sldLayoutId id="2147484116" r:id="rId3"/>
    <p:sldLayoutId id="2147484121" r:id="rId4"/>
  </p:sldLayoutIdLst>
  <p:transition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Calibri Light" panose="020F0302020204030204" pitchFamily="34" charset="0"/>
          <a:ea typeface="Geneva" charset="0"/>
          <a:cs typeface="Calibri Light" panose="020F0302020204030204" pitchFamily="34" charset="0"/>
        </a:defRPr>
      </a:lvl1pPr>
      <a:lvl2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2pPr>
      <a:lvl3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3pPr>
      <a:lvl4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4pPr>
      <a:lvl5pPr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5pPr>
      <a:lvl6pPr marL="4572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6pPr>
      <a:lvl7pPr marL="9144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7pPr>
      <a:lvl8pPr marL="13716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8pPr>
      <a:lvl9pPr marL="1828800" algn="l" defTabSz="457200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Rajdhani Light" charset="0"/>
          <a:ea typeface="Geneva" charset="0"/>
        </a:defRPr>
      </a:lvl9pPr>
    </p:titleStyle>
    <p:bodyStyle>
      <a:lvl1pPr marL="0" indent="0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defRPr sz="2500" kern="1200">
          <a:solidFill>
            <a:schemeClr val="tx2"/>
          </a:solidFill>
          <a:latin typeface="Calibri" panose="020F0502020204030204" pitchFamily="34" charset="0"/>
          <a:ea typeface="Geneva" charset="0"/>
          <a:cs typeface="Calibri" panose="020F0502020204030204" pitchFamily="34" charset="0"/>
        </a:defRPr>
      </a:lvl1pPr>
      <a:lvl2pPr marL="244475" indent="-244475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75000"/>
        <a:buFont typeface="Lucida Grande"/>
        <a:buChar char="≡"/>
        <a:defRPr sz="2500" kern="1200">
          <a:solidFill>
            <a:schemeClr val="tx2"/>
          </a:solidFill>
          <a:latin typeface="Calibri" panose="020F0502020204030204" pitchFamily="34" charset="0"/>
          <a:ea typeface="Geneva" charset="0"/>
          <a:cs typeface="Calibri" panose="020F0502020204030204" pitchFamily="34" charset="0"/>
        </a:defRPr>
      </a:lvl2pPr>
      <a:lvl3pPr marL="273050" indent="0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charset="0"/>
        <a:defRPr sz="2500" kern="1200">
          <a:solidFill>
            <a:schemeClr val="tx2"/>
          </a:solidFill>
          <a:latin typeface="Calibri" panose="020F0502020204030204" pitchFamily="34" charset="0"/>
          <a:ea typeface="Geneva" charset="0"/>
          <a:cs typeface="Calibri" panose="020F0502020204030204" pitchFamily="34" charset="0"/>
        </a:defRPr>
      </a:lvl3pPr>
      <a:lvl4pPr marL="504825" indent="-238125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73000"/>
        <a:buFont typeface="Lucida Grande"/>
        <a:buChar char="≡"/>
        <a:defRPr lang="en-US" sz="2500" kern="1200" dirty="0">
          <a:solidFill>
            <a:schemeClr val="tx2"/>
          </a:solidFill>
          <a:latin typeface="Calibri" panose="020F0502020204030204" pitchFamily="34" charset="0"/>
          <a:ea typeface="Geneva" charset="0"/>
          <a:cs typeface="Calibri" panose="020F0502020204030204" pitchFamily="34" charset="0"/>
        </a:defRPr>
      </a:lvl4pPr>
      <a:lvl5pPr marL="787400" indent="-247650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SzPct val="73000"/>
        <a:buFont typeface="Lucida Grande"/>
        <a:buChar char="≡"/>
        <a:defRPr sz="2500" kern="1200">
          <a:solidFill>
            <a:schemeClr val="tx2"/>
          </a:solidFill>
          <a:latin typeface="Calibri" panose="020F0502020204030204" pitchFamily="34" charset="0"/>
          <a:ea typeface="Geneva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08672"/>
            <a:ext cx="8208912" cy="2256232"/>
          </a:xfrm>
        </p:spPr>
        <p:txBody>
          <a:bodyPr/>
          <a:lstStyle/>
          <a:p>
            <a:r>
              <a:rPr lang="en-GB" sz="3600" dirty="0"/>
              <a:t>Efficient Estimation of Vibrational Thermodynamics from First-Principles Calculations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76162"/>
            <a:ext cx="8263977" cy="11609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Darko Simonovic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Department </a:t>
            </a:r>
            <a:r>
              <a:rPr lang="en-GB" sz="1600" dirty="0"/>
              <a:t>of Materials Science </a:t>
            </a:r>
            <a:r>
              <a:rPr lang="en-GB" sz="1600" dirty="0" smtClean="0"/>
              <a:t>&amp; Engineering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Delft University of Technology</a:t>
            </a:r>
            <a:r>
              <a:rPr lang="en-GB" sz="2400" dirty="0"/>
              <a:t> </a:t>
            </a:r>
            <a:r>
              <a:rPr lang="en-US" dirty="0"/>
              <a:t>	</a:t>
            </a:r>
            <a:r>
              <a:rPr lang="en-US" dirty="0" smtClean="0"/>
              <a:t>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8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Free energy</a:t>
            </a:r>
            <a:endParaRPr lang="en-GB" noProof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31322"/>
            <a:ext cx="5353050" cy="4548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83D3-B401-44D7-8BED-16265C4ED577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8701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Conclusion</a:t>
            </a:r>
            <a:endParaRPr lang="en-GB" noProof="0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419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sz="3200" noProof="0" dirty="0" smtClean="0"/>
              <a:t>Novel method for phonon calculation</a:t>
            </a:r>
          </a:p>
          <a:p>
            <a:pPr marL="581025" lvl="1" indent="-342900">
              <a:buFont typeface="Arial" charset="0"/>
              <a:buChar char="•"/>
            </a:pPr>
            <a:r>
              <a:rPr lang="en-GB" sz="2800" noProof="0" dirty="0" smtClean="0"/>
              <a:t>Fast (10 times faster)</a:t>
            </a:r>
          </a:p>
          <a:p>
            <a:pPr marL="581025" lvl="1" indent="-342900">
              <a:buFont typeface="Arial" charset="0"/>
              <a:buChar char="•"/>
            </a:pPr>
            <a:r>
              <a:rPr lang="en-GB" sz="2800" dirty="0" smtClean="0"/>
              <a:t>Accurate (within ab-initio accuracy)</a:t>
            </a:r>
          </a:p>
          <a:p>
            <a:pPr marL="581025" lvl="1" indent="-342900">
              <a:buFont typeface="Arial" charset="0"/>
              <a:buChar char="•"/>
            </a:pPr>
            <a:r>
              <a:rPr lang="en-GB" sz="2800" dirty="0" smtClean="0"/>
              <a:t>Flexible</a:t>
            </a:r>
            <a:endParaRPr lang="en-GB" noProof="0" dirty="0" smtClean="0"/>
          </a:p>
          <a:p>
            <a:pPr lvl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53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013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Outline</a:t>
            </a:r>
            <a:endParaRPr lang="en-GB" noProof="0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noProof="0" dirty="0" smtClean="0"/>
              <a:t>First-Principles (ab-initio) calculations</a:t>
            </a:r>
          </a:p>
          <a:p>
            <a:pPr marL="342900" indent="-342900">
              <a:buFont typeface="Arial" charset="0"/>
              <a:buChar char="•"/>
            </a:pPr>
            <a:r>
              <a:rPr lang="en-GB" noProof="0" dirty="0" smtClean="0"/>
              <a:t>Conventional phonon methods</a:t>
            </a:r>
          </a:p>
          <a:p>
            <a:pPr marL="342900" indent="-342900">
              <a:buFont typeface="Arial" charset="0"/>
              <a:buChar char="•"/>
            </a:pPr>
            <a:r>
              <a:rPr lang="en-GB" noProof="0" dirty="0" smtClean="0"/>
              <a:t>Improved vibrational (free) energy methods</a:t>
            </a:r>
          </a:p>
          <a:p>
            <a:pPr marL="342900" indent="-342900">
              <a:buFont typeface="Arial" charset="0"/>
              <a:buChar char="•"/>
            </a:pPr>
            <a:r>
              <a:rPr lang="en-GB" noProof="0" dirty="0" smtClean="0"/>
              <a:t>Results</a:t>
            </a:r>
          </a:p>
          <a:p>
            <a:pPr marL="342900" indent="-342900">
              <a:buFont typeface="Arial" charset="0"/>
              <a:buChar char="•"/>
            </a:pPr>
            <a:r>
              <a:rPr lang="en-GB" noProof="0" dirty="0" smtClean="0"/>
              <a:t>Conclusion</a:t>
            </a:r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28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First-Principles (ab-initio) calculations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419328" cy="4648200"/>
          </a:xfrm>
        </p:spPr>
        <p:txBody>
          <a:bodyPr/>
          <a:lstStyle/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noProof="0" dirty="0" smtClean="0"/>
              <a:t>No experimentally fitted parameters</a:t>
            </a:r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noProof="0" dirty="0" smtClean="0"/>
              <a:t>Supply a structure </a:t>
            </a:r>
            <a:r>
              <a:rPr lang="en-GB" sz="2200" noProof="0" dirty="0" smtClean="0">
                <a:sym typeface="Wingdings"/>
              </a:rPr>
              <a:t></a:t>
            </a:r>
            <a:r>
              <a:rPr lang="en-GB" noProof="0" dirty="0" smtClean="0">
                <a:sym typeface="Wingdings"/>
              </a:rPr>
              <a:t> get energy, forces</a:t>
            </a:r>
            <a:endParaRPr lang="en-GB" noProof="0" dirty="0" smtClean="0"/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noProof="0" dirty="0" smtClean="0"/>
              <a:t>Complexity: </a:t>
            </a:r>
            <a:r>
              <a:rPr lang="en-GB" sz="2200" noProof="0" dirty="0" smtClean="0"/>
              <a:t>～</a:t>
            </a:r>
            <a:r>
              <a:rPr lang="en-GB" noProof="0" dirty="0" smtClean="0"/>
              <a:t>100 atoms structure</a:t>
            </a:r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GB" noProof="0" dirty="0" smtClean="0"/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noProof="0" dirty="0" smtClean="0"/>
              <a:t>Frozen in time (temperature 0K)</a:t>
            </a:r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dirty="0" smtClean="0"/>
              <a:t>Excitations </a:t>
            </a:r>
            <a:r>
              <a:rPr lang="en-GB" sz="2200" dirty="0">
                <a:sym typeface="Wingdings"/>
              </a:rPr>
              <a:t></a:t>
            </a:r>
            <a:r>
              <a:rPr lang="en-GB" dirty="0">
                <a:sym typeface="Wingdings"/>
              </a:rPr>
              <a:t> </a:t>
            </a:r>
            <a:r>
              <a:rPr lang="en-GB" dirty="0" smtClean="0"/>
              <a:t>temperature</a:t>
            </a:r>
            <a:endParaRPr lang="en-GB" noProof="0" dirty="0" smtClean="0"/>
          </a:p>
          <a:p>
            <a:pPr marL="227013" lvl="4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noProof="0" dirty="0" smtClean="0"/>
              <a:t>Stability of structures (phases)</a:t>
            </a:r>
          </a:p>
          <a:p>
            <a:pPr marL="227013" indent="-227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GB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83D3-B401-44D7-8BED-16265C4ED577}" type="slidenum">
              <a:rPr lang="en-US" altLang="nl-NL" smtClean="0"/>
              <a:pPr>
                <a:defRPr/>
              </a:pPr>
              <a:t>3</a:t>
            </a:fld>
            <a:endParaRPr lang="en-US" altLang="nl-NL" dirty="0"/>
          </a:p>
        </p:txBody>
      </p:sp>
      <p:pic>
        <p:nvPicPr>
          <p:cNvPr id="7" name="Picture 6" descr="pureF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08" y="1550253"/>
            <a:ext cx="824848" cy="8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ureSiBc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26" y="1550252"/>
            <a:ext cx="867006" cy="84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POSGS189_19773_A8B8.va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50" y="3219045"/>
            <a:ext cx="1370738" cy="15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OSGS224_1818_A6B12.vas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39" y="3114512"/>
            <a:ext cx="1210917" cy="174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6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8EA33-0CF7-4E58-B4BB-2365C45B07A3}" type="slidenum">
              <a:rPr lang="en-US" altLang="nl-NL"/>
              <a:pPr>
                <a:defRPr/>
              </a:pPr>
              <a:t>4</a:t>
            </a:fld>
            <a:endParaRPr lang="en-US" altLang="nl-NL"/>
          </a:p>
        </p:txBody>
      </p:sp>
      <p:pic>
        <p:nvPicPr>
          <p:cNvPr id="16412" name="Picture 24" descr="Fe124X1 - perspectiv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0" y="1597660"/>
            <a:ext cx="49085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Tijdelijke aanduiding voor dianummer 3"/>
          <p:cNvSpPr txBox="1">
            <a:spLocks noGrp="1"/>
          </p:cNvSpPr>
          <p:nvPr/>
        </p:nvSpPr>
        <p:spPr bwMode="auto">
          <a:xfrm>
            <a:off x="81534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B515A167-7657-4A41-8145-980A3FB34C70}" type="slidenum">
              <a:rPr lang="en-US" altLang="nl-NL" sz="1400">
                <a:solidFill>
                  <a:schemeClr val="bg2"/>
                </a:solidFill>
                <a:cs typeface="ヒラギノ角ゴ Pro W3"/>
              </a:rPr>
              <a:pPr algn="r" eaLnBrk="0" hangingPunct="0"/>
              <a:t>4</a:t>
            </a:fld>
            <a:endParaRPr lang="en-US" altLang="nl-NL" sz="1400">
              <a:solidFill>
                <a:schemeClr val="bg2"/>
              </a:solidFill>
              <a:cs typeface="ヒラギノ角ゴ Pro W3"/>
            </a:endParaRPr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NL" noProof="0" dirty="0" smtClean="0"/>
              <a:t>Vibrational excitations</a:t>
            </a:r>
            <a:endParaRPr lang="en-GB" altLang="nl-NL" noProof="0" dirty="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42717"/>
            <a:ext cx="4648200" cy="3124200"/>
          </a:xfrm>
        </p:spPr>
        <p:txBody>
          <a:bodyPr/>
          <a:lstStyle/>
          <a:p>
            <a:pPr marL="269875" indent="-265113" eaLnBrk="1" hangingPunct="1">
              <a:buFont typeface="Arial" charset="0"/>
              <a:buChar char="•"/>
            </a:pPr>
            <a:r>
              <a:rPr lang="en-GB" altLang="nl-NL" noProof="0" dirty="0" smtClean="0"/>
              <a:t>Harmonic model </a:t>
            </a:r>
          </a:p>
          <a:p>
            <a:pPr marL="269875" indent="-265113" eaLnBrk="1" hangingPunct="1">
              <a:buFont typeface="Arial" charset="0"/>
              <a:buChar char="•"/>
            </a:pPr>
            <a:r>
              <a:rPr lang="en-GB" altLang="nl-NL" noProof="0" dirty="0" smtClean="0"/>
              <a:t>Expand </a:t>
            </a:r>
            <a:r>
              <a:rPr lang="en-GB" altLang="nl-NL" noProof="0" dirty="0"/>
              <a:t>energy near </a:t>
            </a:r>
            <a:r>
              <a:rPr lang="en-GB" altLang="nl-NL" noProof="0" dirty="0" smtClean="0"/>
              <a:t>minimum</a:t>
            </a:r>
          </a:p>
          <a:p>
            <a:pPr marL="534988" lvl="1" indent="-174625">
              <a:buFont typeface="Arial" charset="0"/>
              <a:buChar char="•"/>
            </a:pPr>
            <a:r>
              <a:rPr lang="en-GB" altLang="nl-NL" sz="2200" noProof="0" dirty="0" smtClean="0"/>
              <a:t>force constant matrix</a:t>
            </a:r>
            <a:endParaRPr lang="en-GB" altLang="nl-NL" noProof="0" dirty="0" smtClean="0"/>
          </a:p>
          <a:p>
            <a:pPr marL="0" indent="0" eaLnBrk="1" hangingPunct="1"/>
            <a:endParaRPr lang="en-GB" altLang="nl-NL" sz="6600" noProof="0" dirty="0" smtClean="0"/>
          </a:p>
          <a:p>
            <a:pPr marL="269875" indent="-269875" eaLnBrk="1" hangingPunct="1">
              <a:buFont typeface="Arial" charset="0"/>
              <a:buChar char="•"/>
            </a:pPr>
            <a:r>
              <a:rPr lang="en-GB" altLang="nl-NL" noProof="0" dirty="0" smtClean="0"/>
              <a:t> Direct method</a:t>
            </a:r>
          </a:p>
          <a:p>
            <a:pPr marL="534988" lvl="1" indent="-180975">
              <a:buFont typeface="Arial" charset="0"/>
              <a:buChar char="•"/>
            </a:pPr>
            <a:r>
              <a:rPr lang="en-GB" altLang="nl-NL" sz="2200" noProof="0" dirty="0" smtClean="0"/>
              <a:t>displace and measure</a:t>
            </a:r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7363544" y="1556792"/>
            <a:ext cx="304800" cy="304800"/>
            <a:chOff x="5136" y="2640"/>
            <a:chExt cx="192" cy="192"/>
          </a:xfrm>
        </p:grpSpPr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>
              <a:off x="5136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2"/>
            <p:cNvSpPr>
              <a:spLocks noChangeShapeType="1"/>
            </p:cNvSpPr>
            <p:nvPr/>
          </p:nvSpPr>
          <p:spPr bwMode="auto">
            <a:xfrm flipV="1">
              <a:off x="5136" y="264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3"/>
            <p:cNvSpPr>
              <a:spLocks noChangeShapeType="1"/>
            </p:cNvSpPr>
            <p:nvPr/>
          </p:nvSpPr>
          <p:spPr bwMode="auto">
            <a:xfrm flipV="1">
              <a:off x="5136" y="2736"/>
              <a:ext cx="96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9" name="Rectangle 3"/>
          <p:cNvSpPr>
            <a:spLocks noChangeArrowheads="1"/>
          </p:cNvSpPr>
          <p:nvPr/>
        </p:nvSpPr>
        <p:spPr bwMode="auto">
          <a:xfrm>
            <a:off x="5235575" y="1103947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000"/>
              </a:lnSpc>
              <a:buClr>
                <a:srgbClr val="0070C0"/>
              </a:buClr>
              <a:buSzPct val="115000"/>
              <a:buFont typeface="Times" pitchFamily="18" charset="0"/>
              <a:buNone/>
            </a:pPr>
            <a:r>
              <a:rPr lang="nl-NL" altLang="nl-NL" smtClean="0">
                <a:cs typeface="ヒラギノ角ゴ Pro W3"/>
              </a:rPr>
              <a:t>X</a:t>
            </a:r>
            <a:r>
              <a:rPr lang="nl-NL" altLang="nl-NL" baseline="-25000" smtClean="0">
                <a:cs typeface="ヒラギノ角ゴ Pro W3"/>
              </a:rPr>
              <a:t>125</a:t>
            </a:r>
            <a:endParaRPr lang="nl-NL" altLang="nl-NL" baseline="-25000">
              <a:cs typeface="ヒラギノ角ゴ Pro W3"/>
            </a:endParaRPr>
          </a:p>
        </p:txBody>
      </p:sp>
      <p:graphicFrame>
        <p:nvGraphicFramePr>
          <p:cNvPr id="164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25484"/>
              </p:ext>
            </p:extLst>
          </p:nvPr>
        </p:nvGraphicFramePr>
        <p:xfrm>
          <a:off x="395536" y="3581400"/>
          <a:ext cx="15430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749160" imgH="469800" progId="Equation.3">
                  <p:embed/>
                </p:oleObj>
              </mc:Choice>
              <mc:Fallback>
                <p:oleObj name="Equation" r:id="rId5" imgW="749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81400"/>
                        <a:ext cx="154305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94228"/>
              </p:ext>
            </p:extLst>
          </p:nvPr>
        </p:nvGraphicFramePr>
        <p:xfrm>
          <a:off x="2429124" y="3816350"/>
          <a:ext cx="1438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698400" imgH="241200" progId="Equation.3">
                  <p:embed/>
                </p:oleObj>
              </mc:Choice>
              <mc:Fallback>
                <p:oleObj name="Equation" r:id="rId7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124" y="3816350"/>
                        <a:ext cx="14382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05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1" descr="Fe124X1 - random - perspe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02" y="2774950"/>
            <a:ext cx="4562511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34DFC5-1CAE-4515-8515-2D3D75F7244E}" type="slidenum">
              <a:rPr lang="en-US" altLang="nl-NL"/>
              <a:pPr>
                <a:defRPr/>
              </a:pPr>
              <a:t>5</a:t>
            </a:fld>
            <a:endParaRPr lang="en-US" altLang="nl-NL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Reduction of measurements</a:t>
            </a:r>
            <a:endParaRPr lang="en-GB" noProof="0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8250"/>
            <a:ext cx="8839200" cy="2819400"/>
          </a:xfrm>
        </p:spPr>
        <p:txBody>
          <a:bodyPr/>
          <a:lstStyle/>
          <a:p>
            <a:pPr marL="269875" indent="-265113">
              <a:buFont typeface="Arial" charset="0"/>
              <a:buChar char="•"/>
            </a:pPr>
            <a:r>
              <a:rPr lang="en-GB" sz="2400" noProof="0" dirty="0" smtClean="0"/>
              <a:t>Example: no symmetry, local interaction</a:t>
            </a:r>
          </a:p>
          <a:p>
            <a:pPr marL="269875" indent="-265113">
              <a:buFont typeface="Arial" charset="0"/>
              <a:buChar char="•"/>
            </a:pPr>
            <a:r>
              <a:rPr lang="en-GB" sz="2400" noProof="0" dirty="0" smtClean="0"/>
              <a:t>Compressive sensing</a:t>
            </a:r>
          </a:p>
          <a:p>
            <a:pPr marL="534988" lvl="2" indent="-177800">
              <a:buFont typeface="Arial" charset="0"/>
              <a:buChar char="•"/>
            </a:pPr>
            <a:r>
              <a:rPr lang="en-GB" sz="2000" noProof="0" dirty="0" smtClean="0"/>
              <a:t>random mixing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038600" y="3275012"/>
            <a:ext cx="152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990600" y="3275012"/>
            <a:ext cx="2590800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04800" y="3275012"/>
            <a:ext cx="1524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447800" y="32750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295400" y="3427412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600200" y="37322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752600" y="35798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905000" y="38846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209800" y="38846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057400" y="40370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057400" y="41894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819400" y="4494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667000" y="46466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971800" y="46466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819400" y="47990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124200" y="52562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3276600" y="54086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429000" y="55610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2971800" y="52562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3124200" y="54086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2819400" y="51038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3276600" y="55610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447800" y="37322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1295400" y="35798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  <p:sp>
        <p:nvSpPr>
          <p:cNvPr id="20594" name="Rectangle 114"/>
          <p:cNvSpPr>
            <a:spLocks noChangeArrowheads="1"/>
          </p:cNvSpPr>
          <p:nvPr/>
        </p:nvSpPr>
        <p:spPr bwMode="auto">
          <a:xfrm>
            <a:off x="990600" y="32750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95" name="Rectangle 115"/>
          <p:cNvSpPr>
            <a:spLocks noChangeArrowheads="1"/>
          </p:cNvSpPr>
          <p:nvPr/>
        </p:nvSpPr>
        <p:spPr bwMode="auto">
          <a:xfrm>
            <a:off x="1143000" y="34274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96" name="Rectangle 116"/>
          <p:cNvSpPr>
            <a:spLocks noChangeArrowheads="1"/>
          </p:cNvSpPr>
          <p:nvPr/>
        </p:nvSpPr>
        <p:spPr bwMode="auto">
          <a:xfrm>
            <a:off x="1600200" y="38846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97" name="Rectangle 117"/>
          <p:cNvSpPr>
            <a:spLocks noChangeArrowheads="1"/>
          </p:cNvSpPr>
          <p:nvPr/>
        </p:nvSpPr>
        <p:spPr bwMode="auto">
          <a:xfrm>
            <a:off x="1752600" y="40370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98" name="Rectangle 118"/>
          <p:cNvSpPr>
            <a:spLocks noChangeArrowheads="1"/>
          </p:cNvSpPr>
          <p:nvPr/>
        </p:nvSpPr>
        <p:spPr bwMode="auto">
          <a:xfrm>
            <a:off x="1905000" y="41894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599" name="Rectangle 119"/>
          <p:cNvSpPr>
            <a:spLocks noChangeArrowheads="1"/>
          </p:cNvSpPr>
          <p:nvPr/>
        </p:nvSpPr>
        <p:spPr bwMode="auto">
          <a:xfrm>
            <a:off x="2057400" y="43418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2209800" y="44942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1" name="Rectangle 121"/>
          <p:cNvSpPr>
            <a:spLocks noChangeArrowheads="1"/>
          </p:cNvSpPr>
          <p:nvPr/>
        </p:nvSpPr>
        <p:spPr bwMode="auto">
          <a:xfrm>
            <a:off x="2362200" y="46466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2" name="Rectangle 122"/>
          <p:cNvSpPr>
            <a:spLocks noChangeArrowheads="1"/>
          </p:cNvSpPr>
          <p:nvPr/>
        </p:nvSpPr>
        <p:spPr bwMode="auto">
          <a:xfrm>
            <a:off x="2514600" y="47990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3" name="Rectangle 123"/>
          <p:cNvSpPr>
            <a:spLocks noChangeArrowheads="1"/>
          </p:cNvSpPr>
          <p:nvPr/>
        </p:nvSpPr>
        <p:spPr bwMode="auto">
          <a:xfrm>
            <a:off x="2667000" y="49514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4" name="Rectangle 124"/>
          <p:cNvSpPr>
            <a:spLocks noChangeArrowheads="1"/>
          </p:cNvSpPr>
          <p:nvPr/>
        </p:nvSpPr>
        <p:spPr bwMode="auto">
          <a:xfrm>
            <a:off x="3429000" y="57134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5" name="Rectangle 125"/>
          <p:cNvSpPr>
            <a:spLocks noChangeArrowheads="1"/>
          </p:cNvSpPr>
          <p:nvPr/>
        </p:nvSpPr>
        <p:spPr bwMode="auto">
          <a:xfrm>
            <a:off x="990600" y="3732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6" name="Rectangle 126"/>
          <p:cNvSpPr>
            <a:spLocks noChangeArrowheads="1"/>
          </p:cNvSpPr>
          <p:nvPr/>
        </p:nvSpPr>
        <p:spPr bwMode="auto">
          <a:xfrm>
            <a:off x="1143000" y="3579812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7" name="Rectangle 127"/>
          <p:cNvSpPr>
            <a:spLocks noChangeArrowheads="1"/>
          </p:cNvSpPr>
          <p:nvPr/>
        </p:nvSpPr>
        <p:spPr bwMode="auto">
          <a:xfrm>
            <a:off x="1295400" y="40370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8" name="Rectangle 128"/>
          <p:cNvSpPr>
            <a:spLocks noChangeArrowheads="1"/>
          </p:cNvSpPr>
          <p:nvPr/>
        </p:nvSpPr>
        <p:spPr bwMode="auto">
          <a:xfrm>
            <a:off x="1447800" y="38846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09" name="Rectangle 129"/>
          <p:cNvSpPr>
            <a:spLocks noChangeArrowheads="1"/>
          </p:cNvSpPr>
          <p:nvPr/>
        </p:nvSpPr>
        <p:spPr bwMode="auto">
          <a:xfrm>
            <a:off x="1600200" y="41894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0" name="Rectangle 130"/>
          <p:cNvSpPr>
            <a:spLocks noChangeArrowheads="1"/>
          </p:cNvSpPr>
          <p:nvPr/>
        </p:nvSpPr>
        <p:spPr bwMode="auto">
          <a:xfrm>
            <a:off x="1600200" y="4494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1" name="Rectangle 131"/>
          <p:cNvSpPr>
            <a:spLocks noChangeArrowheads="1"/>
          </p:cNvSpPr>
          <p:nvPr/>
        </p:nvSpPr>
        <p:spPr bwMode="auto">
          <a:xfrm>
            <a:off x="1752600" y="43418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2" name="Rectangle 132"/>
          <p:cNvSpPr>
            <a:spLocks noChangeArrowheads="1"/>
          </p:cNvSpPr>
          <p:nvPr/>
        </p:nvSpPr>
        <p:spPr bwMode="auto">
          <a:xfrm>
            <a:off x="2209800" y="46466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3" name="Rectangle 133"/>
          <p:cNvSpPr>
            <a:spLocks noChangeArrowheads="1"/>
          </p:cNvSpPr>
          <p:nvPr/>
        </p:nvSpPr>
        <p:spPr bwMode="auto">
          <a:xfrm>
            <a:off x="2209800" y="51038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4" name="Rectangle 134"/>
          <p:cNvSpPr>
            <a:spLocks noChangeArrowheads="1"/>
          </p:cNvSpPr>
          <p:nvPr/>
        </p:nvSpPr>
        <p:spPr bwMode="auto">
          <a:xfrm>
            <a:off x="2362200" y="49514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5" name="Rectangle 135"/>
          <p:cNvSpPr>
            <a:spLocks noChangeArrowheads="1"/>
          </p:cNvSpPr>
          <p:nvPr/>
        </p:nvSpPr>
        <p:spPr bwMode="auto">
          <a:xfrm>
            <a:off x="2362200" y="5256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6" name="Rectangle 136"/>
          <p:cNvSpPr>
            <a:spLocks noChangeArrowheads="1"/>
          </p:cNvSpPr>
          <p:nvPr/>
        </p:nvSpPr>
        <p:spPr bwMode="auto">
          <a:xfrm>
            <a:off x="2514600" y="51038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7" name="Rectangle 137"/>
          <p:cNvSpPr>
            <a:spLocks noChangeArrowheads="1"/>
          </p:cNvSpPr>
          <p:nvPr/>
        </p:nvSpPr>
        <p:spPr bwMode="auto">
          <a:xfrm>
            <a:off x="2971800" y="54086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8" name="Rectangle 138"/>
          <p:cNvSpPr>
            <a:spLocks noChangeArrowheads="1"/>
          </p:cNvSpPr>
          <p:nvPr/>
        </p:nvSpPr>
        <p:spPr bwMode="auto">
          <a:xfrm>
            <a:off x="3124200" y="55610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19" name="Rectangle 139"/>
          <p:cNvSpPr>
            <a:spLocks noChangeArrowheads="1"/>
          </p:cNvSpPr>
          <p:nvPr/>
        </p:nvSpPr>
        <p:spPr bwMode="auto">
          <a:xfrm>
            <a:off x="3276600" y="57134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1" name="Rectangle 141"/>
          <p:cNvSpPr>
            <a:spLocks noChangeArrowheads="1"/>
          </p:cNvSpPr>
          <p:nvPr/>
        </p:nvSpPr>
        <p:spPr bwMode="auto">
          <a:xfrm>
            <a:off x="1447800" y="34274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2" name="Rectangle 142"/>
          <p:cNvSpPr>
            <a:spLocks noChangeArrowheads="1"/>
          </p:cNvSpPr>
          <p:nvPr/>
        </p:nvSpPr>
        <p:spPr bwMode="auto">
          <a:xfrm>
            <a:off x="1143000" y="37322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5" name="Rectangle 145"/>
          <p:cNvSpPr>
            <a:spLocks noChangeArrowheads="1"/>
          </p:cNvSpPr>
          <p:nvPr/>
        </p:nvSpPr>
        <p:spPr bwMode="auto">
          <a:xfrm>
            <a:off x="1295400" y="32750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6" name="Rectangle 146"/>
          <p:cNvSpPr>
            <a:spLocks noChangeArrowheads="1"/>
          </p:cNvSpPr>
          <p:nvPr/>
        </p:nvSpPr>
        <p:spPr bwMode="auto">
          <a:xfrm>
            <a:off x="990600" y="35798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7" name="Rectangle 147"/>
          <p:cNvSpPr>
            <a:spLocks noChangeArrowheads="1"/>
          </p:cNvSpPr>
          <p:nvPr/>
        </p:nvSpPr>
        <p:spPr bwMode="auto">
          <a:xfrm>
            <a:off x="2362200" y="44942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28" name="Rectangle 148"/>
          <p:cNvSpPr>
            <a:spLocks noChangeArrowheads="1"/>
          </p:cNvSpPr>
          <p:nvPr/>
        </p:nvSpPr>
        <p:spPr bwMode="auto">
          <a:xfrm>
            <a:off x="1905000" y="43418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0" name="Rectangle 150"/>
          <p:cNvSpPr>
            <a:spLocks noChangeArrowheads="1"/>
          </p:cNvSpPr>
          <p:nvPr/>
        </p:nvSpPr>
        <p:spPr bwMode="auto">
          <a:xfrm>
            <a:off x="4038600" y="3579812"/>
            <a:ext cx="152400" cy="152400"/>
          </a:xfrm>
          <a:prstGeom prst="rect">
            <a:avLst/>
          </a:prstGeom>
          <a:solidFill>
            <a:schemeClr val="accent5">
              <a:lumMod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1" name="Rectangle 151"/>
          <p:cNvSpPr>
            <a:spLocks noChangeArrowheads="1"/>
          </p:cNvSpPr>
          <p:nvPr/>
        </p:nvSpPr>
        <p:spPr bwMode="auto">
          <a:xfrm>
            <a:off x="4038600" y="4037012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2" name="Rectangle 152"/>
          <p:cNvSpPr>
            <a:spLocks noChangeArrowheads="1"/>
          </p:cNvSpPr>
          <p:nvPr/>
        </p:nvSpPr>
        <p:spPr bwMode="auto">
          <a:xfrm>
            <a:off x="4038600" y="3275012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3" name="Rectangle 153"/>
          <p:cNvSpPr>
            <a:spLocks noChangeArrowheads="1"/>
          </p:cNvSpPr>
          <p:nvPr/>
        </p:nvSpPr>
        <p:spPr bwMode="auto">
          <a:xfrm>
            <a:off x="4038600" y="34274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4" name="Rectangle 154"/>
          <p:cNvSpPr>
            <a:spLocks noChangeArrowheads="1"/>
          </p:cNvSpPr>
          <p:nvPr/>
        </p:nvSpPr>
        <p:spPr bwMode="auto">
          <a:xfrm>
            <a:off x="4038600" y="37322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5" name="Rectangle 155"/>
          <p:cNvSpPr>
            <a:spLocks noChangeArrowheads="1"/>
          </p:cNvSpPr>
          <p:nvPr/>
        </p:nvSpPr>
        <p:spPr bwMode="auto">
          <a:xfrm>
            <a:off x="4038600" y="44942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7" name="Rectangle 157"/>
          <p:cNvSpPr>
            <a:spLocks noChangeArrowheads="1"/>
          </p:cNvSpPr>
          <p:nvPr/>
        </p:nvSpPr>
        <p:spPr bwMode="auto">
          <a:xfrm>
            <a:off x="4038600" y="41894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8" name="Rectangle 158"/>
          <p:cNvSpPr>
            <a:spLocks noChangeArrowheads="1"/>
          </p:cNvSpPr>
          <p:nvPr/>
        </p:nvSpPr>
        <p:spPr bwMode="auto">
          <a:xfrm>
            <a:off x="4038600" y="38846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39" name="Rectangle 159"/>
          <p:cNvSpPr>
            <a:spLocks noChangeArrowheads="1"/>
          </p:cNvSpPr>
          <p:nvPr/>
        </p:nvSpPr>
        <p:spPr bwMode="auto">
          <a:xfrm>
            <a:off x="4038600" y="5256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0" name="Rectangle 160"/>
          <p:cNvSpPr>
            <a:spLocks noChangeArrowheads="1"/>
          </p:cNvSpPr>
          <p:nvPr/>
        </p:nvSpPr>
        <p:spPr bwMode="auto">
          <a:xfrm>
            <a:off x="4038600" y="47990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2" name="Rectangle 162"/>
          <p:cNvSpPr>
            <a:spLocks noChangeArrowheads="1"/>
          </p:cNvSpPr>
          <p:nvPr/>
        </p:nvSpPr>
        <p:spPr bwMode="auto">
          <a:xfrm>
            <a:off x="4038600" y="49514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3" name="Rectangle 163"/>
          <p:cNvSpPr>
            <a:spLocks noChangeArrowheads="1"/>
          </p:cNvSpPr>
          <p:nvPr/>
        </p:nvSpPr>
        <p:spPr bwMode="auto">
          <a:xfrm>
            <a:off x="4038600" y="54086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4" name="Rectangle 164"/>
          <p:cNvSpPr>
            <a:spLocks noChangeArrowheads="1"/>
          </p:cNvSpPr>
          <p:nvPr/>
        </p:nvSpPr>
        <p:spPr bwMode="auto">
          <a:xfrm>
            <a:off x="4038600" y="46466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5" name="Rectangle 165"/>
          <p:cNvSpPr>
            <a:spLocks noChangeArrowheads="1"/>
          </p:cNvSpPr>
          <p:nvPr/>
        </p:nvSpPr>
        <p:spPr bwMode="auto">
          <a:xfrm>
            <a:off x="4038600" y="57134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20646" name="Rectangle 166"/>
          <p:cNvSpPr>
            <a:spLocks noChangeArrowheads="1"/>
          </p:cNvSpPr>
          <p:nvPr/>
        </p:nvSpPr>
        <p:spPr bwMode="auto">
          <a:xfrm>
            <a:off x="4038600" y="55610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0" name="Rectangle 13"/>
          <p:cNvSpPr>
            <a:spLocks noChangeArrowheads="1"/>
          </p:cNvSpPr>
          <p:nvPr/>
        </p:nvSpPr>
        <p:spPr bwMode="auto">
          <a:xfrm>
            <a:off x="304800" y="40370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304800" y="3585361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ヒラギノ角ゴ Pro W3"/>
            </a:endParaRPr>
          </a:p>
        </p:txBody>
      </p:sp>
      <p:sp>
        <p:nvSpPr>
          <p:cNvPr id="82" name="Rectangle 126"/>
          <p:cNvSpPr>
            <a:spLocks noChangeArrowheads="1"/>
          </p:cNvSpPr>
          <p:nvPr/>
        </p:nvSpPr>
        <p:spPr bwMode="auto">
          <a:xfrm>
            <a:off x="304800" y="3427412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3" name="Rectangle 146"/>
          <p:cNvSpPr>
            <a:spLocks noChangeArrowheads="1"/>
          </p:cNvSpPr>
          <p:nvPr/>
        </p:nvSpPr>
        <p:spPr bwMode="auto">
          <a:xfrm>
            <a:off x="304800" y="3280836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4" name="Rectangle 153"/>
          <p:cNvSpPr>
            <a:spLocks noChangeArrowheads="1"/>
          </p:cNvSpPr>
          <p:nvPr/>
        </p:nvSpPr>
        <p:spPr bwMode="auto">
          <a:xfrm>
            <a:off x="304800" y="4794649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5" name="Rectangle 154"/>
          <p:cNvSpPr>
            <a:spLocks noChangeArrowheads="1"/>
          </p:cNvSpPr>
          <p:nvPr/>
        </p:nvSpPr>
        <p:spPr bwMode="auto">
          <a:xfrm>
            <a:off x="304800" y="5402788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6" name="Rectangle 155"/>
          <p:cNvSpPr>
            <a:spLocks noChangeArrowheads="1"/>
          </p:cNvSpPr>
          <p:nvPr/>
        </p:nvSpPr>
        <p:spPr bwMode="auto">
          <a:xfrm>
            <a:off x="304800" y="3894931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7" name="Rectangle 156"/>
          <p:cNvSpPr>
            <a:spLocks noChangeArrowheads="1"/>
          </p:cNvSpPr>
          <p:nvPr/>
        </p:nvSpPr>
        <p:spPr bwMode="auto">
          <a:xfrm>
            <a:off x="304800" y="449421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8" name="Rectangle 157"/>
          <p:cNvSpPr>
            <a:spLocks noChangeArrowheads="1"/>
          </p:cNvSpPr>
          <p:nvPr/>
        </p:nvSpPr>
        <p:spPr bwMode="auto">
          <a:xfrm>
            <a:off x="304800" y="4341812"/>
            <a:ext cx="152400" cy="152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89" name="Rectangle 160"/>
          <p:cNvSpPr>
            <a:spLocks noChangeArrowheads="1"/>
          </p:cNvSpPr>
          <p:nvPr/>
        </p:nvSpPr>
        <p:spPr bwMode="auto">
          <a:xfrm>
            <a:off x="304800" y="4951412"/>
            <a:ext cx="152400" cy="152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90" name="Rectangle 162"/>
          <p:cNvSpPr>
            <a:spLocks noChangeArrowheads="1"/>
          </p:cNvSpPr>
          <p:nvPr/>
        </p:nvSpPr>
        <p:spPr bwMode="auto">
          <a:xfrm>
            <a:off x="304800" y="5103812"/>
            <a:ext cx="152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91" name="Rectangle 163"/>
          <p:cNvSpPr>
            <a:spLocks noChangeArrowheads="1"/>
          </p:cNvSpPr>
          <p:nvPr/>
        </p:nvSpPr>
        <p:spPr bwMode="auto">
          <a:xfrm>
            <a:off x="304800" y="5561012"/>
            <a:ext cx="1524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ヒラギノ角ゴ Pro W3"/>
            </a:endParaRPr>
          </a:p>
        </p:txBody>
      </p:sp>
      <p:sp>
        <p:nvSpPr>
          <p:cNvPr id="39939" name="Rectangle 140"/>
          <p:cNvSpPr>
            <a:spLocks noChangeArrowheads="1"/>
          </p:cNvSpPr>
          <p:nvPr/>
        </p:nvSpPr>
        <p:spPr bwMode="auto">
          <a:xfrm>
            <a:off x="499251" y="2856126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lvl="1" indent="-188913">
              <a:lnSpc>
                <a:spcPts val="3000"/>
              </a:lnSpc>
              <a:buClr>
                <a:srgbClr val="0070C0"/>
              </a:buClr>
              <a:buSzPct val="115000"/>
            </a:pPr>
            <a:r>
              <a:rPr lang="en-US" sz="2200" dirty="0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∆f</a:t>
            </a:r>
            <a:r>
              <a:rPr lang="en-US" sz="2200" baseline="-25000" dirty="0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i</a:t>
            </a:r>
            <a:r>
              <a:rPr lang="en-US" sz="2200" dirty="0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 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=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K</a:t>
            </a:r>
            <a:r>
              <a:rPr lang="en-US" sz="2200" baseline="-25000" dirty="0" err="1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ij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 </a:t>
            </a:r>
            <a:r>
              <a:rPr lang="en-US" sz="2200" dirty="0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∆</a:t>
            </a:r>
            <a:r>
              <a:rPr lang="en-US" sz="2200" dirty="0" err="1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r</a:t>
            </a:r>
            <a:r>
              <a:rPr lang="en-US" sz="2200" baseline="-25000" dirty="0" err="1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j</a:t>
            </a:r>
            <a:endParaRPr lang="en-US" sz="2200" dirty="0">
              <a:solidFill>
                <a:schemeClr val="accent5">
                  <a:lumMod val="10000"/>
                </a:schemeClr>
              </a:solidFill>
              <a:cs typeface="ヒラギノ角ゴ Pro W3"/>
            </a:endParaRPr>
          </a:p>
          <a:p>
            <a:pPr marL="381000" lvl="1" indent="-188913" eaLnBrk="0" hangingPunct="0">
              <a:lnSpc>
                <a:spcPts val="3000"/>
              </a:lnSpc>
              <a:buClr>
                <a:srgbClr val="0070C0"/>
              </a:buClr>
              <a:buSzPct val="115000"/>
              <a:buFont typeface="Times" pitchFamily="18" charset="0"/>
              <a:buNone/>
            </a:pPr>
            <a:endParaRPr lang="en-US" sz="2200" dirty="0">
              <a:solidFill>
                <a:schemeClr val="accent5">
                  <a:lumMod val="10000"/>
                </a:schemeClr>
              </a:solidFill>
              <a:cs typeface="ヒラギノ角ゴ Pro W3"/>
            </a:endParaRPr>
          </a:p>
          <a:p>
            <a:pPr marL="381000" lvl="1" indent="-188913" eaLnBrk="0" hangingPunct="0">
              <a:lnSpc>
                <a:spcPts val="3000"/>
              </a:lnSpc>
              <a:buClr>
                <a:srgbClr val="0070C0"/>
              </a:buClr>
              <a:buSzPct val="115000"/>
              <a:buFont typeface="Times" pitchFamily="18" charset="0"/>
              <a:buNone/>
            </a:pPr>
            <a:endParaRPr lang="en-US" sz="2200" dirty="0">
              <a:solidFill>
                <a:schemeClr val="accent5">
                  <a:lumMod val="10000"/>
                </a:schemeClr>
              </a:solidFill>
              <a:cs typeface="ヒラギノ角ゴ Pro W3"/>
            </a:endParaRPr>
          </a:p>
          <a:p>
            <a:pPr marL="381000" lvl="1" indent="-188913" eaLnBrk="0" hangingPunct="0">
              <a:lnSpc>
                <a:spcPts val="3000"/>
              </a:lnSpc>
              <a:buClr>
                <a:srgbClr val="0070C0"/>
              </a:buClr>
              <a:buSzPct val="115000"/>
              <a:buFont typeface="Times" pitchFamily="18" charset="0"/>
              <a:buNone/>
            </a:pPr>
            <a:endParaRPr lang="en-US" sz="2200" dirty="0">
              <a:solidFill>
                <a:schemeClr val="accent5">
                  <a:lumMod val="10000"/>
                </a:schemeClr>
              </a:solidFill>
              <a:cs typeface="ヒラギノ角ゴ Pro W3"/>
            </a:endParaRPr>
          </a:p>
          <a:p>
            <a:pPr marL="381000" lvl="1" indent="-188913" eaLnBrk="0" hangingPunct="0">
              <a:lnSpc>
                <a:spcPts val="3000"/>
              </a:lnSpc>
              <a:buClr>
                <a:srgbClr val="0070C0"/>
              </a:buClr>
              <a:buSzPct val="115000"/>
              <a:buFont typeface="Times" pitchFamily="18" charset="0"/>
              <a:buNone/>
            </a:pPr>
            <a:r>
              <a:rPr lang="en-US" sz="2200" dirty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=    </a:t>
            </a:r>
            <a:r>
              <a:rPr lang="en-US" sz="2200" dirty="0" smtClean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                                 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cs typeface="ヒラギノ角ゴ Pro W3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4318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uiExpand="1" build="p"/>
      <p:bldP spid="20630" grpId="0" animBg="1"/>
      <p:bldP spid="20631" grpId="0" animBg="1"/>
      <p:bldP spid="20632" grpId="0" animBg="1"/>
      <p:bldP spid="20633" grpId="0" animBg="1"/>
      <p:bldP spid="20634" grpId="0" animBg="1"/>
      <p:bldP spid="20635" grpId="0" animBg="1"/>
      <p:bldP spid="20637" grpId="0" animBg="1"/>
      <p:bldP spid="20638" grpId="0" animBg="1"/>
      <p:bldP spid="20639" grpId="0" animBg="1"/>
      <p:bldP spid="20640" grpId="0" animBg="1"/>
      <p:bldP spid="20642" grpId="0" animBg="1"/>
      <p:bldP spid="20643" grpId="0" animBg="1"/>
      <p:bldP spid="20644" grpId="0" animBg="1"/>
      <p:bldP spid="20645" grpId="0" animBg="1"/>
      <p:bldP spid="20646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Reconstruction s</a:t>
            </a:r>
            <a:r>
              <a:rPr lang="en-GB" noProof="0" dirty="0" smtClean="0"/>
              <a:t>trategies: </a:t>
            </a:r>
            <a:r>
              <a:rPr lang="nl-NL" dirty="0" smtClean="0"/>
              <a:t>∆f= K </a:t>
            </a:r>
            <a:r>
              <a:rPr lang="nl-NL" dirty="0"/>
              <a:t>∆</a:t>
            </a:r>
            <a:r>
              <a:rPr lang="nl-NL" dirty="0" smtClean="0"/>
              <a:t>r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858000" cy="4648200"/>
          </a:xfrm>
        </p:spPr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400" noProof="0" dirty="0" smtClean="0"/>
              <a:t>Finite cut-off radius</a:t>
            </a:r>
          </a:p>
          <a:p>
            <a:pPr marL="269875" indent="-269875"/>
            <a:endParaRPr lang="en-GB" sz="2400" noProof="0" dirty="0" smtClean="0"/>
          </a:p>
          <a:p>
            <a:pPr marL="269875" indent="-269875"/>
            <a:endParaRPr lang="en-GB" sz="2400" noProof="0" dirty="0" smtClean="0"/>
          </a:p>
          <a:p>
            <a:pPr marL="269875" indent="-269875"/>
            <a:endParaRPr lang="en-GB" sz="2400" noProof="0" dirty="0" smtClean="0"/>
          </a:p>
          <a:p>
            <a:pPr marL="269875" indent="-269875">
              <a:buFont typeface="Arial" charset="0"/>
              <a:buChar char="•"/>
            </a:pPr>
            <a:r>
              <a:rPr lang="en-GB" sz="2400" noProof="0" dirty="0" smtClean="0"/>
              <a:t>Regularize and f</a:t>
            </a:r>
            <a:r>
              <a:rPr lang="en-GB" sz="2400" noProof="0" dirty="0" smtClean="0"/>
              <a:t>inite cut-off radius</a:t>
            </a:r>
          </a:p>
          <a:p>
            <a:pPr marL="269875" indent="-269875"/>
            <a:endParaRPr lang="en-GB" sz="2400" noProof="0" dirty="0" smtClean="0"/>
          </a:p>
          <a:p>
            <a:pPr marL="269875" indent="-269875"/>
            <a:endParaRPr lang="en-GB" sz="2400" noProof="0" dirty="0" smtClean="0"/>
          </a:p>
          <a:p>
            <a:pPr marL="269875" indent="-269875"/>
            <a:endParaRPr lang="en-GB" sz="2400" noProof="0" dirty="0" smtClean="0"/>
          </a:p>
          <a:p>
            <a:pPr marL="269875" indent="-269875">
              <a:buFont typeface="Arial" charset="0"/>
              <a:buChar char="•"/>
            </a:pPr>
            <a:r>
              <a:rPr lang="en-GB" sz="2400" noProof="0" dirty="0" smtClean="0"/>
              <a:t>Distance dependent regularization</a:t>
            </a:r>
          </a:p>
          <a:p>
            <a:endParaRPr lang="en-GB" sz="2400" noProof="0" dirty="0" smtClean="0"/>
          </a:p>
          <a:p>
            <a:endParaRPr lang="en-GB" sz="2400" noProof="0" dirty="0" smtClean="0"/>
          </a:p>
          <a:p>
            <a:endParaRPr lang="en-GB" sz="240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83D3-B401-44D7-8BED-16265C4ED577}" type="slidenum">
              <a:rPr lang="en-US" altLang="nl-NL" smtClean="0"/>
              <a:pPr>
                <a:defRPr/>
              </a:pPr>
              <a:t>6</a:t>
            </a:fld>
            <a:endParaRPr lang="en-US" altLang="nl-N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319" y="1772816"/>
            <a:ext cx="4374261" cy="486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85" y="3223960"/>
            <a:ext cx="6055995" cy="680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65" y="4869160"/>
            <a:ext cx="6444615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4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Cut-off radius</a:t>
            </a:r>
            <a:endParaRPr lang="en-GB" noProof="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noProof="0" dirty="0" smtClean="0"/>
              <a:t>High Entropy Alloy (</a:t>
            </a:r>
            <a:r>
              <a:rPr lang="en-GB" noProof="0" dirty="0" err="1" smtClean="0"/>
              <a:t>MoNbTaW</a:t>
            </a:r>
            <a:r>
              <a:rPr lang="en-GB" noProof="0" dirty="0" smtClean="0"/>
              <a:t>)</a:t>
            </a:r>
          </a:p>
          <a:p>
            <a:pPr marL="539750" lvl="1" indent="-180975">
              <a:buFont typeface="Arial" charset="0"/>
              <a:buChar char="•"/>
            </a:pPr>
            <a:r>
              <a:rPr lang="en-GB" sz="2200" noProof="0" dirty="0" smtClean="0"/>
              <a:t>No crystal symmetries</a:t>
            </a:r>
            <a:r>
              <a:rPr lang="en-GB" sz="2200" noProof="0" dirty="0" smtClean="0"/>
              <a:t> (except translational and rotational)</a:t>
            </a:r>
          </a:p>
          <a:p>
            <a:endParaRPr lang="en-GB" noProof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30" y="2188029"/>
            <a:ext cx="4362140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Regularization</a:t>
            </a:r>
            <a:endParaRPr lang="en-GB" noProof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2195"/>
            <a:ext cx="3686829" cy="32906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83D3-B401-44D7-8BED-16265C4ED577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40" y="1894084"/>
            <a:ext cx="3816424" cy="33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Distance dependant regularization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A83D3-B401-44D7-8BED-16265C4ED577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96" y="976831"/>
            <a:ext cx="5830108" cy="48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2i-001 PPT template">
  <a:themeElements>
    <a:clrScheme name="Custom 40">
      <a:dk1>
        <a:srgbClr val="1083A1"/>
      </a:dk1>
      <a:lt1>
        <a:sysClr val="window" lastClr="FFFFFF"/>
      </a:lt1>
      <a:dk2>
        <a:srgbClr val="032C6B"/>
      </a:dk2>
      <a:lt2>
        <a:srgbClr val="D4D5D7"/>
      </a:lt2>
      <a:accent1>
        <a:srgbClr val="E30079"/>
      </a:accent1>
      <a:accent2>
        <a:srgbClr val="14A4E6"/>
      </a:accent2>
      <a:accent3>
        <a:srgbClr val="7CC130"/>
      </a:accent3>
      <a:accent4>
        <a:srgbClr val="6B6D6F"/>
      </a:accent4>
      <a:accent5>
        <a:srgbClr val="E9EAEC"/>
      </a:accent5>
      <a:accent6>
        <a:srgbClr val="1083A1"/>
      </a:accent6>
      <a:hlink>
        <a:srgbClr val="032C6B"/>
      </a:hlink>
      <a:folHlink>
        <a:srgbClr val="6B6D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miter lim="800000"/>
          <a:headEnd/>
          <a:tailEnd/>
        </a:ln>
      </a:spPr>
      <a:bodyPr tIns="72000" bIns="72000">
        <a:spAutoFit/>
      </a:bodyPr>
      <a:lstStyle>
        <a:defPPr>
          <a:defRPr sz="1400">
            <a:solidFill>
              <a:schemeClr val="bg1"/>
            </a:solidFill>
            <a:latin typeface="Rajdhani"/>
            <a:cs typeface="Rajdhani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500" dirty="0" smtClean="0">
            <a:latin typeface="Rajdhani"/>
            <a:cs typeface="Rajdhan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M2i-STW projects</Template>
  <TotalTime>376</TotalTime>
  <Words>244</Words>
  <Application>Microsoft Macintosh PowerPoint</Application>
  <PresentationFormat>On-screen Show (4:3)</PresentationFormat>
  <Paragraphs>83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</vt:lpstr>
      <vt:lpstr>Calibri Light</vt:lpstr>
      <vt:lpstr>Geneva</vt:lpstr>
      <vt:lpstr>Lucida Grande</vt:lpstr>
      <vt:lpstr>Rajdhani</vt:lpstr>
      <vt:lpstr>Rajdhani Light</vt:lpstr>
      <vt:lpstr>Times</vt:lpstr>
      <vt:lpstr>Wingdings</vt:lpstr>
      <vt:lpstr>ヒラギノ角ゴ Pro W3</vt:lpstr>
      <vt:lpstr>Arial</vt:lpstr>
      <vt:lpstr>M2i-001 PPT template</vt:lpstr>
      <vt:lpstr>Equation</vt:lpstr>
      <vt:lpstr>Efficient Estimation of Vibrational Thermodynamics from First-Principles Calculations</vt:lpstr>
      <vt:lpstr>Outline</vt:lpstr>
      <vt:lpstr>First-Principles (ab-initio) calculations</vt:lpstr>
      <vt:lpstr>Vibrational excitations</vt:lpstr>
      <vt:lpstr>Reduction of measurements</vt:lpstr>
      <vt:lpstr>Reconstruction strategies: ∆f= K ∆r</vt:lpstr>
      <vt:lpstr>Cut-off radius</vt:lpstr>
      <vt:lpstr>Regularization</vt:lpstr>
      <vt:lpstr>Distance dependant regularization</vt:lpstr>
      <vt:lpstr>Free energy</vt:lpstr>
      <vt:lpstr>Conclusion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Janneke Curovic</dc:creator>
  <cp:lastModifiedBy>Microsoft Office User</cp:lastModifiedBy>
  <cp:revision>22</cp:revision>
  <cp:lastPrinted>2014-06-26T14:52:34Z</cp:lastPrinted>
  <dcterms:created xsi:type="dcterms:W3CDTF">2015-09-14T11:56:44Z</dcterms:created>
  <dcterms:modified xsi:type="dcterms:W3CDTF">2017-05-22T14:49:16Z</dcterms:modified>
</cp:coreProperties>
</file>