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6" r:id="rId3"/>
    <p:sldId id="268" r:id="rId4"/>
    <p:sldId id="265" r:id="rId5"/>
    <p:sldId id="279" r:id="rId6"/>
    <p:sldId id="269" r:id="rId7"/>
    <p:sldId id="270" r:id="rId8"/>
    <p:sldId id="287" r:id="rId9"/>
    <p:sldId id="272" r:id="rId10"/>
    <p:sldId id="284" r:id="rId11"/>
    <p:sldId id="283" r:id="rId12"/>
    <p:sldId id="286" r:id="rId13"/>
    <p:sldId id="271" r:id="rId14"/>
    <p:sldId id="285" r:id="rId15"/>
    <p:sldId id="277" r:id="rId16"/>
    <p:sldId id="276" r:id="rId17"/>
    <p:sldId id="278" r:id="rId18"/>
    <p:sldId id="274" r:id="rId19"/>
    <p:sldId id="280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1" autoAdjust="0"/>
    <p:restoredTop sz="94585" autoAdjust="0"/>
  </p:normalViewPr>
  <p:slideViewPr>
    <p:cSldViewPr snapToGrid="0" snapToObjects="1">
      <p:cViewPr>
        <p:scale>
          <a:sx n="89" d="100"/>
          <a:sy n="89" d="100"/>
        </p:scale>
        <p:origin x="-1579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EC11A-5DBF-4B39-84E3-A8AE433E4641}" type="datetimeFigureOut">
              <a:rPr lang="nl-NL" smtClean="0"/>
              <a:t>23-5-2017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BC587-AF18-4EA0-BA05-19DF11B7A9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12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BC587-AF18-4EA0-BA05-19DF11B7A97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4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BC587-AF18-4EA0-BA05-19DF11B7A97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0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BC587-AF18-4EA0-BA05-19DF11B7A97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97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BC587-AF18-4EA0-BA05-19DF11B7A97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97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BC587-AF18-4EA0-BA05-19DF11B7A97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97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5582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633730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832CF66-B496-874C-8E08-71A5E0622B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583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Afbeelding 2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96361"/>
            <a:ext cx="1104294" cy="43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58" y="6126163"/>
            <a:ext cx="2146642" cy="78059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0" y="633730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832CF66-B496-874C-8E08-71A5E0622B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62467" y="423333"/>
            <a:ext cx="8619066" cy="1405467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Dynamic multilevel multiscale simulation of flow in porous media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62467" y="2321201"/>
            <a:ext cx="8619066" cy="17526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/>
              <a:t>DCSE </a:t>
            </a:r>
            <a:r>
              <a:rPr lang="en-US" dirty="0" smtClean="0"/>
              <a:t>kick-off event</a:t>
            </a:r>
          </a:p>
          <a:p>
            <a:pPr marL="0" indent="0" algn="ctr">
              <a:buNone/>
            </a:pPr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 May 2017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M. Cusini</a:t>
            </a:r>
            <a:r>
              <a:rPr lang="en-US" dirty="0" smtClean="0"/>
              <a:t>, M. Tene, S. </a:t>
            </a:r>
            <a:r>
              <a:rPr lang="en-US" dirty="0" err="1" smtClean="0"/>
              <a:t>Bosma</a:t>
            </a:r>
            <a:r>
              <a:rPr lang="en-US" dirty="0"/>
              <a:t>,</a:t>
            </a:r>
            <a:r>
              <a:rPr lang="en-US" dirty="0" smtClean="0"/>
              <a:t> M. </a:t>
            </a:r>
            <a:r>
              <a:rPr lang="en-US" dirty="0" err="1" smtClean="0"/>
              <a:t>HosseiniMehr</a:t>
            </a:r>
            <a:r>
              <a:rPr lang="en-US" dirty="0" smtClean="0"/>
              <a:t>, H. Hajibeygi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335"/>
            <a:ext cx="9144000" cy="208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Multiscale in a nutshell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6" y="2164782"/>
            <a:ext cx="3714750" cy="315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1010349" y="5258918"/>
            <a:ext cx="1937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>
            <a:lvl1pPr marL="571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nl-NL" sz="2000">
                <a:latin typeface="Arial" charset="0"/>
                <a:cs typeface="Arial" charset="0"/>
                <a:sym typeface="Arial" charset="0"/>
              </a:rPr>
              <a:t>Fine grid: 44x44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107156" y="5767910"/>
            <a:ext cx="3741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>
            <a:lvl1pPr marL="571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nl-NL" sz="1700">
                <a:latin typeface="Arial" charset="0"/>
                <a:cs typeface="Arial" charset="0"/>
                <a:sym typeface="Arial" charset="0"/>
              </a:rPr>
              <a:t>Fine-scale numerical solution (    )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5990134" y="5258918"/>
            <a:ext cx="19790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>
            <a:lvl1pPr marL="571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nl-NL" sz="2000">
                <a:latin typeface="Arial" charset="0"/>
                <a:cs typeface="Arial" charset="0"/>
                <a:sym typeface="Arial" charset="0"/>
              </a:rPr>
              <a:t>Coarse grid: 4x4</a:t>
            </a:r>
          </a:p>
        </p:txBody>
      </p:sp>
      <p:pic>
        <p:nvPicPr>
          <p:cNvPr id="9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406" y="2255195"/>
            <a:ext cx="3616523" cy="306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rot="10800000">
            <a:off x="4071937" y="3776590"/>
            <a:ext cx="982266" cy="0"/>
          </a:xfrm>
          <a:prstGeom prst="line">
            <a:avLst/>
          </a:prstGeom>
          <a:noFill/>
          <a:ln w="63500" cap="flat">
            <a:solidFill>
              <a:srgbClr val="080808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45" y="3321176"/>
            <a:ext cx="857250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36" y="5839348"/>
            <a:ext cx="178594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"/>
          <p:cNvSpPr>
            <a:spLocks/>
          </p:cNvSpPr>
          <p:nvPr/>
        </p:nvSpPr>
        <p:spPr bwMode="auto">
          <a:xfrm>
            <a:off x="5188148" y="5714332"/>
            <a:ext cx="3741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>
            <a:lvl1pPr marL="571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nl-NL" sz="1700">
                <a:latin typeface="Arial" charset="0"/>
                <a:cs typeface="Arial" charset="0"/>
                <a:sym typeface="Arial" charset="0"/>
              </a:rPr>
              <a:t>MSFV solution (      )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83" y="5660754"/>
            <a:ext cx="250031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12"/>
          <p:cNvSpPr>
            <a:spLocks/>
          </p:cNvSpPr>
          <p:nvPr/>
        </p:nvSpPr>
        <p:spPr bwMode="auto">
          <a:xfrm>
            <a:off x="8233172" y="2225057"/>
            <a:ext cx="382861" cy="612800"/>
          </a:xfrm>
          <a:custGeom>
            <a:avLst/>
            <a:gdLst>
              <a:gd name="T0" fmla="*/ 8108 w 21600"/>
              <a:gd name="T1" fmla="*/ 0 h 21600"/>
              <a:gd name="T2" fmla="*/ 0 w 21600"/>
              <a:gd name="T3" fmla="*/ 2242 h 21600"/>
              <a:gd name="T4" fmla="*/ 2454 w 21600"/>
              <a:gd name="T5" fmla="*/ 16272 h 21600"/>
              <a:gd name="T6" fmla="*/ 21600 w 21600"/>
              <a:gd name="T7" fmla="*/ 21600 h 21600"/>
              <a:gd name="T8" fmla="*/ 21600 w 21600"/>
              <a:gd name="T9" fmla="*/ 9345 h 21600"/>
              <a:gd name="T10" fmla="*/ 8108 w 21600"/>
              <a:gd name="T11" fmla="*/ 0 h 21600"/>
              <a:gd name="T12" fmla="*/ 8108 w 21600"/>
              <a:gd name="T1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8108" y="0"/>
                </a:moveTo>
                <a:lnTo>
                  <a:pt x="0" y="2242"/>
                </a:lnTo>
                <a:lnTo>
                  <a:pt x="2454" y="16272"/>
                </a:lnTo>
                <a:lnTo>
                  <a:pt x="21600" y="21600"/>
                </a:lnTo>
                <a:lnTo>
                  <a:pt x="21600" y="9345"/>
                </a:lnTo>
                <a:lnTo>
                  <a:pt x="8108" y="0"/>
                </a:lnTo>
                <a:close/>
                <a:moveTo>
                  <a:pt x="8108" y="0"/>
                </a:moveTo>
              </a:path>
            </a:pathLst>
          </a:custGeom>
          <a:solidFill>
            <a:srgbClr val="FFFFFF"/>
          </a:solidFill>
          <a:ln w="381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49" y="1423350"/>
            <a:ext cx="2509242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5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Multiscale in a nutshell</a:t>
            </a:r>
            <a:endParaRPr lang="nl-NL" dirty="0"/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fld id="{86F3B10E-3B26-425E-9897-E89346F687DB}" type="slidenum">
              <a:rPr lang="en-US" altLang="nl-NL"/>
              <a:pPr/>
              <a:t>11</a:t>
            </a:fld>
            <a:endParaRPr lang="en-US" altLang="nl-NL"/>
          </a:p>
        </p:txBody>
      </p:sp>
      <p:sp>
        <p:nvSpPr>
          <p:cNvPr id="48136" name="Rectangle 8"/>
          <p:cNvSpPr>
            <a:spLocks/>
          </p:cNvSpPr>
          <p:nvPr/>
        </p:nvSpPr>
        <p:spPr bwMode="auto">
          <a:xfrm>
            <a:off x="5990134" y="4652367"/>
            <a:ext cx="19790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>
            <a:lvl1pPr marL="571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nl-NL" sz="2000">
                <a:latin typeface="Arial" charset="0"/>
                <a:cs typeface="Arial" charset="0"/>
                <a:sym typeface="Arial" charset="0"/>
              </a:rPr>
              <a:t>Coarse grid: 4x4</a:t>
            </a:r>
          </a:p>
        </p:txBody>
      </p:sp>
      <p:pic>
        <p:nvPicPr>
          <p:cNvPr id="48137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406" y="1648644"/>
            <a:ext cx="3616523" cy="306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17" y="5641641"/>
            <a:ext cx="4652367" cy="38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9" name="Oval 11"/>
          <p:cNvSpPr>
            <a:spLocks/>
          </p:cNvSpPr>
          <p:nvPr/>
        </p:nvSpPr>
        <p:spPr bwMode="auto">
          <a:xfrm rot="1798013">
            <a:off x="6517556" y="3026048"/>
            <a:ext cx="1071563" cy="678656"/>
          </a:xfrm>
          <a:prstGeom prst="ellipse">
            <a:avLst/>
          </a:prstGeom>
          <a:noFill/>
          <a:ln w="63500" cap="flat">
            <a:solidFill>
              <a:srgbClr val="AE00F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48148" name="Rectangle 20"/>
          <p:cNvSpPr>
            <a:spLocks/>
          </p:cNvSpPr>
          <p:nvPr/>
        </p:nvSpPr>
        <p:spPr bwMode="auto">
          <a:xfrm>
            <a:off x="5188148" y="5107781"/>
            <a:ext cx="3741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>
            <a:lvl1pPr marL="571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nl-NL" sz="1700">
                <a:latin typeface="Arial" charset="0"/>
                <a:cs typeface="Arial" charset="0"/>
                <a:sym typeface="Arial" charset="0"/>
              </a:rPr>
              <a:t>MSFV solution (      )</a:t>
            </a:r>
          </a:p>
        </p:txBody>
      </p:sp>
      <p:pic>
        <p:nvPicPr>
          <p:cNvPr id="48149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83" y="5054203"/>
            <a:ext cx="250031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1" name="Rectangle 23"/>
          <p:cNvSpPr>
            <a:spLocks/>
          </p:cNvSpPr>
          <p:nvPr/>
        </p:nvSpPr>
        <p:spPr bwMode="auto">
          <a:xfrm>
            <a:off x="275139" y="1792436"/>
            <a:ext cx="1678781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>
            <a:lvl1pPr marL="571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nl-NL" sz="1700" dirty="0">
                <a:latin typeface="Arial" charset="0"/>
                <a:cs typeface="Arial" charset="0"/>
                <a:sym typeface="Arial" charset="0"/>
              </a:rPr>
              <a:t>Basis functions:</a:t>
            </a:r>
          </a:p>
        </p:txBody>
      </p:sp>
      <p:sp>
        <p:nvSpPr>
          <p:cNvPr id="48160" name="Rectangle 32"/>
          <p:cNvSpPr>
            <a:spLocks/>
          </p:cNvSpPr>
          <p:nvPr/>
        </p:nvSpPr>
        <p:spPr bwMode="auto">
          <a:xfrm>
            <a:off x="1793185" y="2487150"/>
            <a:ext cx="299921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266"/>
              </a:spcBef>
            </a:pPr>
            <a:r>
              <a:rPr lang="en-US" altLang="nl-NL" sz="1300">
                <a:latin typeface="Helvetica" charset="0"/>
                <a:cs typeface="Helvetica" charset="0"/>
                <a:sym typeface="Helvetica" charset="0"/>
              </a:rPr>
              <a:t>(Jenny, Lee, Tchelepi, JCP 2003: MSFV)</a:t>
            </a:r>
          </a:p>
        </p:txBody>
      </p:sp>
      <p:sp>
        <p:nvSpPr>
          <p:cNvPr id="48161" name="Rectangle 33"/>
          <p:cNvSpPr>
            <a:spLocks/>
          </p:cNvSpPr>
          <p:nvPr/>
        </p:nvSpPr>
        <p:spPr bwMode="auto">
          <a:xfrm>
            <a:off x="2159303" y="2246048"/>
            <a:ext cx="223016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266"/>
              </a:spcBef>
            </a:pPr>
            <a:r>
              <a:rPr lang="en-US" altLang="nl-NL" sz="1300">
                <a:latin typeface="Helvetica" charset="0"/>
                <a:cs typeface="Helvetica" charset="0"/>
                <a:sym typeface="Helvetica" charset="0"/>
              </a:rPr>
              <a:t>(Hou and Wu, JCP 97: MSFE)</a:t>
            </a:r>
          </a:p>
        </p:txBody>
      </p:sp>
      <p:sp>
        <p:nvSpPr>
          <p:cNvPr id="48163" name="Freeform 35"/>
          <p:cNvSpPr>
            <a:spLocks/>
          </p:cNvSpPr>
          <p:nvPr/>
        </p:nvSpPr>
        <p:spPr bwMode="auto">
          <a:xfrm>
            <a:off x="8233172" y="1618506"/>
            <a:ext cx="382861" cy="612800"/>
          </a:xfrm>
          <a:custGeom>
            <a:avLst/>
            <a:gdLst>
              <a:gd name="T0" fmla="*/ 8108 w 21600"/>
              <a:gd name="T1" fmla="*/ 0 h 21600"/>
              <a:gd name="T2" fmla="*/ 0 w 21600"/>
              <a:gd name="T3" fmla="*/ 2242 h 21600"/>
              <a:gd name="T4" fmla="*/ 2454 w 21600"/>
              <a:gd name="T5" fmla="*/ 16272 h 21600"/>
              <a:gd name="T6" fmla="*/ 21600 w 21600"/>
              <a:gd name="T7" fmla="*/ 21600 h 21600"/>
              <a:gd name="T8" fmla="*/ 21600 w 21600"/>
              <a:gd name="T9" fmla="*/ 9345 h 21600"/>
              <a:gd name="T10" fmla="*/ 8108 w 21600"/>
              <a:gd name="T11" fmla="*/ 0 h 21600"/>
              <a:gd name="T12" fmla="*/ 8108 w 21600"/>
              <a:gd name="T1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8108" y="0"/>
                </a:moveTo>
                <a:lnTo>
                  <a:pt x="0" y="2242"/>
                </a:lnTo>
                <a:lnTo>
                  <a:pt x="2454" y="16272"/>
                </a:lnTo>
                <a:lnTo>
                  <a:pt x="21600" y="21600"/>
                </a:lnTo>
                <a:lnTo>
                  <a:pt x="21600" y="9345"/>
                </a:lnTo>
                <a:lnTo>
                  <a:pt x="8108" y="0"/>
                </a:lnTo>
                <a:close/>
                <a:moveTo>
                  <a:pt x="8108" y="0"/>
                </a:moveTo>
              </a:path>
            </a:pathLst>
          </a:custGeom>
          <a:solidFill>
            <a:srgbClr val="FFFFFF"/>
          </a:solidFill>
          <a:ln w="381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  <p:grpSp>
        <p:nvGrpSpPr>
          <p:cNvPr id="5" name="Group 4"/>
          <p:cNvGrpSpPr/>
          <p:nvPr/>
        </p:nvGrpSpPr>
        <p:grpSpPr>
          <a:xfrm>
            <a:off x="204150" y="3239555"/>
            <a:ext cx="2446734" cy="2402086"/>
            <a:chOff x="294680" y="3936636"/>
            <a:chExt cx="2446734" cy="2402086"/>
          </a:xfrm>
        </p:grpSpPr>
        <p:grpSp>
          <p:nvGrpSpPr>
            <p:cNvPr id="4" name="Group 3"/>
            <p:cNvGrpSpPr/>
            <p:nvPr/>
          </p:nvGrpSpPr>
          <p:grpSpPr>
            <a:xfrm>
              <a:off x="294680" y="3936636"/>
              <a:ext cx="2446734" cy="2402086"/>
              <a:chOff x="294680" y="4036219"/>
              <a:chExt cx="2446734" cy="2402086"/>
            </a:xfrm>
          </p:grpSpPr>
          <p:grpSp>
            <p:nvGrpSpPr>
              <p:cNvPr id="48135" name="Group 7"/>
              <p:cNvGrpSpPr>
                <a:grpSpLocks/>
              </p:cNvGrpSpPr>
              <p:nvPr/>
            </p:nvGrpSpPr>
            <p:grpSpPr bwMode="auto">
              <a:xfrm>
                <a:off x="294680" y="4036219"/>
                <a:ext cx="2446734" cy="2402086"/>
                <a:chOff x="0" y="0"/>
                <a:chExt cx="2192" cy="2152"/>
              </a:xfrm>
            </p:grpSpPr>
            <p:grpSp>
              <p:nvGrpSpPr>
                <p:cNvPr id="48131" name="Group 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129" cy="2023"/>
                  <a:chOff x="0" y="0"/>
                  <a:chExt cx="2129" cy="2023"/>
                </a:xfrm>
              </p:grpSpPr>
              <p:pic>
                <p:nvPicPr>
                  <p:cNvPr id="48129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4" y="223"/>
                    <a:ext cx="2025" cy="1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flat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8130" name="Rectangle 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28" cy="18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>
                        <a:solidFill>
                          <a:schemeClr val="tx1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nl-NL"/>
                  </a:p>
                </p:txBody>
              </p:sp>
            </p:grpSp>
            <p:sp>
              <p:nvSpPr>
                <p:cNvPr id="48132" name="Rectangle 4"/>
                <p:cNvSpPr>
                  <a:spLocks/>
                </p:cNvSpPr>
                <p:nvPr/>
              </p:nvSpPr>
              <p:spPr bwMode="auto">
                <a:xfrm>
                  <a:off x="1744" y="248"/>
                  <a:ext cx="376" cy="336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48133" name="Rectangle 5"/>
                <p:cNvSpPr>
                  <a:spLocks/>
                </p:cNvSpPr>
                <p:nvPr/>
              </p:nvSpPr>
              <p:spPr bwMode="auto">
                <a:xfrm>
                  <a:off x="80" y="184"/>
                  <a:ext cx="2112" cy="96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  <p:sp>
              <p:nvSpPr>
                <p:cNvPr id="48134" name="Rectangle 6"/>
                <p:cNvSpPr>
                  <a:spLocks/>
                </p:cNvSpPr>
                <p:nvPr/>
              </p:nvSpPr>
              <p:spPr bwMode="auto">
                <a:xfrm flipH="1">
                  <a:off x="16" y="264"/>
                  <a:ext cx="144" cy="1888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nl-NL"/>
                </a:p>
              </p:txBody>
            </p:sp>
          </p:grpSp>
          <p:pic>
            <p:nvPicPr>
              <p:cNvPr id="48141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87" y="4633392"/>
                <a:ext cx="178594" cy="235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8143" name="Picture 1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1227" y="4929187"/>
                <a:ext cx="250031" cy="258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8144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6703" y="4884539"/>
                <a:ext cx="233288" cy="241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8145" name="Picture 17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3766" y="4152305"/>
                <a:ext cx="232172" cy="232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8146" name="Picture 1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164" y="4295180"/>
                <a:ext cx="232172" cy="232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1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031" y="5988472"/>
                <a:ext cx="258961" cy="208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48164" name="Oval 36"/>
            <p:cNvSpPr>
              <a:spLocks/>
            </p:cNvSpPr>
            <p:nvPr/>
          </p:nvSpPr>
          <p:spPr bwMode="auto">
            <a:xfrm>
              <a:off x="1625203" y="4813102"/>
              <a:ext cx="89297" cy="107156"/>
            </a:xfrm>
            <a:prstGeom prst="ellipse">
              <a:avLst/>
            </a:prstGeom>
            <a:blipFill dpi="0" rotWithShape="0">
              <a:blip r:embed="rId12"/>
              <a:srcRect/>
              <a:tile tx="0" ty="0" sx="100000" sy="100000" flip="none" algn="tl"/>
            </a:blip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pic>
        <p:nvPicPr>
          <p:cNvPr id="48167" name="Picture 3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060" y="1765646"/>
            <a:ext cx="2750344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8" name="Picture 4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734" y="848320"/>
            <a:ext cx="2205633" cy="8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2159303" y="3516375"/>
            <a:ext cx="4531208" cy="1151930"/>
          </a:xfrm>
          <a:prstGeom prst="line">
            <a:avLst/>
          </a:prstGeom>
          <a:noFill/>
          <a:ln w="63500" cap="flat">
            <a:solidFill>
              <a:srgbClr val="AE00F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push MS further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8006" r="10818" b="3957"/>
          <a:stretch>
            <a:fillRect/>
          </a:stretch>
        </p:blipFill>
        <p:spPr bwMode="auto">
          <a:xfrm>
            <a:off x="303033" y="2489086"/>
            <a:ext cx="36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3340996" y="2759884"/>
            <a:ext cx="3600000" cy="900000"/>
            <a:chOff x="0" y="0"/>
            <a:chExt cx="2671" cy="666"/>
          </a:xfrm>
        </p:grpSpPr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" t="8006" r="10818" b="3955"/>
            <a:stretch>
              <a:fillRect/>
            </a:stretch>
          </p:blipFill>
          <p:spPr bwMode="auto">
            <a:xfrm>
              <a:off x="0" y="0"/>
              <a:ext cx="2671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>
              <a:off x="107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417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67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132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238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251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20" y="392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5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172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28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80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1987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93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159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>
              <a:off x="185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>
              <a:off x="119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>
              <a:off x="54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0" y="263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146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H="1">
              <a:off x="211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0" y="137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0" y="517"/>
              <a:ext cx="2626" cy="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H="1">
              <a:off x="224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>
              <a:off x="86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H="1">
              <a:off x="20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H="1">
              <a:off x="34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H="1">
              <a:off x="48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H="1">
              <a:off x="61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H="1">
              <a:off x="73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H="1">
              <a:off x="87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H="1">
              <a:off x="100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flipH="1">
              <a:off x="1136" y="16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H="1">
              <a:off x="1264" y="20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H="1">
              <a:off x="139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 flipH="1">
              <a:off x="1526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H="1">
              <a:off x="165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flipH="1">
              <a:off x="178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flipH="1">
              <a:off x="1916" y="16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H="1">
              <a:off x="2052" y="16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H="1">
              <a:off x="218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H="1">
              <a:off x="231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H="1">
              <a:off x="2450" y="16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 flipH="1">
              <a:off x="2577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24" y="81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24" y="204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16" y="323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>
              <a:off x="16" y="458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16" y="576"/>
              <a:ext cx="2626" cy="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56" name="Group 77"/>
          <p:cNvGrpSpPr>
            <a:grpSpLocks/>
          </p:cNvGrpSpPr>
          <p:nvPr/>
        </p:nvGrpSpPr>
        <p:grpSpPr bwMode="auto">
          <a:xfrm>
            <a:off x="4475206" y="3278584"/>
            <a:ext cx="3600000" cy="900000"/>
            <a:chOff x="0" y="0"/>
            <a:chExt cx="2671" cy="666"/>
          </a:xfrm>
        </p:grpSpPr>
        <p:pic>
          <p:nvPicPr>
            <p:cNvPr id="57" name="Picture 5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" t="8006" r="10818" b="3955"/>
            <a:stretch>
              <a:fillRect/>
            </a:stretch>
          </p:blipFill>
          <p:spPr bwMode="auto">
            <a:xfrm>
              <a:off x="0" y="0"/>
              <a:ext cx="2671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Line 54"/>
            <p:cNvSpPr>
              <a:spLocks noChangeShapeType="1"/>
            </p:cNvSpPr>
            <p:nvPr/>
          </p:nvSpPr>
          <p:spPr bwMode="auto">
            <a:xfrm flipH="1">
              <a:off x="107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 flipH="1">
              <a:off x="417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0" name="Line 56"/>
            <p:cNvSpPr>
              <a:spLocks noChangeShapeType="1"/>
            </p:cNvSpPr>
            <p:nvPr/>
          </p:nvSpPr>
          <p:spPr bwMode="auto">
            <a:xfrm flipH="1">
              <a:off x="67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 flipH="1">
              <a:off x="132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 flipH="1">
              <a:off x="238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3" name="Line 59"/>
            <p:cNvSpPr>
              <a:spLocks noChangeShapeType="1"/>
            </p:cNvSpPr>
            <p:nvPr/>
          </p:nvSpPr>
          <p:spPr bwMode="auto">
            <a:xfrm flipH="1">
              <a:off x="251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>
              <a:off x="20" y="392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5" name="Line 61"/>
            <p:cNvSpPr>
              <a:spLocks noChangeShapeType="1"/>
            </p:cNvSpPr>
            <p:nvPr/>
          </p:nvSpPr>
          <p:spPr bwMode="auto">
            <a:xfrm flipH="1">
              <a:off x="15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6" name="Line 62"/>
            <p:cNvSpPr>
              <a:spLocks noChangeShapeType="1"/>
            </p:cNvSpPr>
            <p:nvPr/>
          </p:nvSpPr>
          <p:spPr bwMode="auto">
            <a:xfrm flipH="1">
              <a:off x="172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7" name="Line 63"/>
            <p:cNvSpPr>
              <a:spLocks noChangeShapeType="1"/>
            </p:cNvSpPr>
            <p:nvPr/>
          </p:nvSpPr>
          <p:spPr bwMode="auto">
            <a:xfrm flipH="1">
              <a:off x="28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8" name="Line 64"/>
            <p:cNvSpPr>
              <a:spLocks noChangeShapeType="1"/>
            </p:cNvSpPr>
            <p:nvPr/>
          </p:nvSpPr>
          <p:spPr bwMode="auto">
            <a:xfrm flipH="1">
              <a:off x="80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 flipH="1">
              <a:off x="1987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 flipH="1">
              <a:off x="93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 flipH="1">
              <a:off x="159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 flipH="1">
              <a:off x="185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 flipH="1">
              <a:off x="119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 flipH="1">
              <a:off x="54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>
              <a:off x="20" y="263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 flipH="1">
              <a:off x="146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 flipH="1">
              <a:off x="211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>
              <a:off x="20" y="137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9" name="Line 75"/>
            <p:cNvSpPr>
              <a:spLocks noChangeShapeType="1"/>
            </p:cNvSpPr>
            <p:nvPr/>
          </p:nvSpPr>
          <p:spPr bwMode="auto">
            <a:xfrm>
              <a:off x="20" y="517"/>
              <a:ext cx="2626" cy="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 flipH="1">
              <a:off x="224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95" name="Line 92"/>
          <p:cNvSpPr>
            <a:spLocks noChangeShapeType="1"/>
          </p:cNvSpPr>
          <p:nvPr/>
        </p:nvSpPr>
        <p:spPr bwMode="auto">
          <a:xfrm>
            <a:off x="1725613" y="3378803"/>
            <a:ext cx="0" cy="1474362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96" name="Line 93"/>
          <p:cNvSpPr>
            <a:spLocks noChangeShapeType="1"/>
          </p:cNvSpPr>
          <p:nvPr/>
        </p:nvSpPr>
        <p:spPr bwMode="auto">
          <a:xfrm flipH="1">
            <a:off x="2752252" y="3659884"/>
            <a:ext cx="676747" cy="1193281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97" name="Line 94"/>
          <p:cNvSpPr>
            <a:spLocks noChangeShapeType="1"/>
          </p:cNvSpPr>
          <p:nvPr/>
        </p:nvSpPr>
        <p:spPr bwMode="auto">
          <a:xfrm flipH="1">
            <a:off x="3580495" y="3808314"/>
            <a:ext cx="894711" cy="1109788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98" name="Line 95"/>
          <p:cNvSpPr>
            <a:spLocks noChangeShapeType="1"/>
          </p:cNvSpPr>
          <p:nvPr/>
        </p:nvSpPr>
        <p:spPr bwMode="auto">
          <a:xfrm flipH="1">
            <a:off x="4921653" y="4708817"/>
            <a:ext cx="566403" cy="288697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grpSp>
        <p:nvGrpSpPr>
          <p:cNvPr id="81" name="Group 90"/>
          <p:cNvGrpSpPr>
            <a:grpSpLocks/>
          </p:cNvGrpSpPr>
          <p:nvPr/>
        </p:nvGrpSpPr>
        <p:grpSpPr bwMode="auto">
          <a:xfrm>
            <a:off x="5496144" y="4002201"/>
            <a:ext cx="3600000" cy="900000"/>
            <a:chOff x="0" y="0"/>
            <a:chExt cx="2671" cy="666"/>
          </a:xfrm>
        </p:grpSpPr>
        <p:pic>
          <p:nvPicPr>
            <p:cNvPr id="82" name="Picture 7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" t="8006" r="10818" b="3955"/>
            <a:stretch>
              <a:fillRect/>
            </a:stretch>
          </p:blipFill>
          <p:spPr bwMode="auto">
            <a:xfrm>
              <a:off x="0" y="0"/>
              <a:ext cx="2671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Line 79"/>
            <p:cNvSpPr>
              <a:spLocks noChangeShapeType="1"/>
            </p:cNvSpPr>
            <p:nvPr/>
          </p:nvSpPr>
          <p:spPr bwMode="auto">
            <a:xfrm flipH="1">
              <a:off x="107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4" name="Line 80"/>
            <p:cNvSpPr>
              <a:spLocks noChangeShapeType="1"/>
            </p:cNvSpPr>
            <p:nvPr/>
          </p:nvSpPr>
          <p:spPr bwMode="auto">
            <a:xfrm flipH="1">
              <a:off x="132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5" name="Line 81"/>
            <p:cNvSpPr>
              <a:spLocks noChangeShapeType="1"/>
            </p:cNvSpPr>
            <p:nvPr/>
          </p:nvSpPr>
          <p:spPr bwMode="auto">
            <a:xfrm flipH="1">
              <a:off x="238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6" name="Line 82"/>
            <p:cNvSpPr>
              <a:spLocks noChangeShapeType="1"/>
            </p:cNvSpPr>
            <p:nvPr/>
          </p:nvSpPr>
          <p:spPr bwMode="auto">
            <a:xfrm flipH="1">
              <a:off x="28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7" name="Line 83"/>
            <p:cNvSpPr>
              <a:spLocks noChangeShapeType="1"/>
            </p:cNvSpPr>
            <p:nvPr/>
          </p:nvSpPr>
          <p:spPr bwMode="auto">
            <a:xfrm flipH="1">
              <a:off x="80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8" name="Line 84"/>
            <p:cNvSpPr>
              <a:spLocks noChangeShapeType="1"/>
            </p:cNvSpPr>
            <p:nvPr/>
          </p:nvSpPr>
          <p:spPr bwMode="auto">
            <a:xfrm flipH="1">
              <a:off x="159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85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0" name="Line 86"/>
            <p:cNvSpPr>
              <a:spLocks noChangeShapeType="1"/>
            </p:cNvSpPr>
            <p:nvPr/>
          </p:nvSpPr>
          <p:spPr bwMode="auto">
            <a:xfrm flipH="1">
              <a:off x="54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1" name="Line 87"/>
            <p:cNvSpPr>
              <a:spLocks noChangeShapeType="1"/>
            </p:cNvSpPr>
            <p:nvPr/>
          </p:nvSpPr>
          <p:spPr bwMode="auto">
            <a:xfrm>
              <a:off x="20" y="239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2" name="Line 88"/>
            <p:cNvSpPr>
              <a:spLocks noChangeShapeType="1"/>
            </p:cNvSpPr>
            <p:nvPr/>
          </p:nvSpPr>
          <p:spPr bwMode="auto">
            <a:xfrm flipH="1">
              <a:off x="211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>
              <a:off x="20" y="453"/>
              <a:ext cx="2626" cy="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218" name="Rectangle 107"/>
          <p:cNvSpPr>
            <a:spLocks/>
          </p:cNvSpPr>
          <p:nvPr/>
        </p:nvSpPr>
        <p:spPr bwMode="auto">
          <a:xfrm>
            <a:off x="5213806" y="5729301"/>
            <a:ext cx="2438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nl-NL" dirty="0">
                <a:latin typeface="Arial" charset="0"/>
                <a:cs typeface="Arial" charset="0"/>
                <a:sym typeface="Arial" charset="0"/>
              </a:rPr>
              <a:t>Cusini et al., JCP, 2016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303033" y="1417637"/>
            <a:ext cx="5272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Algebraic Dynamic </a:t>
            </a:r>
            <a:r>
              <a:rPr lang="en-GB" sz="2000" u="sng" dirty="0"/>
              <a:t>M</a:t>
            </a:r>
            <a:r>
              <a:rPr lang="en-GB" sz="2000" u="sng" dirty="0" smtClean="0"/>
              <a:t>ultilevel (ADM) method</a:t>
            </a:r>
          </a:p>
        </p:txBody>
      </p:sp>
      <p:pic>
        <p:nvPicPr>
          <p:cNvPr id="101" name="Picture 14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5" y="4918102"/>
            <a:ext cx="4680000" cy="11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push MS further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8006" r="10818" b="3957"/>
          <a:stretch>
            <a:fillRect/>
          </a:stretch>
        </p:blipFill>
        <p:spPr bwMode="auto">
          <a:xfrm>
            <a:off x="303033" y="2489086"/>
            <a:ext cx="36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3340996" y="2759884"/>
            <a:ext cx="3600000" cy="900000"/>
            <a:chOff x="0" y="0"/>
            <a:chExt cx="2671" cy="666"/>
          </a:xfrm>
        </p:grpSpPr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" t="8006" r="10818" b="3955"/>
            <a:stretch>
              <a:fillRect/>
            </a:stretch>
          </p:blipFill>
          <p:spPr bwMode="auto">
            <a:xfrm>
              <a:off x="0" y="0"/>
              <a:ext cx="2671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>
              <a:off x="107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417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67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132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238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251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20" y="392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5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172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28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80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1987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93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159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>
              <a:off x="185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>
              <a:off x="119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>
              <a:off x="54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0" y="263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146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H="1">
              <a:off x="211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0" y="137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0" y="517"/>
              <a:ext cx="2626" cy="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H="1">
              <a:off x="224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>
              <a:off x="86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H="1">
              <a:off x="20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H="1">
              <a:off x="34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H="1">
              <a:off x="48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H="1">
              <a:off x="61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H="1">
              <a:off x="73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H="1">
              <a:off x="87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H="1">
              <a:off x="100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flipH="1">
              <a:off x="1136" y="16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H="1">
              <a:off x="1264" y="20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H="1">
              <a:off x="139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 flipH="1">
              <a:off x="1526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H="1">
              <a:off x="165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flipH="1">
              <a:off x="178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flipH="1">
              <a:off x="1916" y="16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H="1">
              <a:off x="2052" y="16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H="1">
              <a:off x="218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H="1">
              <a:off x="231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H="1">
              <a:off x="2450" y="16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 flipH="1">
              <a:off x="2577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24" y="81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24" y="204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16" y="323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>
              <a:off x="16" y="458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16" y="576"/>
              <a:ext cx="2626" cy="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56" name="Group 77"/>
          <p:cNvGrpSpPr>
            <a:grpSpLocks/>
          </p:cNvGrpSpPr>
          <p:nvPr/>
        </p:nvGrpSpPr>
        <p:grpSpPr bwMode="auto">
          <a:xfrm>
            <a:off x="4475206" y="3278584"/>
            <a:ext cx="3600000" cy="900000"/>
            <a:chOff x="0" y="0"/>
            <a:chExt cx="2671" cy="666"/>
          </a:xfrm>
        </p:grpSpPr>
        <p:pic>
          <p:nvPicPr>
            <p:cNvPr id="57" name="Picture 5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" t="8006" r="10818" b="3955"/>
            <a:stretch>
              <a:fillRect/>
            </a:stretch>
          </p:blipFill>
          <p:spPr bwMode="auto">
            <a:xfrm>
              <a:off x="0" y="0"/>
              <a:ext cx="2671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Line 54"/>
            <p:cNvSpPr>
              <a:spLocks noChangeShapeType="1"/>
            </p:cNvSpPr>
            <p:nvPr/>
          </p:nvSpPr>
          <p:spPr bwMode="auto">
            <a:xfrm flipH="1">
              <a:off x="107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 flipH="1">
              <a:off x="417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0" name="Line 56"/>
            <p:cNvSpPr>
              <a:spLocks noChangeShapeType="1"/>
            </p:cNvSpPr>
            <p:nvPr/>
          </p:nvSpPr>
          <p:spPr bwMode="auto">
            <a:xfrm flipH="1">
              <a:off x="67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 flipH="1">
              <a:off x="132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 flipH="1">
              <a:off x="238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3" name="Line 59"/>
            <p:cNvSpPr>
              <a:spLocks noChangeShapeType="1"/>
            </p:cNvSpPr>
            <p:nvPr/>
          </p:nvSpPr>
          <p:spPr bwMode="auto">
            <a:xfrm flipH="1">
              <a:off x="251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>
              <a:off x="20" y="392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5" name="Line 61"/>
            <p:cNvSpPr>
              <a:spLocks noChangeShapeType="1"/>
            </p:cNvSpPr>
            <p:nvPr/>
          </p:nvSpPr>
          <p:spPr bwMode="auto">
            <a:xfrm flipH="1">
              <a:off x="15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6" name="Line 62"/>
            <p:cNvSpPr>
              <a:spLocks noChangeShapeType="1"/>
            </p:cNvSpPr>
            <p:nvPr/>
          </p:nvSpPr>
          <p:spPr bwMode="auto">
            <a:xfrm flipH="1">
              <a:off x="172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7" name="Line 63"/>
            <p:cNvSpPr>
              <a:spLocks noChangeShapeType="1"/>
            </p:cNvSpPr>
            <p:nvPr/>
          </p:nvSpPr>
          <p:spPr bwMode="auto">
            <a:xfrm flipH="1">
              <a:off x="28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8" name="Line 64"/>
            <p:cNvSpPr>
              <a:spLocks noChangeShapeType="1"/>
            </p:cNvSpPr>
            <p:nvPr/>
          </p:nvSpPr>
          <p:spPr bwMode="auto">
            <a:xfrm flipH="1">
              <a:off x="80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 flipH="1">
              <a:off x="1987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 flipH="1">
              <a:off x="93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 flipH="1">
              <a:off x="159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 flipH="1">
              <a:off x="185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 flipH="1">
              <a:off x="119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 flipH="1">
              <a:off x="54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>
              <a:off x="20" y="263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 flipH="1">
              <a:off x="146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 flipH="1">
              <a:off x="211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>
              <a:off x="20" y="137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9" name="Line 75"/>
            <p:cNvSpPr>
              <a:spLocks noChangeShapeType="1"/>
            </p:cNvSpPr>
            <p:nvPr/>
          </p:nvSpPr>
          <p:spPr bwMode="auto">
            <a:xfrm>
              <a:off x="20" y="517"/>
              <a:ext cx="2626" cy="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 flipH="1">
              <a:off x="224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95" name="Line 92"/>
          <p:cNvSpPr>
            <a:spLocks noChangeShapeType="1"/>
          </p:cNvSpPr>
          <p:nvPr/>
        </p:nvSpPr>
        <p:spPr bwMode="auto">
          <a:xfrm>
            <a:off x="1725613" y="3378803"/>
            <a:ext cx="0" cy="1474362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96" name="Line 93"/>
          <p:cNvSpPr>
            <a:spLocks noChangeShapeType="1"/>
          </p:cNvSpPr>
          <p:nvPr/>
        </p:nvSpPr>
        <p:spPr bwMode="auto">
          <a:xfrm flipH="1">
            <a:off x="2752252" y="3659884"/>
            <a:ext cx="676747" cy="1193281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97" name="Line 94"/>
          <p:cNvSpPr>
            <a:spLocks noChangeShapeType="1"/>
          </p:cNvSpPr>
          <p:nvPr/>
        </p:nvSpPr>
        <p:spPr bwMode="auto">
          <a:xfrm flipH="1">
            <a:off x="3580495" y="3808314"/>
            <a:ext cx="894711" cy="1109788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98" name="Line 95"/>
          <p:cNvSpPr>
            <a:spLocks noChangeShapeType="1"/>
          </p:cNvSpPr>
          <p:nvPr/>
        </p:nvSpPr>
        <p:spPr bwMode="auto">
          <a:xfrm flipH="1">
            <a:off x="4921653" y="4708817"/>
            <a:ext cx="566403" cy="288697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grpSp>
        <p:nvGrpSpPr>
          <p:cNvPr id="81" name="Group 90"/>
          <p:cNvGrpSpPr>
            <a:grpSpLocks/>
          </p:cNvGrpSpPr>
          <p:nvPr/>
        </p:nvGrpSpPr>
        <p:grpSpPr bwMode="auto">
          <a:xfrm>
            <a:off x="5496144" y="4002201"/>
            <a:ext cx="3600000" cy="900000"/>
            <a:chOff x="0" y="0"/>
            <a:chExt cx="2671" cy="666"/>
          </a:xfrm>
        </p:grpSpPr>
        <p:pic>
          <p:nvPicPr>
            <p:cNvPr id="82" name="Picture 7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" t="8006" r="10818" b="3955"/>
            <a:stretch>
              <a:fillRect/>
            </a:stretch>
          </p:blipFill>
          <p:spPr bwMode="auto">
            <a:xfrm>
              <a:off x="0" y="0"/>
              <a:ext cx="2671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Line 79"/>
            <p:cNvSpPr>
              <a:spLocks noChangeShapeType="1"/>
            </p:cNvSpPr>
            <p:nvPr/>
          </p:nvSpPr>
          <p:spPr bwMode="auto">
            <a:xfrm flipH="1">
              <a:off x="107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4" name="Line 80"/>
            <p:cNvSpPr>
              <a:spLocks noChangeShapeType="1"/>
            </p:cNvSpPr>
            <p:nvPr/>
          </p:nvSpPr>
          <p:spPr bwMode="auto">
            <a:xfrm flipH="1">
              <a:off x="132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5" name="Line 81"/>
            <p:cNvSpPr>
              <a:spLocks noChangeShapeType="1"/>
            </p:cNvSpPr>
            <p:nvPr/>
          </p:nvSpPr>
          <p:spPr bwMode="auto">
            <a:xfrm flipH="1">
              <a:off x="238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6" name="Line 82"/>
            <p:cNvSpPr>
              <a:spLocks noChangeShapeType="1"/>
            </p:cNvSpPr>
            <p:nvPr/>
          </p:nvSpPr>
          <p:spPr bwMode="auto">
            <a:xfrm flipH="1">
              <a:off x="28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7" name="Line 83"/>
            <p:cNvSpPr>
              <a:spLocks noChangeShapeType="1"/>
            </p:cNvSpPr>
            <p:nvPr/>
          </p:nvSpPr>
          <p:spPr bwMode="auto">
            <a:xfrm flipH="1">
              <a:off x="80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8" name="Line 84"/>
            <p:cNvSpPr>
              <a:spLocks noChangeShapeType="1"/>
            </p:cNvSpPr>
            <p:nvPr/>
          </p:nvSpPr>
          <p:spPr bwMode="auto">
            <a:xfrm flipH="1">
              <a:off x="159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85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0" name="Line 86"/>
            <p:cNvSpPr>
              <a:spLocks noChangeShapeType="1"/>
            </p:cNvSpPr>
            <p:nvPr/>
          </p:nvSpPr>
          <p:spPr bwMode="auto">
            <a:xfrm flipH="1">
              <a:off x="54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1" name="Line 87"/>
            <p:cNvSpPr>
              <a:spLocks noChangeShapeType="1"/>
            </p:cNvSpPr>
            <p:nvPr/>
          </p:nvSpPr>
          <p:spPr bwMode="auto">
            <a:xfrm>
              <a:off x="20" y="239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2" name="Line 88"/>
            <p:cNvSpPr>
              <a:spLocks noChangeShapeType="1"/>
            </p:cNvSpPr>
            <p:nvPr/>
          </p:nvSpPr>
          <p:spPr bwMode="auto">
            <a:xfrm flipH="1">
              <a:off x="211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>
              <a:off x="20" y="453"/>
              <a:ext cx="2626" cy="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218" name="Rectangle 107"/>
          <p:cNvSpPr>
            <a:spLocks/>
          </p:cNvSpPr>
          <p:nvPr/>
        </p:nvSpPr>
        <p:spPr bwMode="auto">
          <a:xfrm>
            <a:off x="5213806" y="5729301"/>
            <a:ext cx="2438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nl-NL" dirty="0">
                <a:latin typeface="Arial" charset="0"/>
                <a:cs typeface="Arial" charset="0"/>
                <a:sym typeface="Arial" charset="0"/>
              </a:rPr>
              <a:t>Cusini et al., JCP, 2016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303033" y="1417637"/>
            <a:ext cx="52726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Algebraic Dynamic </a:t>
            </a:r>
            <a:r>
              <a:rPr lang="en-GB" sz="2000" u="sng" dirty="0"/>
              <a:t>M</a:t>
            </a:r>
            <a:r>
              <a:rPr lang="en-GB" sz="2000" u="sng" dirty="0" smtClean="0"/>
              <a:t>ultilevel (ADM) method</a:t>
            </a:r>
          </a:p>
          <a:p>
            <a:r>
              <a:rPr lang="en-GB" b="1" dirty="0"/>
              <a:t>n</a:t>
            </a:r>
            <a:r>
              <a:rPr lang="en-GB" b="1" dirty="0" smtClean="0"/>
              <a:t> levels </a:t>
            </a:r>
          </a:p>
        </p:txBody>
      </p:sp>
      <p:pic>
        <p:nvPicPr>
          <p:cNvPr id="101" name="Picture 14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5" y="4918102"/>
            <a:ext cx="4680000" cy="11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1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push MS further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8006" r="10818" b="3957"/>
          <a:stretch>
            <a:fillRect/>
          </a:stretch>
        </p:blipFill>
        <p:spPr bwMode="auto">
          <a:xfrm>
            <a:off x="303033" y="2489086"/>
            <a:ext cx="36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3340996" y="2759884"/>
            <a:ext cx="3600000" cy="900000"/>
            <a:chOff x="0" y="0"/>
            <a:chExt cx="2671" cy="666"/>
          </a:xfrm>
        </p:grpSpPr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" t="8006" r="10818" b="3955"/>
            <a:stretch>
              <a:fillRect/>
            </a:stretch>
          </p:blipFill>
          <p:spPr bwMode="auto">
            <a:xfrm>
              <a:off x="0" y="0"/>
              <a:ext cx="2671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>
              <a:off x="107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417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67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132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238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251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20" y="392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5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172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28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80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1987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93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159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>
              <a:off x="185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>
              <a:off x="119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>
              <a:off x="54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0" y="263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146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H="1">
              <a:off x="211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0" y="137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0" y="517"/>
              <a:ext cx="2626" cy="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H="1">
              <a:off x="224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>
              <a:off x="86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H="1">
              <a:off x="20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H="1">
              <a:off x="34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H="1">
              <a:off x="48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H="1">
              <a:off x="61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H="1">
              <a:off x="73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H="1">
              <a:off x="87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H="1">
              <a:off x="100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flipH="1">
              <a:off x="1136" y="16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H="1">
              <a:off x="1264" y="20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H="1">
              <a:off x="139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 flipH="1">
              <a:off x="1526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H="1">
              <a:off x="165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flipH="1">
              <a:off x="178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flipH="1">
              <a:off x="1916" y="16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H="1">
              <a:off x="2052" y="16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H="1">
              <a:off x="218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H="1">
              <a:off x="231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H="1">
              <a:off x="2450" y="16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 flipH="1">
              <a:off x="2577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24" y="81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24" y="204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16" y="323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>
              <a:off x="16" y="458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16" y="576"/>
              <a:ext cx="2626" cy="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56" name="Group 77"/>
          <p:cNvGrpSpPr>
            <a:grpSpLocks/>
          </p:cNvGrpSpPr>
          <p:nvPr/>
        </p:nvGrpSpPr>
        <p:grpSpPr bwMode="auto">
          <a:xfrm>
            <a:off x="4475206" y="3278584"/>
            <a:ext cx="3600000" cy="900000"/>
            <a:chOff x="0" y="0"/>
            <a:chExt cx="2671" cy="666"/>
          </a:xfrm>
        </p:grpSpPr>
        <p:pic>
          <p:nvPicPr>
            <p:cNvPr id="57" name="Picture 5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" t="8006" r="10818" b="3955"/>
            <a:stretch>
              <a:fillRect/>
            </a:stretch>
          </p:blipFill>
          <p:spPr bwMode="auto">
            <a:xfrm>
              <a:off x="0" y="0"/>
              <a:ext cx="2671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Line 54"/>
            <p:cNvSpPr>
              <a:spLocks noChangeShapeType="1"/>
            </p:cNvSpPr>
            <p:nvPr/>
          </p:nvSpPr>
          <p:spPr bwMode="auto">
            <a:xfrm flipH="1">
              <a:off x="107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 flipH="1">
              <a:off x="417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0" name="Line 56"/>
            <p:cNvSpPr>
              <a:spLocks noChangeShapeType="1"/>
            </p:cNvSpPr>
            <p:nvPr/>
          </p:nvSpPr>
          <p:spPr bwMode="auto">
            <a:xfrm flipH="1">
              <a:off x="67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 flipH="1">
              <a:off x="132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 flipH="1">
              <a:off x="238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3" name="Line 59"/>
            <p:cNvSpPr>
              <a:spLocks noChangeShapeType="1"/>
            </p:cNvSpPr>
            <p:nvPr/>
          </p:nvSpPr>
          <p:spPr bwMode="auto">
            <a:xfrm flipH="1">
              <a:off x="251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>
              <a:off x="20" y="392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5" name="Line 61"/>
            <p:cNvSpPr>
              <a:spLocks noChangeShapeType="1"/>
            </p:cNvSpPr>
            <p:nvPr/>
          </p:nvSpPr>
          <p:spPr bwMode="auto">
            <a:xfrm flipH="1">
              <a:off x="15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6" name="Line 62"/>
            <p:cNvSpPr>
              <a:spLocks noChangeShapeType="1"/>
            </p:cNvSpPr>
            <p:nvPr/>
          </p:nvSpPr>
          <p:spPr bwMode="auto">
            <a:xfrm flipH="1">
              <a:off x="172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7" name="Line 63"/>
            <p:cNvSpPr>
              <a:spLocks noChangeShapeType="1"/>
            </p:cNvSpPr>
            <p:nvPr/>
          </p:nvSpPr>
          <p:spPr bwMode="auto">
            <a:xfrm flipH="1">
              <a:off x="28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8" name="Line 64"/>
            <p:cNvSpPr>
              <a:spLocks noChangeShapeType="1"/>
            </p:cNvSpPr>
            <p:nvPr/>
          </p:nvSpPr>
          <p:spPr bwMode="auto">
            <a:xfrm flipH="1">
              <a:off x="80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 flipH="1">
              <a:off x="1987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 flipH="1">
              <a:off x="93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 flipH="1">
              <a:off x="159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 flipH="1">
              <a:off x="185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 flipH="1">
              <a:off x="119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 flipH="1">
              <a:off x="54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>
              <a:off x="20" y="263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 flipH="1">
              <a:off x="146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 flipH="1">
              <a:off x="211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>
              <a:off x="20" y="137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9" name="Line 75"/>
            <p:cNvSpPr>
              <a:spLocks noChangeShapeType="1"/>
            </p:cNvSpPr>
            <p:nvPr/>
          </p:nvSpPr>
          <p:spPr bwMode="auto">
            <a:xfrm>
              <a:off x="20" y="517"/>
              <a:ext cx="2626" cy="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 flipH="1">
              <a:off x="224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95" name="Line 92"/>
          <p:cNvSpPr>
            <a:spLocks noChangeShapeType="1"/>
          </p:cNvSpPr>
          <p:nvPr/>
        </p:nvSpPr>
        <p:spPr bwMode="auto">
          <a:xfrm>
            <a:off x="1725613" y="3378803"/>
            <a:ext cx="0" cy="1474362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96" name="Line 93"/>
          <p:cNvSpPr>
            <a:spLocks noChangeShapeType="1"/>
          </p:cNvSpPr>
          <p:nvPr/>
        </p:nvSpPr>
        <p:spPr bwMode="auto">
          <a:xfrm flipH="1">
            <a:off x="2752252" y="3659884"/>
            <a:ext cx="676747" cy="1193281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97" name="Line 94"/>
          <p:cNvSpPr>
            <a:spLocks noChangeShapeType="1"/>
          </p:cNvSpPr>
          <p:nvPr/>
        </p:nvSpPr>
        <p:spPr bwMode="auto">
          <a:xfrm flipH="1">
            <a:off x="3580495" y="3808314"/>
            <a:ext cx="894711" cy="1109788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98" name="Line 95"/>
          <p:cNvSpPr>
            <a:spLocks noChangeShapeType="1"/>
          </p:cNvSpPr>
          <p:nvPr/>
        </p:nvSpPr>
        <p:spPr bwMode="auto">
          <a:xfrm flipH="1">
            <a:off x="4921653" y="4708817"/>
            <a:ext cx="566403" cy="288697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grpSp>
        <p:nvGrpSpPr>
          <p:cNvPr id="81" name="Group 90"/>
          <p:cNvGrpSpPr>
            <a:grpSpLocks/>
          </p:cNvGrpSpPr>
          <p:nvPr/>
        </p:nvGrpSpPr>
        <p:grpSpPr bwMode="auto">
          <a:xfrm>
            <a:off x="5496144" y="4002201"/>
            <a:ext cx="3600000" cy="900000"/>
            <a:chOff x="0" y="0"/>
            <a:chExt cx="2671" cy="666"/>
          </a:xfrm>
        </p:grpSpPr>
        <p:pic>
          <p:nvPicPr>
            <p:cNvPr id="82" name="Picture 7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" t="8006" r="10818" b="3955"/>
            <a:stretch>
              <a:fillRect/>
            </a:stretch>
          </p:blipFill>
          <p:spPr bwMode="auto">
            <a:xfrm>
              <a:off x="0" y="0"/>
              <a:ext cx="2671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Line 79"/>
            <p:cNvSpPr>
              <a:spLocks noChangeShapeType="1"/>
            </p:cNvSpPr>
            <p:nvPr/>
          </p:nvSpPr>
          <p:spPr bwMode="auto">
            <a:xfrm flipH="1">
              <a:off x="107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4" name="Line 80"/>
            <p:cNvSpPr>
              <a:spLocks noChangeShapeType="1"/>
            </p:cNvSpPr>
            <p:nvPr/>
          </p:nvSpPr>
          <p:spPr bwMode="auto">
            <a:xfrm flipH="1">
              <a:off x="1329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5" name="Line 81"/>
            <p:cNvSpPr>
              <a:spLocks noChangeShapeType="1"/>
            </p:cNvSpPr>
            <p:nvPr/>
          </p:nvSpPr>
          <p:spPr bwMode="auto">
            <a:xfrm flipH="1">
              <a:off x="2382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6" name="Line 82"/>
            <p:cNvSpPr>
              <a:spLocks noChangeShapeType="1"/>
            </p:cNvSpPr>
            <p:nvPr/>
          </p:nvSpPr>
          <p:spPr bwMode="auto">
            <a:xfrm flipH="1">
              <a:off x="280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7" name="Line 83"/>
            <p:cNvSpPr>
              <a:spLocks noChangeShapeType="1"/>
            </p:cNvSpPr>
            <p:nvPr/>
          </p:nvSpPr>
          <p:spPr bwMode="auto">
            <a:xfrm flipH="1">
              <a:off x="805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8" name="Line 84"/>
            <p:cNvSpPr>
              <a:spLocks noChangeShapeType="1"/>
            </p:cNvSpPr>
            <p:nvPr/>
          </p:nvSpPr>
          <p:spPr bwMode="auto">
            <a:xfrm flipH="1">
              <a:off x="1593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H="1">
              <a:off x="1854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0" name="Line 86"/>
            <p:cNvSpPr>
              <a:spLocks noChangeShapeType="1"/>
            </p:cNvSpPr>
            <p:nvPr/>
          </p:nvSpPr>
          <p:spPr bwMode="auto">
            <a:xfrm flipH="1">
              <a:off x="54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1" name="Line 87"/>
            <p:cNvSpPr>
              <a:spLocks noChangeShapeType="1"/>
            </p:cNvSpPr>
            <p:nvPr/>
          </p:nvSpPr>
          <p:spPr bwMode="auto">
            <a:xfrm>
              <a:off x="20" y="239"/>
              <a:ext cx="2626" cy="0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2" name="Line 88"/>
            <p:cNvSpPr>
              <a:spLocks noChangeShapeType="1"/>
            </p:cNvSpPr>
            <p:nvPr/>
          </p:nvSpPr>
          <p:spPr bwMode="auto">
            <a:xfrm flipH="1">
              <a:off x="2118" y="12"/>
              <a:ext cx="0" cy="63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>
              <a:off x="20" y="453"/>
              <a:ext cx="2626" cy="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218" name="Rectangle 107"/>
          <p:cNvSpPr>
            <a:spLocks/>
          </p:cNvSpPr>
          <p:nvPr/>
        </p:nvSpPr>
        <p:spPr bwMode="auto">
          <a:xfrm>
            <a:off x="5213806" y="5729301"/>
            <a:ext cx="2438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nl-NL" dirty="0">
                <a:latin typeface="Arial" charset="0"/>
                <a:cs typeface="Arial" charset="0"/>
                <a:sym typeface="Arial" charset="0"/>
              </a:rPr>
              <a:t>Cusini et al., JCP, 2016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303033" y="1417637"/>
            <a:ext cx="5272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Algebraic Dynamic </a:t>
            </a:r>
            <a:r>
              <a:rPr lang="en-GB" sz="2000" u="sng" dirty="0"/>
              <a:t>M</a:t>
            </a:r>
            <a:r>
              <a:rPr lang="en-GB" sz="2000" u="sng" dirty="0" smtClean="0"/>
              <a:t>ultilevel (ADM) method</a:t>
            </a:r>
          </a:p>
          <a:p>
            <a:r>
              <a:rPr lang="en-GB" b="1" dirty="0"/>
              <a:t>n</a:t>
            </a:r>
            <a:r>
              <a:rPr lang="en-GB" b="1" dirty="0" smtClean="0"/>
              <a:t> levels </a:t>
            </a:r>
          </a:p>
          <a:p>
            <a:r>
              <a:rPr lang="en-GB" b="1" dirty="0" smtClean="0"/>
              <a:t>All unknowns </a:t>
            </a:r>
            <a:r>
              <a:rPr lang="en-GB" dirty="0" smtClean="0"/>
              <a:t>(i.e., p, S, x, …)</a:t>
            </a:r>
            <a:endParaRPr lang="en-GB" dirty="0"/>
          </a:p>
        </p:txBody>
      </p:sp>
      <p:pic>
        <p:nvPicPr>
          <p:cNvPr id="1026" name="Picture 2" descr="C:\Users\matteocusini\AppData\Local\Microsoft\Windows\Temporary Internet Files\Content.IE5\7BKIFPAG\homer_wooho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03" y="274638"/>
            <a:ext cx="2056112" cy="247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4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5" y="4918102"/>
            <a:ext cx="4680000" cy="11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2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features of ADM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3329"/>
            <a:ext cx="8358329" cy="18310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altLang="nl-NL" sz="2600" b="1" dirty="0">
                <a:latin typeface="Helvetica" charset="0"/>
                <a:cs typeface="Helvetica" charset="0"/>
                <a:sym typeface="Helvetica" charset="0"/>
              </a:rPr>
              <a:t>Needed</a:t>
            </a:r>
            <a:r>
              <a:rPr lang="en-US" altLang="nl-NL" sz="2600" dirty="0">
                <a:latin typeface="Helvetica" charset="0"/>
                <a:cs typeface="Helvetica" charset="0"/>
                <a:sym typeface="Helvetica" charset="0"/>
              </a:rPr>
              <a:t>: Space-time-</a:t>
            </a:r>
            <a:r>
              <a:rPr lang="en-US" altLang="nl-NL" sz="2600" dirty="0">
                <a:solidFill>
                  <a:srgbClr val="343333"/>
                </a:solidFill>
                <a:latin typeface="Helvetica" charset="0"/>
                <a:cs typeface="Helvetica" charset="0"/>
                <a:sym typeface="Helvetica" charset="0"/>
              </a:rPr>
              <a:t>physics</a:t>
            </a:r>
            <a:r>
              <a:rPr lang="en-US" altLang="nl-NL" sz="2600" dirty="0">
                <a:latin typeface="Helvetica" charset="0"/>
                <a:cs typeface="Helvetica" charset="0"/>
                <a:sym typeface="Helvetica" charset="0"/>
              </a:rPr>
              <a:t> dynamic multiscale </a:t>
            </a:r>
            <a:r>
              <a:rPr lang="en-US" altLang="nl-NL" sz="2600" dirty="0" smtClean="0">
                <a:latin typeface="Helvetica" charset="0"/>
                <a:cs typeface="Helvetica" charset="0"/>
                <a:sym typeface="Helvetica" charset="0"/>
              </a:rPr>
              <a:t>multilevel method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altLang="nl-NL" sz="2600" b="1" u="sng" dirty="0">
                <a:latin typeface="Helvetica" charset="0"/>
                <a:cs typeface="Helvetica" charset="0"/>
                <a:sym typeface="Helvetica" charset="0"/>
              </a:rPr>
              <a:t>Accurate</a:t>
            </a:r>
            <a:r>
              <a:rPr lang="en-US" altLang="nl-NL" sz="2600" dirty="0">
                <a:latin typeface="Helvetica" charset="0"/>
                <a:cs typeface="Helvetica" charset="0"/>
                <a:sym typeface="Helvetica" charset="0"/>
              </a:rPr>
              <a:t>: consistent mapping between levels for all unknowns 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altLang="nl-NL" sz="2600" b="1" u="sng" dirty="0" smtClean="0">
                <a:latin typeface="Helvetica" charset="0"/>
                <a:cs typeface="Helvetica" charset="0"/>
                <a:sym typeface="Helvetica" charset="0"/>
              </a:rPr>
              <a:t>Robust</a:t>
            </a:r>
            <a:r>
              <a:rPr lang="en-US" altLang="nl-NL" sz="2600" dirty="0" smtClean="0">
                <a:latin typeface="Helvetica" charset="0"/>
                <a:cs typeface="Helvetica" charset="0"/>
                <a:sym typeface="Helvetica" charset="0"/>
              </a:rPr>
              <a:t>: all couplings, physics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altLang="nl-NL" sz="2600" b="1" u="sng" dirty="0" smtClean="0">
                <a:latin typeface="Helvetica" charset="0"/>
                <a:cs typeface="Helvetica" charset="0"/>
                <a:sym typeface="Helvetica" charset="0"/>
              </a:rPr>
              <a:t>Smart</a:t>
            </a:r>
            <a:r>
              <a:rPr lang="en-US" altLang="nl-NL" sz="2600" dirty="0">
                <a:latin typeface="Helvetica" charset="0"/>
                <a:cs typeface="Helvetica" charset="0"/>
                <a:sym typeface="Helvetica" charset="0"/>
              </a:rPr>
              <a:t>: </a:t>
            </a:r>
            <a:r>
              <a:rPr lang="en-US" altLang="nl-NL" sz="2600" dirty="0" err="1">
                <a:latin typeface="Helvetica" charset="0"/>
                <a:cs typeface="Helvetica" charset="0"/>
                <a:sym typeface="Helvetica" charset="0"/>
              </a:rPr>
              <a:t>integrable</a:t>
            </a:r>
            <a:r>
              <a:rPr lang="en-US" altLang="nl-NL" sz="2600" dirty="0">
                <a:latin typeface="Helvetica" charset="0"/>
                <a:cs typeface="Helvetica" charset="0"/>
                <a:sym typeface="Helvetica" charset="0"/>
              </a:rPr>
              <a:t>, advanced architectures (parallel, ..., cloud,...)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6" y="3551725"/>
            <a:ext cx="7919768" cy="197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2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features of ADM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3329"/>
            <a:ext cx="8358329" cy="18310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altLang="nl-NL" sz="2600" b="1" dirty="0">
                <a:latin typeface="Helvetica" charset="0"/>
                <a:cs typeface="Helvetica" charset="0"/>
                <a:sym typeface="Helvetica" charset="0"/>
              </a:rPr>
              <a:t>Needed</a:t>
            </a:r>
            <a:r>
              <a:rPr lang="en-US" altLang="nl-NL" sz="2600" dirty="0">
                <a:latin typeface="Helvetica" charset="0"/>
                <a:cs typeface="Helvetica" charset="0"/>
                <a:sym typeface="Helvetica" charset="0"/>
              </a:rPr>
              <a:t>: Space-time-</a:t>
            </a:r>
            <a:r>
              <a:rPr lang="en-US" altLang="nl-NL" sz="2600" dirty="0">
                <a:solidFill>
                  <a:srgbClr val="343333"/>
                </a:solidFill>
                <a:latin typeface="Helvetica" charset="0"/>
                <a:cs typeface="Helvetica" charset="0"/>
                <a:sym typeface="Helvetica" charset="0"/>
              </a:rPr>
              <a:t>physics</a:t>
            </a:r>
            <a:r>
              <a:rPr lang="en-US" altLang="nl-NL" sz="2600" dirty="0">
                <a:latin typeface="Helvetica" charset="0"/>
                <a:cs typeface="Helvetica" charset="0"/>
                <a:sym typeface="Helvetica" charset="0"/>
              </a:rPr>
              <a:t> dynamic multiscale </a:t>
            </a:r>
            <a:r>
              <a:rPr lang="en-US" altLang="nl-NL" sz="2600" dirty="0" smtClean="0">
                <a:latin typeface="Helvetica" charset="0"/>
                <a:cs typeface="Helvetica" charset="0"/>
                <a:sym typeface="Helvetica" charset="0"/>
              </a:rPr>
              <a:t>multilevel method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altLang="nl-NL" sz="2600" b="1" u="sng" dirty="0">
                <a:latin typeface="Helvetica" charset="0"/>
                <a:cs typeface="Helvetica" charset="0"/>
                <a:sym typeface="Helvetica" charset="0"/>
              </a:rPr>
              <a:t>Accurate</a:t>
            </a:r>
            <a:r>
              <a:rPr lang="en-US" altLang="nl-NL" sz="2600" dirty="0">
                <a:latin typeface="Helvetica" charset="0"/>
                <a:cs typeface="Helvetica" charset="0"/>
                <a:sym typeface="Helvetica" charset="0"/>
              </a:rPr>
              <a:t>: consistent mapping between levels for all unknowns 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altLang="nl-NL" sz="2600" b="1" u="sng" dirty="0" smtClean="0">
                <a:latin typeface="Helvetica" charset="0"/>
                <a:cs typeface="Helvetica" charset="0"/>
                <a:sym typeface="Helvetica" charset="0"/>
              </a:rPr>
              <a:t>Robust</a:t>
            </a:r>
            <a:r>
              <a:rPr lang="en-US" altLang="nl-NL" sz="2600" dirty="0" smtClean="0">
                <a:latin typeface="Helvetica" charset="0"/>
                <a:cs typeface="Helvetica" charset="0"/>
                <a:sym typeface="Helvetica" charset="0"/>
              </a:rPr>
              <a:t>: all couplings, physics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altLang="nl-NL" sz="2600" b="1" u="sng" dirty="0" smtClean="0">
                <a:latin typeface="Helvetica" charset="0"/>
                <a:cs typeface="Helvetica" charset="0"/>
                <a:sym typeface="Helvetica" charset="0"/>
              </a:rPr>
              <a:t>Smart</a:t>
            </a:r>
            <a:r>
              <a:rPr lang="en-US" altLang="nl-NL" sz="2600" dirty="0">
                <a:latin typeface="Helvetica" charset="0"/>
                <a:cs typeface="Helvetica" charset="0"/>
                <a:sym typeface="Helvetica" charset="0"/>
              </a:rPr>
              <a:t>: </a:t>
            </a:r>
            <a:r>
              <a:rPr lang="en-US" altLang="nl-NL" sz="2600" dirty="0" err="1">
                <a:latin typeface="Helvetica" charset="0"/>
                <a:cs typeface="Helvetica" charset="0"/>
                <a:sym typeface="Helvetica" charset="0"/>
              </a:rPr>
              <a:t>integrable</a:t>
            </a:r>
            <a:r>
              <a:rPr lang="en-US" altLang="nl-NL" sz="2600" dirty="0">
                <a:latin typeface="Helvetica" charset="0"/>
                <a:cs typeface="Helvetica" charset="0"/>
                <a:sym typeface="Helvetica" charset="0"/>
              </a:rPr>
              <a:t>, advanced architectures (parallel, ..., cloud,...)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6" y="3551725"/>
            <a:ext cx="7919768" cy="197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3551667"/>
            <a:ext cx="7920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features of ADM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3329"/>
            <a:ext cx="8358329" cy="18310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altLang="nl-NL" sz="2600" b="1" dirty="0">
                <a:latin typeface="Helvetica" charset="0"/>
                <a:cs typeface="Helvetica" charset="0"/>
                <a:sym typeface="Helvetica" charset="0"/>
              </a:rPr>
              <a:t>Needed</a:t>
            </a:r>
            <a:r>
              <a:rPr lang="en-US" altLang="nl-NL" sz="2600" dirty="0">
                <a:latin typeface="Helvetica" charset="0"/>
                <a:cs typeface="Helvetica" charset="0"/>
                <a:sym typeface="Helvetica" charset="0"/>
              </a:rPr>
              <a:t>: Space-time-</a:t>
            </a:r>
            <a:r>
              <a:rPr lang="en-US" altLang="nl-NL" sz="2600" dirty="0">
                <a:solidFill>
                  <a:srgbClr val="343333"/>
                </a:solidFill>
                <a:latin typeface="Helvetica" charset="0"/>
                <a:cs typeface="Helvetica" charset="0"/>
                <a:sym typeface="Helvetica" charset="0"/>
              </a:rPr>
              <a:t>physics</a:t>
            </a:r>
            <a:r>
              <a:rPr lang="en-US" altLang="nl-NL" sz="2600" dirty="0">
                <a:latin typeface="Helvetica" charset="0"/>
                <a:cs typeface="Helvetica" charset="0"/>
                <a:sym typeface="Helvetica" charset="0"/>
              </a:rPr>
              <a:t> dynamic multiscale </a:t>
            </a:r>
            <a:r>
              <a:rPr lang="en-US" altLang="nl-NL" sz="2600" dirty="0" smtClean="0">
                <a:latin typeface="Helvetica" charset="0"/>
                <a:cs typeface="Helvetica" charset="0"/>
                <a:sym typeface="Helvetica" charset="0"/>
              </a:rPr>
              <a:t>multilevel method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altLang="nl-NL" sz="2600" b="1" u="sng" dirty="0" smtClean="0">
                <a:latin typeface="Helvetica" charset="0"/>
                <a:cs typeface="Helvetica" charset="0"/>
                <a:sym typeface="Helvetica" charset="0"/>
              </a:rPr>
              <a:t>Accurate</a:t>
            </a:r>
            <a:r>
              <a:rPr lang="en-US" altLang="nl-NL" sz="2600" dirty="0">
                <a:latin typeface="Helvetica" charset="0"/>
                <a:cs typeface="Helvetica" charset="0"/>
                <a:sym typeface="Helvetica" charset="0"/>
              </a:rPr>
              <a:t>: </a:t>
            </a:r>
            <a:r>
              <a:rPr lang="en-US" altLang="nl-NL" sz="2600" dirty="0" smtClean="0">
                <a:latin typeface="Helvetica" charset="0"/>
                <a:cs typeface="Helvetica" charset="0"/>
                <a:sym typeface="Helvetica" charset="0"/>
              </a:rPr>
              <a:t>consistent mapping between levels for all unknowns 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altLang="nl-NL" sz="2600" b="1" u="sng" dirty="0" smtClean="0">
                <a:latin typeface="Helvetica" charset="0"/>
                <a:cs typeface="Helvetica" charset="0"/>
                <a:sym typeface="Helvetica" charset="0"/>
              </a:rPr>
              <a:t>Robust</a:t>
            </a:r>
            <a:r>
              <a:rPr lang="en-US" altLang="nl-NL" sz="2600" dirty="0" smtClean="0">
                <a:latin typeface="Helvetica" charset="0"/>
                <a:cs typeface="Helvetica" charset="0"/>
                <a:sym typeface="Helvetica" charset="0"/>
              </a:rPr>
              <a:t>: all couplings, physics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altLang="nl-NL" sz="2600" b="1" u="sng" dirty="0" smtClean="0">
                <a:latin typeface="Helvetica" charset="0"/>
                <a:cs typeface="Helvetica" charset="0"/>
                <a:sym typeface="Helvetica" charset="0"/>
              </a:rPr>
              <a:t>Smart</a:t>
            </a:r>
            <a:r>
              <a:rPr lang="en-US" altLang="nl-NL" sz="2600" dirty="0">
                <a:latin typeface="Helvetica" charset="0"/>
                <a:cs typeface="Helvetica" charset="0"/>
                <a:sym typeface="Helvetica" charset="0"/>
              </a:rPr>
              <a:t>: </a:t>
            </a:r>
            <a:r>
              <a:rPr lang="en-US" altLang="nl-NL" sz="2600" dirty="0" err="1">
                <a:latin typeface="Helvetica" charset="0"/>
                <a:cs typeface="Helvetica" charset="0"/>
                <a:sym typeface="Helvetica" charset="0"/>
              </a:rPr>
              <a:t>integrable</a:t>
            </a:r>
            <a:r>
              <a:rPr lang="en-US" altLang="nl-NL" sz="2600" dirty="0">
                <a:latin typeface="Helvetica" charset="0"/>
                <a:cs typeface="Helvetica" charset="0"/>
                <a:sym typeface="Helvetica" charset="0"/>
              </a:rPr>
              <a:t>, advanced architectures (parallel, ..., cloud,...)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6" y="3551725"/>
            <a:ext cx="7919768" cy="197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3551667"/>
            <a:ext cx="7920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6" y="3551667"/>
            <a:ext cx="7920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7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can get even nastier…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3" t="12946" r="1848" b="1402"/>
          <a:stretch>
            <a:fillRect/>
          </a:stretch>
        </p:blipFill>
        <p:spPr bwMode="auto">
          <a:xfrm>
            <a:off x="457200" y="1653749"/>
            <a:ext cx="8358188" cy="441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585"/>
            <a:ext cx="8358328" cy="1143000"/>
          </a:xfrm>
        </p:spPr>
        <p:txBody>
          <a:bodyPr/>
          <a:lstStyle/>
          <a:p>
            <a:r>
              <a:rPr lang="en-GB" dirty="0" smtClean="0"/>
              <a:t>Multiscale methods for fractured media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 descr="D:\matteocusini\PhD\SurfDrive\Matteo_PhD\2_Presentations\Posters\DCSE_2017\Fig\ConformingGri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0128" y="1408585"/>
            <a:ext cx="4875400" cy="39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atteocusini\PhD\SurfDrive\Matteo_PhD\2_Presentations\Posters\DCSE_2017\Fig\fr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517" y="4570212"/>
            <a:ext cx="216161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matteocusini\PhD\SurfDrive\Matteo_PhD\2_Presentations\Posters\DCSE_2017\Fig\rock_gri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518" y="1656765"/>
            <a:ext cx="216161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-Down Arrow 4"/>
          <p:cNvSpPr/>
          <p:nvPr/>
        </p:nvSpPr>
        <p:spPr>
          <a:xfrm>
            <a:off x="1752628" y="3737304"/>
            <a:ext cx="235390" cy="760491"/>
          </a:xfrm>
          <a:prstGeom prst="up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1128089" y="1223919"/>
            <a:ext cx="148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EDFM</a:t>
            </a:r>
            <a:endParaRPr lang="nl-NL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20556" y="1223919"/>
            <a:ext cx="148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DFM</a:t>
            </a:r>
            <a:endParaRPr lang="nl-NL" b="1" dirty="0"/>
          </a:p>
        </p:txBody>
      </p:sp>
      <p:sp>
        <p:nvSpPr>
          <p:cNvPr id="16" name="Rectangle 107"/>
          <p:cNvSpPr>
            <a:spLocks/>
          </p:cNvSpPr>
          <p:nvPr/>
        </p:nvSpPr>
        <p:spPr bwMode="auto">
          <a:xfrm>
            <a:off x="3124200" y="5900751"/>
            <a:ext cx="2438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nl-NL" dirty="0" smtClean="0">
                <a:latin typeface="Arial" charset="0"/>
                <a:cs typeface="Arial" charset="0"/>
                <a:sym typeface="Arial" charset="0"/>
              </a:rPr>
              <a:t>Tene et </a:t>
            </a:r>
            <a:r>
              <a:rPr lang="en-US" altLang="nl-NL" dirty="0">
                <a:latin typeface="Arial" charset="0"/>
                <a:cs typeface="Arial" charset="0"/>
                <a:sym typeface="Arial" charset="0"/>
              </a:rPr>
              <a:t>al., JCP, 2016</a:t>
            </a:r>
          </a:p>
        </p:txBody>
      </p:sp>
    </p:spTree>
    <p:extLst>
      <p:ext uri="{BB962C8B-B14F-4D97-AF65-F5344CB8AC3E}">
        <p14:creationId xmlns:p14="http://schemas.microsoft.com/office/powerpoint/2010/main" val="23405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demand for…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299104"/>
            <a:ext cx="9144000" cy="699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Accurate simulations of flow in porous media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4" y="2904774"/>
            <a:ext cx="262136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25" y="2929467"/>
            <a:ext cx="248832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53" y="2904774"/>
            <a:ext cx="2880000" cy="21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99020" y="5300132"/>
            <a:ext cx="2396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https://www.rite.or.jp/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4979" y="5300131"/>
            <a:ext cx="2396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https://c03.apogee.net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264" y="5300132"/>
            <a:ext cx="2396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https://energy.gov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12" y="2287601"/>
            <a:ext cx="196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Hydrocarbon production</a:t>
            </a:r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3630880" y="2258443"/>
            <a:ext cx="196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Geothermal energy production</a:t>
            </a:r>
            <a:endParaRPr lang="nl-NL" dirty="0"/>
          </a:p>
        </p:txBody>
      </p:sp>
      <p:sp>
        <p:nvSpPr>
          <p:cNvPr id="16" name="TextBox 15"/>
          <p:cNvSpPr txBox="1"/>
          <p:nvPr/>
        </p:nvSpPr>
        <p:spPr>
          <a:xfrm>
            <a:off x="6730822" y="2396942"/>
            <a:ext cx="196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</a:t>
            </a:r>
            <a:r>
              <a:rPr lang="en-GB" baseline="-25000" dirty="0" smtClean="0"/>
              <a:t> 2</a:t>
            </a:r>
            <a:r>
              <a:rPr lang="en-GB" dirty="0" smtClean="0"/>
              <a:t> sequestration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2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7104"/>
            <a:ext cx="8358328" cy="11430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Grazie per </a:t>
            </a:r>
            <a:r>
              <a:rPr lang="en-GB" sz="4400" dirty="0" err="1" smtClean="0"/>
              <a:t>l’attenzione</a:t>
            </a:r>
            <a:r>
              <a:rPr lang="en-GB" sz="4400" dirty="0" smtClean="0"/>
              <a:t>!</a:t>
            </a:r>
            <a:endParaRPr lang="nl-NL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950104"/>
            <a:ext cx="8358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GB" sz="4400" dirty="0" smtClean="0"/>
              <a:t>Thank you for your attention!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7982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in porous media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155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Governing equations…</a:t>
            </a:r>
            <a:endParaRPr lang="nl-NL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6" y="2580118"/>
            <a:ext cx="7938773" cy="823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86" y="4021954"/>
            <a:ext cx="3685252" cy="653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1" y="5293650"/>
            <a:ext cx="8479822" cy="3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in porous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565" y="2353733"/>
            <a:ext cx="3522133" cy="461665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2400" dirty="0" smtClean="0"/>
              <a:t>Heterogeneities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299104"/>
            <a:ext cx="9144000" cy="699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It’s a challenging problem because of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7232" y="2353733"/>
            <a:ext cx="3522133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Complex fluid physics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t="13474" r="19534" b="16132"/>
          <a:stretch/>
        </p:blipFill>
        <p:spPr>
          <a:xfrm>
            <a:off x="457198" y="2976264"/>
            <a:ext cx="3716867" cy="2819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799" y="5892798"/>
            <a:ext cx="325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SPE 10 Test Case, M. A. Christie &amp; M. J. Blunt, SPE 66599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8466" y="5892798"/>
            <a:ext cx="3259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news.mit.edu/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67" y="3588097"/>
            <a:ext cx="3252062" cy="20185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41"/>
          <a:stretch/>
        </p:blipFill>
        <p:spPr>
          <a:xfrm>
            <a:off x="4850226" y="2979947"/>
            <a:ext cx="3736145" cy="3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multilevel multiscale methods?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Fine-scale discrete system</a:t>
            </a:r>
          </a:p>
          <a:p>
            <a:endParaRPr lang="en-GB" sz="40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67" y="2296456"/>
            <a:ext cx="2251652" cy="393446"/>
          </a:xfrm>
          <a:prstGeom prst="rect">
            <a:avLst/>
          </a:prstGeom>
        </p:spPr>
      </p:pic>
      <p:pic>
        <p:nvPicPr>
          <p:cNvPr id="9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8006" r="10818" b="3955"/>
          <a:stretch>
            <a:fillRect/>
          </a:stretch>
        </p:blipFill>
        <p:spPr bwMode="auto">
          <a:xfrm>
            <a:off x="5376333" y="1728163"/>
            <a:ext cx="3132667" cy="113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3600" y="2988733"/>
            <a:ext cx="256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Expensive to solve!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multilevel multiscale methods?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Fine-scale discrete system</a:t>
            </a:r>
          </a:p>
          <a:p>
            <a:endParaRPr lang="en-GB" sz="40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What would we like to have?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67" y="2296456"/>
            <a:ext cx="2251652" cy="393446"/>
          </a:xfrm>
          <a:prstGeom prst="rect">
            <a:avLst/>
          </a:prstGeom>
        </p:spPr>
      </p:pic>
      <p:pic>
        <p:nvPicPr>
          <p:cNvPr id="9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8006" r="10818" b="3955"/>
          <a:stretch>
            <a:fillRect/>
          </a:stretch>
        </p:blipFill>
        <p:spPr bwMode="auto">
          <a:xfrm>
            <a:off x="5376333" y="1728163"/>
            <a:ext cx="3132667" cy="113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3600" y="2988733"/>
            <a:ext cx="256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Expensive to solve!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53" y="4430041"/>
            <a:ext cx="2127473" cy="39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36" y="5556735"/>
            <a:ext cx="1066307" cy="392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49151" y="3997867"/>
            <a:ext cx="236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Solve smaller system</a:t>
            </a:r>
            <a:endParaRPr lang="nl-NL" dirty="0"/>
          </a:p>
        </p:txBody>
      </p:sp>
      <p:sp>
        <p:nvSpPr>
          <p:cNvPr id="16" name="TextBox 15"/>
          <p:cNvSpPr txBox="1"/>
          <p:nvPr/>
        </p:nvSpPr>
        <p:spPr>
          <a:xfrm>
            <a:off x="2318484" y="5046131"/>
            <a:ext cx="462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 Prolong to approximate fine-scale solution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7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/>
              <a:t>multilevel multiscale </a:t>
            </a:r>
            <a:r>
              <a:rPr lang="en-GB" dirty="0" smtClean="0"/>
              <a:t>methods?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9" name="Line 6"/>
          <p:cNvSpPr>
            <a:spLocks noChangeShapeType="1"/>
          </p:cNvSpPr>
          <p:nvPr/>
        </p:nvSpPr>
        <p:spPr bwMode="auto">
          <a:xfrm>
            <a:off x="4732019" y="3239895"/>
            <a:ext cx="1033005" cy="1091855"/>
          </a:xfrm>
          <a:prstGeom prst="line">
            <a:avLst/>
          </a:prstGeom>
          <a:noFill/>
          <a:ln w="38100" cap="flat">
            <a:solidFill>
              <a:srgbClr val="9A9A9A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4" y="1736932"/>
            <a:ext cx="4425534" cy="11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" name="&quot;No&quot; Symbol 1023"/>
          <p:cNvSpPr/>
          <p:nvPr/>
        </p:nvSpPr>
        <p:spPr>
          <a:xfrm rot="16200000">
            <a:off x="5034134" y="3558540"/>
            <a:ext cx="360000" cy="36000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482684" y="1217583"/>
            <a:ext cx="3727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Upscaling rock/fluid parameters</a:t>
            </a:r>
            <a:endParaRPr lang="nl-NL" sz="2000" u="sng" dirty="0"/>
          </a:p>
        </p:txBody>
      </p:sp>
      <p:sp>
        <p:nvSpPr>
          <p:cNvPr id="1031" name="TextBox 1030"/>
          <p:cNvSpPr txBox="1"/>
          <p:nvPr/>
        </p:nvSpPr>
        <p:spPr>
          <a:xfrm>
            <a:off x="5145651" y="2016944"/>
            <a:ext cx="290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No scale separation</a:t>
            </a:r>
          </a:p>
          <a:p>
            <a:pPr algn="ctr"/>
            <a:r>
              <a:rPr lang="en-GB" sz="1600" dirty="0" smtClean="0"/>
              <a:t>Loss of fine-scale information</a:t>
            </a:r>
          </a:p>
        </p:txBody>
      </p:sp>
      <p:pic>
        <p:nvPicPr>
          <p:cNvPr id="1032" name="Picture 5" descr="C:\Users\matteocusini\AppData\Local\Microsoft\Windows\Temporary Internet Files\Content.IE5\7UB0G1LV\homer-doh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68" y="1417638"/>
            <a:ext cx="1143812" cy="114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t="13474" r="19534" b="16132"/>
          <a:stretch/>
        </p:blipFill>
        <p:spPr>
          <a:xfrm>
            <a:off x="5883805" y="2801950"/>
            <a:ext cx="2931723" cy="22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/>
              <a:t>multilevel multiscale </a:t>
            </a:r>
            <a:r>
              <a:rPr lang="en-GB" dirty="0" smtClean="0"/>
              <a:t>methods?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9" name="Line 6"/>
          <p:cNvSpPr>
            <a:spLocks noChangeShapeType="1"/>
          </p:cNvSpPr>
          <p:nvPr/>
        </p:nvSpPr>
        <p:spPr bwMode="auto">
          <a:xfrm>
            <a:off x="4732019" y="3239895"/>
            <a:ext cx="1033005" cy="1091855"/>
          </a:xfrm>
          <a:prstGeom prst="line">
            <a:avLst/>
          </a:prstGeom>
          <a:noFill/>
          <a:ln w="38100" cap="flat">
            <a:solidFill>
              <a:srgbClr val="9A9A9A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" name="Line 10"/>
          <p:cNvSpPr>
            <a:spLocks noChangeShapeType="1"/>
          </p:cNvSpPr>
          <p:nvPr/>
        </p:nvSpPr>
        <p:spPr bwMode="auto">
          <a:xfrm rot="10800000" flipH="1">
            <a:off x="4908218" y="4331750"/>
            <a:ext cx="856807" cy="729336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4" y="1736932"/>
            <a:ext cx="4425534" cy="11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" name="&quot;No&quot; Symbol 1023"/>
          <p:cNvSpPr/>
          <p:nvPr/>
        </p:nvSpPr>
        <p:spPr>
          <a:xfrm rot="16200000">
            <a:off x="5034134" y="3558540"/>
            <a:ext cx="360000" cy="36000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482684" y="1217583"/>
            <a:ext cx="3727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Upscaling rock/fluid parameters</a:t>
            </a:r>
            <a:endParaRPr lang="nl-NL" sz="2000" u="sng" dirty="0"/>
          </a:p>
        </p:txBody>
      </p:sp>
      <p:sp>
        <p:nvSpPr>
          <p:cNvPr id="1031" name="TextBox 1030"/>
          <p:cNvSpPr txBox="1"/>
          <p:nvPr/>
        </p:nvSpPr>
        <p:spPr>
          <a:xfrm>
            <a:off x="5145651" y="2016944"/>
            <a:ext cx="290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No scale separation</a:t>
            </a:r>
          </a:p>
          <a:p>
            <a:pPr algn="ctr"/>
            <a:r>
              <a:rPr lang="en-GB" sz="1600" dirty="0" smtClean="0"/>
              <a:t>Loss of fine-scale information</a:t>
            </a:r>
          </a:p>
        </p:txBody>
      </p:sp>
      <p:pic>
        <p:nvPicPr>
          <p:cNvPr id="1032" name="Picture 5" descr="C:\Users\matteocusini\AppData\Local\Microsoft\Windows\Temporary Internet Files\Content.IE5\7UB0G1LV\homer-doh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68" y="1417638"/>
            <a:ext cx="1143812" cy="114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" name="Picture 11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" t="8006" r="11411" b="6421"/>
          <a:stretch/>
        </p:blipFill>
        <p:spPr bwMode="auto">
          <a:xfrm>
            <a:off x="394212" y="4626544"/>
            <a:ext cx="4425534" cy="114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t="13474" r="19534" b="16132"/>
          <a:stretch/>
        </p:blipFill>
        <p:spPr>
          <a:xfrm>
            <a:off x="5883805" y="2801950"/>
            <a:ext cx="2931723" cy="22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/>
              <a:t>multilevel multiscale </a:t>
            </a:r>
            <a:r>
              <a:rPr lang="en-GB" dirty="0" smtClean="0"/>
              <a:t>methods?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CF66-B496-874C-8E08-71A5E0622B6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9" name="Line 6"/>
          <p:cNvSpPr>
            <a:spLocks noChangeShapeType="1"/>
          </p:cNvSpPr>
          <p:nvPr/>
        </p:nvSpPr>
        <p:spPr bwMode="auto">
          <a:xfrm>
            <a:off x="4732019" y="3239895"/>
            <a:ext cx="1033005" cy="1091855"/>
          </a:xfrm>
          <a:prstGeom prst="line">
            <a:avLst/>
          </a:prstGeom>
          <a:noFill/>
          <a:ln w="38100" cap="flat">
            <a:solidFill>
              <a:srgbClr val="9A9A9A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" name="Line 10"/>
          <p:cNvSpPr>
            <a:spLocks noChangeShapeType="1"/>
          </p:cNvSpPr>
          <p:nvPr/>
        </p:nvSpPr>
        <p:spPr bwMode="auto">
          <a:xfrm rot="10800000" flipH="1">
            <a:off x="4908218" y="4331750"/>
            <a:ext cx="856807" cy="729336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pic>
        <p:nvPicPr>
          <p:cNvPr id="154" name="Picture 1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" t="8006" r="11411" b="6421"/>
          <a:stretch/>
        </p:blipFill>
        <p:spPr bwMode="auto">
          <a:xfrm>
            <a:off x="394212" y="4626544"/>
            <a:ext cx="4425534" cy="114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4" y="1736932"/>
            <a:ext cx="4425534" cy="11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" name="Picture 40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t="13474" r="19534" b="16132"/>
          <a:stretch/>
        </p:blipFill>
        <p:spPr>
          <a:xfrm>
            <a:off x="5883805" y="2801950"/>
            <a:ext cx="2931723" cy="2223835"/>
          </a:xfrm>
          <a:prstGeom prst="rect">
            <a:avLst/>
          </a:prstGeom>
        </p:spPr>
      </p:pic>
      <p:sp>
        <p:nvSpPr>
          <p:cNvPr id="1024" name="&quot;No&quot; Symbol 1023"/>
          <p:cNvSpPr/>
          <p:nvPr/>
        </p:nvSpPr>
        <p:spPr>
          <a:xfrm rot="16200000">
            <a:off x="5034134" y="3558540"/>
            <a:ext cx="360000" cy="36000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028" name="Picture 4" descr="C:\Users\matteocusini\AppData\Local\Microsoft\Windows\Temporary Internet Files\Content.IE5\7UB0G1LV\GreenCheck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21" y="4634147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TextBox 1028"/>
          <p:cNvSpPr txBox="1"/>
          <p:nvPr/>
        </p:nvSpPr>
        <p:spPr>
          <a:xfrm>
            <a:off x="482684" y="1217583"/>
            <a:ext cx="3727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Upscaling rock/fluid parameters</a:t>
            </a:r>
            <a:endParaRPr lang="nl-NL" sz="2000" u="sng" dirty="0"/>
          </a:p>
        </p:txBody>
      </p:sp>
      <p:sp>
        <p:nvSpPr>
          <p:cNvPr id="1031" name="TextBox 1030"/>
          <p:cNvSpPr txBox="1"/>
          <p:nvPr/>
        </p:nvSpPr>
        <p:spPr>
          <a:xfrm>
            <a:off x="5145651" y="2016944"/>
            <a:ext cx="290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No scale separation</a:t>
            </a:r>
          </a:p>
          <a:p>
            <a:pPr algn="ctr"/>
            <a:r>
              <a:rPr lang="en-GB" sz="1600" dirty="0" smtClean="0"/>
              <a:t>Loss of fine scale information</a:t>
            </a:r>
          </a:p>
        </p:txBody>
      </p:sp>
      <p:pic>
        <p:nvPicPr>
          <p:cNvPr id="1032" name="Picture 5" descr="C:\Users\matteocusini\AppData\Local\Microsoft\Windows\Temporary Internet Files\Content.IE5\7UB0G1LV\homer-doh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68" y="1417638"/>
            <a:ext cx="1143812" cy="114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73"/>
          <a:stretch/>
        </p:blipFill>
        <p:spPr bwMode="auto">
          <a:xfrm>
            <a:off x="377122" y="4626544"/>
            <a:ext cx="4431600" cy="117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4212" y="3570549"/>
            <a:ext cx="4274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Multiscale methods</a:t>
            </a:r>
          </a:p>
          <a:p>
            <a:r>
              <a:rPr lang="en-GB" dirty="0" smtClean="0"/>
              <a:t>2 levels </a:t>
            </a:r>
          </a:p>
          <a:p>
            <a:r>
              <a:rPr lang="en-GB" dirty="0" smtClean="0"/>
              <a:t>Only pressure equation</a:t>
            </a:r>
            <a:endParaRPr lang="en-GB" dirty="0"/>
          </a:p>
        </p:txBody>
      </p:sp>
      <p:sp>
        <p:nvSpPr>
          <p:cNvPr id="70" name="Rectangle 137"/>
          <p:cNvSpPr>
            <a:spLocks/>
          </p:cNvSpPr>
          <p:nvPr/>
        </p:nvSpPr>
        <p:spPr bwMode="auto">
          <a:xfrm>
            <a:off x="592158" y="5870574"/>
            <a:ext cx="402964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charset="0"/>
                <a:cs typeface="Arial" charset="0"/>
                <a:sym typeface="Arial" charset="0"/>
              </a:rPr>
              <a:t>MSFE/V:  </a:t>
            </a:r>
            <a:r>
              <a:rPr lang="en-US" altLang="nl-NL" dirty="0" err="1" smtClean="0">
                <a:latin typeface="Arial" charset="0"/>
                <a:cs typeface="Arial" charset="0"/>
                <a:sym typeface="Arial" charset="0"/>
              </a:rPr>
              <a:t>Hou</a:t>
            </a:r>
            <a:r>
              <a:rPr lang="en-US" altLang="nl-NL" dirty="0" smtClean="0">
                <a:latin typeface="Arial" charset="0"/>
                <a:cs typeface="Arial" charset="0"/>
                <a:sym typeface="Arial" charset="0"/>
              </a:rPr>
              <a:t> &amp; Wu, 97, </a:t>
            </a:r>
            <a:r>
              <a:rPr lang="en-US" altLang="nl-NL" dirty="0" err="1" smtClean="0">
                <a:latin typeface="Arial" charset="0"/>
                <a:cs typeface="Arial" charset="0"/>
                <a:sym typeface="Arial" charset="0"/>
              </a:rPr>
              <a:t>Efendiev</a:t>
            </a:r>
            <a:r>
              <a:rPr lang="en-US" altLang="nl-NL" dirty="0" smtClean="0">
                <a:latin typeface="Arial" charset="0"/>
                <a:cs typeface="Arial" charset="0"/>
                <a:sym typeface="Arial" charset="0"/>
              </a:rPr>
              <a:t> 00, Jenny et al. 03,...</a:t>
            </a:r>
          </a:p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altLang="nl-NL" dirty="0" smtClean="0">
                <a:latin typeface="Arial" charset="0"/>
                <a:cs typeface="Arial" charset="0"/>
                <a:sym typeface="Arial" charset="0"/>
              </a:rPr>
              <a:t>-MSFV:   Hajibeygi et al. 08, Wang et al. 14, Tene et al. 15</a:t>
            </a:r>
          </a:p>
        </p:txBody>
      </p:sp>
      <p:pic>
        <p:nvPicPr>
          <p:cNvPr id="2051" name="Picture 3" descr="C:\Users\matteocusini\AppData\Local\Microsoft\Windows\Temporary Internet Files\Content.IE5\7UB0G1LV\imagenes-png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55" y="4424907"/>
            <a:ext cx="1776479" cy="142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4908217" y="5285799"/>
            <a:ext cx="290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Consistent mapping of equations</a:t>
            </a:r>
          </a:p>
          <a:p>
            <a:pPr algn="ctr"/>
            <a:r>
              <a:rPr lang="en-GB" sz="1600" dirty="0" smtClean="0"/>
              <a:t>Efficient solving</a:t>
            </a:r>
          </a:p>
        </p:txBody>
      </p:sp>
    </p:spTree>
    <p:extLst>
      <p:ext uri="{BB962C8B-B14F-4D97-AF65-F5344CB8AC3E}">
        <p14:creationId xmlns:p14="http://schemas.microsoft.com/office/powerpoint/2010/main" val="9002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539</Words>
  <Application>Microsoft Office PowerPoint</Application>
  <PresentationFormat>On-screen Show (4:3)</PresentationFormat>
  <Paragraphs>126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Custom Design</vt:lpstr>
      <vt:lpstr>Dynamic multilevel multiscale simulation of flow in porous media</vt:lpstr>
      <vt:lpstr>Growing demand for…</vt:lpstr>
      <vt:lpstr>Flow in porous media</vt:lpstr>
      <vt:lpstr>Flow in porous media</vt:lpstr>
      <vt:lpstr>Why multilevel multiscale methods?</vt:lpstr>
      <vt:lpstr>Why multilevel multiscale methods?</vt:lpstr>
      <vt:lpstr>Why multilevel multiscale methods?</vt:lpstr>
      <vt:lpstr>Why multilevel multiscale methods?</vt:lpstr>
      <vt:lpstr>Why multilevel multiscale methods?</vt:lpstr>
      <vt:lpstr>Multiscale in a nutshell</vt:lpstr>
      <vt:lpstr>Multiscale in a nutshell</vt:lpstr>
      <vt:lpstr>Let’s push MS further</vt:lpstr>
      <vt:lpstr>Let’s push MS further</vt:lpstr>
      <vt:lpstr>Let’s push MS further</vt:lpstr>
      <vt:lpstr>Key features of ADM</vt:lpstr>
      <vt:lpstr>Key features of ADM</vt:lpstr>
      <vt:lpstr>Key features of ADM</vt:lpstr>
      <vt:lpstr>Things can get even nastier…</vt:lpstr>
      <vt:lpstr>Multiscale methods for fractured media</vt:lpstr>
      <vt:lpstr>Grazie per l’attenzione!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Berna Torun - EWI</cp:lastModifiedBy>
  <cp:revision>62</cp:revision>
  <dcterms:created xsi:type="dcterms:W3CDTF">2015-07-09T11:57:30Z</dcterms:created>
  <dcterms:modified xsi:type="dcterms:W3CDTF">2017-05-22T22:40:43Z</dcterms:modified>
</cp:coreProperties>
</file>