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81" r:id="rId3"/>
    <p:sldId id="280" r:id="rId4"/>
    <p:sldId id="284" r:id="rId5"/>
    <p:sldId id="282" r:id="rId6"/>
    <p:sldId id="283" r:id="rId7"/>
    <p:sldId id="285" r:id="rId8"/>
    <p:sldId id="286" r:id="rId9"/>
    <p:sldId id="278" r:id="rId10"/>
    <p:sldId id="275"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58" y="43"/>
      </p:cViewPr>
      <p:guideLst>
        <p:guide orient="horz" pos="2160"/>
        <p:guide pos="3840"/>
      </p:guideLst>
    </p:cSldViewPr>
  </p:slideViewPr>
  <p:notesTextViewPr>
    <p:cViewPr>
      <p:scale>
        <a:sx n="1" d="1"/>
        <a:sy n="1" d="1"/>
      </p:scale>
      <p:origin x="0" y="0"/>
    </p:cViewPr>
  </p:notesTextViewPr>
  <p:sorterViewPr>
    <p:cViewPr>
      <p:scale>
        <a:sx n="64" d="100"/>
        <a:sy n="6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0B5698-B741-42BC-B606-272E5FFA66BF}" type="datetimeFigureOut">
              <a:rPr lang="nl-NL" smtClean="0"/>
              <a:t>14-3-2019</a:t>
            </a:fld>
            <a:endParaRPr lang="nl-NL"/>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493259-B461-4424-9FDE-6068DD90F309}" type="slidenum">
              <a:rPr lang="nl-NL" smtClean="0"/>
              <a:t>‹#›</a:t>
            </a:fld>
            <a:endParaRPr lang="nl-NL"/>
          </a:p>
        </p:txBody>
      </p:sp>
    </p:spTree>
    <p:extLst>
      <p:ext uri="{BB962C8B-B14F-4D97-AF65-F5344CB8AC3E}">
        <p14:creationId xmlns:p14="http://schemas.microsoft.com/office/powerpoint/2010/main" val="933450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eldia">
    <p:spTree>
      <p:nvGrpSpPr>
        <p:cNvPr id="1" name=""/>
        <p:cNvGrpSpPr/>
        <p:nvPr/>
      </p:nvGrpSpPr>
      <p:grpSpPr>
        <a:xfrm>
          <a:off x="0" y="0"/>
          <a:ext cx="0" cy="0"/>
          <a:chOff x="0" y="0"/>
          <a:chExt cx="0" cy="0"/>
        </a:xfrm>
      </p:grpSpPr>
      <p:sp>
        <p:nvSpPr>
          <p:cNvPr id="3" name="Rectangle 28"/>
          <p:cNvSpPr>
            <a:spLocks noChangeArrowheads="1"/>
          </p:cNvSpPr>
          <p:nvPr/>
        </p:nvSpPr>
        <p:spPr bwMode="auto">
          <a:xfrm>
            <a:off x="2" y="18"/>
            <a:ext cx="1668039" cy="6857985"/>
          </a:xfrm>
          <a:prstGeom prst="rect">
            <a:avLst/>
          </a:prstGeom>
          <a:solidFill>
            <a:srgbClr val="00A6D6"/>
          </a:solidFill>
          <a:ln w="9525">
            <a:noFill/>
            <a:miter lim="800000"/>
            <a:headEnd/>
            <a:tailEnd/>
          </a:ln>
        </p:spPr>
        <p:txBody>
          <a:bodyPr wrap="none" lIns="91436" tIns="45719" rIns="91436" bIns="45719" anchor="ctr"/>
          <a:lstStyle/>
          <a:p>
            <a:pPr algn="r"/>
            <a:endParaRPr lang="nl-NL" sz="2100" dirty="0">
              <a:solidFill>
                <a:srgbClr val="000000"/>
              </a:solidFill>
              <a:latin typeface="Tahoma" pitchFamily="34" charset="0"/>
            </a:endParaRPr>
          </a:p>
        </p:txBody>
      </p:sp>
      <p:pic>
        <p:nvPicPr>
          <p:cNvPr id="4" name="Picture 3" descr="TU_P5#white.eps"/>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6096" y="6054029"/>
            <a:ext cx="1448475" cy="892396"/>
          </a:xfrm>
          <a:prstGeom prst="rect">
            <a:avLst/>
          </a:prstGeom>
        </p:spPr>
      </p:pic>
      <p:sp>
        <p:nvSpPr>
          <p:cNvPr id="5" name="TextBox 4"/>
          <p:cNvSpPr txBox="1"/>
          <p:nvPr/>
        </p:nvSpPr>
        <p:spPr>
          <a:xfrm>
            <a:off x="10938870" y="6424547"/>
            <a:ext cx="1101949" cy="307777"/>
          </a:xfrm>
          <a:prstGeom prst="rect">
            <a:avLst/>
          </a:prstGeom>
          <a:noFill/>
        </p:spPr>
        <p:txBody>
          <a:bodyPr wrap="square" rtlCol="0">
            <a:spAutoFit/>
          </a:bodyPr>
          <a:lstStyle/>
          <a:p>
            <a:pPr algn="r"/>
            <a:fld id="{69CD01A7-429B-DC48-8F96-BCBBCB54612C}" type="slidenum">
              <a:rPr lang="en-US" sz="1400">
                <a:solidFill>
                  <a:srgbClr val="00A6D6"/>
                </a:solidFill>
              </a:rPr>
              <a:pPr algn="r"/>
              <a:t>‹#›</a:t>
            </a:fld>
            <a:endParaRPr lang="en-US" sz="1400" dirty="0">
              <a:solidFill>
                <a:srgbClr val="00A6D6"/>
              </a:solidFill>
            </a:endParaRPr>
          </a:p>
        </p:txBody>
      </p:sp>
    </p:spTree>
    <p:extLst>
      <p:ext uri="{BB962C8B-B14F-4D97-AF65-F5344CB8AC3E}">
        <p14:creationId xmlns:p14="http://schemas.microsoft.com/office/powerpoint/2010/main" val="57334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dia">
    <p:spTree>
      <p:nvGrpSpPr>
        <p:cNvPr id="1" name=""/>
        <p:cNvGrpSpPr/>
        <p:nvPr/>
      </p:nvGrpSpPr>
      <p:grpSpPr>
        <a:xfrm>
          <a:off x="0" y="0"/>
          <a:ext cx="0" cy="0"/>
          <a:chOff x="0" y="0"/>
          <a:chExt cx="0" cy="0"/>
        </a:xfrm>
      </p:grpSpPr>
      <p:pic>
        <p:nvPicPr>
          <p:cNvPr id="9" name="Afbeelding 8" descr="TUDelft_LogoZWART.eps"/>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10726" y="6168731"/>
            <a:ext cx="1168503" cy="455785"/>
          </a:xfrm>
          <a:prstGeom prst="rect">
            <a:avLst/>
          </a:prstGeom>
        </p:spPr>
      </p:pic>
      <p:sp>
        <p:nvSpPr>
          <p:cNvPr id="3" name="TextBox 2"/>
          <p:cNvSpPr txBox="1"/>
          <p:nvPr/>
        </p:nvSpPr>
        <p:spPr>
          <a:xfrm>
            <a:off x="10938870" y="6424547"/>
            <a:ext cx="1101949" cy="307777"/>
          </a:xfrm>
          <a:prstGeom prst="rect">
            <a:avLst/>
          </a:prstGeom>
          <a:noFill/>
        </p:spPr>
        <p:txBody>
          <a:bodyPr wrap="square" rtlCol="0">
            <a:spAutoFit/>
          </a:bodyPr>
          <a:lstStyle/>
          <a:p>
            <a:pPr algn="r"/>
            <a:fld id="{69CD01A7-429B-DC48-8F96-BCBBCB54612C}" type="slidenum">
              <a:rPr lang="en-US" sz="1400">
                <a:solidFill>
                  <a:srgbClr val="00A6D6"/>
                </a:solidFill>
              </a:rPr>
              <a:pPr algn="r"/>
              <a:t>‹#›</a:t>
            </a:fld>
            <a:endParaRPr lang="en-US" sz="1400" dirty="0">
              <a:solidFill>
                <a:srgbClr val="00A6D6"/>
              </a:solidFill>
            </a:endParaRPr>
          </a:p>
        </p:txBody>
      </p:sp>
    </p:spTree>
    <p:extLst>
      <p:ext uri="{BB962C8B-B14F-4D97-AF65-F5344CB8AC3E}">
        <p14:creationId xmlns:p14="http://schemas.microsoft.com/office/powerpoint/2010/main" val="377574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fbeelding met bijschrift">
    <p:spTree>
      <p:nvGrpSpPr>
        <p:cNvPr id="1" name=""/>
        <p:cNvGrpSpPr/>
        <p:nvPr/>
      </p:nvGrpSpPr>
      <p:grpSpPr>
        <a:xfrm>
          <a:off x="0" y="0"/>
          <a:ext cx="0" cy="0"/>
          <a:chOff x="0" y="0"/>
          <a:chExt cx="0" cy="0"/>
        </a:xfrm>
      </p:grpSpPr>
      <p:pic>
        <p:nvPicPr>
          <p:cNvPr id="4" name="Picture 3" descr="GS_TUCAMP01.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4285" y="-7618"/>
            <a:ext cx="12262181" cy="6884484"/>
          </a:xfrm>
          <a:prstGeom prst="rect">
            <a:avLst/>
          </a:prstGeom>
        </p:spPr>
      </p:pic>
    </p:spTree>
    <p:extLst>
      <p:ext uri="{BB962C8B-B14F-4D97-AF65-F5344CB8AC3E}">
        <p14:creationId xmlns:p14="http://schemas.microsoft.com/office/powerpoint/2010/main" val="185885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smtClean="0"/>
              <a:t>Click to edit Master title style</a:t>
            </a:r>
            <a:endParaRPr lang="nl-NL"/>
          </a:p>
        </p:txBody>
      </p:sp>
      <p:sp>
        <p:nvSpPr>
          <p:cNvPr id="3" name="Content Placeholder 2"/>
          <p:cNvSpPr>
            <a:spLocks noGrp="1"/>
          </p:cNvSpPr>
          <p:nvPr>
            <p:ph idx="1"/>
          </p:nvPr>
        </p:nvSpPr>
        <p:spPr>
          <a:xfrm>
            <a:off x="609600" y="1600202"/>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a:xfrm>
            <a:off x="609600" y="6356353"/>
            <a:ext cx="2844800" cy="365125"/>
          </a:xfrm>
          <a:prstGeom prst="rect">
            <a:avLst/>
          </a:prstGeom>
        </p:spPr>
        <p:txBody>
          <a:bodyPr/>
          <a:lstStyle/>
          <a:p>
            <a:fld id="{A36D3DE4-23F4-488E-AB27-BBD43626870E}" type="datetimeFigureOut">
              <a:rPr lang="nl-NL">
                <a:solidFill>
                  <a:srgbClr val="000000"/>
                </a:solidFill>
              </a:rPr>
              <a:pPr/>
              <a:t>14-3-2019</a:t>
            </a:fld>
            <a:endParaRPr lang="nl-NL" dirty="0">
              <a:solidFill>
                <a:srgbClr val="000000"/>
              </a:solidFill>
            </a:endParaRPr>
          </a:p>
        </p:txBody>
      </p:sp>
      <p:sp>
        <p:nvSpPr>
          <p:cNvPr id="5" name="Footer Placeholder 4"/>
          <p:cNvSpPr>
            <a:spLocks noGrp="1"/>
          </p:cNvSpPr>
          <p:nvPr>
            <p:ph type="ftr" sz="quarter" idx="11"/>
          </p:nvPr>
        </p:nvSpPr>
        <p:spPr>
          <a:xfrm>
            <a:off x="4165603" y="6356353"/>
            <a:ext cx="3860800" cy="365125"/>
          </a:xfrm>
          <a:prstGeom prst="rect">
            <a:avLst/>
          </a:prstGeom>
        </p:spPr>
        <p:txBody>
          <a:bodyPr/>
          <a:lstStyle/>
          <a:p>
            <a:endParaRPr lang="nl-NL" dirty="0">
              <a:solidFill>
                <a:srgbClr val="000000"/>
              </a:solidFill>
            </a:endParaRPr>
          </a:p>
        </p:txBody>
      </p:sp>
      <p:sp>
        <p:nvSpPr>
          <p:cNvPr id="6" name="Slide Number Placeholder 5"/>
          <p:cNvSpPr>
            <a:spLocks noGrp="1"/>
          </p:cNvSpPr>
          <p:nvPr>
            <p:ph type="sldNum" sz="quarter" idx="12"/>
          </p:nvPr>
        </p:nvSpPr>
        <p:spPr>
          <a:xfrm>
            <a:off x="8737600" y="6356353"/>
            <a:ext cx="2844800" cy="365125"/>
          </a:xfrm>
          <a:prstGeom prst="rect">
            <a:avLst/>
          </a:prstGeom>
        </p:spPr>
        <p:txBody>
          <a:bodyPr/>
          <a:lstStyle/>
          <a:p>
            <a:fld id="{D99AFD4A-12AA-4734-A7EE-7FA21D80FEE1}" type="slidenum">
              <a:rPr lang="nl-NL">
                <a:solidFill>
                  <a:srgbClr val="000000"/>
                </a:solidFill>
              </a:rPr>
              <a:pPr/>
              <a:t>‹#›</a:t>
            </a:fld>
            <a:endParaRPr lang="nl-NL" dirty="0">
              <a:solidFill>
                <a:srgbClr val="000000"/>
              </a:solidFill>
            </a:endParaRPr>
          </a:p>
        </p:txBody>
      </p:sp>
    </p:spTree>
    <p:extLst>
      <p:ext uri="{BB962C8B-B14F-4D97-AF65-F5344CB8AC3E}">
        <p14:creationId xmlns:p14="http://schemas.microsoft.com/office/powerpoint/2010/main" val="136468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2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7"/>
            <a:ext cx="10363200" cy="1470025"/>
          </a:xfrm>
          <a:prstGeom prst="rect">
            <a:avLst/>
          </a:prstGeom>
        </p:spPr>
        <p:txBody>
          <a:bodyPr/>
          <a:lstStyle/>
          <a:p>
            <a:r>
              <a:rPr lang="nl-NL" smtClean="0"/>
              <a:t>Klik om de stijl te bewerken</a:t>
            </a:r>
            <a:endParaRPr lang="nl-NL"/>
          </a:p>
        </p:txBody>
      </p:sp>
      <p:sp>
        <p:nvSpPr>
          <p:cNvPr id="3" name="Ondertitel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a:xfrm>
            <a:off x="609600" y="6356352"/>
            <a:ext cx="2844800" cy="365125"/>
          </a:xfrm>
          <a:prstGeom prst="rect">
            <a:avLst/>
          </a:prstGeom>
        </p:spPr>
        <p:txBody>
          <a:bodyPr/>
          <a:lstStyle/>
          <a:p>
            <a:fld id="{07539DF9-984C-4612-B2B5-A221E26B5757}" type="datetimeFigureOut">
              <a:rPr lang="nl-NL">
                <a:solidFill>
                  <a:srgbClr val="000000"/>
                </a:solidFill>
              </a:rPr>
              <a:pPr/>
              <a:t>14-3-2019</a:t>
            </a:fld>
            <a:endParaRPr lang="nl-NL" dirty="0">
              <a:solidFill>
                <a:srgbClr val="000000"/>
              </a:solidFill>
            </a:endParaRPr>
          </a:p>
        </p:txBody>
      </p:sp>
      <p:sp>
        <p:nvSpPr>
          <p:cNvPr id="5" name="Tijdelijke aanduiding voor voettekst 4"/>
          <p:cNvSpPr>
            <a:spLocks noGrp="1"/>
          </p:cNvSpPr>
          <p:nvPr>
            <p:ph type="ftr" sz="quarter" idx="11"/>
          </p:nvPr>
        </p:nvSpPr>
        <p:spPr>
          <a:xfrm>
            <a:off x="4165600" y="6356352"/>
            <a:ext cx="3860800" cy="365125"/>
          </a:xfrm>
          <a:prstGeom prst="rect">
            <a:avLst/>
          </a:prstGeom>
        </p:spPr>
        <p:txBody>
          <a:bodyPr/>
          <a:lstStyle/>
          <a:p>
            <a:endParaRPr lang="nl-NL" dirty="0">
              <a:solidFill>
                <a:srgbClr val="000000"/>
              </a:solidFill>
            </a:endParaRPr>
          </a:p>
        </p:txBody>
      </p:sp>
      <p:sp>
        <p:nvSpPr>
          <p:cNvPr id="6" name="Tijdelijke aanduiding voor dianummer 5"/>
          <p:cNvSpPr>
            <a:spLocks noGrp="1"/>
          </p:cNvSpPr>
          <p:nvPr>
            <p:ph type="sldNum" sz="quarter" idx="12"/>
          </p:nvPr>
        </p:nvSpPr>
        <p:spPr>
          <a:xfrm>
            <a:off x="8737600" y="6356352"/>
            <a:ext cx="2844800" cy="365125"/>
          </a:xfrm>
          <a:prstGeom prst="rect">
            <a:avLst/>
          </a:prstGeom>
        </p:spPr>
        <p:txBody>
          <a:bodyPr/>
          <a:lstStyle/>
          <a:p>
            <a:fld id="{B438F000-620C-47D3-ACEA-74BD7D3C0190}" type="slidenum">
              <a:rPr lang="nl-NL">
                <a:solidFill>
                  <a:srgbClr val="000000"/>
                </a:solidFill>
              </a:rPr>
              <a:pPr/>
              <a:t>‹#›</a:t>
            </a:fld>
            <a:endParaRPr lang="nl-NL" dirty="0">
              <a:solidFill>
                <a:srgbClr val="000000"/>
              </a:solidFill>
            </a:endParaRPr>
          </a:p>
        </p:txBody>
      </p:sp>
    </p:spTree>
    <p:extLst>
      <p:ext uri="{BB962C8B-B14F-4D97-AF65-F5344CB8AC3E}">
        <p14:creationId xmlns:p14="http://schemas.microsoft.com/office/powerpoint/2010/main" val="424829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2180567" y="340535"/>
            <a:ext cx="9383543" cy="1063241"/>
          </a:xfrm>
          <a:prstGeom prst="rect">
            <a:avLst/>
          </a:prstGeom>
        </p:spPr>
        <p:txBody>
          <a:bodyPr lIns="57397" tIns="28698" rIns="57397" bIns="28698"/>
          <a:lstStyle/>
          <a:p>
            <a:r>
              <a:rPr lang="nl-NL" smtClean="0"/>
              <a:t>Klik om de stijl te bewerken</a:t>
            </a:r>
            <a:endParaRPr lang="nl-NL"/>
          </a:p>
        </p:txBody>
      </p:sp>
      <p:sp>
        <p:nvSpPr>
          <p:cNvPr id="3" name="Tijdelijke aanduiding voor inhoud 2"/>
          <p:cNvSpPr>
            <a:spLocks noGrp="1"/>
          </p:cNvSpPr>
          <p:nvPr>
            <p:ph sz="half" idx="1"/>
          </p:nvPr>
        </p:nvSpPr>
        <p:spPr>
          <a:xfrm>
            <a:off x="1234017" y="1828801"/>
            <a:ext cx="4656667" cy="3506788"/>
          </a:xfrm>
          <a:prstGeom prst="rect">
            <a:avLst/>
          </a:prstGeom>
        </p:spPr>
        <p:txBody>
          <a:bodyPr lIns="57397" tIns="28698" rIns="57397" bIns="28698"/>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093887" y="1828801"/>
            <a:ext cx="4658783" cy="3506788"/>
          </a:xfrm>
          <a:prstGeom prst="rect">
            <a:avLst/>
          </a:prstGeom>
        </p:spPr>
        <p:txBody>
          <a:bodyPr lIns="57397" tIns="28698" rIns="57397" bIns="28698"/>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977055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7"/>
            <a:ext cx="10972800" cy="1143000"/>
          </a:xfrm>
          <a:prstGeom prst="rect">
            <a:avLst/>
          </a:prstGeom>
        </p:spPr>
        <p:txBody>
          <a:bodyPr lIns="57397" tIns="28698" rIns="57397" bIns="28698"/>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609604" y="1535114"/>
            <a:ext cx="5386917" cy="639763"/>
          </a:xfrm>
          <a:prstGeom prst="rect">
            <a:avLst/>
          </a:prstGeom>
        </p:spPr>
        <p:txBody>
          <a:bodyPr lIns="57397" tIns="28698" rIns="57397" bIns="28698" anchor="b"/>
          <a:lstStyle>
            <a:lvl1pPr marL="0" indent="0">
              <a:buNone/>
              <a:defRPr sz="2100" b="1"/>
            </a:lvl1pPr>
            <a:lvl2pPr marL="407982" indent="0">
              <a:buNone/>
              <a:defRPr sz="1700" b="1"/>
            </a:lvl2pPr>
            <a:lvl3pPr marL="815963" indent="0">
              <a:buNone/>
              <a:defRPr sz="1600" b="1"/>
            </a:lvl3pPr>
            <a:lvl4pPr marL="1223947" indent="0">
              <a:buNone/>
              <a:defRPr sz="1400" b="1"/>
            </a:lvl4pPr>
            <a:lvl5pPr marL="1631927" indent="0">
              <a:buNone/>
              <a:defRPr sz="1400" b="1"/>
            </a:lvl5pPr>
            <a:lvl6pPr marL="2039909" indent="0">
              <a:buNone/>
              <a:defRPr sz="1400" b="1"/>
            </a:lvl6pPr>
            <a:lvl7pPr marL="2447891" indent="0">
              <a:buNone/>
              <a:defRPr sz="1400" b="1"/>
            </a:lvl7pPr>
            <a:lvl8pPr marL="2855872" indent="0">
              <a:buNone/>
              <a:defRPr sz="1400" b="1"/>
            </a:lvl8pPr>
            <a:lvl9pPr marL="3263854" indent="0">
              <a:buNone/>
              <a:defRPr sz="1400" b="1"/>
            </a:lvl9pPr>
          </a:lstStyle>
          <a:p>
            <a:pPr lvl="0"/>
            <a:r>
              <a:rPr lang="nl-NL" smtClean="0"/>
              <a:t>Klik om de modelstijlen te bewerken</a:t>
            </a:r>
          </a:p>
        </p:txBody>
      </p:sp>
      <p:sp>
        <p:nvSpPr>
          <p:cNvPr id="4" name="Tijdelijke aanduiding voor inhoud 3"/>
          <p:cNvSpPr>
            <a:spLocks noGrp="1"/>
          </p:cNvSpPr>
          <p:nvPr>
            <p:ph sz="half" idx="2"/>
          </p:nvPr>
        </p:nvSpPr>
        <p:spPr>
          <a:xfrm>
            <a:off x="609604" y="2174875"/>
            <a:ext cx="5386917" cy="3951288"/>
          </a:xfrm>
          <a:prstGeom prst="rect">
            <a:avLst/>
          </a:prstGeom>
        </p:spPr>
        <p:txBody>
          <a:bodyPr lIns="57397" tIns="28698" rIns="57397" bIns="28698"/>
          <a:lstStyle>
            <a:lvl1pPr>
              <a:defRPr sz="21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74" y="1535114"/>
            <a:ext cx="5389033" cy="639763"/>
          </a:xfrm>
          <a:prstGeom prst="rect">
            <a:avLst/>
          </a:prstGeom>
        </p:spPr>
        <p:txBody>
          <a:bodyPr lIns="57397" tIns="28698" rIns="57397" bIns="28698" anchor="b"/>
          <a:lstStyle>
            <a:lvl1pPr marL="0" indent="0">
              <a:buNone/>
              <a:defRPr sz="2100" b="1"/>
            </a:lvl1pPr>
            <a:lvl2pPr marL="407982" indent="0">
              <a:buNone/>
              <a:defRPr sz="1700" b="1"/>
            </a:lvl2pPr>
            <a:lvl3pPr marL="815963" indent="0">
              <a:buNone/>
              <a:defRPr sz="1600" b="1"/>
            </a:lvl3pPr>
            <a:lvl4pPr marL="1223947" indent="0">
              <a:buNone/>
              <a:defRPr sz="1400" b="1"/>
            </a:lvl4pPr>
            <a:lvl5pPr marL="1631927" indent="0">
              <a:buNone/>
              <a:defRPr sz="1400" b="1"/>
            </a:lvl5pPr>
            <a:lvl6pPr marL="2039909" indent="0">
              <a:buNone/>
              <a:defRPr sz="1400" b="1"/>
            </a:lvl6pPr>
            <a:lvl7pPr marL="2447891" indent="0">
              <a:buNone/>
              <a:defRPr sz="1400" b="1"/>
            </a:lvl7pPr>
            <a:lvl8pPr marL="2855872" indent="0">
              <a:buNone/>
              <a:defRPr sz="1400" b="1"/>
            </a:lvl8pPr>
            <a:lvl9pPr marL="3263854" indent="0">
              <a:buNone/>
              <a:defRPr sz="14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74" y="2174875"/>
            <a:ext cx="5389033" cy="3951288"/>
          </a:xfrm>
          <a:prstGeom prst="rect">
            <a:avLst/>
          </a:prstGeom>
        </p:spPr>
        <p:txBody>
          <a:bodyPr lIns="57397" tIns="28698" rIns="57397" bIns="28698"/>
          <a:lstStyle>
            <a:lvl1pPr>
              <a:defRPr sz="21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788699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190245" y="274637"/>
            <a:ext cx="9392156" cy="1143000"/>
          </a:xfrm>
          <a:prstGeom prst="rect">
            <a:avLst/>
          </a:prstGeom>
        </p:spPr>
        <p:txBody>
          <a:bodyPr lIns="81630" tIns="40815" rIns="81630" bIns="40815"/>
          <a:lstStyle>
            <a:lvl1pPr>
              <a:defRPr b="1" cap="none" baseline="0">
                <a:effectLst>
                  <a:outerShdw blurRad="38100" dist="38100" dir="2700000" algn="tl">
                    <a:srgbClr val="000000">
                      <a:alpha val="43137"/>
                    </a:srgbClr>
                  </a:outerShdw>
                </a:effectLst>
              </a:defRPr>
            </a:lvl1pPr>
          </a:lstStyle>
          <a:p>
            <a:r>
              <a:rPr lang="en-US" dirty="0" smtClean="0"/>
              <a:t>Click to edit Master title style</a:t>
            </a:r>
            <a:endParaRPr lang="nl-NL" dirty="0"/>
          </a:p>
        </p:txBody>
      </p:sp>
    </p:spTree>
    <p:extLst>
      <p:ext uri="{BB962C8B-B14F-4D97-AF65-F5344CB8AC3E}">
        <p14:creationId xmlns:p14="http://schemas.microsoft.com/office/powerpoint/2010/main" val="759715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28"/>
          <p:cNvSpPr>
            <a:spLocks noChangeArrowheads="1"/>
          </p:cNvSpPr>
          <p:nvPr/>
        </p:nvSpPr>
        <p:spPr bwMode="auto">
          <a:xfrm>
            <a:off x="2" y="18"/>
            <a:ext cx="1668039" cy="6857985"/>
          </a:xfrm>
          <a:prstGeom prst="rect">
            <a:avLst/>
          </a:prstGeom>
          <a:solidFill>
            <a:srgbClr val="00A6D6"/>
          </a:solidFill>
          <a:ln w="9525">
            <a:noFill/>
            <a:miter lim="800000"/>
            <a:headEnd/>
            <a:tailEnd/>
          </a:ln>
        </p:spPr>
        <p:txBody>
          <a:bodyPr wrap="none" lIns="91436" tIns="45719" rIns="91436" bIns="45719" anchor="ctr"/>
          <a:lstStyle/>
          <a:p>
            <a:pPr algn="r"/>
            <a:endParaRPr lang="nl-NL" sz="2100" dirty="0">
              <a:solidFill>
                <a:srgbClr val="000000"/>
              </a:solidFill>
              <a:latin typeface="Tahoma" pitchFamily="34" charset="0"/>
            </a:endParaRPr>
          </a:p>
        </p:txBody>
      </p:sp>
      <p:pic>
        <p:nvPicPr>
          <p:cNvPr id="15" name="Picture 3" descr="TU_P5#white.eps"/>
          <p:cNvPicPr>
            <a:picLocks noChangeAspect="1"/>
          </p:cNvPicPr>
          <p:nvPr/>
        </p:nvPicPr>
        <p:blipFill>
          <a:blip r:embed="rId10">
            <a:extLst>
              <a:ext uri="{28A0092B-C50C-407E-A947-70E740481C1C}">
                <a14:useLocalDpi xmlns:a14="http://schemas.microsoft.com/office/drawing/2010/main"/>
              </a:ext>
            </a:extLst>
          </a:blip>
          <a:stretch>
            <a:fillRect/>
          </a:stretch>
        </p:blipFill>
        <p:spPr>
          <a:xfrm>
            <a:off x="106096" y="6054029"/>
            <a:ext cx="1448475" cy="892396"/>
          </a:xfrm>
          <a:prstGeom prst="rect">
            <a:avLst/>
          </a:prstGeom>
        </p:spPr>
      </p:pic>
      <p:sp>
        <p:nvSpPr>
          <p:cNvPr id="4" name="TextBox 3"/>
          <p:cNvSpPr txBox="1"/>
          <p:nvPr/>
        </p:nvSpPr>
        <p:spPr>
          <a:xfrm>
            <a:off x="10938870" y="6424547"/>
            <a:ext cx="1101949" cy="307777"/>
          </a:xfrm>
          <a:prstGeom prst="rect">
            <a:avLst/>
          </a:prstGeom>
          <a:noFill/>
        </p:spPr>
        <p:txBody>
          <a:bodyPr wrap="square" rtlCol="0">
            <a:spAutoFit/>
          </a:bodyPr>
          <a:lstStyle/>
          <a:p>
            <a:pPr algn="r"/>
            <a:fld id="{69CD01A7-429B-DC48-8F96-BCBBCB54612C}" type="slidenum">
              <a:rPr lang="en-US" sz="1400">
                <a:solidFill>
                  <a:srgbClr val="00A6D6"/>
                </a:solidFill>
              </a:rPr>
              <a:pPr algn="r"/>
              <a:t>‹#›</a:t>
            </a:fld>
            <a:endParaRPr lang="en-US" sz="1400" dirty="0">
              <a:solidFill>
                <a:srgbClr val="00A6D6"/>
              </a:solidFill>
            </a:endParaRPr>
          </a:p>
        </p:txBody>
      </p:sp>
    </p:spTree>
    <p:extLst>
      <p:ext uri="{BB962C8B-B14F-4D97-AF65-F5344CB8AC3E}">
        <p14:creationId xmlns:p14="http://schemas.microsoft.com/office/powerpoint/2010/main" val="1417927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Green_Book_(film)" TargetMode="External"/><Relationship Id="rId3" Type="http://schemas.openxmlformats.org/officeDocument/2006/relationships/hyperlink" Target="https://ec.europa.eu/info/sites/info/files/trans_and_intersex_equality_rights.pdf" TargetMode="External"/><Relationship Id="rId7" Type="http://schemas.openxmlformats.org/officeDocument/2006/relationships/hyperlink" Target="https://www.innovationpolicyplatform.org/content/netherlands" TargetMode="External"/><Relationship Id="rId2" Type="http://schemas.openxmlformats.org/officeDocument/2006/relationships/hyperlink" Target="https://www.rathenau.nl/en/science-figures/personnel/university-personnel-category-and-gender" TargetMode="External"/><Relationship Id="rId1" Type="http://schemas.openxmlformats.org/officeDocument/2006/relationships/slideLayout" Target="../slideLayouts/slideLayout4.xml"/><Relationship Id="rId6" Type="http://schemas.openxmlformats.org/officeDocument/2006/relationships/hyperlink" Target="https://ec.europa.eu/social/main.jsp?langId=en&amp;catId=1137" TargetMode="External"/><Relationship Id="rId5" Type="http://schemas.openxmlformats.org/officeDocument/2006/relationships/hyperlink" Target="https://www.disability-europe.net/dotcom" TargetMode="External"/><Relationship Id="rId4" Type="http://schemas.openxmlformats.org/officeDocument/2006/relationships/hyperlink" Target="https://www.un.org/sustainabledevelopment/sustainable-development-goals/"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 Id="rId9" Type="http://schemas.openxmlformats.org/officeDocument/2006/relationships/image" Target="../media/image1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ec.europa.eu/info/sites/info/files/trans_and_intersex_equality_rights.pd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european-agency.or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680580" y="2132856"/>
            <a:ext cx="8095940" cy="1470025"/>
          </a:xfrm>
        </p:spPr>
        <p:txBody>
          <a:bodyPr/>
          <a:lstStyle/>
          <a:p>
            <a:pPr algn="ctr"/>
            <a:r>
              <a:rPr lang="en-GB" sz="3600" i="1" dirty="0" smtClean="0"/>
              <a:t>Diversity and inclusivity </a:t>
            </a:r>
            <a:br>
              <a:rPr lang="en-GB" sz="3600" i="1" dirty="0" smtClean="0"/>
            </a:br>
            <a:r>
              <a:rPr lang="en-GB" sz="3600" i="1" dirty="0" smtClean="0"/>
              <a:t>in EU Research policy and funding</a:t>
            </a:r>
            <a:r>
              <a:rPr lang="en-GB" sz="3600" dirty="0" smtClean="0"/>
              <a:t/>
            </a:r>
            <a:br>
              <a:rPr lang="en-GB" sz="3600" dirty="0" smtClean="0"/>
            </a:br>
            <a:r>
              <a:rPr lang="en-GB" sz="3600" dirty="0" smtClean="0"/>
              <a:t/>
            </a:r>
            <a:br>
              <a:rPr lang="en-GB" sz="3600" dirty="0" smtClean="0"/>
            </a:br>
            <a:r>
              <a:rPr lang="en-US" sz="3600" dirty="0" smtClean="0"/>
              <a:t>Diversity </a:t>
            </a:r>
            <a:r>
              <a:rPr lang="en-US" sz="3600" dirty="0"/>
              <a:t>Talks | Inclusive Design and Technology</a:t>
            </a:r>
            <a:br>
              <a:rPr lang="en-US" sz="3600" dirty="0"/>
            </a:br>
            <a:r>
              <a:rPr lang="en-GB" sz="3600" dirty="0" smtClean="0"/>
              <a:t/>
            </a:r>
            <a:br>
              <a:rPr lang="en-GB" sz="3600" dirty="0" smtClean="0"/>
            </a:br>
            <a:endParaRPr lang="nl-NL" sz="3600" dirty="0"/>
          </a:p>
        </p:txBody>
      </p:sp>
      <p:sp>
        <p:nvSpPr>
          <p:cNvPr id="5" name="Subtitle 4"/>
          <p:cNvSpPr>
            <a:spLocks noGrp="1"/>
          </p:cNvSpPr>
          <p:nvPr>
            <p:ph type="subTitle" idx="1"/>
          </p:nvPr>
        </p:nvSpPr>
        <p:spPr>
          <a:xfrm>
            <a:off x="3079464" y="4968836"/>
            <a:ext cx="6400800" cy="1752600"/>
          </a:xfrm>
        </p:spPr>
        <p:txBody>
          <a:bodyPr/>
          <a:lstStyle/>
          <a:p>
            <a:r>
              <a:rPr lang="en-GB" dirty="0" smtClean="0"/>
              <a:t>TU Delft</a:t>
            </a:r>
          </a:p>
          <a:p>
            <a:r>
              <a:rPr lang="en-GB" dirty="0" smtClean="0"/>
              <a:t>Servaas Duterloo – Head of unit EU Research Funding &amp; International Programmes TU Delft</a:t>
            </a:r>
          </a:p>
          <a:p>
            <a:r>
              <a:rPr lang="en-GB" sz="1400" i="1" dirty="0"/>
              <a:t>Member of the board of the Robo Valley </a:t>
            </a:r>
            <a:r>
              <a:rPr lang="en-GB" sz="1400" i="1" dirty="0" smtClean="0"/>
              <a:t>Foundation</a:t>
            </a:r>
            <a:endParaRPr lang="nl-NL" i="1" dirty="0"/>
          </a:p>
        </p:txBody>
      </p:sp>
      <p:pic>
        <p:nvPicPr>
          <p:cNvPr id="1030" name="Picture 6" descr="Afbeeldingsresultaat voor EU fl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872" y="63500"/>
            <a:ext cx="2671984" cy="1781324"/>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8" descr="Afbeeldingsresultaat voor NL flag"/>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3" name="AutoShape 10" descr="Afbeeldingsresultaat voor NL flag"/>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12" descr="Afbeeldingsresultaat voor NL flag"/>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1026" name="Picture 2" descr="Afbeeldingsresultaat voor diversity fla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3553" y="63500"/>
            <a:ext cx="2598911" cy="1781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566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3632" y="274639"/>
            <a:ext cx="7427168" cy="1143000"/>
          </a:xfrm>
        </p:spPr>
        <p:txBody>
          <a:bodyPr/>
          <a:lstStyle/>
          <a:p>
            <a:r>
              <a:rPr lang="en-GB" dirty="0" smtClean="0"/>
              <a:t>Sources further reading and inspiration</a:t>
            </a:r>
            <a:endParaRPr lang="nl-NL" dirty="0"/>
          </a:p>
        </p:txBody>
      </p:sp>
      <p:sp>
        <p:nvSpPr>
          <p:cNvPr id="3" name="Content Placeholder 2"/>
          <p:cNvSpPr>
            <a:spLocks noGrp="1"/>
          </p:cNvSpPr>
          <p:nvPr>
            <p:ph idx="1"/>
          </p:nvPr>
        </p:nvSpPr>
        <p:spPr>
          <a:xfrm>
            <a:off x="1703512" y="1417638"/>
            <a:ext cx="10488488" cy="5440361"/>
          </a:xfrm>
        </p:spPr>
        <p:txBody>
          <a:bodyPr/>
          <a:lstStyle/>
          <a:p>
            <a:r>
              <a:rPr lang="nl-NL" dirty="0">
                <a:hlinkClick r:id="rId2"/>
              </a:rPr>
              <a:t>https://</a:t>
            </a:r>
            <a:r>
              <a:rPr lang="nl-NL" dirty="0" smtClean="0">
                <a:hlinkClick r:id="rId2"/>
              </a:rPr>
              <a:t>ec.europa.eu/info/publications/era-progress-report-2018_en</a:t>
            </a:r>
          </a:p>
          <a:p>
            <a:r>
              <a:rPr lang="nl-NL" dirty="0">
                <a:hlinkClick r:id="rId3"/>
              </a:rPr>
              <a:t>https://ec.europa.eu/info/sites/info/files/trans_and_intersex_equality_rights.pdf</a:t>
            </a:r>
            <a:endParaRPr lang="nl-NL" dirty="0">
              <a:hlinkClick r:id="rId2"/>
            </a:endParaRPr>
          </a:p>
          <a:p>
            <a:r>
              <a:rPr lang="nl-NL" dirty="0" smtClean="0">
                <a:hlinkClick r:id="rId2"/>
              </a:rPr>
              <a:t>https</a:t>
            </a:r>
            <a:r>
              <a:rPr lang="nl-NL" dirty="0">
                <a:hlinkClick r:id="rId2"/>
              </a:rPr>
              <a:t>://</a:t>
            </a:r>
            <a:r>
              <a:rPr lang="nl-NL" dirty="0" smtClean="0">
                <a:hlinkClick r:id="rId2"/>
              </a:rPr>
              <a:t>www.rathenau.nl/en/science-figures/personnel/university-personnel-category-and-gender</a:t>
            </a:r>
            <a:endParaRPr lang="nl-NL" dirty="0" smtClean="0"/>
          </a:p>
          <a:p>
            <a:r>
              <a:rPr lang="nl-NL" sz="1600" dirty="0">
                <a:hlinkClick r:id="rId4"/>
              </a:rPr>
              <a:t>https://www.un.org/sustainabledevelopment/sustainable-development-goals/</a:t>
            </a:r>
            <a:endParaRPr lang="nl-NL" dirty="0" smtClean="0">
              <a:solidFill>
                <a:srgbClr val="000000"/>
              </a:solidFill>
            </a:endParaRPr>
          </a:p>
          <a:p>
            <a:r>
              <a:rPr lang="nl-NL" dirty="0">
                <a:solidFill>
                  <a:srgbClr val="000000"/>
                </a:solidFill>
                <a:hlinkClick r:id="rId5"/>
              </a:rPr>
              <a:t>https://</a:t>
            </a:r>
            <a:r>
              <a:rPr lang="nl-NL" dirty="0" smtClean="0">
                <a:solidFill>
                  <a:srgbClr val="000000"/>
                </a:solidFill>
                <a:hlinkClick r:id="rId5"/>
              </a:rPr>
              <a:t>www.disability-europe.net/dotcom</a:t>
            </a:r>
            <a:endParaRPr lang="nl-NL" dirty="0" smtClean="0">
              <a:solidFill>
                <a:srgbClr val="000000"/>
              </a:solidFill>
            </a:endParaRPr>
          </a:p>
          <a:p>
            <a:r>
              <a:rPr lang="nl-NL" dirty="0">
                <a:solidFill>
                  <a:srgbClr val="000000"/>
                </a:solidFill>
                <a:hlinkClick r:id="rId6"/>
              </a:rPr>
              <a:t>https://</a:t>
            </a:r>
            <a:r>
              <a:rPr lang="nl-NL" dirty="0" smtClean="0">
                <a:solidFill>
                  <a:srgbClr val="000000"/>
                </a:solidFill>
                <a:hlinkClick r:id="rId6"/>
              </a:rPr>
              <a:t>ec.europa.eu/social/main.jsp?langId=en&amp;catId=1137</a:t>
            </a:r>
            <a:r>
              <a:rPr lang="nl-NL" dirty="0" smtClean="0">
                <a:solidFill>
                  <a:srgbClr val="000000"/>
                </a:solidFill>
              </a:rPr>
              <a:t> </a:t>
            </a:r>
            <a:endParaRPr lang="nl-NL" dirty="0">
              <a:solidFill>
                <a:srgbClr val="000000"/>
              </a:solidFill>
            </a:endParaRPr>
          </a:p>
          <a:p>
            <a:r>
              <a:rPr lang="nl-NL" dirty="0" smtClean="0">
                <a:solidFill>
                  <a:srgbClr val="000000"/>
                </a:solidFill>
              </a:rPr>
              <a:t>Economist</a:t>
            </a:r>
            <a:r>
              <a:rPr lang="nl-NL" dirty="0">
                <a:solidFill>
                  <a:srgbClr val="000000"/>
                </a:solidFill>
              </a:rPr>
              <a:t>, The World in 2019</a:t>
            </a:r>
            <a:endParaRPr lang="nl-NL" dirty="0">
              <a:solidFill>
                <a:srgbClr val="000000"/>
              </a:solidFill>
              <a:hlinkClick r:id="rId7"/>
            </a:endParaRPr>
          </a:p>
          <a:p>
            <a:r>
              <a:rPr lang="nl-NL" dirty="0">
                <a:solidFill>
                  <a:srgbClr val="000000"/>
                </a:solidFill>
              </a:rPr>
              <a:t>Odes van David van </a:t>
            </a:r>
            <a:r>
              <a:rPr lang="nl-NL" dirty="0" smtClean="0">
                <a:solidFill>
                  <a:srgbClr val="000000"/>
                </a:solidFill>
              </a:rPr>
              <a:t>Reybrouk</a:t>
            </a:r>
          </a:p>
          <a:p>
            <a:r>
              <a:rPr lang="nl-NL" dirty="0" smtClean="0">
                <a:solidFill>
                  <a:srgbClr val="000000"/>
                </a:solidFill>
              </a:rPr>
              <a:t>Green Book</a:t>
            </a:r>
            <a:r>
              <a:rPr lang="nl-NL" dirty="0">
                <a:solidFill>
                  <a:srgbClr val="000000"/>
                </a:solidFill>
              </a:rPr>
              <a:t>, </a:t>
            </a:r>
            <a:r>
              <a:rPr lang="nl-NL" dirty="0">
                <a:solidFill>
                  <a:srgbClr val="000000"/>
                </a:solidFill>
                <a:hlinkClick r:id="rId8"/>
              </a:rPr>
              <a:t>https://en.wikipedia.org/wiki/Green_Book_(film</a:t>
            </a:r>
            <a:r>
              <a:rPr lang="nl-NL" dirty="0" smtClean="0">
                <a:solidFill>
                  <a:srgbClr val="000000"/>
                </a:solidFill>
                <a:hlinkClick r:id="rId8"/>
              </a:rPr>
              <a:t>)</a:t>
            </a:r>
            <a:r>
              <a:rPr lang="nl-NL" dirty="0" smtClean="0">
                <a:solidFill>
                  <a:srgbClr val="000000"/>
                </a:solidFill>
              </a:rPr>
              <a:t> </a:t>
            </a:r>
            <a:endParaRPr lang="nl-NL" dirty="0"/>
          </a:p>
        </p:txBody>
      </p:sp>
      <p:sp>
        <p:nvSpPr>
          <p:cNvPr id="4" name="Rectangle 3"/>
          <p:cNvSpPr/>
          <p:nvPr/>
        </p:nvSpPr>
        <p:spPr>
          <a:xfrm>
            <a:off x="1847528" y="5059050"/>
            <a:ext cx="10009112" cy="1200329"/>
          </a:xfrm>
          <a:prstGeom prst="rect">
            <a:avLst/>
          </a:prstGeom>
        </p:spPr>
        <p:txBody>
          <a:bodyPr wrap="square">
            <a:spAutoFit/>
          </a:bodyPr>
          <a:lstStyle/>
          <a:p>
            <a:r>
              <a:rPr lang="en-US" dirty="0">
                <a:solidFill>
                  <a:srgbClr val="222222"/>
                </a:solidFill>
                <a:latin typeface="arial" panose="020B0604020202020204" pitchFamily="34" charset="0"/>
              </a:rPr>
              <a:t>“Here's to the crazy ones, the </a:t>
            </a:r>
            <a:r>
              <a:rPr lang="en-US" b="1" dirty="0">
                <a:solidFill>
                  <a:srgbClr val="222222"/>
                </a:solidFill>
                <a:latin typeface="arial" panose="020B0604020202020204" pitchFamily="34" charset="0"/>
              </a:rPr>
              <a:t>misfits</a:t>
            </a:r>
            <a:r>
              <a:rPr lang="en-US" dirty="0">
                <a:solidFill>
                  <a:srgbClr val="222222"/>
                </a:solidFill>
                <a:latin typeface="arial" panose="020B0604020202020204" pitchFamily="34" charset="0"/>
              </a:rPr>
              <a:t>, the rebels, the troublemakers, the round pegs in the square holes. The ones who see things differently; they're not fond of rules. You can </a:t>
            </a:r>
            <a:r>
              <a:rPr lang="en-US" b="1" dirty="0">
                <a:solidFill>
                  <a:srgbClr val="222222"/>
                </a:solidFill>
                <a:latin typeface="arial" panose="020B0604020202020204" pitchFamily="34" charset="0"/>
              </a:rPr>
              <a:t>quote</a:t>
            </a:r>
            <a:r>
              <a:rPr lang="en-US" dirty="0">
                <a:solidFill>
                  <a:srgbClr val="222222"/>
                </a:solidFill>
                <a:latin typeface="arial" panose="020B0604020202020204" pitchFamily="34" charset="0"/>
              </a:rPr>
              <a:t> them, disagree with them, glorify or vilify them, but the only thing you can't do is ignore them because they change things</a:t>
            </a:r>
            <a:r>
              <a:rPr lang="en-US" dirty="0" smtClean="0">
                <a:solidFill>
                  <a:srgbClr val="222222"/>
                </a:solidFill>
                <a:latin typeface="arial" panose="020B0604020202020204" pitchFamily="34" charset="0"/>
              </a:rPr>
              <a:t>. (Steve Jobs)</a:t>
            </a:r>
            <a:endParaRPr lang="nl-NL" dirty="0"/>
          </a:p>
        </p:txBody>
      </p:sp>
    </p:spTree>
    <p:extLst>
      <p:ext uri="{BB962C8B-B14F-4D97-AF65-F5344CB8AC3E}">
        <p14:creationId xmlns:p14="http://schemas.microsoft.com/office/powerpoint/2010/main" val="1925753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89720" y="44624"/>
            <a:ext cx="9950896" cy="1143000"/>
          </a:xfrm>
        </p:spPr>
        <p:txBody>
          <a:bodyPr/>
          <a:lstStyle/>
          <a:p>
            <a:r>
              <a:rPr lang="nl-NL" dirty="0" err="1" smtClean="0"/>
              <a:t>Some</a:t>
            </a:r>
            <a:r>
              <a:rPr lang="nl-NL" dirty="0" smtClean="0"/>
              <a:t> </a:t>
            </a:r>
            <a:r>
              <a:rPr lang="nl-NL" dirty="0" err="1" smtClean="0"/>
              <a:t>superheroes</a:t>
            </a:r>
            <a:r>
              <a:rPr lang="nl-NL" dirty="0" smtClean="0"/>
              <a:t> of inclusion and diversity to inspire </a:t>
            </a:r>
            <a:r>
              <a:rPr lang="nl-NL" dirty="0" err="1" smtClean="0"/>
              <a:t>you</a:t>
            </a:r>
            <a:r>
              <a:rPr lang="nl-NL" dirty="0" smtClean="0"/>
              <a:t> </a:t>
            </a:r>
            <a:endParaRPr lang="nl-NL" dirty="0"/>
          </a:p>
        </p:txBody>
      </p:sp>
      <p:pic>
        <p:nvPicPr>
          <p:cNvPr id="6" name="Picture 2" descr="https://upload.wikimedia.org/wikipedia/commons/5/5e/First_Female_Parliamentarians_in_the_world_in_Finland_in_1907.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03512" y="1263556"/>
            <a:ext cx="2108086" cy="13733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Malala Yousafzai in 20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5800" y="1715641"/>
            <a:ext cx="1284618" cy="171335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Denis Mukwege draagt de medaille van het LÃ©gion d'honneu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43796" y="3429001"/>
            <a:ext cx="1806498" cy="223224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Maria SkÅodowska-Curie, officiÃ«le foto bij het winnen van de Nobelprijs, geretoucheerd 19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68008" y="1069857"/>
            <a:ext cx="1609940" cy="204663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fbeeldingsresultaat voor alan turi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91744" y="4005064"/>
            <a:ext cx="1866999" cy="10501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fbeeldingsresultaat voor harari deus inclusion and diversit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16280" y="1268760"/>
            <a:ext cx="2857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ady seated in chai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68008" y="3541567"/>
            <a:ext cx="2095500" cy="276225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Afbeeldingsresultaat voor robert schuma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544272" y="3578277"/>
            <a:ext cx="3176934" cy="2252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020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89720" y="274639"/>
            <a:ext cx="9892680" cy="1143000"/>
          </a:xfrm>
        </p:spPr>
        <p:txBody>
          <a:bodyPr/>
          <a:lstStyle/>
          <a:p>
            <a:r>
              <a:rPr lang="nl-NL" dirty="0" err="1" smtClean="0"/>
              <a:t>Some</a:t>
            </a:r>
            <a:r>
              <a:rPr lang="nl-NL" dirty="0" smtClean="0"/>
              <a:t> TRENDS, </a:t>
            </a:r>
            <a:r>
              <a:rPr lang="nl-NL" dirty="0" err="1" smtClean="0"/>
              <a:t>milestones</a:t>
            </a:r>
            <a:r>
              <a:rPr lang="nl-NL" dirty="0" smtClean="0"/>
              <a:t>, developments</a:t>
            </a:r>
            <a:br>
              <a:rPr lang="nl-NL" dirty="0" smtClean="0"/>
            </a:br>
            <a:endParaRPr lang="nl-NL" dirty="0"/>
          </a:p>
        </p:txBody>
      </p:sp>
      <p:sp>
        <p:nvSpPr>
          <p:cNvPr id="5" name="Content Placeholder 4"/>
          <p:cNvSpPr>
            <a:spLocks noGrp="1"/>
          </p:cNvSpPr>
          <p:nvPr>
            <p:ph idx="1"/>
          </p:nvPr>
        </p:nvSpPr>
        <p:spPr>
          <a:xfrm>
            <a:off x="1689720" y="908720"/>
            <a:ext cx="10502280" cy="5949280"/>
          </a:xfrm>
        </p:spPr>
        <p:txBody>
          <a:bodyPr/>
          <a:lstStyle/>
          <a:p>
            <a:r>
              <a:rPr lang="nl-NL" sz="1900" b="1" dirty="0"/>
              <a:t>World (just a few) </a:t>
            </a:r>
            <a:r>
              <a:rPr lang="nl-NL" sz="1900" b="1" dirty="0" smtClean="0"/>
              <a:t>and </a:t>
            </a:r>
            <a:r>
              <a:rPr lang="nl-NL" sz="1900" b="1" dirty="0" err="1" smtClean="0"/>
              <a:t>general</a:t>
            </a:r>
            <a:r>
              <a:rPr lang="nl-NL" sz="1900" b="1" dirty="0" smtClean="0"/>
              <a:t> (just a few)</a:t>
            </a:r>
            <a:r>
              <a:rPr lang="nl-NL" sz="1900" dirty="0" smtClean="0"/>
              <a:t/>
            </a:r>
            <a:br>
              <a:rPr lang="nl-NL" sz="1900" dirty="0" smtClean="0"/>
            </a:br>
            <a:r>
              <a:rPr lang="nl-NL" sz="1900" dirty="0" smtClean="0"/>
              <a:t>Gender </a:t>
            </a:r>
            <a:r>
              <a:rPr lang="nl-NL" sz="1900" dirty="0"/>
              <a:t>self-identification </a:t>
            </a:r>
            <a:r>
              <a:rPr lang="nl-NL" sz="1900" dirty="0" err="1"/>
              <a:t>movement</a:t>
            </a:r>
            <a:r>
              <a:rPr lang="nl-NL" sz="1900" dirty="0"/>
              <a:t> LGBT+ </a:t>
            </a:r>
            <a:r>
              <a:rPr lang="nl-NL" sz="1900" dirty="0" err="1" smtClean="0"/>
              <a:t>gains</a:t>
            </a:r>
            <a:r>
              <a:rPr lang="nl-NL" sz="1900" dirty="0" smtClean="0"/>
              <a:t> momentum…and </a:t>
            </a:r>
            <a:r>
              <a:rPr lang="nl-NL" sz="1900" dirty="0" err="1" smtClean="0"/>
              <a:t>still</a:t>
            </a:r>
            <a:r>
              <a:rPr lang="nl-NL" sz="1900" dirty="0" smtClean="0"/>
              <a:t> controversy</a:t>
            </a:r>
            <a:r>
              <a:rPr lang="nl-NL" sz="1900" dirty="0"/>
              <a:t/>
            </a:r>
            <a:br>
              <a:rPr lang="nl-NL" sz="1900" dirty="0"/>
            </a:br>
            <a:r>
              <a:rPr lang="nl-NL" sz="1900" dirty="0"/>
              <a:t>R</a:t>
            </a:r>
            <a:r>
              <a:rPr lang="nl-NL" sz="1900" dirty="0" smtClean="0"/>
              <a:t>ight </a:t>
            </a:r>
            <a:r>
              <a:rPr lang="nl-NL" sz="1900" dirty="0"/>
              <a:t>to </a:t>
            </a:r>
            <a:r>
              <a:rPr lang="nl-NL" sz="1900" dirty="0" err="1"/>
              <a:t>define</a:t>
            </a:r>
            <a:r>
              <a:rPr lang="nl-NL" sz="1900" dirty="0"/>
              <a:t> </a:t>
            </a:r>
            <a:r>
              <a:rPr lang="nl-NL" sz="1900" dirty="0" err="1"/>
              <a:t>your</a:t>
            </a:r>
            <a:r>
              <a:rPr lang="nl-NL" sz="1900" dirty="0"/>
              <a:t> </a:t>
            </a:r>
            <a:r>
              <a:rPr lang="nl-NL" sz="1900" dirty="0" err="1"/>
              <a:t>own</a:t>
            </a:r>
            <a:r>
              <a:rPr lang="nl-NL" sz="1900" dirty="0"/>
              <a:t> </a:t>
            </a:r>
            <a:r>
              <a:rPr lang="nl-NL" sz="1900" dirty="0" err="1"/>
              <a:t>age</a:t>
            </a:r>
            <a:r>
              <a:rPr lang="nl-NL" sz="1900" dirty="0"/>
              <a:t> </a:t>
            </a:r>
            <a:r>
              <a:rPr lang="nl-NL" sz="1900" dirty="0" err="1" smtClean="0"/>
              <a:t>recently</a:t>
            </a:r>
            <a:r>
              <a:rPr lang="nl-NL" sz="1900" dirty="0" smtClean="0"/>
              <a:t> </a:t>
            </a:r>
            <a:r>
              <a:rPr lang="nl-NL" sz="1900" dirty="0" err="1" smtClean="0"/>
              <a:t>denied</a:t>
            </a:r>
            <a:r>
              <a:rPr lang="nl-NL" sz="1900" dirty="0" smtClean="0"/>
              <a:t> in a court </a:t>
            </a:r>
            <a:r>
              <a:rPr lang="nl-NL" sz="1900" dirty="0"/>
              <a:t>case of Emile </a:t>
            </a:r>
            <a:r>
              <a:rPr lang="nl-NL" sz="1900" dirty="0" smtClean="0"/>
              <a:t>Ratelband, he </a:t>
            </a:r>
            <a:r>
              <a:rPr lang="nl-NL" sz="1900" dirty="0" err="1" smtClean="0"/>
              <a:t>wanted</a:t>
            </a:r>
            <a:r>
              <a:rPr lang="nl-NL" sz="1900" dirty="0" smtClean="0"/>
              <a:t> to </a:t>
            </a:r>
            <a:r>
              <a:rPr lang="nl-NL" sz="1900" dirty="0" err="1" smtClean="0"/>
              <a:t>be</a:t>
            </a:r>
            <a:r>
              <a:rPr lang="nl-NL" sz="1900" dirty="0" smtClean="0"/>
              <a:t> </a:t>
            </a:r>
            <a:r>
              <a:rPr lang="nl-NL" sz="1900" dirty="0" err="1" smtClean="0"/>
              <a:t>younger</a:t>
            </a:r>
            <a:r>
              <a:rPr lang="nl-NL" sz="1900" dirty="0" smtClean="0"/>
              <a:t>, </a:t>
            </a:r>
            <a:r>
              <a:rPr lang="nl-NL" sz="1900" dirty="0" smtClean="0">
                <a:sym typeface="Wingdings" panose="05000000000000000000" pitchFamily="2" charset="2"/>
              </a:rPr>
              <a:t></a:t>
            </a:r>
            <a:r>
              <a:rPr lang="nl-NL" sz="1900" dirty="0"/>
              <a:t/>
            </a:r>
            <a:br>
              <a:rPr lang="nl-NL" sz="1900" dirty="0"/>
            </a:br>
            <a:r>
              <a:rPr lang="nl-NL" sz="1900" dirty="0" smtClean="0"/>
              <a:t>The </a:t>
            </a:r>
            <a:r>
              <a:rPr lang="nl-NL" sz="1900" dirty="0" err="1"/>
              <a:t>individualisation</a:t>
            </a:r>
            <a:r>
              <a:rPr lang="nl-NL" sz="1900" dirty="0"/>
              <a:t> of </a:t>
            </a:r>
            <a:r>
              <a:rPr lang="nl-NL" sz="1900" dirty="0" err="1"/>
              <a:t>identity</a:t>
            </a:r>
            <a:r>
              <a:rPr lang="nl-NL" sz="1900" dirty="0"/>
              <a:t>, </a:t>
            </a:r>
            <a:r>
              <a:rPr lang="nl-NL" sz="1900" dirty="0" err="1" smtClean="0"/>
              <a:t>read</a:t>
            </a:r>
            <a:r>
              <a:rPr lang="nl-NL" sz="1900" dirty="0" smtClean="0"/>
              <a:t> the </a:t>
            </a:r>
            <a:r>
              <a:rPr lang="nl-NL" sz="1900" dirty="0" err="1" smtClean="0"/>
              <a:t>relativity</a:t>
            </a:r>
            <a:r>
              <a:rPr lang="nl-NL" sz="1900" dirty="0" smtClean="0"/>
              <a:t> of </a:t>
            </a:r>
            <a:r>
              <a:rPr lang="nl-NL" sz="1900" dirty="0" err="1" smtClean="0"/>
              <a:t>such</a:t>
            </a:r>
            <a:r>
              <a:rPr lang="nl-NL" sz="1900" dirty="0" smtClean="0"/>
              <a:t> “hokjes denken” in Odes </a:t>
            </a:r>
            <a:r>
              <a:rPr lang="nl-NL" sz="1900" dirty="0"/>
              <a:t>van David van Reybrouk</a:t>
            </a:r>
            <a:br>
              <a:rPr lang="nl-NL" sz="1900" dirty="0"/>
            </a:br>
            <a:r>
              <a:rPr lang="nl-NL" sz="1900" dirty="0" err="1"/>
              <a:t>Yuval</a:t>
            </a:r>
            <a:r>
              <a:rPr lang="nl-NL" sz="1900" dirty="0"/>
              <a:t> </a:t>
            </a:r>
            <a:r>
              <a:rPr lang="nl-NL" sz="1900" dirty="0" err="1"/>
              <a:t>Harari</a:t>
            </a:r>
            <a:r>
              <a:rPr lang="nl-NL" sz="1900" dirty="0"/>
              <a:t> Homo </a:t>
            </a:r>
            <a:r>
              <a:rPr lang="nl-NL" sz="1900" dirty="0" smtClean="0"/>
              <a:t>Deus, on </a:t>
            </a:r>
            <a:r>
              <a:rPr lang="nl-NL" sz="1900" dirty="0" err="1" smtClean="0"/>
              <a:t>mankind</a:t>
            </a:r>
            <a:r>
              <a:rPr lang="nl-NL" sz="1900" dirty="0" smtClean="0"/>
              <a:t> and Artificial Intelligence</a:t>
            </a:r>
            <a:br>
              <a:rPr lang="nl-NL" sz="1900" dirty="0" smtClean="0"/>
            </a:br>
            <a:r>
              <a:rPr lang="nl-NL" sz="1900" dirty="0" err="1" smtClean="0"/>
              <a:t>Transhumanism</a:t>
            </a:r>
            <a:r>
              <a:rPr lang="nl-NL" sz="1900" dirty="0" smtClean="0"/>
              <a:t> is </a:t>
            </a:r>
            <a:r>
              <a:rPr lang="nl-NL" sz="1900" dirty="0" err="1" smtClean="0"/>
              <a:t>steadily</a:t>
            </a:r>
            <a:r>
              <a:rPr lang="nl-NL" sz="1900" dirty="0" smtClean="0"/>
              <a:t> gaining </a:t>
            </a:r>
            <a:r>
              <a:rPr lang="nl-NL" sz="1900" dirty="0" err="1" smtClean="0"/>
              <a:t>popularity</a:t>
            </a:r>
            <a:r>
              <a:rPr lang="nl-NL" sz="1900" dirty="0" smtClean="0"/>
              <a:t>, </a:t>
            </a:r>
            <a:r>
              <a:rPr lang="nl-NL" sz="1900" dirty="0" err="1" smtClean="0"/>
              <a:t>see</a:t>
            </a:r>
            <a:r>
              <a:rPr lang="nl-NL" sz="1900" dirty="0" smtClean="0"/>
              <a:t> e.g. </a:t>
            </a:r>
            <a:r>
              <a:rPr lang="nl-NL" sz="1900" dirty="0" err="1" smtClean="0"/>
              <a:t>Extropy</a:t>
            </a:r>
            <a:r>
              <a:rPr lang="nl-NL" sz="1900" dirty="0" smtClean="0"/>
              <a:t> Institute</a:t>
            </a:r>
            <a:br>
              <a:rPr lang="nl-NL" sz="1900" dirty="0" smtClean="0"/>
            </a:br>
            <a:r>
              <a:rPr lang="nl-NL" sz="1900" dirty="0" err="1" smtClean="0"/>
              <a:t>Exploring</a:t>
            </a:r>
            <a:r>
              <a:rPr lang="nl-NL" sz="1900" dirty="0" smtClean="0"/>
              <a:t> </a:t>
            </a:r>
            <a:r>
              <a:rPr lang="nl-NL" sz="1900" dirty="0" err="1" smtClean="0"/>
              <a:t>space</a:t>
            </a:r>
            <a:r>
              <a:rPr lang="nl-NL" sz="1900" dirty="0" smtClean="0"/>
              <a:t> to </a:t>
            </a:r>
            <a:r>
              <a:rPr lang="nl-NL" sz="1900" dirty="0" err="1" smtClean="0"/>
              <a:t>find</a:t>
            </a:r>
            <a:r>
              <a:rPr lang="nl-NL" sz="1900" dirty="0" smtClean="0"/>
              <a:t> and </a:t>
            </a:r>
            <a:r>
              <a:rPr lang="nl-NL" sz="1900" dirty="0" err="1" smtClean="0"/>
              <a:t>identify</a:t>
            </a:r>
            <a:r>
              <a:rPr lang="nl-NL" sz="1900" dirty="0" smtClean="0"/>
              <a:t> </a:t>
            </a:r>
            <a:r>
              <a:rPr lang="nl-NL" sz="1900" dirty="0" err="1" smtClean="0"/>
              <a:t>extraterrestrial</a:t>
            </a:r>
            <a:r>
              <a:rPr lang="nl-NL" sz="1900" dirty="0" smtClean="0"/>
              <a:t> life (is </a:t>
            </a:r>
            <a:r>
              <a:rPr lang="nl-NL" sz="1900" dirty="0" err="1" smtClean="0"/>
              <a:t>that</a:t>
            </a:r>
            <a:r>
              <a:rPr lang="nl-NL" sz="1900" dirty="0" smtClean="0"/>
              <a:t> diversity </a:t>
            </a:r>
            <a:r>
              <a:rPr lang="nl-NL" sz="1900" dirty="0" err="1" smtClean="0"/>
              <a:t>too</a:t>
            </a:r>
            <a:r>
              <a:rPr lang="nl-NL" sz="1900" dirty="0" smtClean="0"/>
              <a:t>?)</a:t>
            </a:r>
            <a:br>
              <a:rPr lang="nl-NL" sz="1900" dirty="0" smtClean="0"/>
            </a:br>
            <a:r>
              <a:rPr lang="nl-NL" sz="1900" dirty="0"/>
              <a:t>Share of the </a:t>
            </a:r>
            <a:r>
              <a:rPr lang="nl-NL" sz="1900" dirty="0" err="1"/>
              <a:t>population</a:t>
            </a:r>
            <a:r>
              <a:rPr lang="nl-NL" sz="1900" dirty="0"/>
              <a:t> in Western Europe </a:t>
            </a:r>
            <a:r>
              <a:rPr lang="nl-NL" sz="1900" dirty="0" err="1"/>
              <a:t>under</a:t>
            </a:r>
            <a:r>
              <a:rPr lang="nl-NL" sz="1900" dirty="0"/>
              <a:t> 14 years is 16%, </a:t>
            </a:r>
            <a:r>
              <a:rPr lang="nl-NL" sz="1900" dirty="0" smtClean="0"/>
              <a:t>just for comparison: in </a:t>
            </a:r>
            <a:r>
              <a:rPr lang="nl-NL" sz="1900" dirty="0"/>
              <a:t>the </a:t>
            </a:r>
            <a:r>
              <a:rPr lang="nl-NL" sz="1900" dirty="0" err="1"/>
              <a:t>main</a:t>
            </a:r>
            <a:r>
              <a:rPr lang="nl-NL" sz="1900" dirty="0"/>
              <a:t> </a:t>
            </a:r>
            <a:r>
              <a:rPr lang="nl-NL" sz="1900" dirty="0" err="1"/>
              <a:t>countries</a:t>
            </a:r>
            <a:r>
              <a:rPr lang="nl-NL" sz="1900" dirty="0"/>
              <a:t> </a:t>
            </a:r>
            <a:r>
              <a:rPr lang="nl-NL" sz="1900" dirty="0" err="1"/>
              <a:t>around</a:t>
            </a:r>
            <a:r>
              <a:rPr lang="nl-NL" sz="1900" dirty="0"/>
              <a:t> </a:t>
            </a:r>
            <a:r>
              <a:rPr lang="nl-NL" sz="1900" dirty="0" err="1" smtClean="0"/>
              <a:t>Sahel</a:t>
            </a:r>
            <a:r>
              <a:rPr lang="nl-NL" sz="1900" dirty="0" smtClean="0"/>
              <a:t> </a:t>
            </a:r>
            <a:r>
              <a:rPr lang="nl-NL" sz="1900" dirty="0" err="1" smtClean="0"/>
              <a:t>between</a:t>
            </a:r>
            <a:r>
              <a:rPr lang="nl-NL" sz="1900" dirty="0" smtClean="0"/>
              <a:t> </a:t>
            </a:r>
            <a:r>
              <a:rPr lang="nl-NL" sz="1900" dirty="0"/>
              <a:t>40 and 50% of the </a:t>
            </a:r>
            <a:r>
              <a:rPr lang="nl-NL" sz="1900" dirty="0" err="1" smtClean="0"/>
              <a:t>population</a:t>
            </a:r>
            <a:r>
              <a:rPr lang="nl-NL" sz="1900" dirty="0" smtClean="0"/>
              <a:t> is </a:t>
            </a:r>
            <a:r>
              <a:rPr lang="nl-NL" sz="1900" dirty="0" err="1" smtClean="0"/>
              <a:t>younger</a:t>
            </a:r>
            <a:r>
              <a:rPr lang="nl-NL" sz="1900" dirty="0" smtClean="0"/>
              <a:t> than 14!</a:t>
            </a:r>
            <a:br>
              <a:rPr lang="nl-NL" sz="1900" dirty="0" smtClean="0"/>
            </a:br>
            <a:r>
              <a:rPr lang="nl-NL" sz="1900" dirty="0" smtClean="0"/>
              <a:t>Sustainable Development Goal 5 (11 years to get on target)</a:t>
            </a:r>
            <a:br>
              <a:rPr lang="nl-NL" sz="1900" dirty="0" smtClean="0"/>
            </a:br>
            <a:r>
              <a:rPr lang="nl-NL" sz="1900" dirty="0" smtClean="0"/>
              <a:t>Christine </a:t>
            </a:r>
            <a:r>
              <a:rPr lang="nl-NL" sz="1900" dirty="0"/>
              <a:t>Lagarde (IMF </a:t>
            </a:r>
            <a:r>
              <a:rPr lang="nl-NL" sz="1900" dirty="0" smtClean="0"/>
              <a:t>managing director), </a:t>
            </a:r>
            <a:r>
              <a:rPr lang="nl-NL" sz="1900" dirty="0" err="1"/>
              <a:t>she</a:t>
            </a:r>
            <a:r>
              <a:rPr lang="nl-NL" sz="1900" dirty="0"/>
              <a:t> is the </a:t>
            </a:r>
            <a:r>
              <a:rPr lang="nl-NL" sz="1900" dirty="0" err="1"/>
              <a:t>firefighter</a:t>
            </a:r>
            <a:r>
              <a:rPr lang="nl-NL" sz="1900" dirty="0"/>
              <a:t> of the </a:t>
            </a:r>
            <a:r>
              <a:rPr lang="nl-NL" sz="1900" dirty="0" err="1"/>
              <a:t>global</a:t>
            </a:r>
            <a:r>
              <a:rPr lang="nl-NL" sz="1900" dirty="0"/>
              <a:t> financial </a:t>
            </a:r>
            <a:r>
              <a:rPr lang="nl-NL" sz="1900" dirty="0" smtClean="0"/>
              <a:t>system (2% of bank </a:t>
            </a:r>
            <a:r>
              <a:rPr lang="nl-NL" sz="1900" dirty="0" err="1" smtClean="0"/>
              <a:t>CEOs</a:t>
            </a:r>
            <a:r>
              <a:rPr lang="nl-NL" sz="1900" dirty="0" smtClean="0"/>
              <a:t> are women!), </a:t>
            </a:r>
            <a:r>
              <a:rPr lang="nl-NL" sz="1900" dirty="0" err="1" smtClean="0"/>
              <a:t>towards</a:t>
            </a:r>
            <a:r>
              <a:rPr lang="nl-NL" sz="1900" dirty="0" smtClean="0"/>
              <a:t> a </a:t>
            </a:r>
            <a:r>
              <a:rPr lang="nl-NL" sz="1900" dirty="0" err="1" smtClean="0"/>
              <a:t>legacy</a:t>
            </a:r>
            <a:r>
              <a:rPr lang="nl-NL" sz="1900" dirty="0" smtClean="0"/>
              <a:t> of inclusion, a </a:t>
            </a:r>
            <a:r>
              <a:rPr lang="nl-NL" sz="1900" dirty="0" err="1" smtClean="0"/>
              <a:t>plea</a:t>
            </a:r>
            <a:r>
              <a:rPr lang="nl-NL" sz="1900" dirty="0" smtClean="0"/>
              <a:t> for </a:t>
            </a:r>
            <a:r>
              <a:rPr lang="nl-NL" sz="1900" dirty="0" err="1" smtClean="0"/>
              <a:t>using</a:t>
            </a:r>
            <a:r>
              <a:rPr lang="nl-NL" sz="1900" dirty="0" smtClean="0"/>
              <a:t> the potential of women </a:t>
            </a:r>
            <a:r>
              <a:rPr lang="nl-NL" sz="1000" dirty="0" smtClean="0"/>
              <a:t>(</a:t>
            </a:r>
            <a:r>
              <a:rPr lang="nl-NL" sz="1000" dirty="0" err="1" smtClean="0"/>
              <a:t>see</a:t>
            </a:r>
            <a:r>
              <a:rPr lang="nl-NL" sz="1000" dirty="0"/>
              <a:t> Economist The World in </a:t>
            </a:r>
            <a:r>
              <a:rPr lang="nl-NL" sz="1000" dirty="0" smtClean="0"/>
              <a:t>2019</a:t>
            </a:r>
            <a:r>
              <a:rPr lang="nl-NL" sz="1000" dirty="0"/>
              <a:t>)</a:t>
            </a:r>
            <a:r>
              <a:rPr lang="nl-NL" sz="1000" dirty="0" smtClean="0"/>
              <a:t/>
            </a:r>
            <a:br>
              <a:rPr lang="nl-NL" sz="1000" dirty="0" smtClean="0"/>
            </a:br>
            <a:r>
              <a:rPr lang="nl-NL" sz="1900" dirty="0" err="1" smtClean="0"/>
              <a:t>Asia</a:t>
            </a:r>
            <a:r>
              <a:rPr lang="nl-NL" sz="1900" dirty="0" smtClean="0"/>
              <a:t>? China? Russia? </a:t>
            </a:r>
            <a:r>
              <a:rPr lang="nl-NL" sz="1900" dirty="0" err="1" smtClean="0"/>
              <a:t>Middle</a:t>
            </a:r>
            <a:r>
              <a:rPr lang="nl-NL" sz="1900" dirty="0" smtClean="0"/>
              <a:t> East, </a:t>
            </a:r>
            <a:r>
              <a:rPr lang="nl-NL" sz="1900" dirty="0" err="1" smtClean="0"/>
              <a:t>Africa</a:t>
            </a:r>
            <a:r>
              <a:rPr lang="nl-NL" sz="1900" dirty="0" smtClean="0"/>
              <a:t>?</a:t>
            </a:r>
            <a:endParaRPr lang="nl-NL" sz="1900" dirty="0"/>
          </a:p>
          <a:p>
            <a:r>
              <a:rPr lang="nl-NL" sz="1900" b="1" dirty="0" smtClean="0"/>
              <a:t>The Netherlands (just a few)</a:t>
            </a:r>
            <a:r>
              <a:rPr lang="nl-NL" sz="1900" dirty="0" smtClean="0"/>
              <a:t/>
            </a:r>
            <a:br>
              <a:rPr lang="nl-NL" sz="1900" dirty="0" smtClean="0"/>
            </a:br>
            <a:r>
              <a:rPr lang="nl-NL" sz="1900" dirty="0" smtClean="0"/>
              <a:t>1919 Women get the right to </a:t>
            </a:r>
            <a:r>
              <a:rPr lang="nl-NL" sz="1900" dirty="0" err="1" smtClean="0"/>
              <a:t>vote</a:t>
            </a:r>
            <a:r>
              <a:rPr lang="nl-NL" sz="1900" dirty="0" smtClean="0"/>
              <a:t> in the Netherlands</a:t>
            </a:r>
            <a:br>
              <a:rPr lang="nl-NL" sz="1900" dirty="0" smtClean="0"/>
            </a:br>
            <a:r>
              <a:rPr lang="nl-NL" sz="1900" dirty="0" smtClean="0"/>
              <a:t>2001 Right to </a:t>
            </a:r>
            <a:r>
              <a:rPr lang="nl-NL" sz="1900" dirty="0" err="1" smtClean="0"/>
              <a:t>same</a:t>
            </a:r>
            <a:r>
              <a:rPr lang="nl-NL" sz="1900" dirty="0" smtClean="0"/>
              <a:t>-</a:t>
            </a:r>
            <a:r>
              <a:rPr lang="nl-NL" sz="1900" dirty="0" err="1" smtClean="0"/>
              <a:t>sex</a:t>
            </a:r>
            <a:r>
              <a:rPr lang="nl-NL" sz="1900" dirty="0" smtClean="0"/>
              <a:t>-marriage</a:t>
            </a:r>
            <a:br>
              <a:rPr lang="nl-NL" sz="1900" dirty="0" smtClean="0"/>
            </a:br>
            <a:r>
              <a:rPr lang="nl-NL" sz="1900" dirty="0" smtClean="0"/>
              <a:t>2019 New </a:t>
            </a:r>
            <a:r>
              <a:rPr lang="nl-NL" sz="1900" dirty="0" err="1" smtClean="0"/>
              <a:t>law</a:t>
            </a:r>
            <a:r>
              <a:rPr lang="nl-NL" sz="1900" dirty="0" smtClean="0"/>
              <a:t> in the Netherlands: Wet gelijke </a:t>
            </a:r>
            <a:r>
              <a:rPr lang="nl-NL" sz="1900" dirty="0"/>
              <a:t>behandeling transgender en </a:t>
            </a:r>
            <a:r>
              <a:rPr lang="nl-NL" sz="1900" dirty="0" err="1"/>
              <a:t>intersekse</a:t>
            </a:r>
            <a:r>
              <a:rPr lang="nl-NL" sz="1900" dirty="0"/>
              <a:t> </a:t>
            </a:r>
            <a:r>
              <a:rPr lang="nl-NL" sz="1900" dirty="0" smtClean="0"/>
              <a:t>personen</a:t>
            </a:r>
            <a:br>
              <a:rPr lang="nl-NL" sz="1900" dirty="0" smtClean="0"/>
            </a:br>
            <a:r>
              <a:rPr lang="nl-NL" sz="1900" dirty="0" smtClean="0"/>
              <a:t>2019 European Research Area progress </a:t>
            </a:r>
            <a:r>
              <a:rPr lang="nl-NL" sz="1900" u="sng" dirty="0" smtClean="0"/>
              <a:t>country</a:t>
            </a:r>
            <a:r>
              <a:rPr lang="nl-NL" sz="1900" dirty="0" smtClean="0"/>
              <a:t> report 2018 </a:t>
            </a:r>
            <a:r>
              <a:rPr lang="nl-NL" sz="1900" dirty="0"/>
              <a:t>T</a:t>
            </a:r>
            <a:r>
              <a:rPr lang="nl-NL" sz="1900" dirty="0" smtClean="0"/>
              <a:t>he Netherlands: gender </a:t>
            </a:r>
            <a:r>
              <a:rPr lang="nl-NL" sz="1900" dirty="0" err="1" smtClean="0"/>
              <a:t>still</a:t>
            </a:r>
            <a:r>
              <a:rPr lang="nl-NL" sz="1900" dirty="0" smtClean="0"/>
              <a:t> up for </a:t>
            </a:r>
            <a:r>
              <a:rPr lang="nl-NL" sz="1900" dirty="0" err="1" smtClean="0"/>
              <a:t>improvement</a:t>
            </a:r>
            <a:endParaRPr lang="nl-NL" sz="1900" dirty="0"/>
          </a:p>
          <a:p>
            <a:pPr marL="0" indent="0">
              <a:buNone/>
            </a:pPr>
            <a:endParaRPr lang="nl-NL" sz="1900" dirty="0"/>
          </a:p>
        </p:txBody>
      </p:sp>
    </p:spTree>
    <p:extLst>
      <p:ext uri="{BB962C8B-B14F-4D97-AF65-F5344CB8AC3E}">
        <p14:creationId xmlns:p14="http://schemas.microsoft.com/office/powerpoint/2010/main" val="1240108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89720" y="274639"/>
            <a:ext cx="9892680" cy="1143000"/>
          </a:xfrm>
        </p:spPr>
        <p:txBody>
          <a:bodyPr/>
          <a:lstStyle/>
          <a:p>
            <a:r>
              <a:rPr lang="nl-NL" dirty="0" smtClean="0"/>
              <a:t>European research area</a:t>
            </a:r>
            <a:endParaRPr lang="nl-NL" dirty="0"/>
          </a:p>
        </p:txBody>
      </p:sp>
      <p:sp>
        <p:nvSpPr>
          <p:cNvPr id="5" name="Content Placeholder 4"/>
          <p:cNvSpPr>
            <a:spLocks noGrp="1"/>
          </p:cNvSpPr>
          <p:nvPr>
            <p:ph idx="1"/>
          </p:nvPr>
        </p:nvSpPr>
        <p:spPr>
          <a:xfrm>
            <a:off x="1689720" y="980728"/>
            <a:ext cx="10502280" cy="5472608"/>
          </a:xfrm>
        </p:spPr>
        <p:txBody>
          <a:bodyPr/>
          <a:lstStyle/>
          <a:p>
            <a:r>
              <a:rPr lang="fr-FR" dirty="0"/>
              <a:t>S</a:t>
            </a:r>
            <a:r>
              <a:rPr lang="fr-FR" dirty="0" smtClean="0"/>
              <a:t>ix </a:t>
            </a:r>
            <a:r>
              <a:rPr lang="fr-FR" dirty="0"/>
              <a:t>priorities:</a:t>
            </a:r>
          </a:p>
          <a:p>
            <a:pPr marL="400050" lvl="1" indent="0">
              <a:buNone/>
            </a:pPr>
            <a:r>
              <a:rPr lang="en-US" sz="2000" dirty="0"/>
              <a:t>1. More effective national research </a:t>
            </a:r>
            <a:r>
              <a:rPr lang="en-US" sz="2000" dirty="0" smtClean="0"/>
              <a:t>systems</a:t>
            </a:r>
            <a:br>
              <a:rPr lang="en-US" sz="2000" dirty="0" smtClean="0"/>
            </a:br>
            <a:r>
              <a:rPr lang="en-US" sz="2000" dirty="0" smtClean="0"/>
              <a:t>2</a:t>
            </a:r>
            <a:r>
              <a:rPr lang="en-US" sz="2000" dirty="0"/>
              <a:t>. Optimal transnational cooperation and competition, including </a:t>
            </a:r>
            <a:r>
              <a:rPr lang="en-US" sz="2000" dirty="0" smtClean="0"/>
              <a:t/>
            </a:r>
            <a:br>
              <a:rPr lang="en-US" sz="2000" dirty="0" smtClean="0"/>
            </a:br>
            <a:r>
              <a:rPr lang="en-US" sz="2000" dirty="0" smtClean="0"/>
              <a:t>‘</a:t>
            </a:r>
            <a:r>
              <a:rPr lang="en-US" sz="2000" dirty="0"/>
              <a:t>jointly addressing </a:t>
            </a:r>
            <a:r>
              <a:rPr lang="en-US" sz="2000" dirty="0" smtClean="0"/>
              <a:t>grand </a:t>
            </a:r>
            <a:r>
              <a:rPr lang="nl-NL" sz="2000" dirty="0" err="1" smtClean="0"/>
              <a:t>challenges</a:t>
            </a:r>
            <a:r>
              <a:rPr lang="nl-NL" sz="2000" dirty="0"/>
              <a:t>’ and ‘research </a:t>
            </a:r>
            <a:r>
              <a:rPr lang="nl-NL" sz="2000" dirty="0" smtClean="0"/>
              <a:t>infrastructures’</a:t>
            </a:r>
            <a:br>
              <a:rPr lang="nl-NL" sz="2000" dirty="0" smtClean="0"/>
            </a:br>
            <a:r>
              <a:rPr lang="en-US" sz="2000" dirty="0" smtClean="0"/>
              <a:t>3. An open labour market for researchers</a:t>
            </a:r>
            <a:br>
              <a:rPr lang="en-US" sz="2000" dirty="0" smtClean="0"/>
            </a:br>
            <a:r>
              <a:rPr lang="en-US" sz="2000" u="sng" dirty="0" smtClean="0">
                <a:solidFill>
                  <a:srgbClr val="00B050"/>
                </a:solidFill>
              </a:rPr>
              <a:t>4</a:t>
            </a:r>
            <a:r>
              <a:rPr lang="en-US" sz="2000" u="sng" dirty="0">
                <a:solidFill>
                  <a:srgbClr val="00B050"/>
                </a:solidFill>
              </a:rPr>
              <a:t>. Gender equality and gender mainstreaming in </a:t>
            </a:r>
            <a:r>
              <a:rPr lang="en-US" sz="2000" u="sng" dirty="0" smtClean="0">
                <a:solidFill>
                  <a:srgbClr val="00B050"/>
                </a:solidFill>
              </a:rPr>
              <a:t>research*</a:t>
            </a:r>
            <a:r>
              <a:rPr lang="en-US" sz="2000" dirty="0"/>
              <a:t/>
            </a:r>
            <a:br>
              <a:rPr lang="en-US" sz="2000" dirty="0"/>
            </a:br>
            <a:r>
              <a:rPr lang="en-US" sz="2000" dirty="0" smtClean="0"/>
              <a:t>5</a:t>
            </a:r>
            <a:r>
              <a:rPr lang="en-US" sz="2000" dirty="0"/>
              <a:t>. Optimal circulation, access to and transfer of scientific knowledge, </a:t>
            </a:r>
            <a:r>
              <a:rPr lang="en-US" sz="2000" dirty="0" smtClean="0"/>
              <a:t/>
            </a:r>
            <a:br>
              <a:rPr lang="en-US" sz="2000" dirty="0" smtClean="0"/>
            </a:br>
            <a:r>
              <a:rPr lang="en-US" sz="2000" dirty="0" smtClean="0"/>
              <a:t>including </a:t>
            </a:r>
            <a:r>
              <a:rPr lang="en-US" sz="2000" dirty="0"/>
              <a:t>‘</a:t>
            </a:r>
            <a:r>
              <a:rPr lang="en-US" sz="2000" dirty="0" smtClean="0"/>
              <a:t>knowledge </a:t>
            </a:r>
            <a:r>
              <a:rPr lang="nl-NL" sz="2000" dirty="0" smtClean="0"/>
              <a:t>circulation</a:t>
            </a:r>
            <a:r>
              <a:rPr lang="nl-NL" sz="2000" dirty="0"/>
              <a:t>’ and ‘open </a:t>
            </a:r>
            <a:r>
              <a:rPr lang="nl-NL" sz="2000" dirty="0" smtClean="0"/>
              <a:t>access’</a:t>
            </a:r>
            <a:br>
              <a:rPr lang="nl-NL" sz="2000" dirty="0" smtClean="0"/>
            </a:br>
            <a:r>
              <a:rPr lang="nl-NL" sz="2000" dirty="0" smtClean="0"/>
              <a:t>6. International cooperation</a:t>
            </a:r>
          </a:p>
          <a:p>
            <a:pPr marL="400050" lvl="1" indent="0">
              <a:buNone/>
            </a:pPr>
            <a:r>
              <a:rPr lang="nl-NL" sz="1800" b="1" i="1" dirty="0" smtClean="0"/>
              <a:t>*</a:t>
            </a:r>
            <a:r>
              <a:rPr lang="en-US" sz="1600" i="1" dirty="0"/>
              <a:t>Three objectives have been defined: 1. Remove barriers to the recruitment and career progression of </a:t>
            </a:r>
            <a:r>
              <a:rPr lang="en-US" sz="1600" i="1" dirty="0" smtClean="0"/>
              <a:t>female researchers</a:t>
            </a:r>
            <a:r>
              <a:rPr lang="en-US" sz="1600" i="1" dirty="0"/>
              <a:t>; 2. Address gender imbalances in decision-making processes; and 3. Strengthen the </a:t>
            </a:r>
            <a:r>
              <a:rPr lang="en-US" sz="1600" i="1" dirty="0" smtClean="0"/>
              <a:t>gender dimension </a:t>
            </a:r>
            <a:r>
              <a:rPr lang="en-US" sz="1600" i="1" dirty="0"/>
              <a:t>in research content.</a:t>
            </a:r>
            <a:endParaRPr lang="nl-NL" sz="1600" i="1" dirty="0" smtClean="0"/>
          </a:p>
          <a:p>
            <a:r>
              <a:rPr lang="en-US" b="1" dirty="0" smtClean="0"/>
              <a:t>Conclusion of the 2018 report</a:t>
            </a:r>
            <a:endParaRPr lang="en-US" b="1" dirty="0"/>
          </a:p>
          <a:p>
            <a:pPr marL="400050" lvl="1" indent="0">
              <a:buNone/>
            </a:pPr>
            <a:r>
              <a:rPr lang="en-US" i="1" dirty="0" smtClean="0"/>
              <a:t>“The </a:t>
            </a:r>
            <a:r>
              <a:rPr lang="en-US" i="1" dirty="0"/>
              <a:t>majority of countries have made progress in setting up more comprehensive strategies </a:t>
            </a:r>
            <a:r>
              <a:rPr lang="en-US" i="1" dirty="0" smtClean="0"/>
              <a:t>for gender </a:t>
            </a:r>
            <a:r>
              <a:rPr lang="en-US" i="1" dirty="0"/>
              <a:t>equality in R&amp;I, although progress is slow and uneven across the ERA. Efforts </a:t>
            </a:r>
            <a:r>
              <a:rPr lang="en-US" i="1" dirty="0" smtClean="0"/>
              <a:t>to increase </a:t>
            </a:r>
            <a:r>
              <a:rPr lang="en-US" i="1" dirty="0"/>
              <a:t>the enrolment and retention of women in science, implement work-life </a:t>
            </a:r>
            <a:r>
              <a:rPr lang="en-US" i="1" dirty="0" smtClean="0"/>
              <a:t>balance policies</a:t>
            </a:r>
            <a:r>
              <a:rPr lang="en-US" i="1" dirty="0"/>
              <a:t>, reduce the gender pay gap and remove obstacles to women’s career progression </a:t>
            </a:r>
            <a:r>
              <a:rPr lang="en-US" i="1" dirty="0" smtClean="0"/>
              <a:t>as well </a:t>
            </a:r>
            <a:r>
              <a:rPr lang="en-US" i="1" dirty="0"/>
              <a:t>as better integrate the gender dimension in R&amp;I content are still needed in order </a:t>
            </a:r>
            <a:r>
              <a:rPr lang="en-US" i="1" dirty="0" smtClean="0"/>
              <a:t>to achieve </a:t>
            </a:r>
            <a:r>
              <a:rPr lang="en-US" i="1" dirty="0"/>
              <a:t>gender equality and gender mainstreaming in the </a:t>
            </a:r>
            <a:r>
              <a:rPr lang="en-US" i="1" dirty="0" smtClean="0"/>
              <a:t>ERA”.</a:t>
            </a:r>
            <a:endParaRPr lang="nl-NL" i="1" dirty="0"/>
          </a:p>
        </p:txBody>
      </p:sp>
    </p:spTree>
    <p:extLst>
      <p:ext uri="{BB962C8B-B14F-4D97-AF65-F5344CB8AC3E}">
        <p14:creationId xmlns:p14="http://schemas.microsoft.com/office/powerpoint/2010/main" val="1558933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89720" y="274639"/>
            <a:ext cx="9892680" cy="1143000"/>
          </a:xfrm>
        </p:spPr>
        <p:txBody>
          <a:bodyPr/>
          <a:lstStyle/>
          <a:p>
            <a:r>
              <a:rPr lang="nl-NL" dirty="0"/>
              <a:t>European </a:t>
            </a:r>
            <a:r>
              <a:rPr lang="nl-NL" dirty="0" smtClean="0"/>
              <a:t>UNION and EU Research</a:t>
            </a:r>
            <a:endParaRPr lang="nl-NL" dirty="0"/>
          </a:p>
        </p:txBody>
      </p:sp>
      <p:sp>
        <p:nvSpPr>
          <p:cNvPr id="5" name="Content Placeholder 4"/>
          <p:cNvSpPr>
            <a:spLocks noGrp="1"/>
          </p:cNvSpPr>
          <p:nvPr>
            <p:ph idx="1"/>
          </p:nvPr>
        </p:nvSpPr>
        <p:spPr>
          <a:xfrm>
            <a:off x="1689720" y="980728"/>
            <a:ext cx="10382944" cy="5760640"/>
          </a:xfrm>
        </p:spPr>
        <p:txBody>
          <a:bodyPr/>
          <a:lstStyle/>
          <a:p>
            <a:pPr lvl="1"/>
            <a:r>
              <a:rPr lang="nl-NL" sz="2200" dirty="0" err="1" smtClean="0"/>
              <a:t>Commission</a:t>
            </a:r>
            <a:r>
              <a:rPr lang="nl-NL" sz="2200" dirty="0" smtClean="0"/>
              <a:t>: 28 members, 9 women, European Parliament, 751 members, 37% women</a:t>
            </a:r>
          </a:p>
          <a:p>
            <a:pPr lvl="1"/>
            <a:r>
              <a:rPr lang="nl-NL" sz="2200" dirty="0" smtClean="0"/>
              <a:t>Nobel </a:t>
            </a:r>
            <a:r>
              <a:rPr lang="nl-NL" sz="2200" dirty="0" err="1"/>
              <a:t>Prize</a:t>
            </a:r>
            <a:r>
              <a:rPr lang="nl-NL" sz="2200" dirty="0"/>
              <a:t> for </a:t>
            </a:r>
            <a:r>
              <a:rPr lang="nl-NL" sz="2200" i="1" dirty="0"/>
              <a:t>Peace</a:t>
            </a:r>
            <a:r>
              <a:rPr lang="nl-NL" sz="2200" dirty="0"/>
              <a:t> in </a:t>
            </a:r>
            <a:r>
              <a:rPr lang="nl-NL" sz="2200" dirty="0" smtClean="0"/>
              <a:t>2012, more than 60 years of peace for </a:t>
            </a:r>
            <a:r>
              <a:rPr lang="nl-NL" sz="2200" dirty="0" err="1" smtClean="0"/>
              <a:t>its</a:t>
            </a:r>
            <a:r>
              <a:rPr lang="nl-NL" sz="2200" dirty="0" smtClean="0"/>
              <a:t> Member </a:t>
            </a:r>
            <a:r>
              <a:rPr lang="nl-NL" sz="2200" dirty="0" err="1" smtClean="0"/>
              <a:t>States</a:t>
            </a:r>
            <a:endParaRPr lang="nl-NL" sz="2200" dirty="0"/>
          </a:p>
          <a:p>
            <a:pPr lvl="1"/>
            <a:r>
              <a:rPr lang="nl-NL" sz="2200" dirty="0" smtClean="0"/>
              <a:t>2012</a:t>
            </a:r>
            <a:r>
              <a:rPr lang="nl-NL" sz="2200" dirty="0"/>
              <a:t>: </a:t>
            </a:r>
            <a:r>
              <a:rPr lang="nl-NL" sz="2200" dirty="0">
                <a:hlinkClick r:id="rId2"/>
              </a:rPr>
              <a:t>https://ec.europa.eu/info/sites/info/files/trans_and_intersex_equality_rights.pdf</a:t>
            </a:r>
            <a:r>
              <a:rPr lang="nl-NL" sz="2200" dirty="0"/>
              <a:t> </a:t>
            </a:r>
          </a:p>
          <a:p>
            <a:pPr lvl="1"/>
            <a:r>
              <a:rPr lang="nl-NL" sz="2200" b="1" dirty="0" smtClean="0"/>
              <a:t>H2020 </a:t>
            </a:r>
            <a:r>
              <a:rPr lang="nl-NL" sz="2200" b="1" dirty="0"/>
              <a:t>EU research funding</a:t>
            </a:r>
            <a:r>
              <a:rPr lang="nl-NL" sz="2200" dirty="0"/>
              <a:t>: gender </a:t>
            </a:r>
            <a:r>
              <a:rPr lang="nl-NL" sz="2200" dirty="0" err="1" smtClean="0"/>
              <a:t>balance</a:t>
            </a:r>
            <a:r>
              <a:rPr lang="nl-NL" sz="2200" dirty="0" smtClean="0"/>
              <a:t> in research, projects, impacts </a:t>
            </a:r>
            <a:r>
              <a:rPr lang="nl-NL" sz="2200" dirty="0"/>
              <a:t>is relevant in </a:t>
            </a:r>
            <a:r>
              <a:rPr lang="nl-NL" sz="2200" dirty="0" err="1"/>
              <a:t>evaluation</a:t>
            </a:r>
            <a:r>
              <a:rPr lang="nl-NL" sz="2200" dirty="0"/>
              <a:t> of </a:t>
            </a:r>
            <a:r>
              <a:rPr lang="nl-NL" sz="2200" dirty="0" smtClean="0"/>
              <a:t>all </a:t>
            </a:r>
            <a:r>
              <a:rPr lang="nl-NL" sz="2200" dirty="0" err="1" smtClean="0"/>
              <a:t>proposals</a:t>
            </a:r>
            <a:r>
              <a:rPr lang="nl-NL" sz="2200" dirty="0" smtClean="0"/>
              <a:t> </a:t>
            </a:r>
            <a:r>
              <a:rPr lang="nl-NL" sz="2200" dirty="0" err="1" smtClean="0"/>
              <a:t>yet</a:t>
            </a:r>
            <a:r>
              <a:rPr lang="nl-NL" sz="2200" dirty="0" smtClean="0"/>
              <a:t> </a:t>
            </a:r>
            <a:r>
              <a:rPr lang="nl-NL" sz="2200" dirty="0" err="1" smtClean="0"/>
              <a:t>always</a:t>
            </a:r>
            <a:r>
              <a:rPr lang="nl-NL" sz="2200" dirty="0" smtClean="0"/>
              <a:t> </a:t>
            </a:r>
            <a:r>
              <a:rPr lang="nl-NL" sz="2200" dirty="0" err="1" smtClean="0"/>
              <a:t>pragmatically</a:t>
            </a:r>
            <a:r>
              <a:rPr lang="nl-NL" sz="2200" dirty="0" smtClean="0"/>
              <a:t> </a:t>
            </a:r>
            <a:r>
              <a:rPr lang="nl-NL" sz="2200" dirty="0" err="1" smtClean="0"/>
              <a:t>evaluated</a:t>
            </a:r>
            <a:r>
              <a:rPr lang="nl-NL" sz="2200" dirty="0" smtClean="0"/>
              <a:t>…</a:t>
            </a:r>
            <a:endParaRPr lang="nl-NL" sz="2200" dirty="0"/>
          </a:p>
          <a:p>
            <a:pPr lvl="1"/>
            <a:r>
              <a:rPr lang="nl-NL" sz="2200" dirty="0"/>
              <a:t>In the </a:t>
            </a:r>
            <a:r>
              <a:rPr lang="nl-NL" sz="2200" b="1" dirty="0"/>
              <a:t>93</a:t>
            </a:r>
            <a:r>
              <a:rPr lang="nl-NL" sz="2200" dirty="0"/>
              <a:t> pages </a:t>
            </a:r>
            <a:r>
              <a:rPr lang="nl-NL" sz="2200" dirty="0" err="1" smtClean="0"/>
              <a:t>Work</a:t>
            </a:r>
            <a:r>
              <a:rPr lang="nl-NL" sz="2200" dirty="0" smtClean="0"/>
              <a:t> Programme </a:t>
            </a:r>
            <a:r>
              <a:rPr lang="nl-NL" sz="2200" i="1" dirty="0"/>
              <a:t>“</a:t>
            </a:r>
            <a:r>
              <a:rPr lang="en-US" sz="2200" i="1" dirty="0"/>
              <a:t>Europe in a changing world – Inclusive, innovative and reflective societies” </a:t>
            </a:r>
            <a:r>
              <a:rPr lang="nl-NL" sz="2200" dirty="0" smtClean="0"/>
              <a:t>2018-2020:</a:t>
            </a:r>
            <a:br>
              <a:rPr lang="nl-NL" sz="2200" dirty="0" smtClean="0"/>
            </a:br>
            <a:r>
              <a:rPr lang="nl-NL" sz="2200" b="1" dirty="0" smtClean="0"/>
              <a:t>&gt;</a:t>
            </a:r>
            <a:r>
              <a:rPr lang="nl-NL" sz="2200" dirty="0" smtClean="0"/>
              <a:t> </a:t>
            </a:r>
            <a:r>
              <a:rPr lang="nl-NL" sz="2200" b="1" dirty="0" smtClean="0"/>
              <a:t>“Gender”</a:t>
            </a:r>
            <a:r>
              <a:rPr lang="nl-NL" sz="2200" dirty="0" smtClean="0"/>
              <a:t> </a:t>
            </a:r>
            <a:r>
              <a:rPr lang="nl-NL" sz="2200" dirty="0"/>
              <a:t>is </a:t>
            </a:r>
            <a:r>
              <a:rPr lang="nl-NL" sz="2200" dirty="0" err="1"/>
              <a:t>mentioned</a:t>
            </a:r>
            <a:r>
              <a:rPr lang="nl-NL" sz="2200" dirty="0"/>
              <a:t> </a:t>
            </a:r>
            <a:r>
              <a:rPr lang="nl-NL" sz="2200" b="1" dirty="0" smtClean="0"/>
              <a:t>26</a:t>
            </a:r>
            <a:r>
              <a:rPr lang="nl-NL" sz="2200" dirty="0" smtClean="0"/>
              <a:t>, </a:t>
            </a:r>
            <a:r>
              <a:rPr lang="nl-NL" sz="2200" b="1" dirty="0" smtClean="0"/>
              <a:t>“inclusion”18</a:t>
            </a:r>
            <a:r>
              <a:rPr lang="nl-NL" sz="2200" dirty="0" smtClean="0"/>
              <a:t>, </a:t>
            </a:r>
            <a:r>
              <a:rPr lang="nl-NL" sz="2200" b="1" dirty="0" smtClean="0"/>
              <a:t>“diversity”10</a:t>
            </a:r>
            <a:r>
              <a:rPr lang="nl-NL" sz="2200" dirty="0" smtClean="0"/>
              <a:t> </a:t>
            </a:r>
            <a:r>
              <a:rPr lang="nl-NL" sz="2200" dirty="0" err="1" smtClean="0"/>
              <a:t>times</a:t>
            </a:r>
            <a:r>
              <a:rPr lang="nl-NL" sz="2200" dirty="0" smtClean="0"/>
              <a:t>..!</a:t>
            </a:r>
            <a:br>
              <a:rPr lang="nl-NL" sz="2200" dirty="0" smtClean="0"/>
            </a:br>
            <a:r>
              <a:rPr lang="nl-NL" sz="2200" b="1" dirty="0" smtClean="0"/>
              <a:t>&gt;</a:t>
            </a:r>
            <a:r>
              <a:rPr lang="nl-NL" sz="2200" dirty="0" smtClean="0"/>
              <a:t> Call </a:t>
            </a:r>
            <a:r>
              <a:rPr lang="nl-NL" sz="2200" dirty="0"/>
              <a:t>topics </a:t>
            </a:r>
            <a:r>
              <a:rPr lang="nl-NL" sz="2200" dirty="0" smtClean="0"/>
              <a:t>are </a:t>
            </a:r>
            <a:r>
              <a:rPr lang="nl-NL" sz="2200" b="1" dirty="0" smtClean="0"/>
              <a:t>Migration</a:t>
            </a:r>
            <a:r>
              <a:rPr lang="nl-NL" sz="2200" dirty="0" smtClean="0"/>
              <a:t>, </a:t>
            </a:r>
            <a:r>
              <a:rPr lang="nl-NL" sz="2200" b="1" dirty="0" err="1" smtClean="0"/>
              <a:t>Governance</a:t>
            </a:r>
            <a:r>
              <a:rPr lang="nl-NL" sz="2200" b="1" dirty="0" smtClean="0"/>
              <a:t> for the Future</a:t>
            </a:r>
            <a:r>
              <a:rPr lang="nl-NL" sz="2200" dirty="0" smtClean="0"/>
              <a:t>, </a:t>
            </a:r>
            <a:r>
              <a:rPr lang="en-US" sz="2200" b="1" dirty="0"/>
              <a:t>Socioeconomic and cultural transformations in the context of </a:t>
            </a:r>
            <a:r>
              <a:rPr lang="en-US" sz="2200" b="1" dirty="0" smtClean="0"/>
              <a:t>the 4</a:t>
            </a:r>
            <a:r>
              <a:rPr lang="en-US" sz="2200" b="1" baseline="30000" dirty="0" smtClean="0"/>
              <a:t>th</a:t>
            </a:r>
            <a:r>
              <a:rPr lang="en-US" sz="2200" b="1" dirty="0" smtClean="0"/>
              <a:t> Industrial </a:t>
            </a:r>
            <a:r>
              <a:rPr lang="en-US" sz="2200" b="1" dirty="0"/>
              <a:t>Revolution</a:t>
            </a:r>
            <a:endParaRPr lang="nl-NL" sz="2200" b="1" dirty="0"/>
          </a:p>
          <a:p>
            <a:pPr lvl="1"/>
            <a:r>
              <a:rPr lang="nl-NL" sz="2200" dirty="0"/>
              <a:t>In the </a:t>
            </a:r>
            <a:r>
              <a:rPr lang="nl-NL" sz="2200" b="1" dirty="0"/>
              <a:t>54</a:t>
            </a:r>
            <a:r>
              <a:rPr lang="nl-NL" sz="2200" dirty="0"/>
              <a:t> pages work programme </a:t>
            </a:r>
            <a:r>
              <a:rPr lang="nl-NL" sz="2200" i="1" dirty="0"/>
              <a:t>“Science </a:t>
            </a:r>
            <a:r>
              <a:rPr lang="nl-NL" sz="2200" i="1" dirty="0" err="1"/>
              <a:t>with</a:t>
            </a:r>
            <a:r>
              <a:rPr lang="nl-NL" sz="2200" i="1" dirty="0"/>
              <a:t> and for </a:t>
            </a:r>
            <a:r>
              <a:rPr lang="nl-NL" sz="2200" i="1" dirty="0" smtClean="0"/>
              <a:t>Society</a:t>
            </a:r>
            <a:r>
              <a:rPr lang="nl-NL" sz="2200" i="1" dirty="0"/>
              <a:t>” </a:t>
            </a:r>
            <a:r>
              <a:rPr lang="nl-NL" sz="2200" dirty="0" smtClean="0"/>
              <a:t>2018-2020:</a:t>
            </a:r>
            <a:br>
              <a:rPr lang="nl-NL" sz="2200" dirty="0" smtClean="0"/>
            </a:br>
            <a:r>
              <a:rPr lang="nl-NL" sz="2200" dirty="0" smtClean="0"/>
              <a:t>&gt; </a:t>
            </a:r>
            <a:r>
              <a:rPr lang="nl-NL" sz="2200" b="1" dirty="0" smtClean="0"/>
              <a:t>“Gender”</a:t>
            </a:r>
            <a:r>
              <a:rPr lang="nl-NL" sz="2200" dirty="0" smtClean="0"/>
              <a:t> </a:t>
            </a:r>
            <a:r>
              <a:rPr lang="nl-NL" sz="2200" dirty="0"/>
              <a:t>is </a:t>
            </a:r>
            <a:r>
              <a:rPr lang="nl-NL" sz="2200" dirty="0" err="1"/>
              <a:t>mentioned</a:t>
            </a:r>
            <a:r>
              <a:rPr lang="nl-NL" sz="2200" dirty="0"/>
              <a:t> </a:t>
            </a:r>
            <a:r>
              <a:rPr lang="nl-NL" sz="2200" b="1" dirty="0" smtClean="0"/>
              <a:t>178</a:t>
            </a:r>
            <a:r>
              <a:rPr lang="nl-NL" sz="2200" dirty="0" smtClean="0"/>
              <a:t> (156 in draft), </a:t>
            </a:r>
            <a:r>
              <a:rPr lang="nl-NL" sz="2200" b="1" dirty="0" smtClean="0"/>
              <a:t>“Inclusion” 4</a:t>
            </a:r>
            <a:r>
              <a:rPr lang="nl-NL" sz="2200" dirty="0" smtClean="0"/>
              <a:t> (4), </a:t>
            </a:r>
            <a:r>
              <a:rPr lang="nl-NL" sz="2200" b="1" dirty="0" smtClean="0"/>
              <a:t>“Diversity”</a:t>
            </a:r>
            <a:r>
              <a:rPr lang="nl-NL" sz="2200" dirty="0" smtClean="0"/>
              <a:t> </a:t>
            </a:r>
            <a:r>
              <a:rPr lang="nl-NL" sz="2200" b="1" dirty="0" smtClean="0"/>
              <a:t>3</a:t>
            </a:r>
            <a:r>
              <a:rPr lang="nl-NL" sz="2200" dirty="0" smtClean="0"/>
              <a:t> (1) </a:t>
            </a:r>
            <a:r>
              <a:rPr lang="nl-NL" sz="2200" dirty="0" err="1" smtClean="0"/>
              <a:t>times</a:t>
            </a:r>
            <a:r>
              <a:rPr lang="nl-NL" sz="2200" dirty="0" smtClean="0"/>
              <a:t>…of which 2 </a:t>
            </a:r>
            <a:r>
              <a:rPr lang="nl-NL" sz="2200" dirty="0" err="1" smtClean="0"/>
              <a:t>times</a:t>
            </a:r>
            <a:r>
              <a:rPr lang="nl-NL" sz="2200" dirty="0" smtClean="0"/>
              <a:t> </a:t>
            </a:r>
            <a:r>
              <a:rPr lang="nl-NL" sz="2200" b="1" dirty="0" err="1" smtClean="0"/>
              <a:t>biodiversity</a:t>
            </a:r>
            <a:r>
              <a:rPr lang="nl-NL" sz="2200" dirty="0" smtClean="0"/>
              <a:t> </a:t>
            </a:r>
            <a:r>
              <a:rPr lang="nl-NL" sz="2200" dirty="0" err="1" smtClean="0"/>
              <a:t>that</a:t>
            </a:r>
            <a:r>
              <a:rPr lang="nl-NL" sz="2200" dirty="0" smtClean="0"/>
              <a:t> is, </a:t>
            </a:r>
            <a:r>
              <a:rPr lang="nl-NL" sz="2200" dirty="0" smtClean="0">
                <a:sym typeface="Wingdings" panose="05000000000000000000" pitchFamily="2" charset="2"/>
              </a:rPr>
              <a:t></a:t>
            </a:r>
            <a:endParaRPr lang="nl-NL" sz="2200" dirty="0" smtClean="0"/>
          </a:p>
        </p:txBody>
      </p:sp>
    </p:spTree>
    <p:extLst>
      <p:ext uri="{BB962C8B-B14F-4D97-AF65-F5344CB8AC3E}">
        <p14:creationId xmlns:p14="http://schemas.microsoft.com/office/powerpoint/2010/main" val="3206844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9"/>
            <a:ext cx="10369152" cy="1143000"/>
          </a:xfrm>
        </p:spPr>
        <p:txBody>
          <a:bodyPr/>
          <a:lstStyle/>
          <a:p>
            <a:r>
              <a:rPr lang="en-US" sz="3200" dirty="0"/>
              <a:t>Topics to step up support to Gender Equality in Research &amp; Innovation policy include:</a:t>
            </a:r>
          </a:p>
        </p:txBody>
      </p:sp>
      <p:sp>
        <p:nvSpPr>
          <p:cNvPr id="3" name="Content Placeholder 2"/>
          <p:cNvSpPr>
            <a:spLocks noGrp="1"/>
          </p:cNvSpPr>
          <p:nvPr>
            <p:ph idx="1"/>
          </p:nvPr>
        </p:nvSpPr>
        <p:spPr>
          <a:xfrm>
            <a:off x="1703512" y="1844824"/>
            <a:ext cx="9878888" cy="3744416"/>
          </a:xfrm>
        </p:spPr>
        <p:txBody>
          <a:bodyPr/>
          <a:lstStyle/>
          <a:p>
            <a:r>
              <a:rPr lang="en-US" sz="2000" b="1" i="1" dirty="0" smtClean="0"/>
              <a:t>Access </a:t>
            </a:r>
            <a:r>
              <a:rPr lang="en-US" sz="2000" b="1" i="1" dirty="0"/>
              <a:t>to grants and gender dimension</a:t>
            </a:r>
            <a:r>
              <a:rPr lang="en-US" sz="2000" dirty="0"/>
              <a:t>, </a:t>
            </a:r>
            <a:r>
              <a:rPr lang="en-US" sz="2000" i="1" dirty="0"/>
              <a:t>expected impact:</a:t>
            </a:r>
            <a:r>
              <a:rPr lang="en-US" sz="2000" dirty="0"/>
              <a:t> </a:t>
            </a:r>
            <a:r>
              <a:rPr lang="en-US" sz="2000" i="1" dirty="0"/>
              <a:t>Ensure more gender equal research grant systems in the EU. Advance gender equality in research an innovation as requested in the European Research Area. Ensure that EU research and innovation benefit better from male and female scientists' talents. Improve the quality of research and innovation and their relevance to society.</a:t>
            </a:r>
            <a:endParaRPr lang="nl-NL" sz="2000" i="1" dirty="0"/>
          </a:p>
          <a:p>
            <a:r>
              <a:rPr lang="en-US" sz="2000" b="1" i="1" dirty="0" smtClean="0"/>
              <a:t>Analysing </a:t>
            </a:r>
            <a:r>
              <a:rPr lang="en-US" sz="2000" b="1" i="1" dirty="0"/>
              <a:t>gender gaps and biases in the allocation of </a:t>
            </a:r>
            <a:r>
              <a:rPr lang="en-US" sz="2000" b="1" i="1" dirty="0" smtClean="0"/>
              <a:t>grants, </a:t>
            </a:r>
            <a:r>
              <a:rPr lang="en-US" sz="2000" i="1" dirty="0" smtClean="0"/>
              <a:t>expected impact:</a:t>
            </a:r>
            <a:r>
              <a:rPr lang="en-US" sz="2000" b="1" i="1" dirty="0" smtClean="0"/>
              <a:t/>
            </a:r>
            <a:br>
              <a:rPr lang="en-US" sz="2000" b="1" i="1" dirty="0" smtClean="0"/>
            </a:br>
            <a:r>
              <a:rPr lang="en-US" sz="2000" dirty="0"/>
              <a:t>Contribute to more gender equal research grant systems in the EU and to advancing gender equality in research and innovation as requested in the European Research Area. </a:t>
            </a:r>
            <a:r>
              <a:rPr lang="en-US" sz="2000" dirty="0" smtClean="0"/>
              <a:t>Help </a:t>
            </a:r>
            <a:r>
              <a:rPr lang="en-US" sz="2000" dirty="0"/>
              <a:t>EU research and innovation benefit better from male and female scientists' talents and improve the quality of research and innovation and their relevance to society.</a:t>
            </a:r>
            <a:endParaRPr lang="en-US" sz="2000" b="1" i="1" dirty="0" smtClean="0"/>
          </a:p>
          <a:p>
            <a:pPr marL="0" indent="0">
              <a:buNone/>
            </a:pPr>
            <a:r>
              <a:rPr lang="nl-NL" sz="2000" dirty="0"/>
              <a:t/>
            </a:r>
            <a:br>
              <a:rPr lang="nl-NL" sz="2000" dirty="0"/>
            </a:br>
            <a:endParaRPr lang="nl-NL" sz="2000" dirty="0" smtClean="0"/>
          </a:p>
          <a:p>
            <a:pPr marL="0" indent="0">
              <a:buNone/>
            </a:pPr>
            <a:endParaRPr lang="nl-NL" sz="2000" dirty="0"/>
          </a:p>
        </p:txBody>
      </p:sp>
    </p:spTree>
    <p:extLst>
      <p:ext uri="{BB962C8B-B14F-4D97-AF65-F5344CB8AC3E}">
        <p14:creationId xmlns:p14="http://schemas.microsoft.com/office/powerpoint/2010/main" val="3700994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5928" y="116632"/>
            <a:ext cx="10468744" cy="490065"/>
          </a:xfrm>
        </p:spPr>
        <p:txBody>
          <a:bodyPr/>
          <a:lstStyle/>
          <a:p>
            <a:r>
              <a:rPr lang="nl-NL" dirty="0" smtClean="0"/>
              <a:t>European policy for </a:t>
            </a:r>
            <a:r>
              <a:rPr lang="nl-NL" dirty="0" err="1" smtClean="0"/>
              <a:t>disabled</a:t>
            </a:r>
            <a:r>
              <a:rPr lang="nl-NL" dirty="0" smtClean="0"/>
              <a:t> </a:t>
            </a:r>
            <a:r>
              <a:rPr lang="nl-NL" dirty="0" err="1" smtClean="0"/>
              <a:t>people</a:t>
            </a:r>
            <a:endParaRPr lang="nl-NL" dirty="0"/>
          </a:p>
        </p:txBody>
      </p:sp>
      <p:sp>
        <p:nvSpPr>
          <p:cNvPr id="3" name="Content Placeholder 2"/>
          <p:cNvSpPr>
            <a:spLocks noGrp="1"/>
          </p:cNvSpPr>
          <p:nvPr>
            <p:ph idx="1"/>
          </p:nvPr>
        </p:nvSpPr>
        <p:spPr>
          <a:xfrm>
            <a:off x="1675928" y="836712"/>
            <a:ext cx="10324728" cy="6021288"/>
          </a:xfrm>
        </p:spPr>
        <p:txBody>
          <a:bodyPr/>
          <a:lstStyle/>
          <a:p>
            <a:pPr marL="0" indent="0">
              <a:buNone/>
            </a:pPr>
            <a:r>
              <a:rPr lang="nl-NL" sz="1900" b="1" dirty="0" smtClean="0"/>
              <a:t>EU</a:t>
            </a:r>
            <a:r>
              <a:rPr lang="nl-NL" sz="1900" dirty="0" smtClean="0"/>
              <a:t> is party to the </a:t>
            </a:r>
            <a:r>
              <a:rPr lang="nl-NL" sz="1900" b="1" dirty="0" smtClean="0"/>
              <a:t>UN </a:t>
            </a:r>
            <a:r>
              <a:rPr lang="nl-NL" sz="1900" b="1" dirty="0" err="1" smtClean="0"/>
              <a:t>Convention</a:t>
            </a:r>
            <a:r>
              <a:rPr lang="nl-NL" sz="1900" b="1" dirty="0" smtClean="0"/>
              <a:t> on the </a:t>
            </a:r>
            <a:r>
              <a:rPr lang="nl-NL" sz="1900" b="1" dirty="0" err="1" smtClean="0"/>
              <a:t>rights</a:t>
            </a:r>
            <a:r>
              <a:rPr lang="nl-NL" sz="1900" b="1" dirty="0" smtClean="0"/>
              <a:t> of persons </a:t>
            </a:r>
            <a:r>
              <a:rPr lang="nl-NL" sz="1900" b="1" dirty="0" err="1" smtClean="0"/>
              <a:t>with</a:t>
            </a:r>
            <a:r>
              <a:rPr lang="nl-NL" sz="1900" b="1" dirty="0" smtClean="0"/>
              <a:t> </a:t>
            </a:r>
            <a:r>
              <a:rPr lang="nl-NL" sz="1900" b="1" dirty="0" err="1" smtClean="0"/>
              <a:t>disabilities</a:t>
            </a:r>
            <a:r>
              <a:rPr lang="nl-NL" sz="1900" dirty="0" smtClean="0"/>
              <a:t>, European </a:t>
            </a:r>
            <a:r>
              <a:rPr lang="nl-NL" sz="1900" dirty="0" err="1" smtClean="0"/>
              <a:t>Disability</a:t>
            </a:r>
            <a:r>
              <a:rPr lang="nl-NL" sz="1900" dirty="0" smtClean="0"/>
              <a:t> Strategy 2010-2020, 8 priorities</a:t>
            </a:r>
          </a:p>
          <a:p>
            <a:pPr marL="0" indent="0">
              <a:buNone/>
            </a:pPr>
            <a:r>
              <a:rPr lang="en-US" sz="1900" dirty="0"/>
              <a:t>1. </a:t>
            </a:r>
            <a:r>
              <a:rPr lang="en-US" sz="1900" b="1" dirty="0"/>
              <a:t>Accessibility</a:t>
            </a:r>
            <a:r>
              <a:rPr lang="en-US" sz="1900" dirty="0"/>
              <a:t>: make goods and services accessible to people with disabilities and promote the market of assistive </a:t>
            </a:r>
            <a:r>
              <a:rPr lang="en-US" sz="1900" dirty="0" smtClean="0"/>
              <a:t>devices.</a:t>
            </a:r>
            <a:br>
              <a:rPr lang="en-US" sz="1900" dirty="0" smtClean="0"/>
            </a:br>
            <a:r>
              <a:rPr lang="en-US" sz="1900" dirty="0" smtClean="0"/>
              <a:t>2</a:t>
            </a:r>
            <a:r>
              <a:rPr lang="en-US" sz="1900" dirty="0"/>
              <a:t>. </a:t>
            </a:r>
            <a:r>
              <a:rPr lang="en-US" sz="1900" b="1" dirty="0"/>
              <a:t>Participation</a:t>
            </a:r>
            <a:r>
              <a:rPr lang="en-US" sz="1900" dirty="0"/>
              <a:t>: ensure that people with disabilities enjoy all benefits of EU citizenship; remove barriers to equal participation in public life and leisure activities; promote the provision of quality community-based </a:t>
            </a:r>
            <a:r>
              <a:rPr lang="en-US" sz="1900" dirty="0" smtClean="0"/>
              <a:t>services.</a:t>
            </a:r>
            <a:br>
              <a:rPr lang="en-US" sz="1900" dirty="0" smtClean="0"/>
            </a:br>
            <a:r>
              <a:rPr lang="en-US" sz="1900" dirty="0" smtClean="0">
                <a:solidFill>
                  <a:srgbClr val="00B050"/>
                </a:solidFill>
              </a:rPr>
              <a:t>3</a:t>
            </a:r>
            <a:r>
              <a:rPr lang="en-US" sz="1900" dirty="0">
                <a:solidFill>
                  <a:srgbClr val="00B050"/>
                </a:solidFill>
              </a:rPr>
              <a:t>. </a:t>
            </a:r>
            <a:r>
              <a:rPr lang="en-US" sz="1900" b="1" dirty="0">
                <a:solidFill>
                  <a:srgbClr val="00B050"/>
                </a:solidFill>
              </a:rPr>
              <a:t>Equality</a:t>
            </a:r>
            <a:r>
              <a:rPr lang="en-US" sz="1900" dirty="0">
                <a:solidFill>
                  <a:srgbClr val="00B050"/>
                </a:solidFill>
              </a:rPr>
              <a:t>: combat discrimination based on disability and promote equal </a:t>
            </a:r>
            <a:r>
              <a:rPr lang="en-US" sz="1900" dirty="0" smtClean="0">
                <a:solidFill>
                  <a:srgbClr val="00B050"/>
                </a:solidFill>
              </a:rPr>
              <a:t>opportunities.</a:t>
            </a:r>
            <a:r>
              <a:rPr lang="en-US" sz="1900" dirty="0" smtClean="0"/>
              <a:t/>
            </a:r>
            <a:br>
              <a:rPr lang="en-US" sz="1900" dirty="0" smtClean="0"/>
            </a:br>
            <a:r>
              <a:rPr lang="en-US" sz="1900" dirty="0" smtClean="0"/>
              <a:t>4</a:t>
            </a:r>
            <a:r>
              <a:rPr lang="en-US" sz="1900" dirty="0"/>
              <a:t>. </a:t>
            </a:r>
            <a:r>
              <a:rPr lang="en-US" sz="1900" b="1" dirty="0"/>
              <a:t>Employment</a:t>
            </a:r>
            <a:r>
              <a:rPr lang="en-US" sz="1900" dirty="0"/>
              <a:t>: raise significantly the share of persons with disabilities working in the open labour market. They represent </a:t>
            </a:r>
            <a:r>
              <a:rPr lang="en-US" sz="1900" b="1" dirty="0"/>
              <a:t>one-sixth of the EU's overall working-age population, </a:t>
            </a:r>
            <a:r>
              <a:rPr lang="en-US" sz="1900" dirty="0"/>
              <a:t>but their employment rate is comparatively </a:t>
            </a:r>
            <a:r>
              <a:rPr lang="en-US" sz="1900" dirty="0" smtClean="0"/>
              <a:t>low.</a:t>
            </a:r>
            <a:br>
              <a:rPr lang="en-US" sz="1900" dirty="0" smtClean="0"/>
            </a:br>
            <a:r>
              <a:rPr lang="en-US" sz="1900" dirty="0" smtClean="0">
                <a:solidFill>
                  <a:srgbClr val="00B050"/>
                </a:solidFill>
              </a:rPr>
              <a:t>5</a:t>
            </a:r>
            <a:r>
              <a:rPr lang="en-US" sz="1900" dirty="0">
                <a:solidFill>
                  <a:srgbClr val="00B050"/>
                </a:solidFill>
              </a:rPr>
              <a:t>. </a:t>
            </a:r>
            <a:r>
              <a:rPr lang="en-US" sz="1900" b="1" dirty="0">
                <a:solidFill>
                  <a:srgbClr val="00B050"/>
                </a:solidFill>
              </a:rPr>
              <a:t>Education and training</a:t>
            </a:r>
            <a:r>
              <a:rPr lang="en-US" sz="1900" dirty="0">
                <a:solidFill>
                  <a:srgbClr val="00B050"/>
                </a:solidFill>
              </a:rPr>
              <a:t>: promote inclusive education and lifelong learning for students and pupils with disabilities.</a:t>
            </a:r>
            <a:r>
              <a:rPr lang="en-US" sz="1900" dirty="0"/>
              <a:t> </a:t>
            </a:r>
            <a:r>
              <a:rPr lang="en-US" sz="1900" b="1" dirty="0"/>
              <a:t>Equal access to quality education and lifelong learning</a:t>
            </a:r>
            <a:r>
              <a:rPr lang="en-US" sz="1900" dirty="0"/>
              <a:t> enable disabled people to participate fully in society and improve their quality of life. The European Commission has launched several educational initiatives for disabled people. These include the </a:t>
            </a:r>
            <a:r>
              <a:rPr lang="en-US" sz="1900" u="sng" dirty="0">
                <a:hlinkClick r:id="rId2"/>
              </a:rPr>
              <a:t>European Agency for Special Needs and Inclusive Education</a:t>
            </a:r>
            <a:r>
              <a:rPr lang="en-US" sz="1900" dirty="0"/>
              <a:t> as well as a specific study group on disability and lifelong </a:t>
            </a:r>
            <a:r>
              <a:rPr lang="en-US" sz="1900" dirty="0" smtClean="0"/>
              <a:t>learning.</a:t>
            </a:r>
            <a:br>
              <a:rPr lang="en-US" sz="1900" dirty="0" smtClean="0"/>
            </a:br>
            <a:r>
              <a:rPr lang="en-US" sz="1900" dirty="0" smtClean="0"/>
              <a:t>6</a:t>
            </a:r>
            <a:r>
              <a:rPr lang="en-US" sz="1900" dirty="0"/>
              <a:t>. </a:t>
            </a:r>
            <a:r>
              <a:rPr lang="en-US" sz="1900" b="1" dirty="0"/>
              <a:t>Social protection</a:t>
            </a:r>
            <a:r>
              <a:rPr lang="en-US" sz="1900" dirty="0"/>
              <a:t>: promote decent living conditions, combat poverty and social </a:t>
            </a:r>
            <a:r>
              <a:rPr lang="en-US" sz="1900" dirty="0" smtClean="0"/>
              <a:t>exclusion.</a:t>
            </a:r>
            <a:br>
              <a:rPr lang="en-US" sz="1900" dirty="0" smtClean="0"/>
            </a:br>
            <a:r>
              <a:rPr lang="en-US" sz="1900" dirty="0" smtClean="0"/>
              <a:t>7</a:t>
            </a:r>
            <a:r>
              <a:rPr lang="en-US" sz="1900" dirty="0"/>
              <a:t>. </a:t>
            </a:r>
            <a:r>
              <a:rPr lang="en-US" sz="1900" b="1" dirty="0"/>
              <a:t>Health</a:t>
            </a:r>
            <a:r>
              <a:rPr lang="en-US" sz="1900" dirty="0"/>
              <a:t>: promote equal access to health services and related </a:t>
            </a:r>
            <a:r>
              <a:rPr lang="en-US" sz="1900" dirty="0" smtClean="0"/>
              <a:t>facilities.</a:t>
            </a:r>
            <a:br>
              <a:rPr lang="en-US" sz="1900" dirty="0" smtClean="0"/>
            </a:br>
            <a:r>
              <a:rPr lang="en-US" sz="1900" dirty="0" smtClean="0"/>
              <a:t>8</a:t>
            </a:r>
            <a:r>
              <a:rPr lang="en-US" sz="1900" dirty="0"/>
              <a:t>. </a:t>
            </a:r>
            <a:r>
              <a:rPr lang="en-US" sz="1900" b="1" dirty="0"/>
              <a:t>External action</a:t>
            </a:r>
            <a:r>
              <a:rPr lang="en-US" sz="1900" dirty="0"/>
              <a:t>: promote the rights of people with disabilities in the EU enlargement and international development programmes</a:t>
            </a:r>
            <a:r>
              <a:rPr lang="en-US" sz="1900" dirty="0" smtClean="0"/>
              <a:t>.</a:t>
            </a:r>
            <a:endParaRPr lang="nl-NL" sz="1900" dirty="0" smtClean="0"/>
          </a:p>
        </p:txBody>
      </p:sp>
    </p:spTree>
    <p:extLst>
      <p:ext uri="{BB962C8B-B14F-4D97-AF65-F5344CB8AC3E}">
        <p14:creationId xmlns:p14="http://schemas.microsoft.com/office/powerpoint/2010/main" val="3752578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274639"/>
            <a:ext cx="9950896" cy="1143000"/>
          </a:xfrm>
        </p:spPr>
        <p:txBody>
          <a:bodyPr/>
          <a:lstStyle/>
          <a:p>
            <a:r>
              <a:rPr lang="nl-NL" dirty="0"/>
              <a:t>European policy for </a:t>
            </a:r>
            <a:r>
              <a:rPr lang="nl-NL" dirty="0" err="1"/>
              <a:t>disabled</a:t>
            </a:r>
            <a:r>
              <a:rPr lang="nl-NL" dirty="0"/>
              <a:t> </a:t>
            </a:r>
            <a:r>
              <a:rPr lang="nl-NL" dirty="0" err="1" smtClean="0"/>
              <a:t>people</a:t>
            </a:r>
            <a:r>
              <a:rPr lang="nl-NL" dirty="0" smtClean="0"/>
              <a:t>: progress</a:t>
            </a:r>
            <a:endParaRPr lang="nl-NL" dirty="0"/>
          </a:p>
        </p:txBody>
      </p:sp>
      <p:sp>
        <p:nvSpPr>
          <p:cNvPr id="3" name="Content Placeholder 2"/>
          <p:cNvSpPr>
            <a:spLocks noGrp="1"/>
          </p:cNvSpPr>
          <p:nvPr>
            <p:ph idx="1"/>
          </p:nvPr>
        </p:nvSpPr>
        <p:spPr>
          <a:xfrm>
            <a:off x="1631504" y="908720"/>
            <a:ext cx="10560496" cy="5949280"/>
          </a:xfrm>
        </p:spPr>
        <p:txBody>
          <a:bodyPr/>
          <a:lstStyle/>
          <a:p>
            <a:pPr marL="0" indent="0">
              <a:buNone/>
            </a:pPr>
            <a:r>
              <a:rPr lang="nl-NL" sz="2200" dirty="0"/>
              <a:t>Progress report 2017 </a:t>
            </a:r>
            <a:r>
              <a:rPr lang="nl-NL" sz="2200" dirty="0" smtClean="0"/>
              <a:t>is 200 </a:t>
            </a:r>
            <a:r>
              <a:rPr lang="nl-NL" sz="2200" dirty="0"/>
              <a:t>pages! </a:t>
            </a:r>
            <a:r>
              <a:rPr lang="nl-NL" sz="2200" dirty="0" err="1" smtClean="0"/>
              <a:t>Some</a:t>
            </a:r>
            <a:r>
              <a:rPr lang="nl-NL" sz="2200" dirty="0" smtClean="0"/>
              <a:t> quotes:</a:t>
            </a:r>
          </a:p>
          <a:p>
            <a:r>
              <a:rPr lang="nl-NL" sz="2200" dirty="0" smtClean="0"/>
              <a:t>COM(2008</a:t>
            </a:r>
            <a:r>
              <a:rPr lang="nl-NL" sz="2200" dirty="0"/>
              <a:t>) 426 </a:t>
            </a:r>
            <a:r>
              <a:rPr lang="nl-NL" sz="2200" dirty="0" err="1"/>
              <a:t>final</a:t>
            </a:r>
            <a:r>
              <a:rPr lang="nl-NL" sz="2200" dirty="0"/>
              <a:t> </a:t>
            </a:r>
            <a:r>
              <a:rPr lang="en-US" sz="2200" dirty="0"/>
              <a:t>Proposal for a COUNCIL DIRECTIVE on implementing the </a:t>
            </a:r>
            <a:r>
              <a:rPr lang="en-US" sz="2200" b="1" dirty="0">
                <a:solidFill>
                  <a:srgbClr val="00B050"/>
                </a:solidFill>
              </a:rPr>
              <a:t>principle of equal treatment between persons irrespective of religion or belief, disability, age or sexual orientation</a:t>
            </a:r>
            <a:r>
              <a:rPr lang="en-US" sz="2200" dirty="0"/>
              <a:t> </a:t>
            </a:r>
            <a:r>
              <a:rPr lang="nl-NL" sz="2200" dirty="0" smtClean="0"/>
              <a:t>is blocked by the Council </a:t>
            </a:r>
            <a:r>
              <a:rPr lang="nl-NL" sz="2200" dirty="0" err="1" smtClean="0"/>
              <a:t>sofar</a:t>
            </a:r>
            <a:r>
              <a:rPr lang="nl-NL" sz="2200" dirty="0" smtClean="0"/>
              <a:t>, in 2017…</a:t>
            </a:r>
            <a:r>
              <a:rPr lang="en-US" sz="2200" dirty="0" smtClean="0"/>
              <a:t>The </a:t>
            </a:r>
            <a:r>
              <a:rPr lang="en-US" sz="2200" dirty="0"/>
              <a:t>Commission continues the negotiations with the Member States to push the Directive </a:t>
            </a:r>
            <a:r>
              <a:rPr lang="en-US" sz="2200" dirty="0" smtClean="0"/>
              <a:t>forward… </a:t>
            </a:r>
            <a:endParaRPr lang="en-US" sz="2200" dirty="0"/>
          </a:p>
          <a:p>
            <a:pPr marL="0" indent="0">
              <a:buNone/>
            </a:pPr>
            <a:r>
              <a:rPr lang="en-US" sz="2200" dirty="0" smtClean="0"/>
              <a:t>…The </a:t>
            </a:r>
            <a:r>
              <a:rPr lang="en-US" sz="2200" dirty="0"/>
              <a:t>public consultation showed that the </a:t>
            </a:r>
            <a:r>
              <a:rPr lang="en-US" sz="2200" b="1" dirty="0"/>
              <a:t>lack of awareness of EU citizens regarding disability issues </a:t>
            </a:r>
            <a:r>
              <a:rPr lang="en-US" sz="2200" dirty="0"/>
              <a:t>remains one of the barriers to the inclusion and participation of people with disabilities. </a:t>
            </a:r>
            <a:endParaRPr lang="en-US" sz="2200" dirty="0" smtClean="0"/>
          </a:p>
          <a:p>
            <a:pPr marL="0" indent="0">
              <a:buNone/>
            </a:pPr>
            <a:r>
              <a:rPr lang="en-US" sz="2200" dirty="0" smtClean="0"/>
              <a:t>…The </a:t>
            </a:r>
            <a:r>
              <a:rPr lang="en-US" sz="2200" dirty="0"/>
              <a:t>European Disability Strategy 2010-2020 puts forward a human rights approach of disability policies, in line with the UNCRPD. Disability concerns have been mainstreamed in a wealth of EU level actions, policies and laws. In addition, since the adoption of the strategy in 2010, it has been confirmed that a long term perspective is needed for the alignment of EU policies, laws and programmes to the UNCRPD. These efforts must be maintained to ensure </a:t>
            </a:r>
            <a:r>
              <a:rPr lang="en-US" sz="2200" dirty="0" smtClean="0"/>
              <a:t>the </a:t>
            </a:r>
            <a:r>
              <a:rPr lang="en-US" sz="2200" dirty="0"/>
              <a:t>completion of the Strategy within the time horizon set for 2020. </a:t>
            </a:r>
            <a:endParaRPr lang="nl-NL" sz="2200" dirty="0"/>
          </a:p>
        </p:txBody>
      </p:sp>
    </p:spTree>
    <p:extLst>
      <p:ext uri="{BB962C8B-B14F-4D97-AF65-F5344CB8AC3E}">
        <p14:creationId xmlns:p14="http://schemas.microsoft.com/office/powerpoint/2010/main" val="1971468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188640"/>
            <a:ext cx="10297144" cy="1143000"/>
          </a:xfrm>
        </p:spPr>
        <p:txBody>
          <a:bodyPr/>
          <a:lstStyle/>
          <a:p>
            <a:r>
              <a:rPr lang="en-GB" dirty="0" smtClean="0"/>
              <a:t>some </a:t>
            </a:r>
            <a:r>
              <a:rPr lang="en-GB" dirty="0"/>
              <a:t>lessons </a:t>
            </a:r>
            <a:r>
              <a:rPr lang="en-GB" dirty="0" smtClean="0"/>
              <a:t>learned:</a:t>
            </a:r>
            <a:br>
              <a:rPr lang="en-GB" dirty="0" smtClean="0"/>
            </a:br>
            <a:r>
              <a:rPr lang="nl-NL" dirty="0"/>
              <a:t>Progress is made BY EU, IPPO </a:t>
            </a:r>
            <a:r>
              <a:rPr lang="nl-NL" dirty="0" err="1"/>
              <a:t>IPPO</a:t>
            </a:r>
            <a:r>
              <a:rPr lang="nl-NL" dirty="0"/>
              <a:t> , </a:t>
            </a:r>
            <a:r>
              <a:rPr lang="ja-JP" altLang="nl-NL" dirty="0"/>
              <a:t>一歩一歩</a:t>
            </a:r>
            <a:endParaRPr lang="nl-NL" dirty="0"/>
          </a:p>
        </p:txBody>
      </p:sp>
      <p:sp>
        <p:nvSpPr>
          <p:cNvPr id="3" name="Content Placeholder 2"/>
          <p:cNvSpPr>
            <a:spLocks noGrp="1"/>
          </p:cNvSpPr>
          <p:nvPr>
            <p:ph idx="1"/>
          </p:nvPr>
        </p:nvSpPr>
        <p:spPr>
          <a:xfrm>
            <a:off x="1631504" y="1700808"/>
            <a:ext cx="10560496" cy="5141166"/>
          </a:xfrm>
        </p:spPr>
        <p:txBody>
          <a:bodyPr/>
          <a:lstStyle/>
          <a:p>
            <a:r>
              <a:rPr lang="en-GB" sz="2400" dirty="0" smtClean="0"/>
              <a:t>The EU: a lot of milestones but little progress as the Member States are in charge</a:t>
            </a:r>
          </a:p>
          <a:p>
            <a:r>
              <a:rPr lang="en-GB" sz="2400" dirty="0" smtClean="0"/>
              <a:t>The EU main focus and priority </a:t>
            </a:r>
            <a:r>
              <a:rPr lang="en-GB" sz="2400" dirty="0"/>
              <a:t>for research and education is </a:t>
            </a:r>
            <a:r>
              <a:rPr lang="en-GB" sz="2400" dirty="0" smtClean="0"/>
              <a:t>gender balance</a:t>
            </a:r>
          </a:p>
          <a:p>
            <a:r>
              <a:rPr lang="en-GB" sz="2400" dirty="0" smtClean="0"/>
              <a:t>The EU is steadily creating incentives for more and better inclusion and diversity</a:t>
            </a:r>
          </a:p>
          <a:p>
            <a:r>
              <a:rPr lang="en-GB" sz="2400" dirty="0" smtClean="0"/>
              <a:t>Inclusion and diversity can take place in many diverse ways </a:t>
            </a:r>
          </a:p>
          <a:p>
            <a:r>
              <a:rPr lang="en-GB" sz="2400" dirty="0" smtClean="0"/>
              <a:t>What should and can be changed? It is now the right time to discuss as the EU budget for 2021-2027 is being allocated and EP elections take place in May 2019.</a:t>
            </a:r>
          </a:p>
          <a:p>
            <a:r>
              <a:rPr lang="en-GB" sz="2400" dirty="0" smtClean="0"/>
              <a:t>Reflection on roles of personal and political leadership also nationally</a:t>
            </a:r>
          </a:p>
          <a:p>
            <a:pPr marL="0" indent="0">
              <a:buNone/>
            </a:pPr>
            <a:endParaRPr lang="nl-NL" sz="2400" dirty="0"/>
          </a:p>
        </p:txBody>
      </p:sp>
    </p:spTree>
    <p:extLst>
      <p:ext uri="{BB962C8B-B14F-4D97-AF65-F5344CB8AC3E}">
        <p14:creationId xmlns:p14="http://schemas.microsoft.com/office/powerpoint/2010/main" val="2751934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ardthema">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1299</TotalTime>
  <Words>633</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ＭＳ ゴシック</vt:lpstr>
      <vt:lpstr>Arial</vt:lpstr>
      <vt:lpstr>Arial</vt:lpstr>
      <vt:lpstr>Arial Narrow</vt:lpstr>
      <vt:lpstr>Calibri</vt:lpstr>
      <vt:lpstr>Tahoma</vt:lpstr>
      <vt:lpstr>Wingdings</vt:lpstr>
      <vt:lpstr>Standaardthema</vt:lpstr>
      <vt:lpstr>Diversity and inclusivity  in EU Research policy and funding  Diversity Talks | Inclusive Design and Technology  </vt:lpstr>
      <vt:lpstr>Some superheroes of inclusion and diversity to inspire you </vt:lpstr>
      <vt:lpstr>Some TRENDS, milestones, developments </vt:lpstr>
      <vt:lpstr>European research area</vt:lpstr>
      <vt:lpstr>European UNION and EU Research</vt:lpstr>
      <vt:lpstr>Topics to step up support to Gender Equality in Research &amp; Innovation policy include:</vt:lpstr>
      <vt:lpstr>European policy for disabled people</vt:lpstr>
      <vt:lpstr>European policy for disabled people: progress</vt:lpstr>
      <vt:lpstr>some lessons learned: Progress is made BY EU, IPPO IPPO , 一歩一歩</vt:lpstr>
      <vt:lpstr>Sources further reading and inspiration</vt:lpstr>
    </vt:vector>
  </TitlesOfParts>
  <Company>TU Delft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Servaas Duterloo</dc:creator>
  <cp:lastModifiedBy>Servaas Duterloo</cp:lastModifiedBy>
  <cp:revision>103</cp:revision>
  <dcterms:created xsi:type="dcterms:W3CDTF">2018-10-11T14:08:03Z</dcterms:created>
  <dcterms:modified xsi:type="dcterms:W3CDTF">2019-03-14T12:37:23Z</dcterms:modified>
</cp:coreProperties>
</file>