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423" r:id="rId3"/>
    <p:sldId id="463" r:id="rId4"/>
    <p:sldId id="538" r:id="rId5"/>
    <p:sldId id="539" r:id="rId6"/>
    <p:sldId id="540" r:id="rId7"/>
    <p:sldId id="534" r:id="rId8"/>
    <p:sldId id="535" r:id="rId9"/>
    <p:sldId id="536" r:id="rId10"/>
    <p:sldId id="541" r:id="rId11"/>
    <p:sldId id="542" r:id="rId12"/>
    <p:sldId id="543" r:id="rId13"/>
    <p:sldId id="366" r:id="rId14"/>
    <p:sldId id="396" r:id="rId15"/>
    <p:sldId id="418" r:id="rId16"/>
    <p:sldId id="419" r:id="rId17"/>
    <p:sldId id="420" r:id="rId18"/>
    <p:sldId id="425" r:id="rId19"/>
    <p:sldId id="448" r:id="rId20"/>
    <p:sldId id="449" r:id="rId21"/>
    <p:sldId id="544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808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19" autoAdjust="0"/>
    <p:restoredTop sz="94719" autoAdjust="0"/>
  </p:normalViewPr>
  <p:slideViewPr>
    <p:cSldViewPr snapToGrid="0" snapToObjects="1">
      <p:cViewPr varScale="1">
        <p:scale>
          <a:sx n="82" d="100"/>
          <a:sy n="82" d="100"/>
        </p:scale>
        <p:origin x="114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fld id="{8861A102-D392-45C1-A196-B7DEAB3002A0}" type="datetime1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fld id="{9C367871-1670-4928-948A-0CF4C22BED2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18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fld id="{1F2CFA93-5EBE-4141-A21C-243C7F28D2A7}" type="datetime1">
              <a:rPr lang="en-US"/>
              <a:pPr>
                <a:defRPr/>
              </a:pPr>
              <a:t>12/14/2018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ヒラギノ角ゴ Pro W3"/>
              </a:defRPr>
            </a:lvl1pPr>
          </a:lstStyle>
          <a:p>
            <a:pPr>
              <a:defRPr/>
            </a:pPr>
            <a:fld id="{F1F344B7-31C7-4553-9FF0-8E0730B90A1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14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8D7AC36F-421E-4D89-BB87-57C51D0008FC}" type="slidenum">
              <a:rPr lang="nl-NL" sz="1200">
                <a:latin typeface="Times New Roman" pitchFamily="18" charset="0"/>
                <a:cs typeface="ヒラギノ角ゴ Pro W3"/>
              </a:rPr>
              <a:pPr algn="r" defTabSz="914400"/>
              <a:t>17</a:t>
            </a:fld>
            <a:endParaRPr lang="nl-NL" sz="1200">
              <a:latin typeface="Times New Roman" pitchFamily="18" charset="0"/>
              <a:cs typeface="ヒラギノ角ゴ Pro W3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noFill/>
        </p:spPr>
        <p:txBody>
          <a:bodyPr/>
          <a:lstStyle/>
          <a:p>
            <a:pPr defTabSz="914400" eaLnBrk="1" hangingPunct="1"/>
            <a:endParaRPr lang="nl-NL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9251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4400"/>
            <a:fld id="{8D7AC36F-421E-4D89-BB87-57C51D0008FC}" type="slidenum">
              <a:rPr lang="nl-NL" sz="1200">
                <a:latin typeface="Times New Roman" pitchFamily="18" charset="0"/>
                <a:cs typeface="ヒラギノ角ゴ Pro W3"/>
              </a:rPr>
              <a:pPr algn="r" defTabSz="914400"/>
              <a:t>18</a:t>
            </a:fld>
            <a:endParaRPr lang="nl-NL" sz="1200">
              <a:latin typeface="Times New Roman" pitchFamily="18" charset="0"/>
              <a:cs typeface="ヒラギノ角ゴ Pro W3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6400" cy="4114800"/>
          </a:xfrm>
          <a:noFill/>
        </p:spPr>
        <p:txBody>
          <a:bodyPr/>
          <a:lstStyle/>
          <a:p>
            <a:pPr defTabSz="914400" eaLnBrk="1" hangingPunct="1"/>
            <a:endParaRPr lang="nl-NL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10756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tx2">
              <a:alpha val="70195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gro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8EDB18B4-5343-40FF-B4D4-132DE515C6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D5704AA9-45D4-48B2-B789-1C8CFA4B11AF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grafi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3"/>
          </p:nvPr>
        </p:nvSpPr>
        <p:spPr>
          <a:xfrm>
            <a:off x="4978400" y="950913"/>
            <a:ext cx="4165600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CCA8E7BA-F084-4863-84D9-CB0E976984A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54DD5A02-B1F0-4D59-9C8E-F0534763683D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 en kop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5520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calaSans"/>
                <a:cs typeface="Scala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5282"/>
            <a:ext cx="4040188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ScalaSans"/>
                <a:cs typeface="ScalaSans"/>
              </a:defRPr>
            </a:lvl1pPr>
            <a:lvl2pPr>
              <a:spcAft>
                <a:spcPts val="600"/>
              </a:spcAft>
              <a:defRPr sz="2000"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latin typeface="ScalaSans"/>
                <a:cs typeface="ScalaSans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552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calaSans"/>
                <a:cs typeface="ScalaSan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5282"/>
            <a:ext cx="4041775" cy="403815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latin typeface="ScalaSans"/>
                <a:cs typeface="ScalaSans"/>
              </a:defRPr>
            </a:lvl1pPr>
            <a:lvl2pPr>
              <a:spcAft>
                <a:spcPts val="600"/>
              </a:spcAft>
              <a:defRPr sz="2000"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latin typeface="ScalaSans"/>
                <a:cs typeface="ScalaSans"/>
              </a:defRPr>
            </a:lvl3pPr>
            <a:lvl4pPr>
              <a:defRPr sz="1600">
                <a:latin typeface="ScalaSans"/>
                <a:cs typeface="ScalaSans"/>
              </a:defRPr>
            </a:lvl4pPr>
            <a:lvl5pPr>
              <a:defRPr sz="1600">
                <a:latin typeface="ScalaSans"/>
                <a:cs typeface="ScalaSan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B3AB8FAC-FF8F-494D-950A-57635E5A0DA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3ACC523A-FBF9-4345-9785-F46791A82EAA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11A81FA2-993B-43C3-978E-0853A1240205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AF19110-8D1B-4996-838F-16196D4B61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F3035117-A579-4595-948D-DB5E7C61EB75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799D01BC-6F74-49EB-B8DC-F220C2A6F8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w 3841"/>
              <a:gd name="T11" fmla="*/ 208 h 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6D94101D-4B37-42CA-872D-0A2AD9FA0364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456225C4-1B4A-4AB5-8A7E-F05DD8D8C53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3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5E12D5E4-A66C-4EFE-9B6D-5961AAFB9863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4FA3287E-7647-4DB0-89F7-B8AE30907D9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1AAF859-392A-43CD-A2FA-39A59FB95FC1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4A408947-3DE7-4CCD-BE0F-488B9FF1248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6E5FBD4A-D2D1-458C-BF9A-1633AB788270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EF82B644-ABF2-4077-B44E-776833BAC69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to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5BE0EF36-BE37-4480-A572-A372668CF9E6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F42ED85-231B-45DB-84F1-100FB57093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1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ron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A623009-4167-4BF2-B52D-6A6577D85B1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64E06D89-7426-4B66-91EF-BC46FE234298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lauw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DC44B8A-D008-48F3-A93C-C1FD26D1DFC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4BE9BF78-50DB-4C31-992B-797039265AAF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bei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51945EA4-FCC4-41D9-9CD5-639E31E2E3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25FBC3E9-9D57-4410-9EA5-5A73756437FF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blau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0C53FDC9-1886-4CF4-92FA-AF3F2B85FDE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9E707887-6819-4FC0-990E-FBF12FFF5B40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bron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62DC0B6F-0606-4DB0-B9EE-BF966CA5DF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322BDB15-59B0-49E7-9A3F-85029482D024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lichtgro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/>
          </p:cNvSpPr>
          <p:nvPr userDrawn="1"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94901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5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722602" y="1963618"/>
            <a:ext cx="4386263" cy="1208134"/>
          </a:xfrm>
        </p:spPr>
        <p:txBody>
          <a:bodyPr>
            <a:normAutofit/>
          </a:bodyPr>
          <a:lstStyle>
            <a:lvl1pPr>
              <a:buFontTx/>
              <a:buNone/>
              <a:defRPr sz="3200">
                <a:solidFill>
                  <a:srgbClr val="003366"/>
                </a:solidFill>
                <a:latin typeface="ScalaSans"/>
                <a:cs typeface="ScalaSan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99CB46A5-6961-41E0-A440-681AFD501F6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D2B50751-990F-4FD4-A15C-45A51D3E179B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 userDrawn="1"/>
        </p:nvSpPr>
        <p:spPr bwMode="auto">
          <a:xfrm>
            <a:off x="0" y="0"/>
            <a:ext cx="9144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A6183F5D-BE82-4B4A-8701-96900BF1F4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BDCCED15-75E5-410A-8C0C-D0D963AB769F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>
              <a:gd name="T0" fmla="*/ 2161 w 2161"/>
              <a:gd name="T1" fmla="*/ 712 h 712"/>
              <a:gd name="T2" fmla="*/ 329 w 2161"/>
              <a:gd name="T3" fmla="*/ 712 h 712"/>
              <a:gd name="T4" fmla="*/ 0 w 2161"/>
              <a:gd name="T5" fmla="*/ 392 h 712"/>
              <a:gd name="T6" fmla="*/ 0 w 2161"/>
              <a:gd name="T7" fmla="*/ 0 h 712"/>
              <a:gd name="T8" fmla="*/ 2161 w 2161"/>
              <a:gd name="T9" fmla="*/ 0 h 712"/>
              <a:gd name="T10" fmla="*/ 2161 w 2161"/>
              <a:gd name="T11" fmla="*/ 712 h 7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2">
              <a:alpha val="79999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3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5">
              <a:alpha val="8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blauw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4022725" y="1476375"/>
            <a:ext cx="5145088" cy="1695450"/>
          </a:xfrm>
          <a:custGeom>
            <a:avLst/>
            <a:gdLst/>
            <a:ahLst/>
            <a:cxnLst>
              <a:cxn ang="0">
                <a:pos x="2161" y="712"/>
              </a:cxn>
              <a:cxn ang="0">
                <a:pos x="329" y="712"/>
              </a:cxn>
              <a:cxn ang="0">
                <a:pos x="0" y="392"/>
              </a:cxn>
              <a:cxn ang="0">
                <a:pos x="0" y="0"/>
              </a:cxn>
              <a:cxn ang="0">
                <a:pos x="2161" y="0"/>
              </a:cxn>
              <a:cxn ang="0">
                <a:pos x="2161" y="712"/>
              </a:cxn>
            </a:cxnLst>
            <a:rect l="0" t="0" r="r" b="b"/>
            <a:pathLst>
              <a:path w="2161" h="712">
                <a:moveTo>
                  <a:pt x="2161" y="712"/>
                </a:moveTo>
                <a:lnTo>
                  <a:pt x="329" y="712"/>
                </a:lnTo>
                <a:lnTo>
                  <a:pt x="0" y="392"/>
                </a:lnTo>
                <a:lnTo>
                  <a:pt x="0" y="0"/>
                </a:lnTo>
                <a:lnTo>
                  <a:pt x="2161" y="0"/>
                </a:lnTo>
                <a:lnTo>
                  <a:pt x="2161" y="712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588" y="5924550"/>
            <a:ext cx="9144001" cy="933450"/>
          </a:xfrm>
          <a:prstGeom prst="rect">
            <a:avLst/>
          </a:prstGeom>
          <a:solidFill>
            <a:srgbClr val="FFFFFF">
              <a:alpha val="85097"/>
            </a:srgbClr>
          </a:solidFill>
          <a:ln w="12700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l-NL">
              <a:latin typeface="Calibri" pitchFamily="34" charset="0"/>
              <a:cs typeface="ヒラギノ角ゴ Pro W3"/>
            </a:endParaRPr>
          </a:p>
        </p:txBody>
      </p:sp>
      <p:pic>
        <p:nvPicPr>
          <p:cNvPr id="6" name="Picture 5" descr="02-UTI_Basisvormen_powerpoint_05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53300" y="6035675"/>
            <a:ext cx="1498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2-UTI_Basisvormen_powerpoint_03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236" y="1476743"/>
            <a:ext cx="4279900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"/>
          </p:nvPr>
        </p:nvSpPr>
        <p:spPr>
          <a:xfrm>
            <a:off x="4764427" y="2832028"/>
            <a:ext cx="4403052" cy="458714"/>
          </a:xfrm>
        </p:spPr>
        <p:txBody>
          <a:bodyPr>
            <a:normAutofit/>
          </a:bodyPr>
          <a:lstStyle>
            <a:lvl1pPr>
              <a:buFontTx/>
              <a:buNone/>
              <a:defRPr sz="1200">
                <a:solidFill>
                  <a:schemeClr val="bg1"/>
                </a:solidFill>
                <a:latin typeface="ScalaSans"/>
                <a:cs typeface="ScalaSan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reeform 3"/>
          <p:cNvSpPr>
            <a:spLocks/>
          </p:cNvSpPr>
          <p:nvPr userDrawn="1"/>
        </p:nvSpPr>
        <p:spPr bwMode="auto">
          <a:xfrm>
            <a:off x="0" y="0"/>
            <a:ext cx="6097588" cy="635000"/>
          </a:xfrm>
          <a:custGeom>
            <a:avLst/>
            <a:gdLst>
              <a:gd name="T0" fmla="*/ 0 w 3841"/>
              <a:gd name="T1" fmla="*/ 208 h 400"/>
              <a:gd name="T2" fmla="*/ 0 w 3841"/>
              <a:gd name="T3" fmla="*/ 0 h 400"/>
              <a:gd name="T4" fmla="*/ 3841 w 3841"/>
              <a:gd name="T5" fmla="*/ 0 h 400"/>
              <a:gd name="T6" fmla="*/ 3841 w 3841"/>
              <a:gd name="T7" fmla="*/ 400 h 400"/>
              <a:gd name="T8" fmla="*/ 184 w 3841"/>
              <a:gd name="T9" fmla="*/ 40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</a:path>
            </a:pathLst>
          </a:custGeom>
          <a:noFill/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520"/>
            <a:ext cx="8229600" cy="467791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>
                <a:solidFill>
                  <a:schemeClr val="tx2"/>
                </a:solidFill>
                <a:latin typeface="ScalaSans"/>
                <a:cs typeface="ScalaSans"/>
              </a:defRPr>
            </a:lvl1pPr>
            <a:lvl2pPr>
              <a:spcAft>
                <a:spcPts val="600"/>
              </a:spcAft>
              <a:buFont typeface="Arial"/>
              <a:buChar char="•"/>
              <a:defRPr sz="2000">
                <a:solidFill>
                  <a:schemeClr val="tx2"/>
                </a:solidFill>
                <a:latin typeface="ScalaSans"/>
                <a:cs typeface="ScalaSans"/>
              </a:defRPr>
            </a:lvl2pPr>
            <a:lvl3pPr>
              <a:spcAft>
                <a:spcPts val="600"/>
              </a:spcAft>
              <a:defRPr sz="2000">
                <a:solidFill>
                  <a:schemeClr val="tx2"/>
                </a:solidFill>
                <a:latin typeface="ScalaSans"/>
                <a:cs typeface="ScalaSans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19356718-1D66-4832-88C8-1B2A6967AC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182CDF05-B9DF-4956-8B30-06B5435C0167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n afbeeld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/>
          <p:cNvSpPr>
            <a:spLocks/>
          </p:cNvSpPr>
          <p:nvPr userDrawn="1"/>
        </p:nvSpPr>
        <p:spPr bwMode="auto">
          <a:xfrm>
            <a:off x="0" y="477838"/>
            <a:ext cx="9144000" cy="6380162"/>
          </a:xfrm>
          <a:custGeom>
            <a:avLst/>
            <a:gdLst>
              <a:gd name="T0" fmla="*/ 192 w 3841"/>
              <a:gd name="T1" fmla="*/ 200 h 2680"/>
              <a:gd name="T2" fmla="*/ 0 w 3841"/>
              <a:gd name="T3" fmla="*/ 0 h 2680"/>
              <a:gd name="T4" fmla="*/ 0 w 3841"/>
              <a:gd name="T5" fmla="*/ 2680 h 2680"/>
              <a:gd name="T6" fmla="*/ 3841 w 3841"/>
              <a:gd name="T7" fmla="*/ 2680 h 2680"/>
              <a:gd name="T8" fmla="*/ 3841 w 3841"/>
              <a:gd name="T9" fmla="*/ 200 h 2680"/>
              <a:gd name="T10" fmla="*/ 192 w 3841"/>
              <a:gd name="T11" fmla="*/ 200 h 26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1" h="2680">
                <a:moveTo>
                  <a:pt x="192" y="200"/>
                </a:moveTo>
                <a:lnTo>
                  <a:pt x="0" y="0"/>
                </a:lnTo>
                <a:lnTo>
                  <a:pt x="0" y="2680"/>
                </a:lnTo>
                <a:lnTo>
                  <a:pt x="3841" y="2680"/>
                </a:lnTo>
                <a:lnTo>
                  <a:pt x="3841" y="200"/>
                </a:lnTo>
                <a:lnTo>
                  <a:pt x="192" y="200"/>
                </a:lnTo>
                <a:close/>
              </a:path>
            </a:pathLst>
          </a:custGeom>
          <a:solidFill>
            <a:srgbClr val="FFFFFF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02-UTI_Basisvormen_powerpoint_03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6250" y="6061075"/>
            <a:ext cx="254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800"/>
            <a:ext cx="4038600" cy="4678638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2000"/>
            </a:lvl1pPr>
            <a:lvl2pPr>
              <a:spcAft>
                <a:spcPts val="600"/>
              </a:spcAft>
              <a:defRPr sz="2000"/>
            </a:lvl2pPr>
            <a:lvl3pPr>
              <a:spcAft>
                <a:spcPts val="600"/>
              </a:spcAft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842"/>
            <a:ext cx="8229600" cy="95224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ScalaSans"/>
                <a:cs typeface="Scala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4986868" y="950913"/>
            <a:ext cx="4157132" cy="49625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257925"/>
            <a:ext cx="2063750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CC9933"/>
                </a:solidFill>
                <a:latin typeface="ScalaSans"/>
                <a:ea typeface="+mn-ea"/>
                <a:cs typeface="ScalaSans"/>
              </a:defRPr>
            </a:lvl1pPr>
          </a:lstStyle>
          <a:p>
            <a:pPr>
              <a:defRPr/>
            </a:pPr>
            <a:r>
              <a:rPr lang="en-US"/>
              <a:t>Titel presentatie in Footer 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913688" y="6257925"/>
            <a:ext cx="7731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FD121FE6-D8E8-43C1-B7E3-0B0A311D26B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>
          <a:xfrm>
            <a:off x="5160963" y="6257925"/>
            <a:ext cx="235743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CC9933"/>
                </a:solidFill>
                <a:latin typeface="ScalaSans" pitchFamily="34" charset="0"/>
                <a:cs typeface="ヒラギノ角ゴ Pro W3"/>
              </a:defRPr>
            </a:lvl1pPr>
          </a:lstStyle>
          <a:p>
            <a:pPr>
              <a:defRPr/>
            </a:pPr>
            <a:fld id="{48306873-183F-4159-8CC4-486AD1AAC0A2}" type="datetime1">
              <a:rPr lang="nl-NL"/>
              <a:pPr>
                <a:defRPr/>
              </a:pPr>
              <a:t>14-12-2018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calaSans"/>
          <a:ea typeface="ヒラギノ角ゴ Pro W3" pitchFamily="-109" charset="-128"/>
          <a:cs typeface="ScalaSan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794078" y="1426819"/>
            <a:ext cx="5373735" cy="14700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4400" b="1" dirty="0"/>
              <a:t>Implicit Bias</a:t>
            </a:r>
            <a:endParaRPr lang="nl-NL" sz="4400" b="1" dirty="0">
              <a:ea typeface="ヒラギノ角ゴ Pro W3"/>
            </a:endParaRPr>
          </a:p>
        </p:txBody>
      </p:sp>
      <p:sp>
        <p:nvSpPr>
          <p:cNvPr id="3174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64088" y="2785246"/>
            <a:ext cx="4403725" cy="458787"/>
          </a:xfrm>
        </p:spPr>
        <p:txBody>
          <a:bodyPr/>
          <a:lstStyle/>
          <a:p>
            <a:pPr algn="r" eaLnBrk="1" hangingPunct="1"/>
            <a:r>
              <a:rPr lang="nl-NL" sz="1800" dirty="0">
                <a:ea typeface="ヒラギノ角ゴ Pro W3"/>
              </a:rPr>
              <a:t>Hans van Dijk</a:t>
            </a:r>
            <a:endParaRPr lang="nl-NL" sz="1600" dirty="0">
              <a:ea typeface="ヒラギノ角ゴ Pro W3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5B26A2C2-1D01-4EC7-9239-2F030D9CA0B6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How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to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overcome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implicit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bias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3C9C042-B325-4811-9620-EE08A192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92" y="1094985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b="1" dirty="0" err="1">
                <a:solidFill>
                  <a:schemeClr val="tx2"/>
                </a:solidFill>
                <a:latin typeface="ScalaSans"/>
                <a:cs typeface="ヒラギノ角ゴ Pro W3"/>
              </a:rPr>
              <a:t>Changing</a:t>
            </a:r>
            <a:r>
              <a:rPr lang="nl-BE" sz="2000" b="1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b="1" dirty="0" err="1">
                <a:solidFill>
                  <a:schemeClr val="tx2"/>
                </a:solidFill>
                <a:latin typeface="ScalaSans"/>
                <a:cs typeface="ヒラギノ角ゴ Pro W3"/>
              </a:rPr>
              <a:t>associations</a:t>
            </a:r>
            <a:endParaRPr lang="nl-BE" sz="2000" b="1" dirty="0">
              <a:solidFill>
                <a:schemeClr val="tx2"/>
              </a:solidFill>
              <a:latin typeface="ScalaSans"/>
              <a:cs typeface="ヒラギノ角ゴ Pro W3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Sheryl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 Sandberg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à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You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nl-BE" sz="2000" dirty="0">
              <a:solidFill>
                <a:schemeClr val="tx2"/>
              </a:solidFill>
              <a:latin typeface="ScalaSans"/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b="1" dirty="0" err="1">
                <a:solidFill>
                  <a:schemeClr val="tx2"/>
                </a:solidFill>
                <a:latin typeface="ScalaSans"/>
                <a:cs typeface="ヒラギノ角ゴ Pro W3"/>
              </a:rPr>
              <a:t>Changing</a:t>
            </a:r>
            <a:r>
              <a:rPr lang="nl-BE" sz="2000" b="1" dirty="0">
                <a:solidFill>
                  <a:schemeClr val="tx2"/>
                </a:solidFill>
                <a:latin typeface="ScalaSans"/>
                <a:cs typeface="ヒラギノ角ゴ Pro W3"/>
              </a:rPr>
              <a:t> control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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Oranges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  <a:sym typeface="Wingdings" panose="05000000000000000000" pitchFamily="2" charset="2"/>
              </a:rPr>
              <a:t>exercise</a:t>
            </a:r>
            <a:endParaRPr lang="nl-BE" sz="2000" dirty="0">
              <a:solidFill>
                <a:schemeClr val="tx2"/>
              </a:solidFill>
              <a:latin typeface="ScalaSans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2402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5B26A2C2-1D01-4EC7-9239-2F030D9CA0B6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Oranges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exercise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AFCBEA-39D7-458A-9555-E63333AD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571625"/>
            <a:ext cx="52101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2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5B26A2C2-1D01-4EC7-9239-2F030D9CA0B6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Questions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?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Suggestions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?	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3C9C042-B325-4811-9620-EE08A192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25830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nl-BE" sz="6000" b="1" dirty="0">
                <a:solidFill>
                  <a:schemeClr val="tx2"/>
                </a:solidFill>
                <a:cs typeface="ヒラギノ角ゴ Pro W3"/>
              </a:rPr>
              <a:t>J.vanDijk1@uvt.nl</a:t>
            </a:r>
            <a:endParaRPr lang="nl-BE" sz="6000" dirty="0">
              <a:solidFill>
                <a:schemeClr val="tx2"/>
              </a:solidFill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6847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Two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perspectives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on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why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diversity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200" y="1230298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dirty="0">
              <a:solidFill>
                <a:schemeClr val="tx2"/>
              </a:solidFill>
              <a:cs typeface="ヒラギノ角ゴ Pro W3"/>
            </a:endParaRPr>
          </a:p>
        </p:txBody>
      </p:sp>
      <p:pic>
        <p:nvPicPr>
          <p:cNvPr id="3074" name="Picture 2" descr="http://www.erescue.ca/wp-content/uploads/2012/09/growth-profit-freedom-e1348528889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45" y="1546362"/>
            <a:ext cx="3210630" cy="19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dultcommunitytraining.org.uk/perch/resources/equality-diversity-w497h2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3490"/>
            <a:ext cx="4190023" cy="18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5488991"/>
            <a:ext cx="84963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Tx/>
              <a:buNone/>
            </a:pP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Van Dijk, H., van Engen, M. L., &amp; Paauwe, J. (2012).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Reframing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the business case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virtues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 eaLnBrk="1" hangingPunct="1">
              <a:buFontTx/>
              <a:buNone/>
            </a:pPr>
            <a:r>
              <a:rPr lang="nl-NL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Journal of Business </a:t>
            </a:r>
            <a:r>
              <a:rPr lang="nl-NL" altLang="en-US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nl-NL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, 111, 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73-84</a:t>
            </a:r>
            <a:r>
              <a:rPr lang="nl-NL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3952583"/>
            <a:ext cx="399939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nl-NL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Business Case </a:t>
            </a:r>
            <a:r>
              <a:rPr lang="nl-NL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nl-NL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nl-NL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nl-NL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Utilitarianism</a:t>
            </a:r>
            <a:endParaRPr lang="nl-NL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667316" y="3952583"/>
            <a:ext cx="399939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</a:pPr>
            <a:r>
              <a:rPr lang="nl-NL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nl-NL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nl-NL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nl-NL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nl-NL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Deontology</a:t>
            </a:r>
            <a:endParaRPr lang="nl-NL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Business Case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Perspective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200" y="1230298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8146" y="1252615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AU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Reasons for diversity</a:t>
            </a:r>
          </a:p>
          <a:p>
            <a:pPr eaLnBrk="1" hangingPunct="1">
              <a:buFontTx/>
              <a:buNone/>
            </a:pPr>
            <a:endParaRPr lang="en-AU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Talent shortage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Be like customers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AU" alt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lvl="1" indent="-342900" eaLnBrk="1" hangingPunct="1">
              <a:buFont typeface="Arial" panose="020B0604020202020204" pitchFamily="34" charset="0"/>
              <a:buChar char="•"/>
            </a:pPr>
            <a:endParaRPr lang="en-AU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AU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1 &amp; 2 are accepted, 3 demands research</a:t>
            </a:r>
            <a:endParaRPr lang="en-AU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57200" y="5447934"/>
            <a:ext cx="84963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eaLnBrk="1" hangingPunct="1">
              <a:buFontTx/>
              <a:buNone/>
            </a:pP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Kochan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et al. (2003). The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on business performance: Report of the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diversity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nl-NL" alt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 eaLnBrk="1" hangingPunct="1">
              <a:buFontTx/>
              <a:buNone/>
            </a:pPr>
            <a:r>
              <a:rPr lang="nl-NL" alt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Management, 42</a:t>
            </a:r>
            <a:r>
              <a:rPr lang="nl-NL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3-21.</a:t>
            </a:r>
            <a:endParaRPr lang="nl-NL" alt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Merging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The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Two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Perspectives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pic>
        <p:nvPicPr>
          <p:cNvPr id="8" name="Picture 6" descr="titanic-si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77168"/>
            <a:ext cx="7739062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73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Merging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The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Two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Perspectives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8637" y="1389413"/>
            <a:ext cx="815816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u="sng" dirty="0">
                <a:solidFill>
                  <a:schemeClr val="tx2"/>
                </a:solidFill>
                <a:cs typeface="ヒラギノ角ゴ Pro W3"/>
              </a:rPr>
              <a:t>Three people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tx2"/>
              </a:solidFill>
              <a:cs typeface="ヒラギノ角ゴ Pro W3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cs typeface="ヒラギノ角ゴ Pro W3"/>
              </a:rPr>
              <a:t>A retired captain</a:t>
            </a:r>
            <a:endParaRPr lang="en-US" i="1" dirty="0">
              <a:solidFill>
                <a:schemeClr val="tx2"/>
              </a:solidFill>
              <a:cs typeface="ヒラギノ角ゴ Pro W3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cs typeface="ヒラギノ角ゴ Pro W3"/>
              </a:rPr>
              <a:t>A sailor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cs typeface="ヒラギノ角ゴ Pro W3"/>
              </a:rPr>
              <a:t>A grandmother</a:t>
            </a:r>
            <a:r>
              <a:rPr lang="en-US" i="1" dirty="0">
                <a:solidFill>
                  <a:schemeClr val="tx2"/>
                </a:solidFill>
                <a:cs typeface="ヒラギノ角ゴ Pro W3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i="1" dirty="0">
              <a:solidFill>
                <a:schemeClr val="tx2"/>
              </a:solidFill>
              <a:cs typeface="ヒラギノ角ゴ Pro W3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u="sng" dirty="0">
                <a:solidFill>
                  <a:schemeClr val="tx2"/>
                </a:solidFill>
                <a:cs typeface="ヒラギノ角ゴ Pro W3"/>
              </a:rPr>
              <a:t>Two tasks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solidFill>
                <a:schemeClr val="tx2"/>
              </a:solidFill>
              <a:cs typeface="ヒラギノ角ゴ Pro W3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cs typeface="ヒラギノ角ゴ Pro W3"/>
              </a:rPr>
              <a:t>Rowing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solidFill>
                  <a:schemeClr val="tx2"/>
                </a:solidFill>
                <a:cs typeface="ヒラギノ角ゴ Pro W3"/>
              </a:rPr>
              <a:t>Steering</a:t>
            </a:r>
          </a:p>
        </p:txBody>
      </p:sp>
      <p:pic>
        <p:nvPicPr>
          <p:cNvPr id="6" name="Picture 6" descr="titanic-sin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3479800"/>
            <a:ext cx="435451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899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755650" y="5300663"/>
            <a:ext cx="7772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br>
              <a:rPr lang="nl-NL" sz="2800">
                <a:solidFill>
                  <a:schemeClr val="tx2"/>
                </a:solidFill>
                <a:latin typeface="Verdana" pitchFamily="34" charset="0"/>
                <a:cs typeface="ヒラギノ角ゴ Pro W3"/>
              </a:rPr>
            </a:br>
            <a:endParaRPr lang="nl-NL" sz="2800" b="1" i="1">
              <a:solidFill>
                <a:schemeClr val="tx2"/>
              </a:solidFill>
              <a:latin typeface="Verdana" pitchFamily="34" charset="0"/>
              <a:cs typeface="ヒラギノ角ゴ Pro W3"/>
            </a:endParaRP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755650" y="1345126"/>
            <a:ext cx="7561263" cy="425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defTabSz="914400"/>
            <a:endParaRPr lang="nl-NL" sz="2000" i="1" dirty="0">
              <a:solidFill>
                <a:schemeClr val="tx2"/>
              </a:solidFill>
              <a:latin typeface="Verdana" pitchFamily="34" charset="0"/>
              <a:cs typeface="ヒラギノ角ゴ Pro W3"/>
            </a:endParaRPr>
          </a:p>
          <a:p>
            <a:pPr marL="609600" indent="-609600" defTabSz="914400">
              <a:buFont typeface="Wingdings" pitchFamily="2" charset="2"/>
              <a:buChar char="à"/>
            </a:pPr>
            <a:r>
              <a:rPr lang="en-GB" sz="2000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Status differences between group members tend to emerge automatically when 				</a:t>
            </a:r>
          </a:p>
          <a:p>
            <a:pPr marL="609600" indent="-609600" defTabSz="914400">
              <a:buFont typeface="Wingdings" pitchFamily="2" charset="2"/>
              <a:buNone/>
            </a:pPr>
            <a:endParaRPr lang="en-GB" sz="2000" dirty="0">
              <a:solidFill>
                <a:schemeClr val="tx2"/>
              </a:solidFill>
              <a:latin typeface="Verdana" pitchFamily="34" charset="0"/>
              <a:cs typeface="ヒラギノ角ゴ Pro W3"/>
              <a:sym typeface="Wingdings" pitchFamily="2" charset="2"/>
            </a:endParaRPr>
          </a:p>
          <a:p>
            <a:pPr marL="609600" indent="-609600" defTabSz="914400">
              <a:buFont typeface="Wingdings" pitchFamily="2" charset="2"/>
              <a:buNone/>
            </a:pPr>
            <a:r>
              <a:rPr lang="en-GB" sz="2000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	(a) when different team members are categorized 			differently</a:t>
            </a:r>
            <a:r>
              <a:rPr lang="nl-NL" sz="2000" b="1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, </a:t>
            </a:r>
            <a:r>
              <a:rPr lang="nl-NL" sz="2000" i="1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and</a:t>
            </a:r>
            <a:r>
              <a:rPr lang="en-GB" sz="2000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	</a:t>
            </a:r>
          </a:p>
          <a:p>
            <a:pPr marL="609600" indent="-609600" defTabSz="914400">
              <a:buFont typeface="Wingdings" pitchFamily="2" charset="2"/>
              <a:buNone/>
            </a:pPr>
            <a:endParaRPr lang="en-GB" sz="2000" dirty="0">
              <a:solidFill>
                <a:schemeClr val="tx2"/>
              </a:solidFill>
              <a:latin typeface="Verdana" pitchFamily="34" charset="0"/>
              <a:cs typeface="ヒラギノ角ゴ Pro W3"/>
              <a:sym typeface="Wingdings" pitchFamily="2" charset="2"/>
            </a:endParaRPr>
          </a:p>
          <a:p>
            <a:pPr marL="609600" indent="-609600" defTabSz="914400">
              <a:buFont typeface="Wingdings" pitchFamily="2" charset="2"/>
              <a:buNone/>
            </a:pPr>
            <a:r>
              <a:rPr lang="en-GB" sz="2000" dirty="0">
                <a:solidFill>
                  <a:schemeClr val="tx2"/>
                </a:solidFill>
                <a:latin typeface="Verdana" pitchFamily="34" charset="0"/>
                <a:cs typeface="ヒラギノ角ゴ Pro W3"/>
                <a:sym typeface="Wingdings" pitchFamily="2" charset="2"/>
              </a:rPr>
              <a:t>	(b) when those different categories (are expected 			to) relate to different (informational)			 resources</a:t>
            </a:r>
          </a:p>
          <a:p>
            <a:pPr marL="609600" indent="-609600" defTabSz="914400">
              <a:buFont typeface="Wingdings" pitchFamily="2" charset="2"/>
              <a:buNone/>
            </a:pPr>
            <a:endParaRPr lang="en-GB" sz="2000" dirty="0">
              <a:solidFill>
                <a:schemeClr val="tx2"/>
              </a:solidFill>
              <a:latin typeface="Verdana" pitchFamily="34" charset="0"/>
              <a:cs typeface="ヒラギノ角ゴ Pro W3"/>
              <a:sym typeface="Wingdings" pitchFamily="2" charset="2"/>
            </a:endParaRPr>
          </a:p>
          <a:p>
            <a:pPr marL="609600" indent="-609600" defTabSz="914400">
              <a:buFont typeface="Wingdings" pitchFamily="2" charset="2"/>
              <a:buNone/>
            </a:pPr>
            <a:endParaRPr lang="en-GB" sz="2000" dirty="0">
              <a:solidFill>
                <a:schemeClr val="tx2"/>
              </a:solidFill>
              <a:latin typeface="Verdana" pitchFamily="34" charset="0"/>
              <a:cs typeface="ヒラギノ角ゴ Pro W3"/>
              <a:sym typeface="Wingdings" pitchFamily="2" charset="2"/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nl-NL" sz="900" dirty="0">
                <a:solidFill>
                  <a:schemeClr val="tx2"/>
                </a:solidFill>
              </a:rPr>
              <a:t>van Dijk, H., van Engen, M. L. (2013). </a:t>
            </a:r>
            <a:r>
              <a:rPr lang="en-US" sz="900" dirty="0">
                <a:solidFill>
                  <a:schemeClr val="tx2"/>
                </a:solidFill>
              </a:rPr>
              <a:t>A status perspective on the consequences of work group diversity</a:t>
            </a:r>
            <a:r>
              <a:rPr lang="en-US" sz="900" i="1" dirty="0">
                <a:solidFill>
                  <a:schemeClr val="tx2"/>
                </a:solidFill>
              </a:rPr>
              <a:t>. </a:t>
            </a: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en-US" sz="900" i="1" dirty="0">
                <a:solidFill>
                  <a:schemeClr val="tx2"/>
                </a:solidFill>
              </a:rPr>
              <a:t>Journal of Occupational and Organizational Psychology, 86, 223-241. </a:t>
            </a:r>
            <a:endParaRPr lang="en-US" sz="900" i="1" dirty="0">
              <a:solidFill>
                <a:schemeClr val="tx2"/>
              </a:solidFill>
              <a:latin typeface="ScalaSans"/>
              <a:cs typeface="ScalaSans"/>
            </a:endParaRPr>
          </a:p>
          <a:p>
            <a:pPr marL="609600" indent="-609600" defTabSz="914400">
              <a:buFont typeface="Wingdings" pitchFamily="2" charset="2"/>
              <a:buNone/>
            </a:pPr>
            <a:endParaRPr lang="nl-NL" sz="900" dirty="0">
              <a:solidFill>
                <a:schemeClr val="tx2"/>
              </a:solidFill>
              <a:latin typeface="Verdana" pitchFamily="34" charset="0"/>
              <a:cs typeface="ヒラギノ角ゴ Pro W3"/>
              <a:sym typeface="Wingdings" pitchFamily="2" charset="2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"/>
                <a:ea typeface="ヒラギノ角ゴ Pro W3"/>
                <a:cs typeface="ScalaSans"/>
              </a:rPr>
              <a:t>Merging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"/>
                <a:ea typeface="ヒラギノ角ゴ Pro W3"/>
                <a:cs typeface="ScalaSans"/>
              </a:rPr>
              <a:t> The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"/>
                <a:ea typeface="ヒラギノ角ゴ Pro W3"/>
                <a:cs typeface="ScalaSans"/>
              </a:rPr>
              <a:t>Two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"/>
                <a:ea typeface="ヒラギノ角ゴ Pro W3"/>
                <a:cs typeface="ScalaSans"/>
              </a:rPr>
              <a:t> </a:t>
            </a:r>
            <a:r>
              <a:rPr kumimoji="0" lang="nl-NL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calaSans"/>
                <a:ea typeface="ヒラギノ角ゴ Pro W3"/>
                <a:cs typeface="ScalaSans"/>
              </a:rPr>
              <a:t>Perspectives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calaSans"/>
              <a:ea typeface="ヒラギノ角ゴ Pro W3"/>
              <a:cs typeface="ScalaSans"/>
            </a:endParaRPr>
          </a:p>
        </p:txBody>
      </p:sp>
    </p:spTree>
    <p:extLst>
      <p:ext uri="{BB962C8B-B14F-4D97-AF65-F5344CB8AC3E}">
        <p14:creationId xmlns:p14="http://schemas.microsoft.com/office/powerpoint/2010/main" val="15723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ChangeArrowheads="1"/>
          </p:cNvSpPr>
          <p:nvPr/>
        </p:nvSpPr>
        <p:spPr bwMode="auto">
          <a:xfrm>
            <a:off x="755650" y="5300663"/>
            <a:ext cx="77724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br>
              <a:rPr lang="nl-NL" sz="2800">
                <a:solidFill>
                  <a:schemeClr val="tx2"/>
                </a:solidFill>
                <a:latin typeface="Verdana" pitchFamily="34" charset="0"/>
                <a:cs typeface="ヒラギノ角ゴ Pro W3"/>
              </a:rPr>
            </a:br>
            <a:endParaRPr lang="nl-NL" sz="2800" b="1" i="1">
              <a:solidFill>
                <a:schemeClr val="tx2"/>
              </a:solidFill>
              <a:latin typeface="Verdana" pitchFamily="34" charset="0"/>
              <a:cs typeface="ヒラギノ角ゴ Pro W3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51502" y="1456786"/>
            <a:ext cx="75615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What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if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:</a:t>
            </a:r>
            <a:br>
              <a:rPr lang="nl-NL" sz="1600" dirty="0">
                <a:solidFill>
                  <a:schemeClr val="tx2"/>
                </a:solidFill>
                <a:cs typeface="ヒラギノ角ゴ Pro W3"/>
              </a:rPr>
            </a:b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* the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grandmother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is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only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40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years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old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and a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former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Olympic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rowing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champion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</a:t>
            </a:r>
          </a:p>
          <a:p>
            <a:pPr defTabSz="914400"/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* the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sailor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has a whiplash </a:t>
            </a:r>
          </a:p>
          <a:p>
            <a:pPr defTabSz="914400"/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* the </a:t>
            </a:r>
            <a:r>
              <a:rPr lang="nl-NL" sz="1600" dirty="0" err="1">
                <a:solidFill>
                  <a:schemeClr val="tx2"/>
                </a:solidFill>
                <a:cs typeface="ヒラギノ角ゴ Pro W3"/>
              </a:rPr>
              <a:t>retired</a:t>
            </a:r>
            <a:r>
              <a:rPr lang="nl-NL" sz="1600" dirty="0">
                <a:solidFill>
                  <a:schemeClr val="tx2"/>
                </a:solidFill>
                <a:cs typeface="ヒラギノ角ゴ Pro W3"/>
              </a:rPr>
              <a:t> captain is blind</a:t>
            </a:r>
          </a:p>
        </p:txBody>
      </p:sp>
      <p:pic>
        <p:nvPicPr>
          <p:cNvPr id="8" name="Picture 6" descr="titanic-sin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237" y="2982898"/>
            <a:ext cx="6108462" cy="31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3200" dirty="0" err="1">
                <a:solidFill>
                  <a:schemeClr val="bg1"/>
                </a:solidFill>
                <a:latin typeface="ScalaSans"/>
                <a:cs typeface="ScalaSans"/>
              </a:rPr>
              <a:t>Merging</a:t>
            </a:r>
            <a:r>
              <a:rPr lang="nl-NL" sz="3200" dirty="0">
                <a:solidFill>
                  <a:schemeClr val="bg1"/>
                </a:solidFill>
                <a:latin typeface="ScalaSans"/>
                <a:cs typeface="ScalaSans"/>
              </a:rPr>
              <a:t> The </a:t>
            </a:r>
            <a:r>
              <a:rPr lang="nl-NL" sz="3200" dirty="0" err="1">
                <a:solidFill>
                  <a:schemeClr val="bg1"/>
                </a:solidFill>
                <a:latin typeface="ScalaSans"/>
                <a:cs typeface="ScalaSans"/>
              </a:rPr>
              <a:t>Two</a:t>
            </a:r>
            <a:r>
              <a:rPr lang="nl-NL" sz="3200" dirty="0">
                <a:solidFill>
                  <a:schemeClr val="bg1"/>
                </a:solidFill>
                <a:latin typeface="ScalaSans"/>
                <a:cs typeface="ScalaSans"/>
              </a:rPr>
              <a:t> </a:t>
            </a:r>
            <a:r>
              <a:rPr lang="nl-NL" sz="3200" dirty="0" err="1">
                <a:solidFill>
                  <a:schemeClr val="bg1"/>
                </a:solidFill>
                <a:latin typeface="ScalaSans"/>
                <a:cs typeface="ScalaSans"/>
              </a:rPr>
              <a:t>Perspectives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calaSans"/>
              <a:ea typeface="ヒラギノ角ゴ Pro W3"/>
              <a:cs typeface="ScalaSans"/>
            </a:endParaRPr>
          </a:p>
        </p:txBody>
      </p:sp>
    </p:spTree>
    <p:extLst>
      <p:ext uri="{BB962C8B-B14F-4D97-AF65-F5344CB8AC3E}">
        <p14:creationId xmlns:p14="http://schemas.microsoft.com/office/powerpoint/2010/main" val="9983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Forming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phase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pic>
        <p:nvPicPr>
          <p:cNvPr id="1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876" y="1063313"/>
            <a:ext cx="6173935" cy="5139473"/>
          </a:xfrm>
          <a:prstGeom prst="rect">
            <a:avLst/>
          </a:prstGeom>
        </p:spPr>
      </p:pic>
      <p:sp>
        <p:nvSpPr>
          <p:cNvPr id="15" name="Textfeld 12"/>
          <p:cNvSpPr txBox="1"/>
          <p:nvPr/>
        </p:nvSpPr>
        <p:spPr>
          <a:xfrm>
            <a:off x="1950258" y="1063313"/>
            <a:ext cx="16674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3366"/>
                </a:solidFill>
                <a:latin typeface="Roboto Condensed Regular"/>
                <a:cs typeface="Roboto Condensed Regular"/>
              </a:rPr>
              <a:t>      </a:t>
            </a: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360542" y="956202"/>
            <a:ext cx="8783458" cy="80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003366"/>
                </a:solidFill>
                <a:latin typeface="ScalaSans"/>
                <a:cs typeface="ScalaSans"/>
              </a:rPr>
              <a:t>Stereotype content model</a:t>
            </a:r>
            <a:r>
              <a:rPr lang="en-US" sz="2400" dirty="0">
                <a:solidFill>
                  <a:srgbClr val="003366"/>
                </a:solidFill>
                <a:latin typeface="ScalaSans"/>
                <a:cs typeface="ScalaSans"/>
              </a:rPr>
              <a:t> (Fiske, </a:t>
            </a:r>
            <a:r>
              <a:rPr lang="en-US" sz="2400" dirty="0" err="1">
                <a:solidFill>
                  <a:srgbClr val="003366"/>
                </a:solidFill>
                <a:latin typeface="ScalaSans"/>
                <a:cs typeface="ScalaSans"/>
              </a:rPr>
              <a:t>Cuddy</a:t>
            </a:r>
            <a:r>
              <a:rPr lang="en-US" sz="2400" dirty="0">
                <a:solidFill>
                  <a:srgbClr val="003366"/>
                </a:solidFill>
                <a:latin typeface="ScalaSans"/>
                <a:cs typeface="ScalaSans"/>
              </a:rPr>
              <a:t>, Glick, &amp; </a:t>
            </a:r>
            <a:r>
              <a:rPr lang="en-US" sz="2400" dirty="0" err="1">
                <a:solidFill>
                  <a:srgbClr val="003366"/>
                </a:solidFill>
                <a:latin typeface="ScalaSans"/>
                <a:cs typeface="ScalaSans"/>
              </a:rPr>
              <a:t>Xu</a:t>
            </a:r>
            <a:r>
              <a:rPr lang="en-US" sz="2400" dirty="0">
                <a:solidFill>
                  <a:srgbClr val="003366"/>
                </a:solidFill>
                <a:latin typeface="ScalaSans"/>
                <a:cs typeface="ScalaSans"/>
              </a:rPr>
              <a:t>, 2002)</a:t>
            </a: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66"/>
              </a:solidFill>
              <a:latin typeface="ScalaSans"/>
              <a:cs typeface="ScalaSans"/>
            </a:endParaRP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2000" dirty="0">
              <a:solidFill>
                <a:srgbClr val="003366"/>
              </a:solidFill>
              <a:latin typeface="ScalaSans"/>
              <a:cs typeface="ScalaSans"/>
            </a:endParaRP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calaSans"/>
              <a:ea typeface="ヒラギノ角ゴ Pro W3"/>
              <a:cs typeface="ScalaSans"/>
            </a:endParaRPr>
          </a:p>
        </p:txBody>
      </p:sp>
    </p:spTree>
    <p:extLst>
      <p:ext uri="{BB962C8B-B14F-4D97-AF65-F5344CB8AC3E}">
        <p14:creationId xmlns:p14="http://schemas.microsoft.com/office/powerpoint/2010/main" val="3399504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DEWIS 2010</a:t>
            </a: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200" y="1230298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8146" y="1252615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AU" altLang="en-US" dirty="0"/>
              <a:t>The boy and the doctor…</a:t>
            </a:r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82111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Forming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phase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57200" y="972982"/>
            <a:ext cx="8783458" cy="80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rgbClr val="003366"/>
                </a:solidFill>
                <a:latin typeface="ScalaSans"/>
                <a:cs typeface="ScalaSans"/>
              </a:rPr>
              <a:t>BIAS map </a:t>
            </a:r>
            <a:r>
              <a:rPr lang="en-US" sz="2400" dirty="0">
                <a:solidFill>
                  <a:srgbClr val="003366"/>
                </a:solidFill>
                <a:latin typeface="ScalaSans"/>
                <a:cs typeface="ScalaSans"/>
              </a:rPr>
              <a:t>(</a:t>
            </a:r>
            <a:r>
              <a:rPr lang="en-US" sz="2400" dirty="0" err="1">
                <a:solidFill>
                  <a:srgbClr val="003366"/>
                </a:solidFill>
                <a:latin typeface="ScalaSans"/>
                <a:cs typeface="ScalaSans"/>
              </a:rPr>
              <a:t>Cuddy</a:t>
            </a:r>
            <a:r>
              <a:rPr lang="en-US" sz="2400" dirty="0">
                <a:solidFill>
                  <a:srgbClr val="003366"/>
                </a:solidFill>
                <a:latin typeface="ScalaSans"/>
                <a:cs typeface="ScalaSans"/>
              </a:rPr>
              <a:t>, Fiske, &amp; Glick, 2009)</a:t>
            </a: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3366"/>
              </a:solidFill>
              <a:latin typeface="ScalaSans"/>
              <a:cs typeface="ScalaSans"/>
            </a:endParaRP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nl-NL" sz="2000" dirty="0">
              <a:solidFill>
                <a:srgbClr val="003366"/>
              </a:solidFill>
              <a:latin typeface="ScalaSans"/>
              <a:cs typeface="ScalaSans"/>
            </a:endParaRPr>
          </a:p>
          <a:p>
            <a:pPr marR="0" lvl="0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ScalaSans"/>
              <a:ea typeface="ヒラギノ角ゴ Pro W3"/>
              <a:cs typeface="ScalaSans"/>
            </a:endParaRPr>
          </a:p>
        </p:txBody>
      </p:sp>
      <p:pic>
        <p:nvPicPr>
          <p:cNvPr id="19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67" y="1565433"/>
            <a:ext cx="6075408" cy="4679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2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Inclusion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FBB142C-FC11-4BCB-9C18-7C8D79B7B3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2520" y="-204811"/>
            <a:ext cx="5200757" cy="7512206"/>
          </a:xfrm>
        </p:spPr>
      </p:pic>
    </p:spTree>
    <p:extLst>
      <p:ext uri="{BB962C8B-B14F-4D97-AF65-F5344CB8AC3E}">
        <p14:creationId xmlns:p14="http://schemas.microsoft.com/office/powerpoint/2010/main" val="3621709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Definitions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200" y="1230298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dirty="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88146" y="1252615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000" kern="1200">
                <a:solidFill>
                  <a:schemeClr val="tx2"/>
                </a:solidFill>
                <a:latin typeface="ScalaSans"/>
                <a:ea typeface="ヒラギノ角ゴ Pro W3" pitchFamily="-109" charset="-128"/>
                <a:cs typeface="Scala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rgbClr val="003366"/>
                </a:solidFill>
                <a:latin typeface="ScalaSans"/>
                <a:ea typeface="ヒラギノ角ゴ Pro W3" pitchFamily="-109" charset="-128"/>
                <a:cs typeface="Scala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AU" altLang="en-US" dirty="0"/>
              <a:t>Stereotype = </a:t>
            </a:r>
            <a:r>
              <a:rPr lang="en-US" dirty="0"/>
              <a:t>the automatic associations people have in their minds about groups of people</a:t>
            </a:r>
            <a:r>
              <a:rPr lang="en-AU" altLang="en-US" dirty="0"/>
              <a:t> </a:t>
            </a:r>
          </a:p>
          <a:p>
            <a:pPr marL="0" indent="0" eaLnBrk="1" hangingPunct="1">
              <a:buNone/>
            </a:pPr>
            <a:endParaRPr lang="en-AU" altLang="en-US" dirty="0"/>
          </a:p>
          <a:p>
            <a:pPr marL="0" indent="0" eaLnBrk="1" hangingPunct="1">
              <a:buNone/>
            </a:pPr>
            <a:r>
              <a:rPr lang="en-AU" altLang="en-US" dirty="0"/>
              <a:t>Implicit bias = attitudes towards people based on stereotypes</a:t>
            </a:r>
          </a:p>
          <a:p>
            <a:pPr marL="0" indent="0" eaLnBrk="1" hangingPunct="1">
              <a:buNone/>
            </a:pPr>
            <a:endParaRPr lang="en-AU" altLang="en-US" dirty="0"/>
          </a:p>
          <a:p>
            <a:pPr marL="0" indent="0" eaLnBrk="1" hangingPunct="1">
              <a:buNone/>
            </a:pPr>
            <a:r>
              <a:rPr lang="en-AU" altLang="en-US" dirty="0">
                <a:sym typeface="Wingdings" panose="05000000000000000000" pitchFamily="2" charset="2"/>
              </a:rPr>
              <a:t> </a:t>
            </a:r>
            <a:r>
              <a:rPr lang="en-AU" altLang="en-US" dirty="0"/>
              <a:t>Leads to </a:t>
            </a:r>
            <a:r>
              <a:rPr lang="en-US" dirty="0"/>
              <a:t>prejudiced judgment and social behavior</a:t>
            </a:r>
            <a:endParaRPr lang="en-AU" altLang="en-US" dirty="0"/>
          </a:p>
          <a:p>
            <a:pPr marL="0" indent="0" eaLnBrk="1" hangingPunct="1">
              <a:buNone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AU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Implicit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bias is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culturally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learned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and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shared</a:t>
            </a: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199" y="1176337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0FF5B6-2255-4782-99BB-BD1D5D784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241" y="2377247"/>
            <a:ext cx="6063759" cy="387587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F20049E-D54F-4C9E-B300-F9A8CA32B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0177">
            <a:off x="-4158" y="627854"/>
            <a:ext cx="4665048" cy="34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199" y="1176337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</p:txBody>
      </p:sp>
      <p:pic>
        <p:nvPicPr>
          <p:cNvPr id="8" name="Picture 2" descr="Afbeeldingsresultaat voor bechdel test">
            <a:extLst>
              <a:ext uri="{FF2B5EF4-FFF2-40B4-BE49-F238E27FC236}">
                <a16:creationId xmlns:a16="http://schemas.microsoft.com/office/drawing/2014/main" id="{03DF8C0B-B0E8-4CDE-9A28-2ED9814F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4" y="1303699"/>
            <a:ext cx="8044716" cy="450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4D4263A3-7CAF-4428-AE1D-5271BE2BD143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ea typeface="ヒラギノ角ゴ Pro W3"/>
              </a:rPr>
              <a:t>Implicit bias is culturally learned and shared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8831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457200" y="1176338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000">
              <a:solidFill>
                <a:schemeClr val="tx2"/>
              </a:solidFill>
              <a:cs typeface="ヒラギノ角ゴ Pro W3"/>
            </a:endParaRPr>
          </a:p>
        </p:txBody>
      </p:sp>
      <p:sp>
        <p:nvSpPr>
          <p:cNvPr id="96261" name="Rectangle 3"/>
          <p:cNvSpPr txBox="1">
            <a:spLocks noChangeArrowheads="1"/>
          </p:cNvSpPr>
          <p:nvPr/>
        </p:nvSpPr>
        <p:spPr bwMode="auto">
          <a:xfrm>
            <a:off x="457199" y="1176337"/>
            <a:ext cx="7831777" cy="474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  <a:p>
            <a:pPr marL="419100" indent="-419100">
              <a:lnSpc>
                <a:spcPct val="90000"/>
              </a:lnSpc>
              <a:spcBef>
                <a:spcPct val="20000"/>
              </a:spcBef>
            </a:pPr>
            <a:endParaRPr lang="nl-BE" sz="2400" u="sng" dirty="0">
              <a:solidFill>
                <a:schemeClr val="tx2"/>
              </a:solidFill>
              <a:cs typeface="ヒラギノ角ゴ Pro W3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74DF5F5-6C57-4C9C-887C-E55D62E81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80" y="1051286"/>
            <a:ext cx="6914639" cy="4652976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504D86A-B332-4961-A3FA-0D939A00E5CF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ea typeface="ヒラギノ角ゴ Pro W3"/>
              </a:rPr>
              <a:t>Implicit bias is culturally learned and shared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5723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4"/>
          <p:cNvSpPr>
            <a:spLocks noGrp="1"/>
          </p:cNvSpPr>
          <p:nvPr>
            <p:ph type="title" idx="4294967295"/>
          </p:nvPr>
        </p:nvSpPr>
        <p:spPr>
          <a:xfrm>
            <a:off x="457200" y="-1588"/>
            <a:ext cx="8229600" cy="952501"/>
          </a:xfrm>
        </p:spPr>
        <p:txBody>
          <a:bodyPr/>
          <a:lstStyle/>
          <a:p>
            <a:pPr eaLnBrk="1" hangingPunct="1"/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Implicit</a:t>
            </a:r>
            <a:r>
              <a:rPr lang="nl-NL" sz="3200" dirty="0">
                <a:solidFill>
                  <a:schemeClr val="bg1"/>
                </a:solidFill>
                <a:ea typeface="ヒラギノ角ゴ Pro W3"/>
              </a:rPr>
              <a:t> bias is </a:t>
            </a:r>
            <a:r>
              <a:rPr lang="nl-NL" sz="3200" dirty="0" err="1">
                <a:solidFill>
                  <a:schemeClr val="bg1"/>
                </a:solidFill>
                <a:ea typeface="ヒラギノ角ゴ Pro W3"/>
              </a:rPr>
              <a:t>self-reinforcing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351692" y="1094985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Role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congruity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theory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Eagly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&amp;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Karau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2002) /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lack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of fit model (Heilman, 1983; 2012)</a:t>
            </a: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Social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role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theory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Eagly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1987) / status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construction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theory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Ridgeway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1991)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74B272-BB6D-4B21-9D0F-AA8EADAC578E}"/>
              </a:ext>
            </a:extLst>
          </p:cNvPr>
          <p:cNvSpPr txBox="1">
            <a:spLocks/>
          </p:cNvSpPr>
          <p:nvPr/>
        </p:nvSpPr>
        <p:spPr>
          <a:xfrm>
            <a:off x="482859" y="3800364"/>
            <a:ext cx="1196651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 err="1"/>
              <a:t>Implicit</a:t>
            </a:r>
            <a:r>
              <a:rPr lang="nl-NL" sz="1500" dirty="0"/>
              <a:t> bias</a:t>
            </a:r>
            <a:endParaRPr lang="en-US" sz="15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1CD77-415D-40B1-89F4-781A2508572B}"/>
              </a:ext>
            </a:extLst>
          </p:cNvPr>
          <p:cNvSpPr txBox="1">
            <a:spLocks/>
          </p:cNvSpPr>
          <p:nvPr/>
        </p:nvSpPr>
        <p:spPr>
          <a:xfrm>
            <a:off x="4324739" y="3800364"/>
            <a:ext cx="2197359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/>
              <a:t>Job/</a:t>
            </a:r>
            <a:r>
              <a:rPr lang="nl-NL" sz="1500" dirty="0" err="1"/>
              <a:t>task</a:t>
            </a:r>
            <a:r>
              <a:rPr lang="nl-NL" sz="1500" dirty="0"/>
              <a:t> </a:t>
            </a:r>
            <a:r>
              <a:rPr lang="nl-NL" sz="1500" dirty="0" err="1"/>
              <a:t>allocation</a:t>
            </a:r>
            <a:endParaRPr lang="nl-NL" sz="1500" dirty="0"/>
          </a:p>
        </p:txBody>
      </p:sp>
      <p:sp>
        <p:nvSpPr>
          <p:cNvPr id="12" name="Curved Left Arrow 66">
            <a:extLst>
              <a:ext uri="{FF2B5EF4-FFF2-40B4-BE49-F238E27FC236}">
                <a16:creationId xmlns:a16="http://schemas.microsoft.com/office/drawing/2014/main" id="{8F9473DE-68D2-42B0-AA5A-162948CE730E}"/>
              </a:ext>
            </a:extLst>
          </p:cNvPr>
          <p:cNvSpPr/>
          <p:nvPr/>
        </p:nvSpPr>
        <p:spPr>
          <a:xfrm rot="5400000">
            <a:off x="2302034" y="3283424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900D15C6-07CB-498A-BD66-094CA750FD4D}"/>
              </a:ext>
            </a:extLst>
          </p:cNvPr>
          <p:cNvSpPr/>
          <p:nvPr/>
        </p:nvSpPr>
        <p:spPr>
          <a:xfrm rot="16200000">
            <a:off x="2473484" y="1322055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351692" y="1094985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Expectation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states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theory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(Berger et al., 1974;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Correll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&amp;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Ridgeway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2003)</a:t>
            </a: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BIAS map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Cuddy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et al., 2007)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74B272-BB6D-4B21-9D0F-AA8EADAC578E}"/>
              </a:ext>
            </a:extLst>
          </p:cNvPr>
          <p:cNvSpPr txBox="1">
            <a:spLocks/>
          </p:cNvSpPr>
          <p:nvPr/>
        </p:nvSpPr>
        <p:spPr>
          <a:xfrm>
            <a:off x="482859" y="3800364"/>
            <a:ext cx="1196651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 err="1"/>
              <a:t>Implicit</a:t>
            </a:r>
            <a:r>
              <a:rPr lang="nl-NL" sz="1500" dirty="0"/>
              <a:t> bias</a:t>
            </a:r>
            <a:endParaRPr lang="en-US" sz="15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1CD77-415D-40B1-89F4-781A2508572B}"/>
              </a:ext>
            </a:extLst>
          </p:cNvPr>
          <p:cNvSpPr txBox="1">
            <a:spLocks/>
          </p:cNvSpPr>
          <p:nvPr/>
        </p:nvSpPr>
        <p:spPr>
          <a:xfrm>
            <a:off x="4324739" y="3800364"/>
            <a:ext cx="2197359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/>
              <a:t>Job/</a:t>
            </a:r>
            <a:r>
              <a:rPr lang="nl-NL" sz="1500" dirty="0" err="1"/>
              <a:t>task</a:t>
            </a:r>
            <a:r>
              <a:rPr lang="nl-NL" sz="1500" dirty="0"/>
              <a:t> </a:t>
            </a:r>
            <a:r>
              <a:rPr lang="nl-NL" sz="1500" dirty="0" err="1"/>
              <a:t>allocation</a:t>
            </a:r>
            <a:endParaRPr lang="nl-NL" sz="1500" baseline="300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 err="1"/>
              <a:t>Behavior</a:t>
            </a:r>
            <a:r>
              <a:rPr lang="nl-NL" sz="1500" dirty="0"/>
              <a:t> of </a:t>
            </a:r>
            <a:r>
              <a:rPr lang="nl-NL" sz="1500" dirty="0" err="1"/>
              <a:t>perceivers</a:t>
            </a:r>
            <a:endParaRPr lang="nl-NL" sz="15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500" dirty="0"/>
          </a:p>
        </p:txBody>
      </p:sp>
      <p:sp>
        <p:nvSpPr>
          <p:cNvPr id="12" name="Curved Left Arrow 66">
            <a:extLst>
              <a:ext uri="{FF2B5EF4-FFF2-40B4-BE49-F238E27FC236}">
                <a16:creationId xmlns:a16="http://schemas.microsoft.com/office/drawing/2014/main" id="{8F9473DE-68D2-42B0-AA5A-162948CE730E}"/>
              </a:ext>
            </a:extLst>
          </p:cNvPr>
          <p:cNvSpPr/>
          <p:nvPr/>
        </p:nvSpPr>
        <p:spPr>
          <a:xfrm rot="5400000">
            <a:off x="2302034" y="3283424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900D15C6-07CB-498A-BD66-094CA750FD4D}"/>
              </a:ext>
            </a:extLst>
          </p:cNvPr>
          <p:cNvSpPr/>
          <p:nvPr/>
        </p:nvSpPr>
        <p:spPr>
          <a:xfrm rot="16200000">
            <a:off x="2473484" y="1322055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2CD8F5E-4C58-43AD-87EF-641D78BD456B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ea typeface="ヒラギノ角ゴ Pro W3"/>
              </a:rPr>
              <a:t>Implicit bias is self-reinforcing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0FB3BC2E-A115-4B4F-A91D-5B44673DA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505" y="6419461"/>
            <a:ext cx="2614053" cy="57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van Dijk, Meyer &amp; van </a:t>
            </a:r>
            <a:r>
              <a:rPr lang="nl-BE" sz="1200" dirty="0" err="1">
                <a:solidFill>
                  <a:schemeClr val="tx2"/>
                </a:solidFill>
                <a:latin typeface="ScalaSans"/>
                <a:cs typeface="ヒラギノ角ゴ Pro W3"/>
              </a:rPr>
              <a:t>Engen</a:t>
            </a: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17459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 txBox="1">
            <a:spLocks noChangeArrowheads="1"/>
          </p:cNvSpPr>
          <p:nvPr/>
        </p:nvSpPr>
        <p:spPr bwMode="auto">
          <a:xfrm>
            <a:off x="351692" y="1094985"/>
            <a:ext cx="82296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Socialization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social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role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theory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;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Eagly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1987)</a:t>
            </a: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Stereotype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threat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Schmader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et al., 2008)</a:t>
            </a:r>
          </a:p>
          <a:p>
            <a:pPr marL="419100" indent="-4191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Fear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of backlash (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Rudman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 &amp; </a:t>
            </a:r>
            <a:r>
              <a:rPr lang="nl-BE" sz="2000" dirty="0" err="1">
                <a:solidFill>
                  <a:schemeClr val="tx2"/>
                </a:solidFill>
                <a:latin typeface="ScalaSans"/>
                <a:cs typeface="ヒラギノ角ゴ Pro W3"/>
              </a:rPr>
              <a:t>Fairchild</a:t>
            </a:r>
            <a:r>
              <a:rPr lang="nl-BE" sz="2000" dirty="0">
                <a:solidFill>
                  <a:schemeClr val="tx2"/>
                </a:solidFill>
                <a:latin typeface="ScalaSans"/>
                <a:cs typeface="ヒラギノ角ゴ Pro W3"/>
              </a:rPr>
              <a:t>, 2004)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74B272-BB6D-4B21-9D0F-AA8EADAC578E}"/>
              </a:ext>
            </a:extLst>
          </p:cNvPr>
          <p:cNvSpPr txBox="1">
            <a:spLocks/>
          </p:cNvSpPr>
          <p:nvPr/>
        </p:nvSpPr>
        <p:spPr>
          <a:xfrm>
            <a:off x="482859" y="3800364"/>
            <a:ext cx="1196651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 err="1"/>
              <a:t>Implicit</a:t>
            </a:r>
            <a:r>
              <a:rPr lang="nl-NL" sz="1500" dirty="0"/>
              <a:t> bias</a:t>
            </a:r>
            <a:endParaRPr lang="en-US" sz="15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31CD77-415D-40B1-89F4-781A2508572B}"/>
              </a:ext>
            </a:extLst>
          </p:cNvPr>
          <p:cNvSpPr txBox="1">
            <a:spLocks/>
          </p:cNvSpPr>
          <p:nvPr/>
        </p:nvSpPr>
        <p:spPr>
          <a:xfrm>
            <a:off x="4324739" y="3800364"/>
            <a:ext cx="2197359" cy="7039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/>
              <a:t>Job/</a:t>
            </a:r>
            <a:r>
              <a:rPr lang="nl-NL" sz="1500" dirty="0" err="1"/>
              <a:t>task</a:t>
            </a:r>
            <a:r>
              <a:rPr lang="nl-NL" sz="1500" dirty="0"/>
              <a:t> </a:t>
            </a:r>
            <a:r>
              <a:rPr lang="nl-NL" sz="1500" dirty="0" err="1"/>
              <a:t>allocation</a:t>
            </a:r>
            <a:endParaRPr lang="nl-NL" sz="1500" baseline="300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 err="1"/>
              <a:t>Behavior</a:t>
            </a:r>
            <a:r>
              <a:rPr lang="nl-NL" sz="1500" dirty="0"/>
              <a:t> of </a:t>
            </a:r>
            <a:r>
              <a:rPr lang="nl-NL" sz="1500" dirty="0" err="1"/>
              <a:t>perceivers</a:t>
            </a:r>
            <a:endParaRPr lang="nl-NL" sz="1500" baseline="300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 err="1"/>
              <a:t>Behavior</a:t>
            </a:r>
            <a:r>
              <a:rPr lang="nl-NL" sz="1500" dirty="0"/>
              <a:t> of targets</a:t>
            </a:r>
            <a:endParaRPr lang="en-US" sz="15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500" dirty="0"/>
          </a:p>
          <a:p>
            <a:pPr marL="257175" indent="-25717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500" dirty="0"/>
          </a:p>
        </p:txBody>
      </p:sp>
      <p:sp>
        <p:nvSpPr>
          <p:cNvPr id="12" name="Curved Left Arrow 66">
            <a:extLst>
              <a:ext uri="{FF2B5EF4-FFF2-40B4-BE49-F238E27FC236}">
                <a16:creationId xmlns:a16="http://schemas.microsoft.com/office/drawing/2014/main" id="{8F9473DE-68D2-42B0-AA5A-162948CE730E}"/>
              </a:ext>
            </a:extLst>
          </p:cNvPr>
          <p:cNvSpPr/>
          <p:nvPr/>
        </p:nvSpPr>
        <p:spPr>
          <a:xfrm rot="5400000">
            <a:off x="2302034" y="3283424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>
            <a:extLst>
              <a:ext uri="{FF2B5EF4-FFF2-40B4-BE49-F238E27FC236}">
                <a16:creationId xmlns:a16="http://schemas.microsoft.com/office/drawing/2014/main" id="{900D15C6-07CB-498A-BD66-094CA750FD4D}"/>
              </a:ext>
            </a:extLst>
          </p:cNvPr>
          <p:cNvSpPr/>
          <p:nvPr/>
        </p:nvSpPr>
        <p:spPr>
          <a:xfrm rot="16200000">
            <a:off x="2473484" y="1322055"/>
            <a:ext cx="1258740" cy="3700442"/>
          </a:xfrm>
          <a:prstGeom prst="curvedLeftArrow">
            <a:avLst>
              <a:gd name="adj1" fmla="val 25000"/>
              <a:gd name="adj2" fmla="val 50000"/>
              <a:gd name="adj3" fmla="val 3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5B26A2C2-1D01-4EC7-9239-2F030D9CA0B6}"/>
              </a:ext>
            </a:extLst>
          </p:cNvPr>
          <p:cNvSpPr txBox="1">
            <a:spLocks/>
          </p:cNvSpPr>
          <p:nvPr/>
        </p:nvSpPr>
        <p:spPr bwMode="auto">
          <a:xfrm>
            <a:off x="457200" y="-1588"/>
            <a:ext cx="8229600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ScalaSans"/>
                <a:ea typeface="ヒラギノ角ゴ Pro W3" pitchFamily="-109" charset="-128"/>
                <a:cs typeface="ScalaSan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  <a:cs typeface="ScalaSans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calaSans" pitchFamily="-109" charset="0"/>
                <a:ea typeface="ヒラギノ角ゴ Pro W3" pitchFamily="-109" charset="-128"/>
              </a:defRPr>
            </a:lvl9pPr>
          </a:lstStyle>
          <a:p>
            <a:pPr eaLnBrk="1" hangingPunct="1"/>
            <a:r>
              <a:rPr lang="nl-NL" sz="3200">
                <a:solidFill>
                  <a:schemeClr val="bg1"/>
                </a:solidFill>
                <a:ea typeface="ヒラギノ角ゴ Pro W3"/>
              </a:rPr>
              <a:t>Implicit bias is self-reinforcing</a:t>
            </a:r>
            <a:endParaRPr lang="nl-NL" sz="3200" dirty="0">
              <a:solidFill>
                <a:schemeClr val="bg1"/>
              </a:solidFill>
              <a:ea typeface="ヒラギノ角ゴ Pro W3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D74C9CB5-656E-4274-91E7-93908C3476B4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6522098" y="4152319"/>
            <a:ext cx="895738" cy="44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0404893-152E-41FE-A473-D8D1FC7E2A61}"/>
              </a:ext>
            </a:extLst>
          </p:cNvPr>
          <p:cNvSpPr txBox="1">
            <a:spLocks/>
          </p:cNvSpPr>
          <p:nvPr/>
        </p:nvSpPr>
        <p:spPr>
          <a:xfrm>
            <a:off x="7417836" y="3900196"/>
            <a:ext cx="1492897" cy="513184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 err="1"/>
              <a:t>Exclusion</a:t>
            </a:r>
            <a:endParaRPr lang="nl-NL" sz="1500" dirty="0"/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500" dirty="0"/>
              <a:t>Performance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31E6B82-C317-4281-BA46-CB7A24B9E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505" y="6302279"/>
            <a:ext cx="2614053" cy="57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van Dijk, Meyer, van </a:t>
            </a:r>
            <a:r>
              <a:rPr lang="nl-BE" sz="1200" dirty="0" err="1">
                <a:solidFill>
                  <a:schemeClr val="tx2"/>
                </a:solidFill>
                <a:latin typeface="ScalaSans"/>
                <a:cs typeface="ヒラギノ角ゴ Pro W3"/>
              </a:rPr>
              <a:t>Engen</a:t>
            </a: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, Loyd, 2017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van Dijk &amp; van </a:t>
            </a:r>
            <a:r>
              <a:rPr lang="nl-BE" sz="1200" dirty="0" err="1">
                <a:solidFill>
                  <a:schemeClr val="tx2"/>
                </a:solidFill>
                <a:latin typeface="ScalaSans"/>
                <a:cs typeface="ヒラギノ角ゴ Pro W3"/>
              </a:rPr>
              <a:t>Engen</a:t>
            </a:r>
            <a:r>
              <a:rPr lang="nl-BE" sz="1200" dirty="0">
                <a:solidFill>
                  <a:schemeClr val="tx2"/>
                </a:solidFill>
                <a:latin typeface="ScalaSans"/>
                <a:cs typeface="ヒラギノ角ゴ Pro W3"/>
              </a:rPr>
              <a:t>, in </a:t>
            </a:r>
            <a:r>
              <a:rPr lang="nl-BE" sz="1200" dirty="0" err="1">
                <a:solidFill>
                  <a:schemeClr val="tx2"/>
                </a:solidFill>
                <a:latin typeface="ScalaSans"/>
                <a:cs typeface="ヒラギノ角ゴ Pro W3"/>
              </a:rPr>
              <a:t>progress</a:t>
            </a:r>
            <a:endParaRPr lang="nl-BE" sz="1200" dirty="0">
              <a:solidFill>
                <a:schemeClr val="tx2"/>
              </a:solidFill>
              <a:latin typeface="ScalaSans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6598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theme/theme1.xml><?xml version="1.0" encoding="utf-8"?>
<a:theme xmlns:a="http://schemas.openxmlformats.org/drawingml/2006/main" name="UTI_powerpoint_v2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7001</TotalTime>
  <Words>440</Words>
  <Application>Microsoft Office PowerPoint</Application>
  <PresentationFormat>Diavoorstelling (4:3)</PresentationFormat>
  <Paragraphs>138</Paragraphs>
  <Slides>21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Arial</vt:lpstr>
      <vt:lpstr>Calibri</vt:lpstr>
      <vt:lpstr>Roboto Condensed Regular</vt:lpstr>
      <vt:lpstr>ScalaSans</vt:lpstr>
      <vt:lpstr>Times New Roman</vt:lpstr>
      <vt:lpstr>Verdana</vt:lpstr>
      <vt:lpstr>Wingdings</vt:lpstr>
      <vt:lpstr>UTI_powerpoint_v2</vt:lpstr>
      <vt:lpstr>Implicit Bias</vt:lpstr>
      <vt:lpstr>DEWIS 2010</vt:lpstr>
      <vt:lpstr>Definitions</vt:lpstr>
      <vt:lpstr>Implicit bias is culturally learned and shared</vt:lpstr>
      <vt:lpstr>PowerPoint-presentatie</vt:lpstr>
      <vt:lpstr>PowerPoint-presentatie</vt:lpstr>
      <vt:lpstr>Implicit bias is self-reinforcing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Two perspectives on why diversity</vt:lpstr>
      <vt:lpstr>Business Case Perspective</vt:lpstr>
      <vt:lpstr>Merging The Two Perspectives</vt:lpstr>
      <vt:lpstr>Merging The Two Perspectives</vt:lpstr>
      <vt:lpstr>PowerPoint-presentatie</vt:lpstr>
      <vt:lpstr>PowerPoint-presentatie</vt:lpstr>
      <vt:lpstr>Forming phase</vt:lpstr>
      <vt:lpstr>Forming phase</vt:lpstr>
      <vt:lpstr>Inclusion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Rosloot</dc:creator>
  <cp:lastModifiedBy>Hans Van Dijk</cp:lastModifiedBy>
  <cp:revision>196</cp:revision>
  <cp:lastPrinted>2011-01-21T13:30:28Z</cp:lastPrinted>
  <dcterms:created xsi:type="dcterms:W3CDTF">2011-01-28T13:31:31Z</dcterms:created>
  <dcterms:modified xsi:type="dcterms:W3CDTF">2018-12-14T08:53:30Z</dcterms:modified>
</cp:coreProperties>
</file>