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511" r:id="rId2"/>
    <p:sldId id="1249" r:id="rId3"/>
    <p:sldId id="1234" r:id="rId4"/>
    <p:sldId id="1248" r:id="rId5"/>
    <p:sldId id="1256" r:id="rId6"/>
    <p:sldId id="1257" r:id="rId7"/>
    <p:sldId id="1259" r:id="rId8"/>
    <p:sldId id="1260" r:id="rId9"/>
    <p:sldId id="1238" r:id="rId10"/>
    <p:sldId id="1252" r:id="rId11"/>
    <p:sldId id="1218" r:id="rId12"/>
    <p:sldId id="1247" r:id="rId13"/>
    <p:sldId id="1246" r:id="rId14"/>
    <p:sldId id="1242" r:id="rId15"/>
    <p:sldId id="1243" r:id="rId16"/>
    <p:sldId id="1245" r:id="rId17"/>
    <p:sldId id="1261" r:id="rId18"/>
  </p:sldIdLst>
  <p:sldSz cx="10426700" cy="7327900"/>
  <p:notesSz cx="6858000" cy="9715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8">
          <p15:clr>
            <a:srgbClr val="A4A3A4"/>
          </p15:clr>
        </p15:guide>
        <p15:guide id="2" pos="3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82FF"/>
    <a:srgbClr val="CC0000"/>
    <a:srgbClr val="FFCCFF"/>
    <a:srgbClr val="FF9999"/>
    <a:srgbClr val="E8F12B"/>
    <a:srgbClr val="032C54"/>
    <a:srgbClr val="FFFFFF"/>
    <a:srgbClr val="000054"/>
    <a:srgbClr val="00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55" y="-120"/>
      </p:cViewPr>
      <p:guideLst>
        <p:guide orient="horz" pos="2308"/>
        <p:guide pos="3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391275" y="9318625"/>
            <a:ext cx="3968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D851A237-F48E-E344-B2ED-AAF4D6794264}" type="slidenum">
              <a:rPr lang="en-US" sz="1400">
                <a:solidFill>
                  <a:schemeClr val="tx1"/>
                </a:solidFill>
              </a:rPr>
              <a:pPr algn="r" eaLnBrk="0" hangingPunct="0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09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als u het opmaakprofiel van het notitiemodel wilt bewerken.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844550"/>
            <a:ext cx="4854575" cy="3411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391275" y="9318625"/>
            <a:ext cx="3968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A6E6872B-4059-1E4C-93C8-10F6174C8466}" type="slidenum">
              <a:rPr lang="en-US" sz="1400">
                <a:solidFill>
                  <a:schemeClr val="tx1"/>
                </a:solidFill>
              </a:rPr>
              <a:pPr algn="r" eaLnBrk="0" hangingPunct="0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6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10426700" cy="7329488"/>
            <a:chOff x="0" y="0"/>
            <a:chExt cx="5760" cy="4321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black">
            <a:xfrm>
              <a:off x="0" y="720"/>
              <a:ext cx="5760" cy="192"/>
            </a:xfrm>
            <a:prstGeom prst="rect">
              <a:avLst/>
            </a:prstGeom>
            <a:solidFill>
              <a:srgbClr val="B386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white">
            <a:xfrm>
              <a:off x="0" y="784"/>
              <a:ext cx="5760" cy="3537"/>
            </a:xfrm>
            <a:prstGeom prst="rect">
              <a:avLst/>
            </a:prstGeom>
            <a:solidFill>
              <a:srgbClr val="003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7" name="Rectangle 1029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76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pic>
          <p:nvPicPr>
            <p:cNvPr id="8" name="Picture 1030" descr="1#UvT_PMS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76" y="121"/>
              <a:ext cx="220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2279" name="Rectangle 1031"/>
          <p:cNvSpPr>
            <a:spLocks noGrp="1" noChangeArrowheads="1"/>
          </p:cNvSpPr>
          <p:nvPr>
            <p:ph type="ctrTitle"/>
          </p:nvPr>
        </p:nvSpPr>
        <p:spPr bwMode="black">
          <a:xfrm>
            <a:off x="782638" y="1628775"/>
            <a:ext cx="8861425" cy="814388"/>
          </a:xfrm>
        </p:spPr>
        <p:txBody>
          <a:bodyPr lIns="101453"/>
          <a:lstStyle>
            <a:lvl1pPr algn="ctr">
              <a:defRPr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182280" name="Rectangle 1032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63688" y="2681288"/>
            <a:ext cx="7299325" cy="1873250"/>
          </a:xfrm>
        </p:spPr>
        <p:txBody>
          <a:bodyPr lIns="101453"/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657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84-113E-6442-931F-A13E23F94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8188" y="0"/>
            <a:ext cx="1895475" cy="674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0"/>
            <a:ext cx="5538788" cy="674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29B7-7535-6C4E-B932-616FE9676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6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988" y="0"/>
            <a:ext cx="7559675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0" y="1371600"/>
            <a:ext cx="7559675" cy="5373688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096A-61D6-354F-B038-A3BDC47C1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8A2C-0F53-A04E-A566-5F9DA2FBE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4708525"/>
            <a:ext cx="8863012" cy="14557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913" y="3105150"/>
            <a:ext cx="8863012" cy="1603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3CD1-858B-664F-BA3E-D3236DE08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371600"/>
            <a:ext cx="3703638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038" y="1371600"/>
            <a:ext cx="3703637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0FCB-C299-8342-AAF9-C30ED6542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2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3688"/>
            <a:ext cx="9385300" cy="1220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639888"/>
            <a:ext cx="4606925" cy="684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2324100"/>
            <a:ext cx="460692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00" y="1639888"/>
            <a:ext cx="4610100" cy="684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2324100"/>
            <a:ext cx="4610100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BB5A-862B-5146-BCA4-2FC5B5B3C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8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E3BD-7A3C-C642-926A-C3C26D602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7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EB58-999C-954E-B771-7C2351DF5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8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2100"/>
            <a:ext cx="3430588" cy="1241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0" y="292100"/>
            <a:ext cx="5829300" cy="625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1533525"/>
            <a:ext cx="3430588" cy="5011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36EA-E9BC-7B4B-823D-568AC1F35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3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3" y="5129213"/>
            <a:ext cx="6256337" cy="606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113" y="654050"/>
            <a:ext cx="6256337" cy="439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113" y="5735638"/>
            <a:ext cx="6256337" cy="858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55F9-DFA0-3640-86E9-130179A4E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2433638" y="0"/>
            <a:ext cx="433387" cy="868363"/>
          </a:xfrm>
          <a:prstGeom prst="rect">
            <a:avLst/>
          </a:prstGeom>
          <a:solidFill>
            <a:srgbClr val="B386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black">
          <a:xfrm>
            <a:off x="0" y="868363"/>
            <a:ext cx="10426700" cy="3857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ltGray">
          <a:xfrm>
            <a:off x="2433638" y="895350"/>
            <a:ext cx="433387" cy="6432550"/>
          </a:xfrm>
          <a:prstGeom prst="rect">
            <a:avLst/>
          </a:prstGeom>
          <a:solidFill>
            <a:srgbClr val="032C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white">
          <a:xfrm>
            <a:off x="2517775" y="895350"/>
            <a:ext cx="7908925" cy="6434138"/>
          </a:xfrm>
          <a:prstGeom prst="rect">
            <a:avLst/>
          </a:prstGeom>
          <a:solidFill>
            <a:srgbClr val="032C54"/>
          </a:solidFill>
          <a:ln w="9525">
            <a:solidFill>
              <a:srgbClr val="032C54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white">
          <a:xfrm>
            <a:off x="2517775" y="0"/>
            <a:ext cx="7908925" cy="868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ltGray">
          <a:xfrm>
            <a:off x="0" y="0"/>
            <a:ext cx="2500313" cy="868363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white">
          <a:xfrm>
            <a:off x="0" y="895350"/>
            <a:ext cx="2500313" cy="6432550"/>
          </a:xfrm>
          <a:prstGeom prst="rect">
            <a:avLst/>
          </a:prstGeom>
          <a:solidFill>
            <a:srgbClr val="032C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nl-NL"/>
          </a:p>
        </p:txBody>
      </p:sp>
      <p:pic>
        <p:nvPicPr>
          <p:cNvPr id="1033" name="Picture 10" descr="1#UvT_PMS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5575" y="163513"/>
            <a:ext cx="22113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1"/>
          <p:cNvSpPr>
            <a:spLocks noGrp="1" noChangeArrowheads="1"/>
          </p:cNvSpPr>
          <p:nvPr>
            <p:ph type="title"/>
          </p:nvPr>
        </p:nvSpPr>
        <p:spPr bwMode="blackGray">
          <a:xfrm>
            <a:off x="2693988" y="0"/>
            <a:ext cx="75596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79304" tIns="50726" rIns="101453" bIns="507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35" name="Rectangle 12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667000" y="1371600"/>
            <a:ext cx="755967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79304" tIns="50726" rIns="101453" bIns="50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1261" name="Rectangle 13"/>
          <p:cNvSpPr>
            <a:spLocks noGrp="1" noChangeArrowheads="1"/>
          </p:cNvSpPr>
          <p:nvPr>
            <p:ph type="dt" sz="half" idx="2"/>
          </p:nvPr>
        </p:nvSpPr>
        <p:spPr bwMode="blackGray">
          <a:xfrm>
            <a:off x="173038" y="6838950"/>
            <a:ext cx="2173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3" tIns="50726" rIns="101453" bIns="50726" numCol="1" anchor="t" anchorCtr="0" compatLnSpc="1">
            <a:prstTxWarp prst="textNoShape">
              <a:avLst/>
            </a:prstTxWarp>
          </a:bodyPr>
          <a:lstStyle>
            <a:lvl1pPr>
              <a:defRPr sz="16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62" name="Rectangle 14"/>
          <p:cNvSpPr>
            <a:spLocks noGrp="1" noChangeArrowheads="1"/>
          </p:cNvSpPr>
          <p:nvPr>
            <p:ph type="sldNum" sz="quarter" idx="4"/>
          </p:nvPr>
        </p:nvSpPr>
        <p:spPr bwMode="blackGray">
          <a:xfrm>
            <a:off x="9123363" y="6838950"/>
            <a:ext cx="1130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3" tIns="50726" rIns="101453" bIns="5072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cs typeface="Arial" charset="0"/>
              </a:defRPr>
            </a:lvl1pPr>
          </a:lstStyle>
          <a:p>
            <a:pPr>
              <a:defRPr/>
            </a:pPr>
            <a:fld id="{8C559B9A-03CA-3F4E-BBD8-353367BF3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1263" name="Rectangle 15"/>
          <p:cNvSpPr>
            <a:spLocks noGrp="1" noChangeArrowheads="1"/>
          </p:cNvSpPr>
          <p:nvPr>
            <p:ph type="ftr" sz="quarter" idx="3"/>
          </p:nvPr>
        </p:nvSpPr>
        <p:spPr bwMode="blackGray">
          <a:xfrm>
            <a:off x="2693988" y="6838950"/>
            <a:ext cx="6256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3" tIns="50726" rIns="101453" bIns="5072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4413" rtl="0" eaLnBrk="0" fontAlgn="base" hangingPunct="0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823913" indent="-315913" algn="l" defTabSz="1014413" rtl="0" eaLnBrk="0" fontAlgn="base" hangingPunct="0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&gt;"/>
        <a:defRPr sz="2700">
          <a:solidFill>
            <a:schemeClr val="tx2"/>
          </a:solidFill>
          <a:latin typeface="+mn-lt"/>
          <a:ea typeface="ＭＳ Ｐゴシック" charset="0"/>
        </a:defRPr>
      </a:lvl2pPr>
      <a:lvl3pPr marL="1268413" indent="-254000" algn="l" defTabSz="1014413" rtl="0" eaLnBrk="0" fontAlgn="base" hangingPunct="0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  <a:ea typeface="ＭＳ Ｐゴシック" charset="0"/>
        </a:defRPr>
      </a:lvl3pPr>
      <a:lvl4pPr marL="1774825" indent="-252413" algn="l" defTabSz="1014413" rtl="0" eaLnBrk="0" fontAlgn="base" hangingPunct="0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&gt;"/>
        <a:defRPr sz="2700">
          <a:solidFill>
            <a:schemeClr val="tx2"/>
          </a:solidFill>
          <a:latin typeface="+mn-lt"/>
          <a:ea typeface="ＭＳ Ｐゴシック" charset="0"/>
        </a:defRPr>
      </a:lvl4pPr>
      <a:lvl5pPr marL="2282825" indent="-254000" algn="l" defTabSz="1014413" rtl="0" eaLnBrk="0" fontAlgn="base" hangingPunct="0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  <a:ea typeface="ＭＳ Ｐゴシック" charset="0"/>
        </a:defRPr>
      </a:lvl5pPr>
      <a:lvl6pPr marL="2740025" indent="-254000" algn="l" defTabSz="1014413" rtl="0" fontAlgn="base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</a:defRPr>
      </a:lvl6pPr>
      <a:lvl7pPr marL="3197225" indent="-254000" algn="l" defTabSz="1014413" rtl="0" fontAlgn="base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</a:defRPr>
      </a:lvl7pPr>
      <a:lvl8pPr marL="3654425" indent="-254000" algn="l" defTabSz="1014413" rtl="0" fontAlgn="base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</a:defRPr>
      </a:lvl8pPr>
      <a:lvl9pPr marL="4111625" indent="-254000" algn="l" defTabSz="1014413" rtl="0" fontAlgn="base">
        <a:lnSpc>
          <a:spcPts val="2775"/>
        </a:lnSpc>
        <a:spcBef>
          <a:spcPct val="50000"/>
        </a:spcBef>
        <a:spcAft>
          <a:spcPct val="0"/>
        </a:spcAft>
        <a:buClr>
          <a:srgbClr val="B38601"/>
        </a:buClr>
        <a:buChar char="•"/>
        <a:defRPr sz="2700">
          <a:solidFill>
            <a:schemeClr val="tx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>
          <a:xfrm>
            <a:off x="676846" y="1575718"/>
            <a:ext cx="8861425" cy="814388"/>
          </a:xfrm>
        </p:spPr>
        <p:txBody>
          <a:bodyPr/>
          <a:lstStyle/>
          <a:p>
            <a:r>
              <a:rPr lang="nl-NL" dirty="0" smtClean="0">
                <a:latin typeface="Arial" charset="0"/>
              </a:rPr>
              <a:t> </a:t>
            </a:r>
            <a:endParaRPr lang="nl-NL" dirty="0">
              <a:latin typeface="Arial" charset="0"/>
            </a:endParaRPr>
          </a:p>
        </p:txBody>
      </p:sp>
      <p:sp>
        <p:nvSpPr>
          <p:cNvPr id="1638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myth of gender equality in the Netherlands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Henriëtte</a:t>
            </a:r>
            <a:r>
              <a:rPr lang="en-US" dirty="0" smtClean="0">
                <a:latin typeface="Arial" charset="0"/>
              </a:rPr>
              <a:t> Prast, </a:t>
            </a:r>
            <a:r>
              <a:rPr lang="en-US" dirty="0" err="1" smtClean="0">
                <a:latin typeface="Arial" charset="0"/>
              </a:rPr>
              <a:t>TiSEM</a:t>
            </a:r>
            <a:r>
              <a:rPr lang="en-US" dirty="0" smtClean="0">
                <a:latin typeface="Arial" charset="0"/>
              </a:rPr>
              <a:t>, Tilburg University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Delft, July 12, 2019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nl-N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Spending and gender, Netherlands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" t="18769" r="4551" b="29976"/>
          <a:stretch/>
        </p:blipFill>
        <p:spPr>
          <a:xfrm>
            <a:off x="2614059" y="0"/>
            <a:ext cx="7607438" cy="7381397"/>
          </a:xfrm>
        </p:spPr>
      </p:pic>
    </p:spTree>
    <p:extLst>
      <p:ext uri="{BB962C8B-B14F-4D97-AF65-F5344CB8AC3E}">
        <p14:creationId xmlns:p14="http://schemas.microsoft.com/office/powerpoint/2010/main" val="2682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765425" y="-368300"/>
            <a:ext cx="7170738" cy="1593850"/>
          </a:xfrm>
        </p:spPr>
        <p:txBody>
          <a:bodyPr/>
          <a:lstStyle/>
          <a:p>
            <a:r>
              <a:rPr lang="nl-NL" sz="2000" dirty="0" err="1" smtClean="0">
                <a:latin typeface="Arial" charset="0"/>
              </a:rPr>
              <a:t>Exam</a:t>
            </a:r>
            <a:r>
              <a:rPr lang="nl-NL" sz="2000" dirty="0" smtClean="0">
                <a:latin typeface="Arial" charset="0"/>
              </a:rPr>
              <a:t> </a:t>
            </a:r>
            <a:r>
              <a:rPr lang="nl-NL" sz="2000" dirty="0" err="1" smtClean="0">
                <a:latin typeface="Arial" charset="0"/>
              </a:rPr>
              <a:t>questions</a:t>
            </a:r>
            <a:endParaRPr lang="nl-NL" sz="2000" dirty="0"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75000"/>
              <a:buNone/>
              <a:defRPr/>
            </a:pPr>
            <a:endParaRPr lang="nl-NL" dirty="0">
              <a:latin typeface="Arial" charset="0"/>
            </a:endParaRPr>
          </a:p>
          <a:p>
            <a:pPr marL="0" indent="0">
              <a:buSzPct val="75000"/>
              <a:buFontTx/>
              <a:buNone/>
              <a:defRPr/>
            </a:pPr>
            <a:endParaRPr lang="nl-NL" dirty="0">
              <a:latin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2915" t="61961" r="18309" b="11116"/>
          <a:stretch/>
        </p:blipFill>
        <p:spPr bwMode="blackGray">
          <a:xfrm>
            <a:off x="0" y="8976"/>
            <a:ext cx="10569790" cy="73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89717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Stereotyping influences career choices and chances</a:t>
            </a:r>
          </a:p>
          <a:p>
            <a:endParaRPr lang="en-US" dirty="0" smtClean="0"/>
          </a:p>
          <a:p>
            <a:r>
              <a:rPr lang="en-US" dirty="0" smtClean="0"/>
              <a:t>Gender bias in interpretation of cv s, funding requests</a:t>
            </a:r>
          </a:p>
          <a:p>
            <a:endParaRPr lang="en-US" dirty="0" smtClean="0"/>
          </a:p>
          <a:p>
            <a:r>
              <a:rPr lang="en-US" dirty="0" smtClean="0"/>
              <a:t>Little economic research into root causes of gender differences in income distribution, labor market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18183" r="4862" b="34508"/>
          <a:stretch/>
        </p:blipFill>
        <p:spPr bwMode="blackGray">
          <a:xfrm>
            <a:off x="2117006" y="-7784"/>
            <a:ext cx="8402264" cy="74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915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Job Market Forum by/about economists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062" y="1071662"/>
            <a:ext cx="7559675" cy="53736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Top 12 words in posts about </a:t>
            </a:r>
            <a:r>
              <a:rPr lang="en-US" sz="2000" dirty="0" smtClean="0">
                <a:solidFill>
                  <a:srgbClr val="FF9999"/>
                </a:solidFill>
              </a:rPr>
              <a:t>female </a:t>
            </a:r>
            <a:r>
              <a:rPr lang="en-US" sz="2000" dirty="0" smtClean="0"/>
              <a:t>colleagues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h</a:t>
            </a:r>
            <a:r>
              <a:rPr lang="en-US" sz="2400" dirty="0" smtClean="0"/>
              <a:t>otter	pregnant	 plow	marry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</a:t>
            </a:r>
            <a:r>
              <a:rPr lang="en-US" sz="2400" dirty="0" smtClean="0"/>
              <a:t>ot	marrying	pregnancy	attractive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eautiful	breast	dumped	kissed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3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Job Market Forum by/about economists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062" y="1071662"/>
            <a:ext cx="7559675" cy="53736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Top 12 words in posts about </a:t>
            </a:r>
            <a:r>
              <a:rPr lang="en-US" sz="2000" dirty="0" smtClean="0">
                <a:solidFill>
                  <a:srgbClr val="6782FF"/>
                </a:solidFill>
              </a:rPr>
              <a:t>male</a:t>
            </a:r>
            <a:r>
              <a:rPr lang="en-US" sz="2000" dirty="0" smtClean="0"/>
              <a:t> colleagues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h</a:t>
            </a:r>
            <a:r>
              <a:rPr lang="en-US" sz="2400" dirty="0" smtClean="0"/>
              <a:t>omo</a:t>
            </a:r>
            <a:r>
              <a:rPr lang="en-US" sz="2400" dirty="0"/>
              <a:t>	</a:t>
            </a:r>
            <a:r>
              <a:rPr lang="en-US" sz="2400" dirty="0" smtClean="0"/>
              <a:t>testosterone	chapters	satisfaction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dirty="0" err="1" smtClean="0"/>
              <a:t>eckers</a:t>
            </a:r>
            <a:r>
              <a:rPr lang="en-US" sz="2400" dirty="0" smtClean="0"/>
              <a:t>		macroeconomics	</a:t>
            </a:r>
            <a:r>
              <a:rPr lang="en-US" sz="2400" dirty="0" err="1" smtClean="0"/>
              <a:t>cuny</a:t>
            </a:r>
            <a:r>
              <a:rPr lang="en-US" sz="2400" dirty="0" smtClean="0"/>
              <a:t>	thrust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 smtClean="0"/>
              <a:t>UK</a:t>
            </a:r>
            <a:r>
              <a:rPr lang="en-US" sz="2400" dirty="0"/>
              <a:t>	</a:t>
            </a:r>
            <a:r>
              <a:rPr lang="en-US" sz="2400" dirty="0" smtClean="0"/>
              <a:t>macro	   finance	founding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0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quota to replace mediocre men by top women (talent pool)</a:t>
            </a:r>
          </a:p>
          <a:p>
            <a:r>
              <a:rPr lang="en-US" dirty="0" smtClean="0"/>
              <a:t>Screening of education material for gender bias</a:t>
            </a:r>
          </a:p>
          <a:p>
            <a:r>
              <a:rPr lang="en-US" dirty="0" smtClean="0"/>
              <a:t>Screen teachers for gender bias (Harvard </a:t>
            </a:r>
            <a:r>
              <a:rPr lang="en-US" dirty="0" err="1" smtClean="0"/>
              <a:t>iat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Introduce gender and economics in curriculum</a:t>
            </a:r>
          </a:p>
          <a:p>
            <a:r>
              <a:rPr lang="en-US" dirty="0" smtClean="0"/>
              <a:t>Treat gender (50%) issue different from diversity issue</a:t>
            </a:r>
          </a:p>
        </p:txBody>
      </p:sp>
    </p:spTree>
    <p:extLst>
      <p:ext uri="{BB962C8B-B14F-4D97-AF65-F5344CB8AC3E}">
        <p14:creationId xmlns:p14="http://schemas.microsoft.com/office/powerpoint/2010/main" val="6842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6459" t="9781" r="-4585" b="12579"/>
          <a:stretch/>
        </p:blipFill>
        <p:spPr bwMode="blackGray">
          <a:xfrm>
            <a:off x="-691306" y="21"/>
            <a:ext cx="11692452" cy="78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7874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60" t="9924" r="20670" b="14232"/>
          <a:stretch/>
        </p:blipFill>
        <p:spPr>
          <a:xfrm>
            <a:off x="0" y="0"/>
            <a:ext cx="10426700" cy="7343995"/>
          </a:xfrm>
        </p:spPr>
      </p:pic>
    </p:spTree>
    <p:extLst>
      <p:ext uri="{BB962C8B-B14F-4D97-AF65-F5344CB8AC3E}">
        <p14:creationId xmlns:p14="http://schemas.microsoft.com/office/powerpoint/2010/main" val="36417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Women Full Professors (%, 2018, NL)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				28</a:t>
            </a:r>
          </a:p>
          <a:p>
            <a:r>
              <a:rPr lang="en-US" dirty="0" smtClean="0"/>
              <a:t>Social Sciences		31</a:t>
            </a:r>
            <a:endParaRPr lang="en-US" dirty="0"/>
          </a:p>
          <a:p>
            <a:r>
              <a:rPr lang="en-US" dirty="0" smtClean="0"/>
              <a:t>Language and Culture	30</a:t>
            </a:r>
          </a:p>
          <a:p>
            <a:r>
              <a:rPr lang="en-US" dirty="0" smtClean="0"/>
              <a:t>Nature			14</a:t>
            </a:r>
          </a:p>
          <a:p>
            <a:r>
              <a:rPr lang="en-US" dirty="0" smtClean="0"/>
              <a:t>Technical			13</a:t>
            </a:r>
          </a:p>
          <a:p>
            <a:r>
              <a:rPr lang="en-US" dirty="0" smtClean="0"/>
              <a:t>Economics		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Women Full Professors/Women </a:t>
            </a:r>
            <a:r>
              <a:rPr lang="en-US" sz="2000" dirty="0"/>
              <a:t>S</a:t>
            </a:r>
            <a:r>
              <a:rPr lang="en-US" sz="2000" dirty="0" smtClean="0"/>
              <a:t>tudents (2018, NL)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Technical			1 : 2.0</a:t>
            </a:r>
          </a:p>
          <a:p>
            <a:r>
              <a:rPr lang="en-US" dirty="0" smtClean="0"/>
              <a:t>Economics		1 : 3.2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“Explanations” and “solutions”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have less ambition</a:t>
            </a:r>
          </a:p>
          <a:p>
            <a:r>
              <a:rPr lang="en-US" dirty="0" smtClean="0"/>
              <a:t>Women have other preferences</a:t>
            </a:r>
          </a:p>
          <a:p>
            <a:r>
              <a:rPr lang="en-US" dirty="0" smtClean="0"/>
              <a:t>Women should negotiate better</a:t>
            </a:r>
          </a:p>
          <a:p>
            <a:r>
              <a:rPr lang="en-US" dirty="0" smtClean="0"/>
              <a:t>Women should work more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Would you be willing to travel for work?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02" y="1215678"/>
            <a:ext cx="870986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88" b="4688"/>
          <a:stretch>
            <a:fillRect/>
          </a:stretch>
        </p:blipFill>
        <p:spPr>
          <a:xfrm>
            <a:off x="1540942" y="1359694"/>
            <a:ext cx="7559675" cy="5373688"/>
          </a:xfrm>
        </p:spPr>
      </p:pic>
    </p:spTree>
    <p:extLst>
      <p:ext uri="{BB962C8B-B14F-4D97-AF65-F5344CB8AC3E}">
        <p14:creationId xmlns:p14="http://schemas.microsoft.com/office/powerpoint/2010/main" val="3273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Some key terms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bias</a:t>
            </a:r>
          </a:p>
          <a:p>
            <a:endParaRPr lang="en-US" dirty="0" smtClean="0"/>
          </a:p>
          <a:p>
            <a:r>
              <a:rPr lang="en-US" dirty="0" smtClean="0"/>
              <a:t>Stereotyping</a:t>
            </a:r>
          </a:p>
          <a:p>
            <a:endParaRPr lang="en-US" dirty="0" smtClean="0"/>
          </a:p>
          <a:p>
            <a:r>
              <a:rPr lang="en-US" dirty="0" smtClean="0"/>
              <a:t>Stereotype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1" t="22562" b="38985"/>
          <a:stretch/>
        </p:blipFill>
        <p:spPr>
          <a:xfrm>
            <a:off x="-21771" y="0"/>
            <a:ext cx="10492694" cy="7595999"/>
          </a:xfrm>
        </p:spPr>
      </p:pic>
    </p:spTree>
    <p:extLst>
      <p:ext uri="{BB962C8B-B14F-4D97-AF65-F5344CB8AC3E}">
        <p14:creationId xmlns:p14="http://schemas.microsoft.com/office/powerpoint/2010/main" val="4134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NL">
  <a:themeElements>
    <a:clrScheme name="UvT_NL 2">
      <a:dk1>
        <a:srgbClr val="000000"/>
      </a:dk1>
      <a:lt1>
        <a:srgbClr val="FFFFFF"/>
      </a:lt1>
      <a:dk2>
        <a:srgbClr val="D0B14B"/>
      </a:dk2>
      <a:lt2>
        <a:srgbClr val="FFFFFF"/>
      </a:lt2>
      <a:accent1>
        <a:srgbClr val="7C9190"/>
      </a:accent1>
      <a:accent2>
        <a:srgbClr val="7C9190"/>
      </a:accent2>
      <a:accent3>
        <a:srgbClr val="E4D5B1"/>
      </a:accent3>
      <a:accent4>
        <a:srgbClr val="DADADA"/>
      </a:accent4>
      <a:accent5>
        <a:srgbClr val="BFC7C6"/>
      </a:accent5>
      <a:accent6>
        <a:srgbClr val="708382"/>
      </a:accent6>
      <a:hlink>
        <a:srgbClr val="B9C299"/>
      </a:hlink>
      <a:folHlink>
        <a:srgbClr val="FCFAF2"/>
      </a:folHlink>
    </a:clrScheme>
    <a:fontScheme name="UvT_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vT_NL 1">
        <a:dk1>
          <a:srgbClr val="000000"/>
        </a:dk1>
        <a:lt1>
          <a:srgbClr val="FFFFFF"/>
        </a:lt1>
        <a:dk2>
          <a:srgbClr val="D0B14B"/>
        </a:dk2>
        <a:lt2>
          <a:srgbClr val="FFFFFF"/>
        </a:lt2>
        <a:accent1>
          <a:srgbClr val="7C9190"/>
        </a:accent1>
        <a:accent2>
          <a:srgbClr val="7C9190"/>
        </a:accent2>
        <a:accent3>
          <a:srgbClr val="E4D5B1"/>
        </a:accent3>
        <a:accent4>
          <a:srgbClr val="DADADA"/>
        </a:accent4>
        <a:accent5>
          <a:srgbClr val="BFC7C6"/>
        </a:accent5>
        <a:accent6>
          <a:srgbClr val="708382"/>
        </a:accent6>
        <a:hlink>
          <a:srgbClr val="B9C299"/>
        </a:hlink>
        <a:folHlink>
          <a:srgbClr val="C7A53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T_NL 2">
        <a:dk1>
          <a:srgbClr val="000000"/>
        </a:dk1>
        <a:lt1>
          <a:srgbClr val="FFFFFF"/>
        </a:lt1>
        <a:dk2>
          <a:srgbClr val="D0B14B"/>
        </a:dk2>
        <a:lt2>
          <a:srgbClr val="FFFFFF"/>
        </a:lt2>
        <a:accent1>
          <a:srgbClr val="7C9190"/>
        </a:accent1>
        <a:accent2>
          <a:srgbClr val="7C9190"/>
        </a:accent2>
        <a:accent3>
          <a:srgbClr val="E4D5B1"/>
        </a:accent3>
        <a:accent4>
          <a:srgbClr val="DADADA"/>
        </a:accent4>
        <a:accent5>
          <a:srgbClr val="BFC7C6"/>
        </a:accent5>
        <a:accent6>
          <a:srgbClr val="708382"/>
        </a:accent6>
        <a:hlink>
          <a:srgbClr val="B9C299"/>
        </a:hlink>
        <a:folHlink>
          <a:srgbClr val="FCFAF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Settings\ccsegers\Application Data\Microsoft\Templates\UvT\UvT_NL.pot</Template>
  <TotalTime>16670</TotalTime>
  <Pages>1</Pages>
  <Words>206</Words>
  <Application>Microsoft Office PowerPoint</Application>
  <PresentationFormat>Custom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ＭＳ Ｐゴシック</vt:lpstr>
      <vt:lpstr>Arial</vt:lpstr>
      <vt:lpstr>UvT_NL</vt:lpstr>
      <vt:lpstr> </vt:lpstr>
      <vt:lpstr> </vt:lpstr>
      <vt:lpstr>Women Full Professors (%, 2018, NL)</vt:lpstr>
      <vt:lpstr>Women Full Professors/Women Students (2018, NL)</vt:lpstr>
      <vt:lpstr>“Explanations” and “solutions”</vt:lpstr>
      <vt:lpstr>Would you be willing to travel for work? </vt:lpstr>
      <vt:lpstr> </vt:lpstr>
      <vt:lpstr>Some key terms</vt:lpstr>
      <vt:lpstr> </vt:lpstr>
      <vt:lpstr>Spending and gender, Netherlands</vt:lpstr>
      <vt:lpstr>Exam questions</vt:lpstr>
      <vt:lpstr>Why is this a problem</vt:lpstr>
      <vt:lpstr>PowerPoint Presentation</vt:lpstr>
      <vt:lpstr>Job Market Forum by/about economists</vt:lpstr>
      <vt:lpstr>Job Market Forum by/about economists</vt:lpstr>
      <vt:lpstr>Policy suggestions</vt:lpstr>
      <vt:lpstr>PowerPoint Presentation</vt:lpstr>
    </vt:vector>
  </TitlesOfParts>
  <Company>De Nederlandsche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Emotionomics</dc:title>
  <dc:subject/>
  <dc:creator>De Nederlandsche Bank</dc:creator>
  <cp:keywords/>
  <dc:description>logo normaal weglopend met gele lijn</dc:description>
  <cp:lastModifiedBy>Astrid Taal</cp:lastModifiedBy>
  <cp:revision>831</cp:revision>
  <cp:lastPrinted>1601-01-01T00:00:00Z</cp:lastPrinted>
  <dcterms:created xsi:type="dcterms:W3CDTF">2001-11-13T13:32:37Z</dcterms:created>
  <dcterms:modified xsi:type="dcterms:W3CDTF">2019-07-16T08:17:12Z</dcterms:modified>
</cp:coreProperties>
</file>