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85" r:id="rId5"/>
    <p:sldId id="386" r:id="rId6"/>
    <p:sldId id="297" r:id="rId7"/>
    <p:sldId id="400" r:id="rId8"/>
    <p:sldId id="391" r:id="rId9"/>
    <p:sldId id="403" r:id="rId10"/>
    <p:sldId id="394" r:id="rId11"/>
    <p:sldId id="410" r:id="rId12"/>
    <p:sldId id="336" r:id="rId13"/>
    <p:sldId id="392" r:id="rId14"/>
    <p:sldId id="393" r:id="rId15"/>
    <p:sldId id="401" r:id="rId16"/>
    <p:sldId id="406" r:id="rId17"/>
    <p:sldId id="396" r:id="rId18"/>
    <p:sldId id="398" r:id="rId19"/>
    <p:sldId id="399" r:id="rId20"/>
    <p:sldId id="405" r:id="rId21"/>
  </p:sldIdLst>
  <p:sldSz cx="9144000" cy="5143500" type="screen16x9"/>
  <p:notesSz cx="6858000" cy="9144000"/>
  <p:custDataLst>
    <p:tags r:id="rId23"/>
  </p:custDataLst>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jam Wilbrink" initials="MW" lastIdx="1" clrIdx="0">
    <p:extLst>
      <p:ext uri="{19B8F6BF-5375-455C-9EA6-DF929625EA0E}">
        <p15:presenceInfo xmlns:p15="http://schemas.microsoft.com/office/powerpoint/2012/main" userId="0d249bac1dae5d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1D2D"/>
    <a:srgbClr val="F3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9"/>
    <p:restoredTop sz="94674"/>
  </p:normalViewPr>
  <p:slideViewPr>
    <p:cSldViewPr>
      <p:cViewPr varScale="1">
        <p:scale>
          <a:sx n="142" d="100"/>
          <a:sy n="142" d="100"/>
        </p:scale>
        <p:origin x="972"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54BA3-9DED-4240-9A25-239ACA46E053}" type="datetimeFigureOut">
              <a:rPr lang="LID4096" smtClean="0"/>
              <a:t>11/17/2023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E1226-DE0F-4ED6-8C9D-4D57AE1DACDF}" type="slidenum">
              <a:rPr lang="LID4096" smtClean="0"/>
              <a:t>‹#›</a:t>
            </a:fld>
            <a:endParaRPr lang="LID4096"/>
          </a:p>
        </p:txBody>
      </p:sp>
    </p:spTree>
    <p:extLst>
      <p:ext uri="{BB962C8B-B14F-4D97-AF65-F5344CB8AC3E}">
        <p14:creationId xmlns:p14="http://schemas.microsoft.com/office/powerpoint/2010/main" val="2147891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lvl1pPr>
              <a:defRPr/>
            </a:lvl1pPr>
          </a:lstStyle>
          <a:p>
            <a:pPr>
              <a:defRPr/>
            </a:pPr>
            <a:fld id="{CA967886-B4DF-4509-A688-F8CC3C82EB6F}" type="datetimeFigureOut">
              <a:rPr lang="nl-NL"/>
              <a:pPr>
                <a:defRPr/>
              </a:pPr>
              <a:t>17-11-2023</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D27D977C-83C2-486B-A92B-CE8867C882AD}" type="slidenum">
              <a:rPr lang="nl-NL"/>
              <a:pPr>
                <a:defRPr/>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pPr>
              <a:defRPr/>
            </a:pPr>
            <a:fld id="{7D348FA9-29FF-4673-A4E8-13992BCA0ACA}" type="datetimeFigureOut">
              <a:rPr lang="nl-NL"/>
              <a:pPr>
                <a:defRPr/>
              </a:pPr>
              <a:t>17-11-2023</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97707B71-8BA0-43D8-893B-B63828CC15DE}" type="slidenum">
              <a:rPr lang="nl-NL"/>
              <a:pPr>
                <a:defRPr/>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pPr>
              <a:defRPr/>
            </a:pPr>
            <a:fld id="{6B6A4D44-7AB4-4247-AEDF-F1CF393B5C50}" type="datetimeFigureOut">
              <a:rPr lang="nl-NL"/>
              <a:pPr>
                <a:defRPr/>
              </a:pPr>
              <a:t>17-11-2023</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4ED54C3F-2ACB-46A3-AE4A-C695E293DE06}" type="slidenum">
              <a:rPr lang="nl-NL"/>
              <a:pPr>
                <a:defRPr/>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lvl1pPr>
              <a:defRPr/>
            </a:lvl1pPr>
          </a:lstStyle>
          <a:p>
            <a:pPr>
              <a:defRPr/>
            </a:pPr>
            <a:fld id="{758E0427-E61D-4661-B2A6-7C89F3E9460C}" type="datetimeFigureOut">
              <a:rPr lang="nl-NL"/>
              <a:pPr>
                <a:defRPr/>
              </a:pPr>
              <a:t>17-11-2023</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A72727D8-79C3-4AA1-9B64-75F3A366B8C1}" type="slidenum">
              <a:rPr lang="nl-NL"/>
              <a:pPr>
                <a:defRPr/>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90C43A-6049-402F-9DBB-B4DE0708E044}" type="datetimeFigureOut">
              <a:rPr lang="nl-NL"/>
              <a:pPr>
                <a:defRPr/>
              </a:pPr>
              <a:t>17-11-2023</a:t>
            </a:fld>
            <a:endParaRPr lang="nl-NL"/>
          </a:p>
        </p:txBody>
      </p:sp>
      <p:sp>
        <p:nvSpPr>
          <p:cNvPr id="5" name="Footer Placeholder 4"/>
          <p:cNvSpPr>
            <a:spLocks noGrp="1"/>
          </p:cNvSpPr>
          <p:nvPr>
            <p:ph type="ftr" sz="quarter" idx="11"/>
          </p:nvPr>
        </p:nvSpPr>
        <p:spPr/>
        <p:txBody>
          <a:bodyPr/>
          <a:lstStyle>
            <a:lvl1pPr>
              <a:defRPr/>
            </a:lvl1pPr>
          </a:lstStyle>
          <a:p>
            <a:pPr>
              <a:defRPr/>
            </a:pPr>
            <a:endParaRPr lang="nl-NL"/>
          </a:p>
        </p:txBody>
      </p:sp>
      <p:sp>
        <p:nvSpPr>
          <p:cNvPr id="6" name="Slide Number Placeholder 5"/>
          <p:cNvSpPr>
            <a:spLocks noGrp="1"/>
          </p:cNvSpPr>
          <p:nvPr>
            <p:ph type="sldNum" sz="quarter" idx="12"/>
          </p:nvPr>
        </p:nvSpPr>
        <p:spPr/>
        <p:txBody>
          <a:bodyPr/>
          <a:lstStyle>
            <a:lvl1pPr>
              <a:defRPr/>
            </a:lvl1pPr>
          </a:lstStyle>
          <a:p>
            <a:pPr>
              <a:defRPr/>
            </a:pPr>
            <a:fld id="{3477689D-9BA8-4D3F-A049-A7D8B2AFBF75}" type="slidenum">
              <a:rPr lang="nl-NL"/>
              <a:pPr>
                <a:defRPr/>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3"/>
          <p:cNvSpPr>
            <a:spLocks noGrp="1"/>
          </p:cNvSpPr>
          <p:nvPr>
            <p:ph type="dt" sz="half" idx="10"/>
          </p:nvPr>
        </p:nvSpPr>
        <p:spPr/>
        <p:txBody>
          <a:bodyPr/>
          <a:lstStyle>
            <a:lvl1pPr>
              <a:defRPr/>
            </a:lvl1pPr>
          </a:lstStyle>
          <a:p>
            <a:pPr>
              <a:defRPr/>
            </a:pPr>
            <a:fld id="{074986CF-4A8A-4EDE-8234-0283E3E79235}" type="datetimeFigureOut">
              <a:rPr lang="nl-NL"/>
              <a:pPr>
                <a:defRPr/>
              </a:pPr>
              <a:t>17-11-2023</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9B9DC609-B4E9-464A-935F-9C3D244BC9F6}" type="slidenum">
              <a:rPr lang="nl-NL"/>
              <a:pPr>
                <a:defRPr/>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3"/>
          <p:cNvSpPr>
            <a:spLocks noGrp="1"/>
          </p:cNvSpPr>
          <p:nvPr>
            <p:ph type="dt" sz="half" idx="10"/>
          </p:nvPr>
        </p:nvSpPr>
        <p:spPr/>
        <p:txBody>
          <a:bodyPr/>
          <a:lstStyle>
            <a:lvl1pPr>
              <a:defRPr/>
            </a:lvl1pPr>
          </a:lstStyle>
          <a:p>
            <a:pPr>
              <a:defRPr/>
            </a:pPr>
            <a:fld id="{9CCF39C6-AA5C-4674-A3D9-5E80D86BC171}" type="datetimeFigureOut">
              <a:rPr lang="nl-NL"/>
              <a:pPr>
                <a:defRPr/>
              </a:pPr>
              <a:t>17-11-2023</a:t>
            </a:fld>
            <a:endParaRPr lang="nl-NL"/>
          </a:p>
        </p:txBody>
      </p:sp>
      <p:sp>
        <p:nvSpPr>
          <p:cNvPr id="8" name="Footer Placeholder 4"/>
          <p:cNvSpPr>
            <a:spLocks noGrp="1"/>
          </p:cNvSpPr>
          <p:nvPr>
            <p:ph type="ftr" sz="quarter" idx="11"/>
          </p:nvPr>
        </p:nvSpPr>
        <p:spPr/>
        <p:txBody>
          <a:bodyPr/>
          <a:lstStyle>
            <a:lvl1pPr>
              <a:defRPr/>
            </a:lvl1pPr>
          </a:lstStyle>
          <a:p>
            <a:pPr>
              <a:defRPr/>
            </a:pPr>
            <a:endParaRPr lang="nl-NL"/>
          </a:p>
        </p:txBody>
      </p:sp>
      <p:sp>
        <p:nvSpPr>
          <p:cNvPr id="9" name="Slide Number Placeholder 5"/>
          <p:cNvSpPr>
            <a:spLocks noGrp="1"/>
          </p:cNvSpPr>
          <p:nvPr>
            <p:ph type="sldNum" sz="quarter" idx="12"/>
          </p:nvPr>
        </p:nvSpPr>
        <p:spPr/>
        <p:txBody>
          <a:bodyPr/>
          <a:lstStyle>
            <a:lvl1pPr>
              <a:defRPr/>
            </a:lvl1pPr>
          </a:lstStyle>
          <a:p>
            <a:pPr>
              <a:defRPr/>
            </a:pPr>
            <a:fld id="{60A64140-F8EE-456B-9CC4-B6BDAF2679A8}" type="slidenum">
              <a:rPr lang="nl-NL"/>
              <a:pPr>
                <a:defRPr/>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3"/>
          <p:cNvSpPr>
            <a:spLocks noGrp="1"/>
          </p:cNvSpPr>
          <p:nvPr>
            <p:ph type="dt" sz="half" idx="10"/>
          </p:nvPr>
        </p:nvSpPr>
        <p:spPr/>
        <p:txBody>
          <a:bodyPr/>
          <a:lstStyle>
            <a:lvl1pPr>
              <a:defRPr/>
            </a:lvl1pPr>
          </a:lstStyle>
          <a:p>
            <a:pPr>
              <a:defRPr/>
            </a:pPr>
            <a:fld id="{178E02B4-A093-471A-B357-86143A694006}" type="datetimeFigureOut">
              <a:rPr lang="nl-NL"/>
              <a:pPr>
                <a:defRPr/>
              </a:pPr>
              <a:t>17-11-2023</a:t>
            </a:fld>
            <a:endParaRPr lang="nl-NL"/>
          </a:p>
        </p:txBody>
      </p:sp>
      <p:sp>
        <p:nvSpPr>
          <p:cNvPr id="4" name="Footer Placeholder 4"/>
          <p:cNvSpPr>
            <a:spLocks noGrp="1"/>
          </p:cNvSpPr>
          <p:nvPr>
            <p:ph type="ftr" sz="quarter" idx="11"/>
          </p:nvPr>
        </p:nvSpPr>
        <p:spPr/>
        <p:txBody>
          <a:bodyPr/>
          <a:lstStyle>
            <a:lvl1pPr>
              <a:defRPr/>
            </a:lvl1pPr>
          </a:lstStyle>
          <a:p>
            <a:pPr>
              <a:defRPr/>
            </a:pPr>
            <a:endParaRPr lang="nl-NL"/>
          </a:p>
        </p:txBody>
      </p:sp>
      <p:sp>
        <p:nvSpPr>
          <p:cNvPr id="5" name="Slide Number Placeholder 5"/>
          <p:cNvSpPr>
            <a:spLocks noGrp="1"/>
          </p:cNvSpPr>
          <p:nvPr>
            <p:ph type="sldNum" sz="quarter" idx="12"/>
          </p:nvPr>
        </p:nvSpPr>
        <p:spPr/>
        <p:txBody>
          <a:bodyPr/>
          <a:lstStyle>
            <a:lvl1pPr>
              <a:defRPr/>
            </a:lvl1pPr>
          </a:lstStyle>
          <a:p>
            <a:pPr>
              <a:defRPr/>
            </a:pPr>
            <a:fld id="{9038F4A0-A119-4345-A979-4B059CA65A0A}" type="slidenum">
              <a:rPr lang="nl-NL"/>
              <a:pPr>
                <a:defRPr/>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CB9C21-F554-4621-BF76-D035B4DD1BB4}" type="datetimeFigureOut">
              <a:rPr lang="nl-NL"/>
              <a:pPr>
                <a:defRPr/>
              </a:pPr>
              <a:t>17-11-2023</a:t>
            </a:fld>
            <a:endParaRPr lang="nl-NL"/>
          </a:p>
        </p:txBody>
      </p:sp>
      <p:sp>
        <p:nvSpPr>
          <p:cNvPr id="3" name="Footer Placeholder 4"/>
          <p:cNvSpPr>
            <a:spLocks noGrp="1"/>
          </p:cNvSpPr>
          <p:nvPr>
            <p:ph type="ftr" sz="quarter" idx="11"/>
          </p:nvPr>
        </p:nvSpPr>
        <p:spPr/>
        <p:txBody>
          <a:bodyPr/>
          <a:lstStyle>
            <a:lvl1pPr>
              <a:defRPr/>
            </a:lvl1pPr>
          </a:lstStyle>
          <a:p>
            <a:pPr>
              <a:defRPr/>
            </a:pPr>
            <a:endParaRPr lang="nl-NL"/>
          </a:p>
        </p:txBody>
      </p:sp>
      <p:sp>
        <p:nvSpPr>
          <p:cNvPr id="4" name="Slide Number Placeholder 5"/>
          <p:cNvSpPr>
            <a:spLocks noGrp="1"/>
          </p:cNvSpPr>
          <p:nvPr>
            <p:ph type="sldNum" sz="quarter" idx="12"/>
          </p:nvPr>
        </p:nvSpPr>
        <p:spPr/>
        <p:txBody>
          <a:bodyPr/>
          <a:lstStyle>
            <a:lvl1pPr>
              <a:defRPr/>
            </a:lvl1pPr>
          </a:lstStyle>
          <a:p>
            <a:pPr>
              <a:defRPr/>
            </a:pPr>
            <a:fld id="{8790E37E-8FF0-44FA-A6A5-7A62433B800C}" type="slidenum">
              <a:rPr lang="nl-NL"/>
              <a:pPr>
                <a:defRPr/>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954BFD-08F5-44EF-8417-28D0DC307B2E}" type="datetimeFigureOut">
              <a:rPr lang="nl-NL"/>
              <a:pPr>
                <a:defRPr/>
              </a:pPr>
              <a:t>17-11-2023</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E316AD7A-76B4-45A6-A2C2-971947D2D4E9}" type="slidenum">
              <a:rPr lang="nl-NL"/>
              <a:pPr>
                <a:defRPr/>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31A53B-6708-4042-8498-E8550A2C0346}" type="datetimeFigureOut">
              <a:rPr lang="nl-NL"/>
              <a:pPr>
                <a:defRPr/>
              </a:pPr>
              <a:t>17-11-2023</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pPr>
              <a:defRPr/>
            </a:pPr>
            <a:fld id="{FB6A0178-01C1-4CD5-9171-F585AFFD64BF}" type="slidenum">
              <a:rPr lang="nl-NL"/>
              <a:pPr>
                <a:defRPr/>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nl-NL"/>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C164094E-5BF7-4789-B6E2-755307472C96}" type="datetimeFigureOut">
              <a:rPr lang="nl-NL"/>
              <a:pPr>
                <a:defRPr/>
              </a:pPr>
              <a:t>17-11-2023</a:t>
            </a:fld>
            <a:endParaRPr lang="nl-NL"/>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nl-NL"/>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BB4ABA49-AFCE-46DF-89B4-B27439BEB30F}"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fritsvanoostrom.n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8C185-AAF7-F83F-57BF-CFAEC2E50242}"/>
              </a:ext>
            </a:extLst>
          </p:cNvPr>
          <p:cNvSpPr>
            <a:spLocks noGrp="1"/>
          </p:cNvSpPr>
          <p:nvPr>
            <p:ph type="ctrTitle"/>
          </p:nvPr>
        </p:nvSpPr>
        <p:spPr>
          <a:xfrm>
            <a:off x="5291919" y="1141293"/>
            <a:ext cx="3321524" cy="2059266"/>
          </a:xfrm>
          <a:noFill/>
        </p:spPr>
        <p:txBody>
          <a:bodyPr>
            <a:normAutofit/>
          </a:bodyPr>
          <a:lstStyle/>
          <a:p>
            <a:pPr algn="l">
              <a:lnSpc>
                <a:spcPct val="90000"/>
              </a:lnSpc>
            </a:pPr>
            <a:r>
              <a:rPr lang="nl-NL" sz="2800" dirty="0">
                <a:solidFill>
                  <a:srgbClr val="9B1D2D"/>
                </a:solidFill>
                <a:latin typeface="Georgia" panose="02040502050405020303" pitchFamily="18" charset="0"/>
              </a:rPr>
              <a:t>The techie and the fuzzy: the case for a more open academic education</a:t>
            </a:r>
            <a:br>
              <a:rPr lang="nl-NL" sz="2800" dirty="0"/>
            </a:br>
            <a:endParaRPr lang="LID4096" sz="2800" dirty="0"/>
          </a:p>
        </p:txBody>
      </p:sp>
      <p:sp>
        <p:nvSpPr>
          <p:cNvPr id="3" name="Subtitle 2">
            <a:extLst>
              <a:ext uri="{FF2B5EF4-FFF2-40B4-BE49-F238E27FC236}">
                <a16:creationId xmlns:a16="http://schemas.microsoft.com/office/drawing/2014/main" id="{D9CDB080-3367-2652-6569-2220AFF2258B}"/>
              </a:ext>
            </a:extLst>
          </p:cNvPr>
          <p:cNvSpPr>
            <a:spLocks noGrp="1"/>
          </p:cNvSpPr>
          <p:nvPr>
            <p:ph type="subTitle" idx="1"/>
          </p:nvPr>
        </p:nvSpPr>
        <p:spPr>
          <a:xfrm>
            <a:off x="5291919" y="3269616"/>
            <a:ext cx="3321524" cy="1241821"/>
          </a:xfrm>
          <a:noFill/>
        </p:spPr>
        <p:txBody>
          <a:bodyPr>
            <a:normAutofit fontScale="92500"/>
          </a:bodyPr>
          <a:lstStyle/>
          <a:p>
            <a:pPr algn="l">
              <a:lnSpc>
                <a:spcPct val="90000"/>
              </a:lnSpc>
            </a:pPr>
            <a:endParaRPr lang="nl-NL" sz="1300" dirty="0"/>
          </a:p>
          <a:p>
            <a:pPr algn="l">
              <a:lnSpc>
                <a:spcPct val="90000"/>
              </a:lnSpc>
            </a:pPr>
            <a:r>
              <a:rPr lang="nl-NL" sz="1400" dirty="0"/>
              <a:t>Frits van Oostrom</a:t>
            </a:r>
          </a:p>
          <a:p>
            <a:pPr algn="l">
              <a:lnSpc>
                <a:spcPct val="90000"/>
              </a:lnSpc>
            </a:pPr>
            <a:r>
              <a:rPr lang="nl-NL" sz="1400" dirty="0"/>
              <a:t>emeritus Distinguished University Professor</a:t>
            </a:r>
          </a:p>
          <a:p>
            <a:pPr algn="l">
              <a:lnSpc>
                <a:spcPct val="90000"/>
              </a:lnSpc>
            </a:pPr>
            <a:r>
              <a:rPr lang="nl-NL" sz="1400" dirty="0"/>
              <a:t>Utrecht University,</a:t>
            </a:r>
          </a:p>
          <a:p>
            <a:pPr algn="l">
              <a:lnSpc>
                <a:spcPct val="90000"/>
              </a:lnSpc>
            </a:pPr>
            <a:r>
              <a:rPr lang="nl-NL" sz="1400" dirty="0"/>
              <a:t>President emeritus KNAW</a:t>
            </a:r>
            <a:endParaRPr lang="LID4096" sz="1400" dirty="0"/>
          </a:p>
        </p:txBody>
      </p:sp>
      <p:pic>
        <p:nvPicPr>
          <p:cNvPr id="5" name="Picture 4">
            <a:extLst>
              <a:ext uri="{FF2B5EF4-FFF2-40B4-BE49-F238E27FC236}">
                <a16:creationId xmlns:a16="http://schemas.microsoft.com/office/drawing/2014/main" id="{9108DD23-1057-05F5-9725-CF1A3FD68483}"/>
              </a:ext>
            </a:extLst>
          </p:cNvPr>
          <p:cNvPicPr>
            <a:picLocks noChangeAspect="1"/>
          </p:cNvPicPr>
          <p:nvPr/>
        </p:nvPicPr>
        <p:blipFill rotWithShape="1">
          <a:blip r:embed="rId2"/>
          <a:srcRect l="19701" r="24257"/>
          <a:stretch/>
        </p:blipFill>
        <p:spPr>
          <a:xfrm>
            <a:off x="20" y="10"/>
            <a:ext cx="5124486" cy="51434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Tree>
    <p:extLst>
      <p:ext uri="{BB962C8B-B14F-4D97-AF65-F5344CB8AC3E}">
        <p14:creationId xmlns:p14="http://schemas.microsoft.com/office/powerpoint/2010/main" val="3357811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DD7ACE-09EA-EF30-F427-6F9DA275D026}"/>
              </a:ext>
            </a:extLst>
          </p:cNvPr>
          <p:cNvSpPr>
            <a:spLocks noGrp="1"/>
          </p:cNvSpPr>
          <p:nvPr>
            <p:ph idx="1"/>
          </p:nvPr>
        </p:nvSpPr>
        <p:spPr>
          <a:xfrm>
            <a:off x="683568" y="675107"/>
            <a:ext cx="4501582" cy="3829025"/>
          </a:xfrm>
        </p:spPr>
        <p:txBody>
          <a:bodyPr>
            <a:normAutofit lnSpcReduction="10000"/>
          </a:bodyPr>
          <a:lstStyle/>
          <a:p>
            <a:pPr eaLnBrk="1" hangingPunct="1">
              <a:buFontTx/>
              <a:buNone/>
            </a:pPr>
            <a:r>
              <a:rPr lang="en-US" altLang="nl-NL" sz="1800" b="1" dirty="0">
                <a:latin typeface="Georgia" panose="02040502050405020303" pitchFamily="18" charset="0"/>
              </a:rPr>
              <a:t>    Derek Bok:</a:t>
            </a:r>
            <a:br>
              <a:rPr lang="en-US" altLang="nl-NL" sz="1500" dirty="0">
                <a:latin typeface="Georgia" panose="02040502050405020303" pitchFamily="18" charset="0"/>
              </a:rPr>
            </a:br>
            <a:br>
              <a:rPr lang="en-US" altLang="nl-NL" sz="1500" dirty="0">
                <a:latin typeface="Georgia" panose="02040502050405020303" pitchFamily="18" charset="0"/>
              </a:rPr>
            </a:br>
            <a:r>
              <a:rPr lang="en-US" altLang="nl-NL" sz="1800" dirty="0">
                <a:latin typeface="Georgia" panose="02040502050405020303" pitchFamily="18" charset="0"/>
              </a:rPr>
              <a:t>The new advances in sciences offer the possibility of prolonging human life, destroying human life, transforming human life artificially in ways that challenge the very meaning of what it is to be human. </a:t>
            </a:r>
          </a:p>
          <a:p>
            <a:pPr eaLnBrk="1" hangingPunct="1">
              <a:buFontTx/>
              <a:buNone/>
            </a:pPr>
            <a:endParaRPr lang="en-US" altLang="nl-NL" sz="1800" dirty="0">
              <a:latin typeface="Georgia" panose="02040502050405020303" pitchFamily="18" charset="0"/>
            </a:endParaRPr>
          </a:p>
          <a:p>
            <a:pPr eaLnBrk="1" hangingPunct="1">
              <a:buFontTx/>
              <a:buNone/>
            </a:pPr>
            <a:r>
              <a:rPr lang="en-US" altLang="nl-NL" sz="1800" dirty="0">
                <a:latin typeface="Georgia" panose="02040502050405020303" pitchFamily="18" charset="0"/>
              </a:rPr>
              <a:t>     In the face of such prospects, the traditional focus of the humanities on questions of value, of meaning, of ethics, are more important than ever before. </a:t>
            </a:r>
          </a:p>
        </p:txBody>
      </p:sp>
      <p:pic>
        <p:nvPicPr>
          <p:cNvPr id="4" name="Picture 4" descr="C:\Users\4275454\AppData\Local\Google\Chrome\Downloads\DerekBok (1).jpg">
            <a:extLst>
              <a:ext uri="{FF2B5EF4-FFF2-40B4-BE49-F238E27FC236}">
                <a16:creationId xmlns:a16="http://schemas.microsoft.com/office/drawing/2014/main" id="{70E3DA54-2185-7EEB-71C1-3A2E13E0FBB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00" r="27151"/>
          <a:stretch/>
        </p:blipFill>
        <p:spPr bwMode="auto">
          <a:xfrm>
            <a:off x="5727091" y="555526"/>
            <a:ext cx="2950562" cy="3939902"/>
          </a:xfrm>
          <a:prstGeom prst="rect">
            <a:avLst/>
          </a:prstGeom>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64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58B2B5-1D6D-13C2-23CB-745BC984326F}"/>
              </a:ext>
            </a:extLst>
          </p:cNvPr>
          <p:cNvSpPr txBox="1"/>
          <p:nvPr/>
        </p:nvSpPr>
        <p:spPr>
          <a:xfrm>
            <a:off x="1907704" y="864442"/>
            <a:ext cx="4950296" cy="2751522"/>
          </a:xfrm>
          <a:prstGeom prst="rect">
            <a:avLst/>
          </a:prstGeom>
          <a:noFill/>
        </p:spPr>
        <p:txBody>
          <a:bodyPr wrap="square">
            <a:spAutoFit/>
          </a:bodyPr>
          <a:lstStyle/>
          <a:p>
            <a:pPr marL="0" indent="0">
              <a:lnSpc>
                <a:spcPct val="80000"/>
              </a:lnSpc>
              <a:buFontTx/>
              <a:buNone/>
            </a:pPr>
            <a:r>
              <a:rPr lang="en-US" altLang="LID4096" dirty="0">
                <a:latin typeface="Georgia" panose="02040502050405020303" pitchFamily="18" charset="0"/>
              </a:rPr>
              <a:t>Such questions are extremely difficult. They do not lend themselves to testable theories or to empirically verified results. </a:t>
            </a:r>
          </a:p>
          <a:p>
            <a:pPr marL="0" indent="0">
              <a:lnSpc>
                <a:spcPct val="80000"/>
              </a:lnSpc>
              <a:buFontTx/>
              <a:buNone/>
            </a:pPr>
            <a:endParaRPr lang="en-US" altLang="LID4096" dirty="0">
              <a:latin typeface="Georgia" panose="02040502050405020303" pitchFamily="18" charset="0"/>
            </a:endParaRPr>
          </a:p>
          <a:p>
            <a:pPr marL="0" indent="0">
              <a:lnSpc>
                <a:spcPct val="80000"/>
              </a:lnSpc>
              <a:buFontTx/>
              <a:buNone/>
            </a:pPr>
            <a:r>
              <a:rPr lang="en-US" altLang="LID4096" dirty="0">
                <a:latin typeface="Georgia" panose="02040502050405020303" pitchFamily="18" charset="0"/>
              </a:rPr>
              <a:t>But they are no less essential if we are to make sense of the changes that science thrusts upon us and create a society in which we all can live fulfilling lives. </a:t>
            </a:r>
          </a:p>
          <a:p>
            <a:pPr marL="0" indent="0">
              <a:lnSpc>
                <a:spcPct val="80000"/>
              </a:lnSpc>
              <a:buFontTx/>
              <a:buNone/>
            </a:pPr>
            <a:endParaRPr lang="en-US" altLang="LID4096" dirty="0">
              <a:latin typeface="Georgia" panose="02040502050405020303" pitchFamily="18" charset="0"/>
            </a:endParaRPr>
          </a:p>
          <a:p>
            <a:pPr marL="0" indent="0">
              <a:lnSpc>
                <a:spcPct val="80000"/>
              </a:lnSpc>
              <a:buFontTx/>
              <a:buNone/>
            </a:pPr>
            <a:r>
              <a:rPr lang="en-US" altLang="LID4096" dirty="0">
                <a:latin typeface="Georgia" panose="02040502050405020303" pitchFamily="18" charset="0"/>
              </a:rPr>
              <a:t>Humanists can help us build a world in which our scientific advances do not overwhelm us, but are made to serve humane purposes.</a:t>
            </a:r>
          </a:p>
        </p:txBody>
      </p:sp>
    </p:spTree>
    <p:extLst>
      <p:ext uri="{BB962C8B-B14F-4D97-AF65-F5344CB8AC3E}">
        <p14:creationId xmlns:p14="http://schemas.microsoft.com/office/powerpoint/2010/main" val="121896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ameweb | TU Delft Teaching Lab, Delft">
            <a:extLst>
              <a:ext uri="{FF2B5EF4-FFF2-40B4-BE49-F238E27FC236}">
                <a16:creationId xmlns:a16="http://schemas.microsoft.com/office/drawing/2014/main" id="{0D10FD13-4969-98FB-6FB7-B6C1AD1E45AE}"/>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t="10235" b="5496"/>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58C491-9031-FF88-3D3E-597719344266}"/>
              </a:ext>
            </a:extLst>
          </p:cNvPr>
          <p:cNvSpPr>
            <a:spLocks noGrp="1"/>
          </p:cNvSpPr>
          <p:nvPr>
            <p:ph type="title"/>
          </p:nvPr>
        </p:nvSpPr>
        <p:spPr>
          <a:xfrm>
            <a:off x="1143000" y="841771"/>
            <a:ext cx="6858000" cy="2175389"/>
          </a:xfrm>
        </p:spPr>
        <p:txBody>
          <a:bodyPr vert="horz" lIns="91440" tIns="45720" rIns="91440" bIns="45720" rtlCol="0" anchor="b">
            <a:normAutofit/>
          </a:bodyPr>
          <a:lstStyle/>
          <a:p>
            <a:pPr eaLnBrk="1" hangingPunct="1">
              <a:lnSpc>
                <a:spcPct val="90000"/>
              </a:lnSpc>
            </a:pPr>
            <a:r>
              <a:rPr lang="en-US" sz="6000" dirty="0">
                <a:solidFill>
                  <a:srgbClr val="FFFFFF"/>
                </a:solidFill>
                <a:latin typeface="Georgia" panose="02040502050405020303" pitchFamily="18" charset="0"/>
              </a:rPr>
              <a:t>Scholar(s) in residence</a:t>
            </a:r>
          </a:p>
        </p:txBody>
      </p:sp>
    </p:spTree>
    <p:extLst>
      <p:ext uri="{BB962C8B-B14F-4D97-AF65-F5344CB8AC3E}">
        <p14:creationId xmlns:p14="http://schemas.microsoft.com/office/powerpoint/2010/main" val="35034290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rogramming data on computer monitor">
            <a:extLst>
              <a:ext uri="{FF2B5EF4-FFF2-40B4-BE49-F238E27FC236}">
                <a16:creationId xmlns:a16="http://schemas.microsoft.com/office/drawing/2014/main" id="{69556711-3B52-55F0-9B96-9D63470FE106}"/>
              </a:ext>
            </a:extLst>
          </p:cNvPr>
          <p:cNvPicPr>
            <a:picLocks noChangeAspect="1"/>
          </p:cNvPicPr>
          <p:nvPr/>
        </p:nvPicPr>
        <p:blipFill rotWithShape="1">
          <a:blip r:embed="rId2"/>
          <a:srcRect l="3031" r="-2" b="-2"/>
          <a:stretch/>
        </p:blipFill>
        <p:spPr>
          <a:xfrm>
            <a:off x="3" y="10"/>
            <a:ext cx="4571997" cy="314720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4" name="Picture 2" descr="Étagère pour livres - Bibliothèque verticale 60 cm - Lot de 6">
            <a:extLst>
              <a:ext uri="{FF2B5EF4-FFF2-40B4-BE49-F238E27FC236}">
                <a16:creationId xmlns:a16="http://schemas.microsoft.com/office/drawing/2014/main" id="{D0EBB76D-6614-4AA6-DAFE-DCDFE1A584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75" r="1" b="1"/>
          <a:stretch/>
        </p:blipFill>
        <p:spPr bwMode="auto">
          <a:xfrm>
            <a:off x="4514850" y="10"/>
            <a:ext cx="4629146" cy="3140744"/>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51"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91765" y="4053404"/>
            <a:ext cx="1165860" cy="13716"/>
          </a:xfrm>
          <a:custGeom>
            <a:avLst/>
            <a:gdLst>
              <a:gd name="connsiteX0" fmla="*/ 0 w 1165860"/>
              <a:gd name="connsiteY0" fmla="*/ 0 h 13716"/>
              <a:gd name="connsiteX1" fmla="*/ 606247 w 1165860"/>
              <a:gd name="connsiteY1" fmla="*/ 0 h 13716"/>
              <a:gd name="connsiteX2" fmla="*/ 1165860 w 1165860"/>
              <a:gd name="connsiteY2" fmla="*/ 0 h 13716"/>
              <a:gd name="connsiteX3" fmla="*/ 1165860 w 1165860"/>
              <a:gd name="connsiteY3" fmla="*/ 13716 h 13716"/>
              <a:gd name="connsiteX4" fmla="*/ 594589 w 1165860"/>
              <a:gd name="connsiteY4" fmla="*/ 13716 h 13716"/>
              <a:gd name="connsiteX5" fmla="*/ 0 w 1165860"/>
              <a:gd name="connsiteY5" fmla="*/ 13716 h 13716"/>
              <a:gd name="connsiteX6" fmla="*/ 0 w 1165860"/>
              <a:gd name="connsiteY6" fmla="*/ 0 h 13716"/>
              <a:gd name="connsiteX0" fmla="*/ 0 w 1165860"/>
              <a:gd name="connsiteY0" fmla="*/ 0 h 13716"/>
              <a:gd name="connsiteX1" fmla="*/ 571271 w 1165860"/>
              <a:gd name="connsiteY1" fmla="*/ 0 h 13716"/>
              <a:gd name="connsiteX2" fmla="*/ 1165860 w 1165860"/>
              <a:gd name="connsiteY2" fmla="*/ 0 h 13716"/>
              <a:gd name="connsiteX3" fmla="*/ 1165860 w 1165860"/>
              <a:gd name="connsiteY3" fmla="*/ 13716 h 13716"/>
              <a:gd name="connsiteX4" fmla="*/ 582930 w 1165860"/>
              <a:gd name="connsiteY4" fmla="*/ 13716 h 13716"/>
              <a:gd name="connsiteX5" fmla="*/ 0 w 1165860"/>
              <a:gd name="connsiteY5" fmla="*/ 13716 h 13716"/>
              <a:gd name="connsiteX6" fmla="*/ 0 w 116586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0" h="13716" fill="none" extrusionOk="0">
                <a:moveTo>
                  <a:pt x="0" y="0"/>
                </a:moveTo>
                <a:cubicBezTo>
                  <a:pt x="162513" y="-11573"/>
                  <a:pt x="293236" y="13784"/>
                  <a:pt x="606247" y="0"/>
                </a:cubicBezTo>
                <a:cubicBezTo>
                  <a:pt x="918540" y="21259"/>
                  <a:pt x="1045080" y="-115"/>
                  <a:pt x="1165860" y="0"/>
                </a:cubicBezTo>
                <a:cubicBezTo>
                  <a:pt x="1165019" y="4344"/>
                  <a:pt x="1166624" y="8943"/>
                  <a:pt x="1165860" y="13716"/>
                </a:cubicBezTo>
                <a:cubicBezTo>
                  <a:pt x="946700" y="12426"/>
                  <a:pt x="749200" y="55216"/>
                  <a:pt x="594589" y="13716"/>
                </a:cubicBezTo>
                <a:cubicBezTo>
                  <a:pt x="456803" y="27350"/>
                  <a:pt x="127892" y="32293"/>
                  <a:pt x="0" y="13716"/>
                </a:cubicBezTo>
                <a:cubicBezTo>
                  <a:pt x="333" y="7342"/>
                  <a:pt x="-50" y="3958"/>
                  <a:pt x="0" y="0"/>
                </a:cubicBezTo>
                <a:close/>
              </a:path>
              <a:path w="1165860" h="13716" stroke="0" extrusionOk="0">
                <a:moveTo>
                  <a:pt x="0" y="0"/>
                </a:moveTo>
                <a:cubicBezTo>
                  <a:pt x="167350" y="-3293"/>
                  <a:pt x="437486" y="-21181"/>
                  <a:pt x="571271" y="0"/>
                </a:cubicBezTo>
                <a:cubicBezTo>
                  <a:pt x="682336" y="18030"/>
                  <a:pt x="900098" y="-64409"/>
                  <a:pt x="1165860" y="0"/>
                </a:cubicBezTo>
                <a:cubicBezTo>
                  <a:pt x="1165765" y="6724"/>
                  <a:pt x="1165823" y="9557"/>
                  <a:pt x="1165860" y="13716"/>
                </a:cubicBezTo>
                <a:cubicBezTo>
                  <a:pt x="972168" y="33850"/>
                  <a:pt x="797113" y="36398"/>
                  <a:pt x="582930" y="13716"/>
                </a:cubicBezTo>
                <a:cubicBezTo>
                  <a:pt x="375326" y="35428"/>
                  <a:pt x="253285" y="24936"/>
                  <a:pt x="0" y="13716"/>
                </a:cubicBezTo>
                <a:cubicBezTo>
                  <a:pt x="416" y="7935"/>
                  <a:pt x="-303" y="5797"/>
                  <a:pt x="0" y="0"/>
                </a:cubicBezTo>
                <a:close/>
              </a:path>
              <a:path w="1165860" h="13716" fill="none" stroke="0" extrusionOk="0">
                <a:moveTo>
                  <a:pt x="0" y="0"/>
                </a:moveTo>
                <a:cubicBezTo>
                  <a:pt x="141691" y="-9407"/>
                  <a:pt x="290986" y="-3815"/>
                  <a:pt x="606247" y="0"/>
                </a:cubicBezTo>
                <a:cubicBezTo>
                  <a:pt x="921700" y="15825"/>
                  <a:pt x="1020734" y="-3786"/>
                  <a:pt x="1165860" y="0"/>
                </a:cubicBezTo>
                <a:cubicBezTo>
                  <a:pt x="1164964" y="5033"/>
                  <a:pt x="1165847" y="9200"/>
                  <a:pt x="1165860" y="13716"/>
                </a:cubicBezTo>
                <a:cubicBezTo>
                  <a:pt x="917161" y="-9135"/>
                  <a:pt x="771575" y="33167"/>
                  <a:pt x="594589" y="13716"/>
                </a:cubicBezTo>
                <a:cubicBezTo>
                  <a:pt x="470947" y="9820"/>
                  <a:pt x="122508" y="15185"/>
                  <a:pt x="0" y="13716"/>
                </a:cubicBezTo>
                <a:cubicBezTo>
                  <a:pt x="-660" y="7426"/>
                  <a:pt x="-250" y="45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165860"/>
                      <a:gd name="connsiteY0" fmla="*/ 0 h 13716"/>
                      <a:gd name="connsiteX1" fmla="*/ 606247 w 1165860"/>
                      <a:gd name="connsiteY1" fmla="*/ 0 h 13716"/>
                      <a:gd name="connsiteX2" fmla="*/ 1165860 w 1165860"/>
                      <a:gd name="connsiteY2" fmla="*/ 0 h 13716"/>
                      <a:gd name="connsiteX3" fmla="*/ 1165860 w 1165860"/>
                      <a:gd name="connsiteY3" fmla="*/ 13716 h 13716"/>
                      <a:gd name="connsiteX4" fmla="*/ 594589 w 1165860"/>
                      <a:gd name="connsiteY4" fmla="*/ 13716 h 13716"/>
                      <a:gd name="connsiteX5" fmla="*/ 0 w 1165860"/>
                      <a:gd name="connsiteY5" fmla="*/ 13716 h 13716"/>
                      <a:gd name="connsiteX6" fmla="*/ 0 w 116586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0" h="13716" fill="none" extrusionOk="0">
                        <a:moveTo>
                          <a:pt x="0" y="0"/>
                        </a:moveTo>
                        <a:cubicBezTo>
                          <a:pt x="164196" y="4475"/>
                          <a:pt x="311417" y="-11483"/>
                          <a:pt x="606247" y="0"/>
                        </a:cubicBezTo>
                        <a:cubicBezTo>
                          <a:pt x="901077" y="11483"/>
                          <a:pt x="1028750" y="-4041"/>
                          <a:pt x="1165860" y="0"/>
                        </a:cubicBezTo>
                        <a:cubicBezTo>
                          <a:pt x="1165578" y="4434"/>
                          <a:pt x="1165988" y="8423"/>
                          <a:pt x="1165860" y="13716"/>
                        </a:cubicBezTo>
                        <a:cubicBezTo>
                          <a:pt x="940964" y="3888"/>
                          <a:pt x="745886" y="20893"/>
                          <a:pt x="594589" y="13716"/>
                        </a:cubicBezTo>
                        <a:cubicBezTo>
                          <a:pt x="443292" y="6539"/>
                          <a:pt x="119306" y="21776"/>
                          <a:pt x="0" y="13716"/>
                        </a:cubicBezTo>
                        <a:cubicBezTo>
                          <a:pt x="103" y="7543"/>
                          <a:pt x="-154" y="4446"/>
                          <a:pt x="0" y="0"/>
                        </a:cubicBezTo>
                        <a:close/>
                      </a:path>
                      <a:path w="1165860" h="13716" stroke="0" extrusionOk="0">
                        <a:moveTo>
                          <a:pt x="0" y="0"/>
                        </a:moveTo>
                        <a:cubicBezTo>
                          <a:pt x="199755" y="-8614"/>
                          <a:pt x="439971" y="-19466"/>
                          <a:pt x="571271" y="0"/>
                        </a:cubicBezTo>
                        <a:cubicBezTo>
                          <a:pt x="702571" y="19466"/>
                          <a:pt x="922660" y="-18418"/>
                          <a:pt x="1165860" y="0"/>
                        </a:cubicBezTo>
                        <a:cubicBezTo>
                          <a:pt x="1165756" y="6849"/>
                          <a:pt x="1166068" y="9414"/>
                          <a:pt x="1165860" y="13716"/>
                        </a:cubicBezTo>
                        <a:cubicBezTo>
                          <a:pt x="981594" y="16996"/>
                          <a:pt x="788922" y="30312"/>
                          <a:pt x="582930" y="13716"/>
                        </a:cubicBezTo>
                        <a:cubicBezTo>
                          <a:pt x="376938" y="-2880"/>
                          <a:pt x="227474" y="40246"/>
                          <a:pt x="0" y="13716"/>
                        </a:cubicBezTo>
                        <a:cubicBezTo>
                          <a:pt x="469" y="7851"/>
                          <a:pt x="200" y="57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A20585-7584-B74F-2A8A-8A1BE8995B66}"/>
              </a:ext>
            </a:extLst>
          </p:cNvPr>
          <p:cNvSpPr>
            <a:spLocks noGrp="1"/>
          </p:cNvSpPr>
          <p:nvPr>
            <p:ph idx="1"/>
          </p:nvPr>
        </p:nvSpPr>
        <p:spPr>
          <a:xfrm>
            <a:off x="3490720" y="3422142"/>
            <a:ext cx="5177791" cy="1200150"/>
          </a:xfrm>
        </p:spPr>
        <p:txBody>
          <a:bodyPr anchor="ctr">
            <a:normAutofit/>
          </a:bodyPr>
          <a:lstStyle/>
          <a:p>
            <a:pPr marL="0" indent="0">
              <a:buNone/>
            </a:pPr>
            <a:r>
              <a:rPr lang="nl-NL" sz="3600" dirty="0">
                <a:latin typeface="Georgia" panose="02040502050405020303" pitchFamily="18" charset="0"/>
              </a:rPr>
              <a:t>Wisdom in the age of information</a:t>
            </a:r>
            <a:endParaRPr lang="LID4096" sz="3600" dirty="0">
              <a:latin typeface="Georgia" panose="02040502050405020303" pitchFamily="18" charset="0"/>
            </a:endParaRPr>
          </a:p>
        </p:txBody>
      </p:sp>
    </p:spTree>
    <p:extLst>
      <p:ext uri="{BB962C8B-B14F-4D97-AF65-F5344CB8AC3E}">
        <p14:creationId xmlns:p14="http://schemas.microsoft.com/office/powerpoint/2010/main" val="2382917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460C-DFC2-5A82-2BA7-DAC9A0B5FDF6}"/>
              </a:ext>
            </a:extLst>
          </p:cNvPr>
          <p:cNvSpPr>
            <a:spLocks noGrp="1"/>
          </p:cNvSpPr>
          <p:nvPr>
            <p:ph type="title"/>
          </p:nvPr>
        </p:nvSpPr>
        <p:spPr/>
        <p:txBody>
          <a:bodyPr/>
          <a:lstStyle/>
          <a:p>
            <a:endParaRPr lang="LID4096"/>
          </a:p>
        </p:txBody>
      </p:sp>
      <p:pic>
        <p:nvPicPr>
          <p:cNvPr id="4098" name="Picture 2" descr="Benjamín Labatut schreef een adembenemende roman over de gevaren van  technologie: 'We moeten anders leren denken'">
            <a:extLst>
              <a:ext uri="{FF2B5EF4-FFF2-40B4-BE49-F238E27FC236}">
                <a16:creationId xmlns:a16="http://schemas.microsoft.com/office/drawing/2014/main" id="{420FD282-B12B-2041-9FB1-568AF2D6CA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76" y="-668610"/>
            <a:ext cx="9178152" cy="612068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descr="A yellow circle with black text&#10;&#10;Description automatically generated">
            <a:extLst>
              <a:ext uri="{FF2B5EF4-FFF2-40B4-BE49-F238E27FC236}">
                <a16:creationId xmlns:a16="http://schemas.microsoft.com/office/drawing/2014/main" id="{64B2D3F8-A432-82B8-273D-B195FA90DD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66" b="2"/>
          <a:stretch/>
        </p:blipFill>
        <p:spPr bwMode="auto">
          <a:xfrm>
            <a:off x="323528" y="248285"/>
            <a:ext cx="1982928" cy="3379066"/>
          </a:xfrm>
          <a:prstGeom prst="rect">
            <a:avLst/>
          </a:prstGeom>
          <a:noFill/>
        </p:spPr>
      </p:pic>
      <p:pic>
        <p:nvPicPr>
          <p:cNvPr id="7" name="Picture 2" descr="The MANIAC by Benjamín Labatut | Goodreads">
            <a:extLst>
              <a:ext uri="{FF2B5EF4-FFF2-40B4-BE49-F238E27FC236}">
                <a16:creationId xmlns:a16="http://schemas.microsoft.com/office/drawing/2014/main" id="{8CEF0D21-3557-CAE3-AB3C-6EE9FFE91E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81" r="9430" b="2"/>
          <a:stretch/>
        </p:blipFill>
        <p:spPr bwMode="auto">
          <a:xfrm>
            <a:off x="5940152" y="411510"/>
            <a:ext cx="2651213" cy="455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7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1D8E-77AE-75B8-0982-9AD12FF8611C}"/>
              </a:ext>
            </a:extLst>
          </p:cNvPr>
          <p:cNvSpPr>
            <a:spLocks noGrp="1"/>
          </p:cNvSpPr>
          <p:nvPr>
            <p:ph type="title"/>
          </p:nvPr>
        </p:nvSpPr>
        <p:spPr/>
        <p:txBody>
          <a:bodyPr/>
          <a:lstStyle/>
          <a:p>
            <a:endParaRPr lang="LID4096"/>
          </a:p>
        </p:txBody>
      </p:sp>
      <p:sp>
        <p:nvSpPr>
          <p:cNvPr id="3" name="Content Placeholder 2">
            <a:extLst>
              <a:ext uri="{FF2B5EF4-FFF2-40B4-BE49-F238E27FC236}">
                <a16:creationId xmlns:a16="http://schemas.microsoft.com/office/drawing/2014/main" id="{1AD966D2-E5CB-0EFD-EC9A-BA65AAA9C2A7}"/>
              </a:ext>
            </a:extLst>
          </p:cNvPr>
          <p:cNvSpPr>
            <a:spLocks noGrp="1"/>
          </p:cNvSpPr>
          <p:nvPr>
            <p:ph idx="1"/>
          </p:nvPr>
        </p:nvSpPr>
        <p:spPr/>
        <p:txBody>
          <a:bodyPr/>
          <a:lstStyle/>
          <a:p>
            <a:endParaRPr lang="LID4096"/>
          </a:p>
        </p:txBody>
      </p:sp>
      <p:pic>
        <p:nvPicPr>
          <p:cNvPr id="5" name="Picture 4">
            <a:extLst>
              <a:ext uri="{FF2B5EF4-FFF2-40B4-BE49-F238E27FC236}">
                <a16:creationId xmlns:a16="http://schemas.microsoft.com/office/drawing/2014/main" id="{1FEF3D58-1B64-22AD-12DA-D53E589BF871}"/>
              </a:ext>
            </a:extLst>
          </p:cNvPr>
          <p:cNvPicPr>
            <a:picLocks noChangeAspect="1"/>
          </p:cNvPicPr>
          <p:nvPr/>
        </p:nvPicPr>
        <p:blipFill>
          <a:blip r:embed="rId2"/>
          <a:stretch>
            <a:fillRect/>
          </a:stretch>
        </p:blipFill>
        <p:spPr>
          <a:xfrm>
            <a:off x="0" y="-1296276"/>
            <a:ext cx="9350696" cy="12467594"/>
          </a:xfrm>
          <a:prstGeom prst="rect">
            <a:avLst/>
          </a:prstGeom>
        </p:spPr>
      </p:pic>
    </p:spTree>
    <p:extLst>
      <p:ext uri="{BB962C8B-B14F-4D97-AF65-F5344CB8AC3E}">
        <p14:creationId xmlns:p14="http://schemas.microsoft.com/office/powerpoint/2010/main" val="26643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Hadewijch (1200-1250) | KB, de nationale bibliotheek">
            <a:extLst>
              <a:ext uri="{FF2B5EF4-FFF2-40B4-BE49-F238E27FC236}">
                <a16:creationId xmlns:a16="http://schemas.microsoft.com/office/drawing/2014/main" id="{CC2E149C-C99E-9087-3289-50FD5E691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91" r="20611"/>
          <a:stretch/>
        </p:blipFill>
        <p:spPr bwMode="auto">
          <a:xfrm>
            <a:off x="2" y="10"/>
            <a:ext cx="2771774" cy="514349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411FB54-163C-DA50-58B0-0A62F1E70428}"/>
              </a:ext>
            </a:extLst>
          </p:cNvPr>
          <p:cNvSpPr>
            <a:spLocks noGrp="1"/>
          </p:cNvSpPr>
          <p:nvPr>
            <p:ph idx="1"/>
          </p:nvPr>
        </p:nvSpPr>
        <p:spPr>
          <a:xfrm>
            <a:off x="3149224" y="411510"/>
            <a:ext cx="2857500" cy="4274789"/>
          </a:xfrm>
        </p:spPr>
        <p:txBody>
          <a:bodyPr>
            <a:normAutofit/>
          </a:bodyPr>
          <a:lstStyle/>
          <a:p>
            <a:pPr marL="0" indent="0">
              <a:lnSpc>
                <a:spcPct val="90000"/>
              </a:lnSpc>
              <a:buNone/>
            </a:pPr>
            <a:r>
              <a:rPr lang="nl-NL" sz="1400" dirty="0">
                <a:solidFill>
                  <a:schemeClr val="tx1">
                    <a:lumMod val="85000"/>
                    <a:lumOff val="15000"/>
                  </a:schemeClr>
                </a:solidFill>
                <a:latin typeface="Georgia" panose="02040502050405020303" pitchFamily="18" charset="0"/>
              </a:rPr>
              <a:t>Ic sach in den geeste dat quam </a:t>
            </a:r>
            <a:r>
              <a:rPr lang="nl-NL" sz="1400" b="1" dirty="0">
                <a:solidFill>
                  <a:schemeClr val="tx1">
                    <a:lumMod val="85000"/>
                    <a:lumOff val="15000"/>
                  </a:schemeClr>
                </a:solidFill>
                <a:latin typeface="Georgia" panose="02040502050405020303" pitchFamily="18" charset="0"/>
              </a:rPr>
              <a:t>ene coninghinne </a:t>
            </a:r>
            <a:r>
              <a:rPr lang="nl-NL" sz="1400" dirty="0">
                <a:solidFill>
                  <a:schemeClr val="tx1">
                    <a:lumMod val="85000"/>
                    <a:lumOff val="15000"/>
                  </a:schemeClr>
                </a:solidFill>
                <a:latin typeface="Georgia" panose="02040502050405020303" pitchFamily="18" charset="0"/>
              </a:rPr>
              <a:t>ghecleedt met enen guldenen clede. Ende dat cleet was al vol oghen, ende al die oghen waren alle doresiende alse viereghe vlammen, ende nochtan ghelijc cristalle. Ende die crone diese opt hoeft hadde, die hadde also vele cronen, denen boven dandere, alse oghen waren ane dat cleet. [...]</a:t>
            </a:r>
          </a:p>
          <a:p>
            <a:pPr marL="0" indent="0">
              <a:lnSpc>
                <a:spcPct val="90000"/>
              </a:lnSpc>
              <a:buNone/>
            </a:pPr>
            <a:br>
              <a:rPr lang="nl-NL" sz="1400" dirty="0">
                <a:solidFill>
                  <a:schemeClr val="tx1">
                    <a:lumMod val="85000"/>
                    <a:lumOff val="15000"/>
                  </a:schemeClr>
                </a:solidFill>
                <a:latin typeface="Georgia" panose="02040502050405020303" pitchFamily="18" charset="0"/>
              </a:rPr>
            </a:br>
            <a:r>
              <a:rPr lang="nl-NL" sz="1400" dirty="0">
                <a:solidFill>
                  <a:schemeClr val="tx1">
                    <a:lumMod val="85000"/>
                    <a:lumOff val="15000"/>
                  </a:schemeClr>
                </a:solidFill>
                <a:latin typeface="Georgia" panose="02040502050405020303" pitchFamily="18" charset="0"/>
              </a:rPr>
              <a:t>Die coninghinne quam te mi sterkeleke snel ende sette haren voet op mine kele ende riep met eenre vreseleker stemmen ende seide: “Weetstu wie ic ben?” Ende ic seide: “Ja ic wel, ghi hebt mi so langhe leet ende wee ghedaen – ende sidi </a:t>
            </a:r>
            <a:r>
              <a:rPr lang="nl-NL" sz="1400" b="1" dirty="0">
                <a:solidFill>
                  <a:schemeClr val="tx1">
                    <a:lumMod val="85000"/>
                    <a:lumOff val="15000"/>
                  </a:schemeClr>
                </a:solidFill>
                <a:latin typeface="Georgia" panose="02040502050405020303" pitchFamily="18" charset="0"/>
              </a:rPr>
              <a:t>die redene miere zielen</a:t>
            </a:r>
            <a:r>
              <a:rPr lang="nl-NL" sz="1400" dirty="0">
                <a:solidFill>
                  <a:schemeClr val="tx1">
                    <a:lumMod val="85000"/>
                    <a:lumOff val="15000"/>
                  </a:schemeClr>
                </a:solidFill>
                <a:latin typeface="Georgia" panose="02040502050405020303" pitchFamily="18" charset="0"/>
              </a:rPr>
              <a:t>.”</a:t>
            </a:r>
            <a:endParaRPr lang="LID4096" sz="1400" dirty="0">
              <a:solidFill>
                <a:schemeClr val="tx1">
                  <a:lumMod val="85000"/>
                  <a:lumOff val="15000"/>
                </a:schemeClr>
              </a:solidFill>
              <a:latin typeface="Georgia" panose="02040502050405020303" pitchFamily="18" charset="0"/>
            </a:endParaRPr>
          </a:p>
        </p:txBody>
      </p:sp>
      <p:pic>
        <p:nvPicPr>
          <p:cNvPr id="6146" name="Picture 2" descr="Hadewijch - Literatuurmuseum / Kinderboekenmuseum">
            <a:extLst>
              <a:ext uri="{FF2B5EF4-FFF2-40B4-BE49-F238E27FC236}">
                <a16:creationId xmlns:a16="http://schemas.microsoft.com/office/drawing/2014/main" id="{B5B0E926-0AC9-FED1-4501-BC87E21DF9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90" r="17447" b="2"/>
          <a:stretch/>
        </p:blipFill>
        <p:spPr bwMode="auto">
          <a:xfrm>
            <a:off x="6435350" y="10"/>
            <a:ext cx="2708650" cy="51434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89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C185-AAF7-F83F-57BF-CFAEC2E50242}"/>
              </a:ext>
            </a:extLst>
          </p:cNvPr>
          <p:cNvSpPr>
            <a:spLocks noGrp="1"/>
          </p:cNvSpPr>
          <p:nvPr>
            <p:ph type="ctrTitle"/>
          </p:nvPr>
        </p:nvSpPr>
        <p:spPr>
          <a:xfrm>
            <a:off x="5291919" y="1141293"/>
            <a:ext cx="3321524" cy="2059266"/>
          </a:xfrm>
          <a:noFill/>
        </p:spPr>
        <p:txBody>
          <a:bodyPr>
            <a:normAutofit/>
          </a:bodyPr>
          <a:lstStyle/>
          <a:p>
            <a:pPr algn="l">
              <a:lnSpc>
                <a:spcPct val="90000"/>
              </a:lnSpc>
            </a:pPr>
            <a:r>
              <a:rPr lang="nl-NL" sz="2800" dirty="0">
                <a:solidFill>
                  <a:srgbClr val="9B1D2D"/>
                </a:solidFill>
                <a:latin typeface="Georgia" panose="02040502050405020303" pitchFamily="18" charset="0"/>
              </a:rPr>
              <a:t>Thank you</a:t>
            </a:r>
            <a:br>
              <a:rPr lang="nl-NL" sz="2800" dirty="0"/>
            </a:br>
            <a:endParaRPr lang="LID4096" sz="2800" dirty="0"/>
          </a:p>
        </p:txBody>
      </p:sp>
      <p:sp>
        <p:nvSpPr>
          <p:cNvPr id="3" name="Subtitle 2">
            <a:extLst>
              <a:ext uri="{FF2B5EF4-FFF2-40B4-BE49-F238E27FC236}">
                <a16:creationId xmlns:a16="http://schemas.microsoft.com/office/drawing/2014/main" id="{D9CDB080-3367-2652-6569-2220AFF2258B}"/>
              </a:ext>
            </a:extLst>
          </p:cNvPr>
          <p:cNvSpPr>
            <a:spLocks noGrp="1"/>
          </p:cNvSpPr>
          <p:nvPr>
            <p:ph type="subTitle" idx="1"/>
          </p:nvPr>
        </p:nvSpPr>
        <p:spPr>
          <a:xfrm>
            <a:off x="5364088" y="2139702"/>
            <a:ext cx="3321524" cy="670286"/>
          </a:xfrm>
          <a:noFill/>
        </p:spPr>
        <p:txBody>
          <a:bodyPr>
            <a:normAutofit/>
          </a:bodyPr>
          <a:lstStyle/>
          <a:p>
            <a:pPr algn="l">
              <a:lnSpc>
                <a:spcPct val="90000"/>
              </a:lnSpc>
            </a:pPr>
            <a:endParaRPr lang="nl-NL" sz="1300" dirty="0"/>
          </a:p>
          <a:p>
            <a:pPr algn="l">
              <a:lnSpc>
                <a:spcPct val="90000"/>
              </a:lnSpc>
            </a:pPr>
            <a:r>
              <a:rPr lang="nl-NL" sz="1800" dirty="0">
                <a:hlinkClick r:id="rId2"/>
              </a:rPr>
              <a:t>www.fritsvanoostrom.nl</a:t>
            </a:r>
            <a:endParaRPr lang="nl-NL" sz="1800" dirty="0"/>
          </a:p>
          <a:p>
            <a:pPr algn="l">
              <a:lnSpc>
                <a:spcPct val="90000"/>
              </a:lnSpc>
            </a:pPr>
            <a:endParaRPr lang="LID4096" sz="1400" dirty="0"/>
          </a:p>
        </p:txBody>
      </p:sp>
      <p:pic>
        <p:nvPicPr>
          <p:cNvPr id="5" name="Picture 4">
            <a:extLst>
              <a:ext uri="{FF2B5EF4-FFF2-40B4-BE49-F238E27FC236}">
                <a16:creationId xmlns:a16="http://schemas.microsoft.com/office/drawing/2014/main" id="{9108DD23-1057-05F5-9725-CF1A3FD68483}"/>
              </a:ext>
            </a:extLst>
          </p:cNvPr>
          <p:cNvPicPr>
            <a:picLocks noChangeAspect="1"/>
          </p:cNvPicPr>
          <p:nvPr/>
        </p:nvPicPr>
        <p:blipFill rotWithShape="1">
          <a:blip r:embed="rId3"/>
          <a:srcRect l="19701" r="24257"/>
          <a:stretch/>
        </p:blipFill>
        <p:spPr>
          <a:xfrm>
            <a:off x="20" y="10"/>
            <a:ext cx="5124486" cy="51434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Tree>
    <p:extLst>
      <p:ext uri="{BB962C8B-B14F-4D97-AF65-F5344CB8AC3E}">
        <p14:creationId xmlns:p14="http://schemas.microsoft.com/office/powerpoint/2010/main" val="57701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716"/>
            <a:ext cx="9144000" cy="5171240"/>
            <a:chOff x="0" y="-7622"/>
            <a:chExt cx="12192000" cy="6894986"/>
          </a:xfrm>
        </p:grpSpPr>
        <p:sp>
          <p:nvSpPr>
            <p:cNvPr id="1032" name="Rectangle 1031">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1026" name="Picture 2" descr="The Enduring Value of the Liberal Arts for Developing Technology: Author Scott  Hartley Explains Why Middle Market Leaders Need to Blend “Fuzzy and Techie”">
            <a:extLst>
              <a:ext uri="{FF2B5EF4-FFF2-40B4-BE49-F238E27FC236}">
                <a16:creationId xmlns:a16="http://schemas.microsoft.com/office/drawing/2014/main" id="{5E854475-78CF-FDEB-D6B8-6A499D9877DD}"/>
              </a:ext>
            </a:extLst>
          </p:cNvPr>
          <p:cNvPicPr>
            <a:picLocks noGrp="1" noChangeAspect="1" noChangeArrowheads="1"/>
          </p:cNvPicPr>
          <p:nvPr>
            <p:ph idx="1"/>
          </p:nvPr>
        </p:nvPicPr>
        <p:blipFill rotWithShape="1">
          <a:blip r:embed="rId2">
            <a:alphaModFix amt="59000"/>
            <a:extLst>
              <a:ext uri="{28A0092B-C50C-407E-A947-70E740481C1C}">
                <a14:useLocalDpi xmlns:a14="http://schemas.microsoft.com/office/drawing/2010/main" val="0"/>
              </a:ext>
            </a:extLst>
          </a:blip>
          <a:srcRect b="15264"/>
          <a:stretch/>
        </p:blipFill>
        <p:spPr bwMode="auto">
          <a:xfrm>
            <a:off x="20" y="-5718"/>
            <a:ext cx="9143980" cy="5165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741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E13EE9-94FA-D4A9-21A1-553C9BE85D4F}"/>
              </a:ext>
            </a:extLst>
          </p:cNvPr>
          <p:cNvSpPr txBox="1"/>
          <p:nvPr/>
        </p:nvSpPr>
        <p:spPr>
          <a:xfrm>
            <a:off x="791580" y="278814"/>
            <a:ext cx="7560840" cy="4278094"/>
          </a:xfrm>
          <a:prstGeom prst="rect">
            <a:avLst/>
          </a:prstGeom>
          <a:noFill/>
        </p:spPr>
        <p:txBody>
          <a:bodyPr wrap="square">
            <a:spAutoFit/>
          </a:bodyPr>
          <a:lstStyle/>
          <a:p>
            <a:r>
              <a:rPr lang="en-US" sz="1200" dirty="0">
                <a:solidFill>
                  <a:schemeClr val="bg1">
                    <a:lumMod val="50000"/>
                  </a:schemeClr>
                </a:solidFill>
                <a:latin typeface="Calibri Light" panose="020F0302020204030204" pitchFamily="34" charset="0"/>
                <a:cs typeface="Calibri Light" panose="020F0302020204030204" pitchFamily="34" charset="0"/>
              </a:rPr>
              <a:t>INTRODUCTION TO THE CORE CURRICULUM The purpose of this guide is to inform members of the Freshman class about Harvard’s Core Curriculum. It explains the aims and design of the program, offers some practical advice on how </a:t>
            </a:r>
            <a:br>
              <a:rPr lang="en-US" sz="1200" dirty="0">
                <a:solidFill>
                  <a:schemeClr val="bg1">
                    <a:lumMod val="50000"/>
                  </a:schemeClr>
                </a:solidFill>
                <a:latin typeface="Calibri Light" panose="020F0302020204030204" pitchFamily="34" charset="0"/>
                <a:cs typeface="Calibri Light" panose="020F0302020204030204" pitchFamily="34" charset="0"/>
              </a:rPr>
            </a:br>
            <a:r>
              <a:rPr lang="en-US" sz="1200" dirty="0">
                <a:solidFill>
                  <a:schemeClr val="bg1">
                    <a:lumMod val="50000"/>
                  </a:schemeClr>
                </a:solidFill>
                <a:latin typeface="Calibri Light" panose="020F0302020204030204" pitchFamily="34" charset="0"/>
                <a:cs typeface="Calibri Light" panose="020F0302020204030204" pitchFamily="34" charset="0"/>
              </a:rPr>
              <a:t>to meet the requirement, and lists the Core requirement for each field of concentration. I The Core Curriculum for undergraduate education at Harvard is both a requirement and a philosophy. The requirement can be simply stated. Undergraduates must devote almost a quarter of their studies to courses in the following areas of the program: Foreign Cultures, Historical Study, Literature and Arts, Moral Reasoning, Quantitative Reasoning, Science, and Social Analysis. </a:t>
            </a:r>
            <a:r>
              <a:rPr lang="en-US" sz="2000" b="1" dirty="0">
                <a:solidFill>
                  <a:srgbClr val="C00000"/>
                </a:solidFill>
                <a:latin typeface="Calibri" panose="020F0502020204030204" pitchFamily="34" charset="0"/>
                <a:cs typeface="Calibri" panose="020F0502020204030204" pitchFamily="34" charset="0"/>
              </a:rPr>
              <a:t>The philosophy of the Core rests on the conviction that every </a:t>
            </a:r>
            <a:br>
              <a:rPr lang="en-US" sz="2000" b="1" dirty="0">
                <a:solidFill>
                  <a:srgbClr val="C00000"/>
                </a:solidFill>
                <a:latin typeface="Calibri" panose="020F0502020204030204" pitchFamily="34" charset="0"/>
                <a:cs typeface="Calibri" panose="020F0502020204030204" pitchFamily="34" charset="0"/>
              </a:rPr>
            </a:br>
            <a:r>
              <a:rPr lang="en-US" sz="2000" b="1" dirty="0">
                <a:solidFill>
                  <a:srgbClr val="C00000"/>
                </a:solidFill>
                <a:latin typeface="Calibri" panose="020F0502020204030204" pitchFamily="34" charset="0"/>
                <a:cs typeface="Calibri" panose="020F0502020204030204" pitchFamily="34" charset="0"/>
              </a:rPr>
              <a:t>Harvard graduate should be broadly educated, as well as trained </a:t>
            </a:r>
            <a:br>
              <a:rPr lang="en-US" sz="2000" b="1" dirty="0">
                <a:solidFill>
                  <a:srgbClr val="C00000"/>
                </a:solidFill>
                <a:latin typeface="Calibri" panose="020F0502020204030204" pitchFamily="34" charset="0"/>
                <a:cs typeface="Calibri" panose="020F0502020204030204" pitchFamily="34" charset="0"/>
              </a:rPr>
            </a:br>
            <a:r>
              <a:rPr lang="en-US" sz="2000" b="1" dirty="0">
                <a:solidFill>
                  <a:srgbClr val="C00000"/>
                </a:solidFill>
                <a:latin typeface="Calibri" panose="020F0502020204030204" pitchFamily="34" charset="0"/>
                <a:cs typeface="Calibri" panose="020F0502020204030204" pitchFamily="34" charset="0"/>
              </a:rPr>
              <a:t>in a particular academic specialty. It assumes that students need </a:t>
            </a:r>
            <a:br>
              <a:rPr lang="en-US" sz="2000" b="1" dirty="0">
                <a:solidFill>
                  <a:srgbClr val="C00000"/>
                </a:solidFill>
                <a:latin typeface="Calibri" panose="020F0502020204030204" pitchFamily="34" charset="0"/>
                <a:cs typeface="Calibri" panose="020F0502020204030204" pitchFamily="34" charset="0"/>
              </a:rPr>
            </a:br>
            <a:r>
              <a:rPr lang="en-US" sz="2000" b="1" dirty="0">
                <a:solidFill>
                  <a:srgbClr val="C00000"/>
                </a:solidFill>
                <a:latin typeface="Calibri" panose="020F0502020204030204" pitchFamily="34" charset="0"/>
                <a:cs typeface="Calibri" panose="020F0502020204030204" pitchFamily="34" charset="0"/>
              </a:rPr>
              <a:t>some guidance in achieving this goal, and that the faculty has an obligation to direct them toward the knowledge, intellectual skills, and habits of thought that are the distinguishing traits of educated men and women.</a:t>
            </a:r>
            <a:r>
              <a:rPr lang="en-US" b="1" dirty="0">
                <a:solidFill>
                  <a:srgbClr val="C00000"/>
                </a:solidFill>
                <a:latin typeface="Calibri" panose="020F0502020204030204" pitchFamily="34" charset="0"/>
                <a:cs typeface="Calibri" panose="020F0502020204030204" pitchFamily="34" charset="0"/>
              </a:rPr>
              <a:t> </a:t>
            </a:r>
            <a:r>
              <a:rPr lang="en-US" sz="1200" dirty="0">
                <a:solidFill>
                  <a:schemeClr val="bg1">
                    <a:lumMod val="50000"/>
                  </a:schemeClr>
                </a:solidFill>
                <a:latin typeface="Calibri Light" panose="020F0302020204030204" pitchFamily="34" charset="0"/>
                <a:cs typeface="Calibri Light" panose="020F0302020204030204" pitchFamily="34" charset="0"/>
              </a:rPr>
              <a:t>But the Core differs from other programs of general education. It does not define intellectual breadth as the mastery of a set of Great Books, or the digestion of a specific quantum of information, </a:t>
            </a:r>
            <a:br>
              <a:rPr lang="en-US" sz="1200" dirty="0">
                <a:solidFill>
                  <a:schemeClr val="bg1">
                    <a:lumMod val="50000"/>
                  </a:schemeClr>
                </a:solidFill>
                <a:latin typeface="Calibri Light" panose="020F0302020204030204" pitchFamily="34" charset="0"/>
                <a:cs typeface="Calibri Light" panose="020F0302020204030204" pitchFamily="34" charset="0"/>
              </a:rPr>
            </a:br>
            <a:r>
              <a:rPr lang="en-US" sz="1200" dirty="0">
                <a:solidFill>
                  <a:schemeClr val="bg1">
                    <a:lumMod val="50000"/>
                  </a:schemeClr>
                </a:solidFill>
                <a:latin typeface="Calibri Light" panose="020F0302020204030204" pitchFamily="34" charset="0"/>
                <a:cs typeface="Calibri Light" panose="020F0302020204030204" pitchFamily="34" charset="0"/>
              </a:rPr>
              <a:t>or the surveying of current knowledge in certain fields. Rather, the program seeks to introduce students to the major approaches to knowledge in areas that the faculty considers indispensable to undergraduate education. It aims to </a:t>
            </a:r>
            <a:br>
              <a:rPr lang="en-US" sz="1200" dirty="0">
                <a:solidFill>
                  <a:schemeClr val="bg1">
                    <a:lumMod val="50000"/>
                  </a:schemeClr>
                </a:solidFill>
                <a:latin typeface="Calibri Light" panose="020F0302020204030204" pitchFamily="34" charset="0"/>
                <a:cs typeface="Calibri Light" panose="020F0302020204030204" pitchFamily="34" charset="0"/>
              </a:rPr>
            </a:br>
            <a:r>
              <a:rPr lang="en-US" sz="1200" dirty="0">
                <a:solidFill>
                  <a:schemeClr val="bg1">
                    <a:lumMod val="50000"/>
                  </a:schemeClr>
                </a:solidFill>
                <a:latin typeface="Calibri Light" panose="020F0302020204030204" pitchFamily="34" charset="0"/>
                <a:cs typeface="Calibri Light" panose="020F0302020204030204" pitchFamily="34" charset="0"/>
              </a:rPr>
              <a:t>show what kinds of knowledge and what forms of inquiry exist 1 in these areas, how different means of analysis are acquired, how they are used, and what their value is. </a:t>
            </a:r>
            <a:endParaRPr lang="LID4096" sz="1200" dirty="0">
              <a:solidFill>
                <a:schemeClr val="bg1">
                  <a:lumMod val="50000"/>
                </a:schemeClr>
              </a:solidFill>
              <a:latin typeface="Calibri Light" panose="020F0302020204030204" pitchFamily="34" charset="0"/>
              <a:cs typeface="Calibri Light" panose="020F0302020204030204" pitchFamily="34" charset="0"/>
            </a:endParaRPr>
          </a:p>
        </p:txBody>
      </p:sp>
      <p:sp>
        <p:nvSpPr>
          <p:cNvPr id="2" name="Rechthoek 1">
            <a:extLst>
              <a:ext uri="{FF2B5EF4-FFF2-40B4-BE49-F238E27FC236}">
                <a16:creationId xmlns:a16="http://schemas.microsoft.com/office/drawing/2014/main" id="{8DD4B476-C1C1-4DED-182D-A5CA98BE9E24}"/>
              </a:ext>
            </a:extLst>
          </p:cNvPr>
          <p:cNvSpPr/>
          <p:nvPr/>
        </p:nvSpPr>
        <p:spPr>
          <a:xfrm>
            <a:off x="0" y="0"/>
            <a:ext cx="251520"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637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Brutalisme in Nederland: de Aula van de TU Delft – Oostblog">
            <a:extLst>
              <a:ext uri="{FF2B5EF4-FFF2-40B4-BE49-F238E27FC236}">
                <a16:creationId xmlns:a16="http://schemas.microsoft.com/office/drawing/2014/main" id="{3042D548-5D5A-A823-D8AA-248A3B989E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0" b="1089"/>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0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uilding with a statue in front of it&#10;&#10;Description automatically generated">
            <a:extLst>
              <a:ext uri="{FF2B5EF4-FFF2-40B4-BE49-F238E27FC236}">
                <a16:creationId xmlns:a16="http://schemas.microsoft.com/office/drawing/2014/main" id="{C001001D-8FE5-F782-1F40-D4794337243C}"/>
              </a:ext>
            </a:extLst>
          </p:cNvPr>
          <p:cNvPicPr>
            <a:picLocks noChangeAspect="1"/>
          </p:cNvPicPr>
          <p:nvPr/>
        </p:nvPicPr>
        <p:blipFill rotWithShape="1">
          <a:blip r:embed="rId2">
            <a:extLst>
              <a:ext uri="{28A0092B-C50C-407E-A947-70E740481C1C}">
                <a14:useLocalDpi xmlns:a14="http://schemas.microsoft.com/office/drawing/2010/main" val="0"/>
              </a:ext>
            </a:extLst>
          </a:blip>
          <a:srcRect t="18"/>
          <a:stretch/>
        </p:blipFill>
        <p:spPr>
          <a:xfrm>
            <a:off x="20" y="961"/>
            <a:ext cx="9143980" cy="5142539"/>
          </a:xfrm>
          <a:prstGeom prst="rect">
            <a:avLst/>
          </a:prstGeom>
        </p:spPr>
      </p:pic>
    </p:spTree>
    <p:extLst>
      <p:ext uri="{BB962C8B-B14F-4D97-AF65-F5344CB8AC3E}">
        <p14:creationId xmlns:p14="http://schemas.microsoft.com/office/powerpoint/2010/main" val="109826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20DF3EAD-ABAF-ED42-0D09-99B3C759E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2520" cy="5229086"/>
          </a:xfrm>
          <a:prstGeom prst="rect">
            <a:avLst/>
          </a:prstGeom>
        </p:spPr>
      </p:pic>
      <p:pic>
        <p:nvPicPr>
          <p:cNvPr id="4" name="Picture 2" descr="Gerard T HOOFT | Utrecht University, Utrecht | UU | Institute for  Theoretical Physics | Research profile">
            <a:extLst>
              <a:ext uri="{FF2B5EF4-FFF2-40B4-BE49-F238E27FC236}">
                <a16:creationId xmlns:a16="http://schemas.microsoft.com/office/drawing/2014/main" id="{C966DB90-AA3E-8D83-A589-360D1954A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23478"/>
            <a:ext cx="2942456" cy="294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06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eaching Lab">
            <a:extLst>
              <a:ext uri="{FF2B5EF4-FFF2-40B4-BE49-F238E27FC236}">
                <a16:creationId xmlns:a16="http://schemas.microsoft.com/office/drawing/2014/main" id="{2BBCA04A-42B5-83C9-D3B0-852F6F7765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314" b="-2"/>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5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 screen&#10;&#10;Description automatically generated">
            <a:extLst>
              <a:ext uri="{FF2B5EF4-FFF2-40B4-BE49-F238E27FC236}">
                <a16:creationId xmlns:a16="http://schemas.microsoft.com/office/drawing/2014/main" id="{D5A07575-7ADF-E058-0B3A-4C2953386B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452"/>
          <a:stretch/>
        </p:blipFill>
        <p:spPr>
          <a:xfrm>
            <a:off x="20" y="961"/>
            <a:ext cx="9143980" cy="5142539"/>
          </a:xfrm>
          <a:prstGeom prst="rect">
            <a:avLst/>
          </a:prstGeom>
        </p:spPr>
      </p:pic>
    </p:spTree>
    <p:extLst>
      <p:ext uri="{BB962C8B-B14F-4D97-AF65-F5344CB8AC3E}">
        <p14:creationId xmlns:p14="http://schemas.microsoft.com/office/powerpoint/2010/main" val="274825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4275454\AppData\Local\Google\Chrome\Downloads\DerekBok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435" y="100092"/>
            <a:ext cx="5214026" cy="2932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7" name="Picture 5" descr="C:\Users\4275454\AppData\Local\Google\Chrome\Downloads\HarvardCommencement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 y="2722611"/>
            <a:ext cx="9259049" cy="3089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soliscom.uu.nl\uu\Users\4275454\My Documents\My Offline Files\GIG\Week 7\Materiaal\BokUnderachiev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83518"/>
            <a:ext cx="2097502" cy="3161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4" name="Picture 2" descr="\\soliscom.uu.nl\uu\Users\4275454\My Documents\My Offline Files\GIG\Week 7\Materiaal\BokHigherEdu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83518"/>
            <a:ext cx="2106805" cy="3160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605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92ea879-3493-465d-8b60-7b4d7abfc39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E669886C4B4D4C95DE466C9023D30E" ma:contentTypeVersion="13" ma:contentTypeDescription="Een nieuw document maken." ma:contentTypeScope="" ma:versionID="45b45a1c244bdabfc59f14e6caff958c">
  <xsd:schema xmlns:xsd="http://www.w3.org/2001/XMLSchema" xmlns:xs="http://www.w3.org/2001/XMLSchema" xmlns:p="http://schemas.microsoft.com/office/2006/metadata/properties" xmlns:ns2="7e027b42-de56-424f-97d1-da0796a6d6ab" xmlns:ns3="0b695354-db17-4e1d-8975-ab8ebc4325b6" targetNamespace="http://schemas.microsoft.com/office/2006/metadata/properties" ma:root="true" ma:fieldsID="f7d42afb1a78393be0c7d1ca6eba0da7" ns2:_="" ns3:_="">
    <xsd:import namespace="7e027b42-de56-424f-97d1-da0796a6d6ab"/>
    <xsd:import namespace="0b695354-db17-4e1d-8975-ab8ebc4325b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27b42-de56-424f-97d1-da0796a6d6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695354-db17-4e1d-8975-ab8ebc4325b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cd4636-59c5-45b7-95a5-9ad791cd8fe3}" ma:internalName="TaxCatchAll" ma:showField="CatchAllData" ma:web="0b695354-db17-4e1d-8975-ab8ebc4325b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695354-db17-4e1d-8975-ab8ebc4325b6" xsi:nil="true"/>
    <lcf76f155ced4ddcb4097134ff3c332f xmlns="7e027b42-de56-424f-97d1-da0796a6d6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5AC701-8C9C-41E1-8D92-21D6378EBF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027b42-de56-424f-97d1-da0796a6d6ab"/>
    <ds:schemaRef ds:uri="0b695354-db17-4e1d-8975-ab8ebc4325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DC6A9D-6D8E-453E-8545-A7D88D5B7480}">
  <ds:schemaRefs>
    <ds:schemaRef ds:uri="http://schemas.microsoft.com/sharepoint/v3/contenttype/forms"/>
  </ds:schemaRefs>
</ds:datastoreItem>
</file>

<file path=customXml/itemProps3.xml><?xml version="1.0" encoding="utf-8"?>
<ds:datastoreItem xmlns:ds="http://schemas.openxmlformats.org/officeDocument/2006/customXml" ds:itemID="{ADFFEBE4-EF15-46A9-8CAC-24CFD123C824}">
  <ds:schemaRefs>
    <ds:schemaRef ds:uri="7e027b42-de56-424f-97d1-da0796a6d6ab"/>
    <ds:schemaRef ds:uri="http://schemas.microsoft.com/office/2006/documentManagement/types"/>
    <ds:schemaRef ds:uri="http://schemas.openxmlformats.org/package/2006/metadata/core-properties"/>
    <ds:schemaRef ds:uri="0b695354-db17-4e1d-8975-ab8ebc4325b6"/>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Organic</Template>
  <TotalTime>1364</TotalTime>
  <Words>629</Words>
  <Application>Microsoft Office PowerPoint</Application>
  <PresentationFormat>On-screen Show (16:9)</PresentationFormat>
  <Paragraphs>22</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The techie and the fuzzy: the case for a more open academic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Scholar(s) in residence</vt:lpstr>
      <vt:lpstr>PowerPoint Presentation</vt:lpstr>
      <vt:lpstr>PowerPoint Presentation</vt:lpstr>
      <vt:lpstr>PowerPoint Presentation</vt:lpstr>
      <vt:lpstr>PowerPoint Presentation</vt:lpstr>
      <vt:lpstr>Thank you </vt:lpstr>
    </vt:vector>
  </TitlesOfParts>
  <Company>Utrecht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as conversation</dc:title>
  <dc:creator>Meijer-Keetels, M.D.J. (Manon)</dc:creator>
  <cp:lastModifiedBy>Ted Adrichem</cp:lastModifiedBy>
  <cp:revision>79</cp:revision>
  <dcterms:created xsi:type="dcterms:W3CDTF">2015-02-10T09:55:42Z</dcterms:created>
  <dcterms:modified xsi:type="dcterms:W3CDTF">2023-11-17T08:17:21Z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0x010100EAE669886C4B4D4C95DE466C9023D30E</vt:lpwstr>
  </property>
  <property fmtid="{D5CDD505-2E9C-101B-9397-08002B2CF9AE}" pid="3" name="MediaServiceImageTags">
    <vt:lpwstr/>
  </property>
</Properties>
</file>