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sldIdLst>
    <p:sldId id="256" r:id="rId5"/>
    <p:sldId id="262" r:id="rId6"/>
    <p:sldId id="272" r:id="rId7"/>
    <p:sldId id="261" r:id="rId8"/>
    <p:sldId id="260" r:id="rId9"/>
    <p:sldId id="273" r:id="rId10"/>
    <p:sldId id="264" r:id="rId11"/>
    <p:sldId id="266" r:id="rId12"/>
    <p:sldId id="267" r:id="rId13"/>
    <p:sldId id="268" r:id="rId14"/>
    <p:sldId id="271" r:id="rId15"/>
    <p:sldId id="270" r:id="rId1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F1D77"/>
    <a:srgbClr val="00A6D6"/>
    <a:srgbClr val="E95103"/>
    <a:srgbClr val="00B8C8"/>
    <a:srgbClr val="0076C2"/>
    <a:srgbClr val="FD9663"/>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A9CF49-31AD-7035-72DB-105775F6FABB}" v="1" dt="2024-09-03T10:41:29.346"/>
    <p1510:client id="{823AB804-CB55-404D-BBCF-6E79332A157F}" v="39" dt="2024-09-03T12:21:07.429"/>
    <p1510:client id="{995EBF60-8906-49C2-BAA7-00104BB3B017}" v="1" dt="2024-09-03T09:24:18.2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60" autoAdjust="0"/>
    <p:restoredTop sz="84422" autoAdjust="0"/>
  </p:normalViewPr>
  <p:slideViewPr>
    <p:cSldViewPr snapToGrid="0">
      <p:cViewPr varScale="1">
        <p:scale>
          <a:sx n="72" d="100"/>
          <a:sy n="72" d="100"/>
        </p:scale>
        <p:origin x="100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03194A-A0AC-40BE-A4D3-091C40E14807}" type="datetimeFigureOut">
              <a:rPr lang="nl-NL" smtClean="0"/>
              <a:t>11-9-2024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09D2ED-FA98-4D42-A00F-C4BC88BD48A0}" type="slidenum">
              <a:rPr lang="nl-NL" smtClean="0"/>
              <a:t>‹nr.›</a:t>
            </a:fld>
            <a:endParaRPr lang="nl-NL"/>
          </a:p>
        </p:txBody>
      </p:sp>
    </p:spTree>
    <p:extLst>
      <p:ext uri="{BB962C8B-B14F-4D97-AF65-F5344CB8AC3E}">
        <p14:creationId xmlns:p14="http://schemas.microsoft.com/office/powerpoint/2010/main" val="7380239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0" i="0" dirty="0">
                <a:solidFill>
                  <a:srgbClr val="222222"/>
                </a:solidFill>
                <a:effectLst/>
                <a:highlight>
                  <a:srgbClr val="F7F7F7"/>
                </a:highlight>
                <a:latin typeface="Arial" panose="020B0604020202020204" pitchFamily="34" charset="0"/>
              </a:rPr>
              <a:t>Het TU Delft Pre-University Programme geeft een realistische voorstelling van studeren aan een technische universiteit en is voor </a:t>
            </a:r>
            <a:r>
              <a:rPr lang="nl-NL" sz="1200" dirty="0">
                <a:effectLst/>
                <a:latin typeface="Calibri" panose="020F0502020204030204" pitchFamily="34" charset="0"/>
                <a:ea typeface="Calibri" panose="020F0502020204030204" pitchFamily="34" charset="0"/>
                <a:cs typeface="Arial" panose="020B0604020202020204" pitchFamily="34" charset="0"/>
              </a:rPr>
              <a:t>jou als je zin hebt om naast je reguliere schoolwerk aan de slag te gaan met boeiende technische onderwerpen.</a:t>
            </a:r>
            <a:r>
              <a:rPr lang="nl-NL" b="0" i="0" dirty="0">
                <a:solidFill>
                  <a:srgbClr val="222222"/>
                </a:solidFill>
                <a:effectLst/>
                <a:highlight>
                  <a:srgbClr val="F7F7F7"/>
                </a:highlight>
                <a:latin typeface="Arial" panose="020B0604020202020204" pitchFamily="34" charset="0"/>
              </a:rPr>
              <a:t> </a:t>
            </a:r>
            <a:r>
              <a:rPr lang="nl-NL" sz="1800" dirty="0">
                <a:solidFill>
                  <a:srgbClr val="191919"/>
                </a:solidFill>
                <a:effectLst/>
                <a:latin typeface="Tahoma" panose="020B0604030504040204" pitchFamily="34" charset="0"/>
                <a:ea typeface="Calibri" panose="020F0502020204030204" pitchFamily="34" charset="0"/>
              </a:rPr>
              <a:t>Het programma sluit inhoudelijk aan bij het niveau van wis- en natuurkunde in het eerste jaar WO. Het laat je kennismaken met verschillende vormen van onderwijs, zoals hoor- en werkcolleges, project- en online onderwijs en is een goede voorbereiding op een technische universitaire studie.</a:t>
            </a:r>
            <a:r>
              <a:rPr lang="nl-NL" sz="1800" b="0" i="0" dirty="0">
                <a:solidFill>
                  <a:srgbClr val="222222"/>
                </a:solidFill>
                <a:effectLst/>
                <a:highlight>
                  <a:srgbClr val="F7F7F7"/>
                </a:highlight>
                <a:latin typeface="Arial" panose="020B0604020202020204" pitchFamily="34" charset="0"/>
              </a:rPr>
              <a:t> Uniek is dat het programma deels online en deels op de campus is. </a:t>
            </a:r>
          </a:p>
          <a:p>
            <a:endParaRPr lang="nl-NL" sz="1800" b="0" i="0" dirty="0">
              <a:solidFill>
                <a:srgbClr val="222222"/>
              </a:solidFill>
              <a:effectLst/>
              <a:highlight>
                <a:srgbClr val="F7F7F7"/>
              </a:highlight>
              <a:latin typeface="Arial" panose="020B0604020202020204" pitchFamily="34" charset="0"/>
            </a:endParaRPr>
          </a:p>
          <a:p>
            <a:br>
              <a:rPr lang="nl-NL" sz="1800" dirty="0">
                <a:effectLst/>
                <a:latin typeface="Calibri" panose="020F0502020204030204" pitchFamily="34" charset="0"/>
                <a:ea typeface="Calibri" panose="020F0502020204030204" pitchFamily="34" charset="0"/>
                <a:cs typeface="Times New Roman" panose="02020603050405020304" pitchFamily="18" charset="0"/>
              </a:rPr>
            </a:br>
            <a:endParaRPr lang="nl-NL" dirty="0"/>
          </a:p>
        </p:txBody>
      </p:sp>
      <p:sp>
        <p:nvSpPr>
          <p:cNvPr id="4" name="Tijdelijke aanduiding voor dianummer 3"/>
          <p:cNvSpPr>
            <a:spLocks noGrp="1"/>
          </p:cNvSpPr>
          <p:nvPr>
            <p:ph type="sldNum" sz="quarter" idx="5"/>
          </p:nvPr>
        </p:nvSpPr>
        <p:spPr/>
        <p:txBody>
          <a:bodyPr/>
          <a:lstStyle/>
          <a:p>
            <a:fld id="{A709D2ED-FA98-4D42-A00F-C4BC88BD48A0}" type="slidenum">
              <a:rPr lang="nl-NL" smtClean="0"/>
              <a:t>1</a:t>
            </a:fld>
            <a:endParaRPr lang="nl-NL"/>
          </a:p>
        </p:txBody>
      </p:sp>
    </p:spTree>
    <p:extLst>
      <p:ext uri="{BB962C8B-B14F-4D97-AF65-F5344CB8AC3E}">
        <p14:creationId xmlns:p14="http://schemas.microsoft.com/office/powerpoint/2010/main" val="733390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A709D2ED-FA98-4D42-A00F-C4BC88BD48A0}" type="slidenum">
              <a:rPr lang="nl-NL" smtClean="0"/>
              <a:t>2</a:t>
            </a:fld>
            <a:endParaRPr lang="nl-NL"/>
          </a:p>
        </p:txBody>
      </p:sp>
    </p:spTree>
    <p:extLst>
      <p:ext uri="{BB962C8B-B14F-4D97-AF65-F5344CB8AC3E}">
        <p14:creationId xmlns:p14="http://schemas.microsoft.com/office/powerpoint/2010/main" val="34661720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A709D2ED-FA98-4D42-A00F-C4BC88BD48A0}" type="slidenum">
              <a:rPr lang="nl-NL" smtClean="0"/>
              <a:t>3</a:t>
            </a:fld>
            <a:endParaRPr lang="nl-NL"/>
          </a:p>
        </p:txBody>
      </p:sp>
    </p:spTree>
    <p:extLst>
      <p:ext uri="{BB962C8B-B14F-4D97-AF65-F5344CB8AC3E}">
        <p14:creationId xmlns:p14="http://schemas.microsoft.com/office/powerpoint/2010/main" val="40878250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NL" b="1" i="0" dirty="0">
                <a:solidFill>
                  <a:srgbClr val="222222"/>
                </a:solidFill>
                <a:effectLst/>
                <a:highlight>
                  <a:srgbClr val="F7F7F7"/>
                </a:highlight>
                <a:latin typeface="Arial" panose="020B0604020202020204" pitchFamily="34" charset="0"/>
              </a:rPr>
              <a:t>Kick-Off </a:t>
            </a:r>
          </a:p>
          <a:p>
            <a:pPr algn="l"/>
            <a:r>
              <a:rPr lang="nl-NL" b="0" i="0" dirty="0">
                <a:solidFill>
                  <a:srgbClr val="222222"/>
                </a:solidFill>
                <a:effectLst/>
                <a:highlight>
                  <a:srgbClr val="F7F7F7"/>
                </a:highlight>
                <a:latin typeface="Arial" panose="020B0604020202020204" pitchFamily="34" charset="0"/>
              </a:rPr>
              <a:t>Tijdens het Kick-off Event volg je online een hoor- en werkcollege over o.a. academische en ingenieursvaardigheden. </a:t>
            </a:r>
          </a:p>
          <a:p>
            <a:pPr algn="l"/>
            <a:r>
              <a:rPr lang="nl-NL" b="0" i="1" dirty="0">
                <a:solidFill>
                  <a:srgbClr val="222222"/>
                </a:solidFill>
                <a:effectLst/>
                <a:highlight>
                  <a:srgbClr val="F7F7F7"/>
                </a:highlight>
                <a:latin typeface="Arial" panose="020B0604020202020204" pitchFamily="34" charset="0"/>
              </a:rPr>
              <a:t>Bas Flipsen en Stefan Persaud, verbonden aan de faculteit Industrieel Ontwerpen, zetten je bijvoorbeeld anders aan het denken tijdens hun workshop '</a:t>
            </a:r>
            <a:r>
              <a:rPr lang="nl-NL" b="0" i="1" dirty="0" err="1">
                <a:solidFill>
                  <a:srgbClr val="222222"/>
                </a:solidFill>
                <a:effectLst/>
                <a:highlight>
                  <a:srgbClr val="F7F7F7"/>
                </a:highlight>
                <a:latin typeface="Arial" panose="020B0604020202020204" pitchFamily="34" charset="0"/>
              </a:rPr>
              <a:t>the</a:t>
            </a:r>
            <a:r>
              <a:rPr lang="nl-NL" b="0" i="1" dirty="0">
                <a:solidFill>
                  <a:srgbClr val="222222"/>
                </a:solidFill>
                <a:effectLst/>
                <a:highlight>
                  <a:srgbClr val="F7F7F7"/>
                </a:highlight>
                <a:latin typeface="Arial" panose="020B0604020202020204" pitchFamily="34" charset="0"/>
              </a:rPr>
              <a:t> </a:t>
            </a:r>
            <a:r>
              <a:rPr lang="nl-NL" b="0" i="1" dirty="0" err="1">
                <a:solidFill>
                  <a:srgbClr val="222222"/>
                </a:solidFill>
                <a:effectLst/>
                <a:highlight>
                  <a:srgbClr val="F7F7F7"/>
                </a:highlight>
                <a:latin typeface="Arial" panose="020B0604020202020204" pitchFamily="34" charset="0"/>
              </a:rPr>
              <a:t>secrets</a:t>
            </a:r>
            <a:r>
              <a:rPr lang="nl-NL" b="0" i="1" dirty="0">
                <a:solidFill>
                  <a:srgbClr val="222222"/>
                </a:solidFill>
                <a:effectLst/>
                <a:highlight>
                  <a:srgbClr val="F7F7F7"/>
                </a:highlight>
                <a:latin typeface="Arial" panose="020B0604020202020204" pitchFamily="34" charset="0"/>
              </a:rPr>
              <a:t> of </a:t>
            </a:r>
            <a:r>
              <a:rPr lang="nl-NL" b="0" i="1" dirty="0" err="1">
                <a:solidFill>
                  <a:srgbClr val="222222"/>
                </a:solidFill>
                <a:effectLst/>
                <a:highlight>
                  <a:srgbClr val="F7F7F7"/>
                </a:highlight>
                <a:latin typeface="Arial" panose="020B0604020202020204" pitchFamily="34" charset="0"/>
              </a:rPr>
              <a:t>the</a:t>
            </a:r>
            <a:r>
              <a:rPr lang="nl-NL" b="0" i="1" dirty="0">
                <a:solidFill>
                  <a:srgbClr val="222222"/>
                </a:solidFill>
                <a:effectLst/>
                <a:highlight>
                  <a:srgbClr val="F7F7F7"/>
                </a:highlight>
                <a:latin typeface="Arial" panose="020B0604020202020204" pitchFamily="34" charset="0"/>
              </a:rPr>
              <a:t> mouse'. In de workshop bekijk je een product niet als gebruiker maar vanuit ingenieursperspectief. Dit levert nieuwe inzichten op en geeft ook een klein doorkijkje naar diverse onderdelen van verschillende technische opleidingen. </a:t>
            </a:r>
          </a:p>
          <a:p>
            <a:pPr algn="l"/>
            <a:endParaRPr lang="nl-NL" b="0" i="0" dirty="0">
              <a:solidFill>
                <a:srgbClr val="222222"/>
              </a:solidFill>
              <a:effectLst/>
              <a:highlight>
                <a:srgbClr val="F7F7F7"/>
              </a:highlight>
              <a:latin typeface="Arial" panose="020B0604020202020204" pitchFamily="34" charset="0"/>
            </a:endParaRPr>
          </a:p>
          <a:p>
            <a:pPr algn="l"/>
            <a:r>
              <a:rPr lang="nl-NL" b="1" i="0" dirty="0">
                <a:solidFill>
                  <a:srgbClr val="222222"/>
                </a:solidFill>
                <a:effectLst/>
                <a:highlight>
                  <a:srgbClr val="F7F7F7"/>
                </a:highlight>
                <a:latin typeface="Arial" panose="020B0604020202020204" pitchFamily="34" charset="0"/>
              </a:rPr>
              <a:t>Online Course</a:t>
            </a:r>
          </a:p>
          <a:p>
            <a:pPr algn="l"/>
            <a:r>
              <a:rPr lang="nl-NL" b="0" i="0" dirty="0">
                <a:solidFill>
                  <a:srgbClr val="222222"/>
                </a:solidFill>
                <a:effectLst/>
                <a:highlight>
                  <a:srgbClr val="F7F7F7"/>
                </a:highlight>
                <a:latin typeface="Arial" panose="020B0604020202020204" pitchFamily="34" charset="0"/>
              </a:rPr>
              <a:t>Iedereen die deelgenomen heeft aan het Pre-University Kick-off Event kan meedoen aan de Pre-University Online Course. Je gaat Online aan de slag met het maken van 2 modules, binnen een periode van 8 weken. Je kiest uit 2 onderwerpen: </a:t>
            </a:r>
          </a:p>
          <a:p>
            <a:pPr marL="171450" indent="-171450" algn="l">
              <a:buFontTx/>
              <a:buChar char="-"/>
            </a:pPr>
            <a:r>
              <a:rPr lang="nl-NL" b="0" i="0" dirty="0">
                <a:solidFill>
                  <a:srgbClr val="222222"/>
                </a:solidFill>
                <a:effectLst/>
                <a:highlight>
                  <a:srgbClr val="F7F7F7"/>
                </a:highlight>
                <a:latin typeface="Arial" panose="020B0604020202020204" pitchFamily="34" charset="0"/>
              </a:rPr>
              <a:t>Optica: licht op de kleuren</a:t>
            </a:r>
          </a:p>
          <a:p>
            <a:pPr marL="171450" indent="-171450" algn="l">
              <a:buFontTx/>
              <a:buChar char="-"/>
            </a:pPr>
            <a:r>
              <a:rPr lang="nl-NL" b="0" i="0" dirty="0">
                <a:solidFill>
                  <a:srgbClr val="222222"/>
                </a:solidFill>
                <a:effectLst/>
                <a:highlight>
                  <a:srgbClr val="F7F7F7"/>
                </a:highlight>
                <a:latin typeface="Arial" panose="020B0604020202020204" pitchFamily="34" charset="0"/>
              </a:rPr>
              <a:t>Ontwerpen: verbeter de handprothese</a:t>
            </a:r>
          </a:p>
          <a:p>
            <a:pPr marL="171450" indent="-171450" algn="l">
              <a:buFontTx/>
              <a:buChar char="-"/>
            </a:pPr>
            <a:r>
              <a:rPr lang="nl-NL" b="0" i="0" dirty="0">
                <a:solidFill>
                  <a:srgbClr val="222222"/>
                </a:solidFill>
                <a:effectLst/>
                <a:highlight>
                  <a:srgbClr val="F7F7F7"/>
                </a:highlight>
                <a:latin typeface="Arial" panose="020B0604020202020204" pitchFamily="34" charset="0"/>
              </a:rPr>
              <a:t>Biomedische technologie: hart op een chip</a:t>
            </a:r>
          </a:p>
          <a:p>
            <a:pPr marL="171450" indent="-171450" algn="l">
              <a:buFontTx/>
              <a:buChar char="-"/>
            </a:pPr>
            <a:r>
              <a:rPr lang="nl-NL" b="0" i="0" dirty="0">
                <a:solidFill>
                  <a:srgbClr val="222222"/>
                </a:solidFill>
                <a:effectLst/>
                <a:highlight>
                  <a:srgbClr val="F7F7F7"/>
                </a:highlight>
                <a:latin typeface="Arial" panose="020B0604020202020204" pitchFamily="34" charset="0"/>
              </a:rPr>
              <a:t>Energietransitie: de techniek van een windturbine</a:t>
            </a:r>
          </a:p>
          <a:p>
            <a:pPr marL="171450" indent="-171450" algn="l">
              <a:buFontTx/>
              <a:buChar char="-"/>
            </a:pPr>
            <a:r>
              <a:rPr lang="nl-NL" b="0" i="0" dirty="0">
                <a:solidFill>
                  <a:srgbClr val="222222"/>
                </a:solidFill>
                <a:effectLst/>
                <a:highlight>
                  <a:srgbClr val="F7F7F7"/>
                </a:highlight>
                <a:latin typeface="Arial" panose="020B0604020202020204" pitchFamily="34" charset="0"/>
              </a:rPr>
              <a:t>Duurzaamheid: hoe duurzaam is jouw huis? </a:t>
            </a:r>
          </a:p>
          <a:p>
            <a:pPr algn="l"/>
            <a:endParaRPr lang="nl-NL" b="0" i="0" dirty="0">
              <a:solidFill>
                <a:srgbClr val="222222"/>
              </a:solidFill>
              <a:effectLst/>
              <a:highlight>
                <a:srgbClr val="F7F7F7"/>
              </a:highlight>
              <a:latin typeface="Arial" panose="020B0604020202020204" pitchFamily="34" charset="0"/>
            </a:endParaRPr>
          </a:p>
          <a:p>
            <a:pPr algn="l"/>
            <a:r>
              <a:rPr lang="nl-NL" b="1" i="0" dirty="0">
                <a:solidFill>
                  <a:srgbClr val="222222"/>
                </a:solidFill>
                <a:effectLst/>
                <a:highlight>
                  <a:srgbClr val="F7F7F7"/>
                </a:highlight>
                <a:latin typeface="Arial" panose="020B0604020202020204" pitchFamily="34" charset="0"/>
              </a:rPr>
              <a:t>On campus Tracks</a:t>
            </a:r>
          </a:p>
          <a:p>
            <a:pPr algn="l"/>
            <a:r>
              <a:rPr lang="nl-NL" b="0" i="0" dirty="0">
                <a:solidFill>
                  <a:srgbClr val="222222"/>
                </a:solidFill>
                <a:effectLst/>
                <a:highlight>
                  <a:srgbClr val="F7F7F7"/>
                </a:highlight>
                <a:latin typeface="Arial" panose="020B0604020202020204" pitchFamily="34" charset="0"/>
              </a:rPr>
              <a:t>Vier hele vrijdagen les op de TU Delft! Samen met andere scholieren krijg je (werk)colleges en/of practica. In iedere track werk je in je groep toe naar een eindopdracht over een probleem of kwestie passend bij het onderwerp van de track.</a:t>
            </a:r>
            <a:endParaRPr lang="nl-NL" b="1" i="0" dirty="0">
              <a:solidFill>
                <a:srgbClr val="222222"/>
              </a:solidFill>
              <a:effectLst/>
              <a:highlight>
                <a:srgbClr val="F7F7F7"/>
              </a:highlight>
              <a:latin typeface="Arial" panose="020B0604020202020204" pitchFamily="34" charset="0"/>
            </a:endParaRPr>
          </a:p>
          <a:p>
            <a:pPr algn="l"/>
            <a:endParaRPr lang="nl-NL" b="0" i="0" dirty="0">
              <a:solidFill>
                <a:srgbClr val="222222"/>
              </a:solidFill>
              <a:effectLst/>
              <a:highlight>
                <a:srgbClr val="F7F7F7"/>
              </a:highlight>
              <a:latin typeface="Arial" panose="020B0604020202020204" pitchFamily="34" charset="0"/>
            </a:endParaRPr>
          </a:p>
          <a:p>
            <a:endParaRPr lang="nl-NL" dirty="0"/>
          </a:p>
        </p:txBody>
      </p:sp>
      <p:sp>
        <p:nvSpPr>
          <p:cNvPr id="4" name="Tijdelijke aanduiding voor dianummer 3"/>
          <p:cNvSpPr>
            <a:spLocks noGrp="1"/>
          </p:cNvSpPr>
          <p:nvPr>
            <p:ph type="sldNum" sz="quarter" idx="5"/>
          </p:nvPr>
        </p:nvSpPr>
        <p:spPr/>
        <p:txBody>
          <a:bodyPr/>
          <a:lstStyle/>
          <a:p>
            <a:fld id="{A709D2ED-FA98-4D42-A00F-C4BC88BD48A0}" type="slidenum">
              <a:rPr lang="nl-NL" smtClean="0"/>
              <a:t>4</a:t>
            </a:fld>
            <a:endParaRPr lang="nl-NL"/>
          </a:p>
        </p:txBody>
      </p:sp>
    </p:spTree>
    <p:extLst>
      <p:ext uri="{BB962C8B-B14F-4D97-AF65-F5344CB8AC3E}">
        <p14:creationId xmlns:p14="http://schemas.microsoft.com/office/powerpoint/2010/main" val="1925629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A709D2ED-FA98-4D42-A00F-C4BC88BD48A0}" type="slidenum">
              <a:rPr lang="nl-NL" smtClean="0"/>
              <a:t>5</a:t>
            </a:fld>
            <a:endParaRPr lang="nl-NL"/>
          </a:p>
        </p:txBody>
      </p:sp>
    </p:spTree>
    <p:extLst>
      <p:ext uri="{BB962C8B-B14F-4D97-AF65-F5344CB8AC3E}">
        <p14:creationId xmlns:p14="http://schemas.microsoft.com/office/powerpoint/2010/main" val="5162196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b="1" kern="100" dirty="0">
                <a:effectLst/>
                <a:latin typeface="Calibri" panose="020F0502020204030204" pitchFamily="34" charset="0"/>
                <a:ea typeface="Calibri" panose="020F0502020204030204" pitchFamily="34" charset="0"/>
                <a:cs typeface="Times New Roman" panose="02020603050405020304" pitchFamily="18" charset="0"/>
              </a:rPr>
              <a:t>Het PWS TU Delft team biedt ondersteuning op verschillende manieren.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800" b="1" kern="100" dirty="0">
                <a:effectLst/>
                <a:latin typeface="Calibri" panose="020F0502020204030204" pitchFamily="34" charset="0"/>
                <a:ea typeface="Calibri" panose="020F0502020204030204" pitchFamily="34" charset="0"/>
                <a:cs typeface="Times New Roman" panose="02020603050405020304" pitchFamily="18" charset="0"/>
              </a:rPr>
              <a:t>Forum: </a:t>
            </a:r>
            <a:r>
              <a:rPr lang="nl-NL" sz="1800" kern="100" dirty="0">
                <a:effectLst/>
                <a:latin typeface="Calibri" panose="020F0502020204030204" pitchFamily="34" charset="0"/>
                <a:ea typeface="Calibri" panose="020F0502020204030204" pitchFamily="34" charset="0"/>
                <a:cs typeface="Times New Roman" panose="02020603050405020304" pitchFamily="18" charset="0"/>
              </a:rPr>
              <a:t>Via het online forum kunnen leerlingen aan TU-studenten inhoudelijke of praktische vragen stellen over hun profielwerkstuk.</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800" b="1" kern="100" dirty="0">
                <a:effectLst/>
                <a:latin typeface="Calibri" panose="020F0502020204030204" pitchFamily="34" charset="0"/>
                <a:ea typeface="Calibri" panose="020F0502020204030204" pitchFamily="34" charset="0"/>
                <a:cs typeface="Times New Roman" panose="02020603050405020304" pitchFamily="18" charset="0"/>
              </a:rPr>
              <a:t>Verdiepende workshops: </a:t>
            </a:r>
            <a:r>
              <a:rPr lang="nl-NL" sz="1800" kern="100" dirty="0">
                <a:effectLst/>
                <a:latin typeface="Calibri" panose="020F0502020204030204" pitchFamily="34" charset="0"/>
                <a:ea typeface="Calibri" panose="020F0502020204030204" pitchFamily="34" charset="0"/>
                <a:cs typeface="Times New Roman" panose="02020603050405020304" pitchFamily="18" charset="0"/>
              </a:rPr>
              <a:t>Over de populairste onderwerpen op het forum geven studenten van PWS TU Delft verdiepende workshops, bijvoorbeeld over bruggen, aardbevingen, supergeleiding, brandstofcel, aerodynamica of kwantum. Tijdens de workshop kunnen je zelf metingen verrichten voor je eigen verslag. Inschrijving is op individuele basis.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800" b="1" kern="100" dirty="0">
                <a:effectLst/>
                <a:latin typeface="Calibri" panose="020F0502020204030204" pitchFamily="34" charset="0"/>
                <a:ea typeface="Calibri" panose="020F0502020204030204" pitchFamily="34" charset="0"/>
                <a:cs typeface="Times New Roman" panose="02020603050405020304" pitchFamily="18" charset="0"/>
              </a:rPr>
              <a:t>Op afspraak: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800" kern="100" dirty="0">
                <a:effectLst/>
                <a:latin typeface="Calibri" panose="020F0502020204030204" pitchFamily="34" charset="0"/>
                <a:ea typeface="Calibri" panose="020F0502020204030204" pitchFamily="34" charset="0"/>
                <a:cs typeface="Times New Roman" panose="02020603050405020304" pitchFamily="18" charset="0"/>
              </a:rPr>
              <a:t>In de periode september-mei kunnen leerlingen op afspraak op de campus langskomen of videobellen met studenten over hun PWS. Dat kan zijn om te overleggen over onderwerpkeuze of aanpak of om gebruik te maken van de apparatuur in de </a:t>
            </a:r>
            <a:r>
              <a:rPr lang="nl-NL" sz="1800" kern="100" dirty="0" err="1">
                <a:effectLst/>
                <a:latin typeface="Calibri" panose="020F0502020204030204" pitchFamily="34" charset="0"/>
                <a:ea typeface="Calibri" panose="020F0502020204030204" pitchFamily="34" charset="0"/>
                <a:cs typeface="Times New Roman" panose="02020603050405020304" pitchFamily="18" charset="0"/>
              </a:rPr>
              <a:t>Makerspace</a:t>
            </a:r>
            <a:r>
              <a:rPr lang="nl-NL" sz="1800" kern="100" dirty="0">
                <a:effectLst/>
                <a:latin typeface="Calibri" panose="020F0502020204030204" pitchFamily="34" charset="0"/>
                <a:ea typeface="Calibri" panose="020F0502020204030204" pitchFamily="34" charset="0"/>
                <a:cs typeface="Times New Roman" panose="02020603050405020304" pitchFamily="18" charset="0"/>
              </a:rPr>
              <a:t> en van kleine testopstellingen. Leerlingen kunnen via het forum een afspraak maken met de student met expertise over hun onderwerp.</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800" b="1"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nl-NL" dirty="0"/>
          </a:p>
        </p:txBody>
      </p:sp>
      <p:sp>
        <p:nvSpPr>
          <p:cNvPr id="4" name="Tijdelijke aanduiding voor dianummer 3"/>
          <p:cNvSpPr>
            <a:spLocks noGrp="1"/>
          </p:cNvSpPr>
          <p:nvPr>
            <p:ph type="sldNum" sz="quarter" idx="5"/>
          </p:nvPr>
        </p:nvSpPr>
        <p:spPr/>
        <p:txBody>
          <a:bodyPr/>
          <a:lstStyle/>
          <a:p>
            <a:fld id="{A709D2ED-FA98-4D42-A00F-C4BC88BD48A0}" type="slidenum">
              <a:rPr lang="nl-NL" smtClean="0"/>
              <a:t>7</a:t>
            </a:fld>
            <a:endParaRPr lang="nl-NL"/>
          </a:p>
        </p:txBody>
      </p:sp>
    </p:spTree>
    <p:extLst>
      <p:ext uri="{BB962C8B-B14F-4D97-AF65-F5344CB8AC3E}">
        <p14:creationId xmlns:p14="http://schemas.microsoft.com/office/powerpoint/2010/main" val="7689366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Ga naar www.pwstudelft.nl voor het forum en meer informatie. Op de website vind je ook nog inspiratie voor het maken van je onderwerpkeuze! </a:t>
            </a: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09D2ED-FA98-4D42-A00F-C4BC88BD48A0}" type="slidenum">
              <a:rPr kumimoji="0" lang="nl-NL"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nl-NL"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754681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dirty="0">
                <a:solidFill>
                  <a:srgbClr val="222222"/>
                </a:solidFill>
                <a:effectLst/>
                <a:highlight>
                  <a:srgbClr val="F7F7F7"/>
                </a:highlight>
                <a:latin typeface="Arial" panose="020B0604020202020204" pitchFamily="34" charset="0"/>
              </a:rPr>
              <a:t>Met Online </a:t>
            </a:r>
            <a:r>
              <a:rPr lang="nl-NL" b="0" i="0" dirty="0" err="1">
                <a:solidFill>
                  <a:srgbClr val="222222"/>
                </a:solidFill>
                <a:effectLst/>
                <a:highlight>
                  <a:srgbClr val="F7F7F7"/>
                </a:highlight>
                <a:latin typeface="Arial" panose="020B0604020202020204" pitchFamily="34" charset="0"/>
              </a:rPr>
              <a:t>Proefstuderen</a:t>
            </a:r>
            <a:r>
              <a:rPr lang="nl-NL" b="0" i="0" dirty="0">
                <a:solidFill>
                  <a:srgbClr val="222222"/>
                </a:solidFill>
                <a:effectLst/>
                <a:highlight>
                  <a:srgbClr val="F7F7F7"/>
                </a:highlight>
                <a:latin typeface="Arial" panose="020B0604020202020204" pitchFamily="34" charset="0"/>
              </a:rPr>
              <a:t> bij TU Delft ervaar je hoe het is om te studeren bij de betreffende opleiding. Je kunt </a:t>
            </a:r>
            <a:r>
              <a:rPr lang="nl-NL" b="0" i="0" dirty="0" err="1">
                <a:solidFill>
                  <a:srgbClr val="222222"/>
                </a:solidFill>
                <a:effectLst/>
                <a:highlight>
                  <a:srgbClr val="F7F7F7"/>
                </a:highlight>
                <a:latin typeface="Arial" panose="020B0604020202020204" pitchFamily="34" charset="0"/>
              </a:rPr>
              <a:t>proefstuderen</a:t>
            </a:r>
            <a:r>
              <a:rPr lang="nl-NL" b="0" i="0" dirty="0">
                <a:solidFill>
                  <a:srgbClr val="222222"/>
                </a:solidFill>
                <a:effectLst/>
                <a:highlight>
                  <a:srgbClr val="F7F7F7"/>
                </a:highlight>
                <a:latin typeface="Arial" panose="020B0604020202020204" pitchFamily="34" charset="0"/>
              </a:rPr>
              <a:t> op het moment dat het jou uitkomt: je volgt korte online colleges en maakt opdrachten waarbij je online begeleid wordt door een student van de betreffende opleiding.</a:t>
            </a:r>
          </a:p>
          <a:p>
            <a:endParaRPr lang="nl-NL" b="0" i="0" dirty="0">
              <a:solidFill>
                <a:srgbClr val="222222"/>
              </a:solidFill>
              <a:effectLst/>
              <a:highlight>
                <a:srgbClr val="F7F7F7"/>
              </a:highlight>
              <a:latin typeface="Arial" panose="020B0604020202020204" pitchFamily="34" charset="0"/>
            </a:endParaRPr>
          </a:p>
          <a:p>
            <a:endParaRPr lang="nl-NL" dirty="0"/>
          </a:p>
        </p:txBody>
      </p:sp>
      <p:sp>
        <p:nvSpPr>
          <p:cNvPr id="4" name="Tijdelijke aanduiding voor dianummer 3"/>
          <p:cNvSpPr>
            <a:spLocks noGrp="1"/>
          </p:cNvSpPr>
          <p:nvPr>
            <p:ph type="sldNum" sz="quarter" idx="5"/>
          </p:nvPr>
        </p:nvSpPr>
        <p:spPr/>
        <p:txBody>
          <a:bodyPr/>
          <a:lstStyle/>
          <a:p>
            <a:fld id="{A709D2ED-FA98-4D42-A00F-C4BC88BD48A0}" type="slidenum">
              <a:rPr lang="nl-NL" smtClean="0"/>
              <a:t>9</a:t>
            </a:fld>
            <a:endParaRPr lang="nl-NL"/>
          </a:p>
        </p:txBody>
      </p:sp>
    </p:spTree>
    <p:extLst>
      <p:ext uri="{BB962C8B-B14F-4D97-AF65-F5344CB8AC3E}">
        <p14:creationId xmlns:p14="http://schemas.microsoft.com/office/powerpoint/2010/main" val="25422189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Ga naar www.tudelft.nl/onlineproefstuderen voor meer informatie en om je aan te melden</a:t>
            </a:r>
            <a:r>
              <a:rPr lang="nl-NL"/>
              <a:t>. </a:t>
            </a:r>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09D2ED-FA98-4D42-A00F-C4BC88BD48A0}" type="slidenum">
              <a:rPr kumimoji="0" lang="nl-NL"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nl-NL"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8458731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7A0DDB-03BA-A259-CBFB-BB0E1868EF8F}"/>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E773C186-E9E8-198E-AF4A-6AC0D4EB142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BEA9E037-7BA5-3A44-9EA8-2D7A0254A496}"/>
              </a:ext>
            </a:extLst>
          </p:cNvPr>
          <p:cNvSpPr>
            <a:spLocks noGrp="1"/>
          </p:cNvSpPr>
          <p:nvPr>
            <p:ph type="dt" sz="half" idx="10"/>
          </p:nvPr>
        </p:nvSpPr>
        <p:spPr/>
        <p:txBody>
          <a:bodyPr/>
          <a:lstStyle/>
          <a:p>
            <a:fld id="{1933A9FF-C65E-4623-BE68-21DF4523DF40}" type="datetimeFigureOut">
              <a:rPr lang="nl-NL" smtClean="0"/>
              <a:t>11-9-2024</a:t>
            </a:fld>
            <a:endParaRPr lang="nl-NL"/>
          </a:p>
        </p:txBody>
      </p:sp>
      <p:sp>
        <p:nvSpPr>
          <p:cNvPr id="5" name="Tijdelijke aanduiding voor voettekst 4">
            <a:extLst>
              <a:ext uri="{FF2B5EF4-FFF2-40B4-BE49-F238E27FC236}">
                <a16:creationId xmlns:a16="http://schemas.microsoft.com/office/drawing/2014/main" id="{89AF6774-AA58-42CD-7A74-971CFECE22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DF3E1BA-1765-34DA-6656-ACB33528DC7B}"/>
              </a:ext>
            </a:extLst>
          </p:cNvPr>
          <p:cNvSpPr>
            <a:spLocks noGrp="1"/>
          </p:cNvSpPr>
          <p:nvPr>
            <p:ph type="sldNum" sz="quarter" idx="12"/>
          </p:nvPr>
        </p:nvSpPr>
        <p:spPr/>
        <p:txBody>
          <a:bodyPr/>
          <a:lstStyle/>
          <a:p>
            <a:fld id="{112BB0CC-8D8A-44AE-9DC4-6D8D624C96BE}" type="slidenum">
              <a:rPr lang="nl-NL" smtClean="0"/>
              <a:t>‹nr.›</a:t>
            </a:fld>
            <a:endParaRPr lang="nl-NL"/>
          </a:p>
        </p:txBody>
      </p:sp>
    </p:spTree>
    <p:extLst>
      <p:ext uri="{BB962C8B-B14F-4D97-AF65-F5344CB8AC3E}">
        <p14:creationId xmlns:p14="http://schemas.microsoft.com/office/powerpoint/2010/main" val="29489907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39C288-9CCC-0C3D-B6ED-4599AC462C77}"/>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0076B718-15F9-276C-C0C4-CE8536D6BC5F}"/>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ACE133E-0288-167F-5009-30FB5F9923D4}"/>
              </a:ext>
            </a:extLst>
          </p:cNvPr>
          <p:cNvSpPr>
            <a:spLocks noGrp="1"/>
          </p:cNvSpPr>
          <p:nvPr>
            <p:ph type="dt" sz="half" idx="10"/>
          </p:nvPr>
        </p:nvSpPr>
        <p:spPr/>
        <p:txBody>
          <a:bodyPr/>
          <a:lstStyle/>
          <a:p>
            <a:fld id="{1933A9FF-C65E-4623-BE68-21DF4523DF40}" type="datetimeFigureOut">
              <a:rPr lang="nl-NL" smtClean="0"/>
              <a:t>11-9-2024</a:t>
            </a:fld>
            <a:endParaRPr lang="nl-NL"/>
          </a:p>
        </p:txBody>
      </p:sp>
      <p:sp>
        <p:nvSpPr>
          <p:cNvPr id="5" name="Tijdelijke aanduiding voor voettekst 4">
            <a:extLst>
              <a:ext uri="{FF2B5EF4-FFF2-40B4-BE49-F238E27FC236}">
                <a16:creationId xmlns:a16="http://schemas.microsoft.com/office/drawing/2014/main" id="{2C8A510F-6A5A-72C8-DDDB-155BDB9F9A0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68EDEAA-19EE-5BA3-AD63-5D93F7B85AD9}"/>
              </a:ext>
            </a:extLst>
          </p:cNvPr>
          <p:cNvSpPr>
            <a:spLocks noGrp="1"/>
          </p:cNvSpPr>
          <p:nvPr>
            <p:ph type="sldNum" sz="quarter" idx="12"/>
          </p:nvPr>
        </p:nvSpPr>
        <p:spPr/>
        <p:txBody>
          <a:bodyPr/>
          <a:lstStyle/>
          <a:p>
            <a:fld id="{112BB0CC-8D8A-44AE-9DC4-6D8D624C96BE}" type="slidenum">
              <a:rPr lang="nl-NL" smtClean="0"/>
              <a:t>‹nr.›</a:t>
            </a:fld>
            <a:endParaRPr lang="nl-NL"/>
          </a:p>
        </p:txBody>
      </p:sp>
    </p:spTree>
    <p:extLst>
      <p:ext uri="{BB962C8B-B14F-4D97-AF65-F5344CB8AC3E}">
        <p14:creationId xmlns:p14="http://schemas.microsoft.com/office/powerpoint/2010/main" val="1730796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079652CE-E206-2E67-F63B-0F73D88334DB}"/>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C8B70563-2090-2195-2663-C80774036C57}"/>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17A704D-2022-8158-CD50-7AA28AF62493}"/>
              </a:ext>
            </a:extLst>
          </p:cNvPr>
          <p:cNvSpPr>
            <a:spLocks noGrp="1"/>
          </p:cNvSpPr>
          <p:nvPr>
            <p:ph type="dt" sz="half" idx="10"/>
          </p:nvPr>
        </p:nvSpPr>
        <p:spPr/>
        <p:txBody>
          <a:bodyPr/>
          <a:lstStyle/>
          <a:p>
            <a:fld id="{1933A9FF-C65E-4623-BE68-21DF4523DF40}" type="datetimeFigureOut">
              <a:rPr lang="nl-NL" smtClean="0"/>
              <a:t>11-9-2024</a:t>
            </a:fld>
            <a:endParaRPr lang="nl-NL"/>
          </a:p>
        </p:txBody>
      </p:sp>
      <p:sp>
        <p:nvSpPr>
          <p:cNvPr id="5" name="Tijdelijke aanduiding voor voettekst 4">
            <a:extLst>
              <a:ext uri="{FF2B5EF4-FFF2-40B4-BE49-F238E27FC236}">
                <a16:creationId xmlns:a16="http://schemas.microsoft.com/office/drawing/2014/main" id="{6491B085-ED23-8655-8F2F-06127F7C0FD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10B897A-558C-8276-20CD-D30514E2107F}"/>
              </a:ext>
            </a:extLst>
          </p:cNvPr>
          <p:cNvSpPr>
            <a:spLocks noGrp="1"/>
          </p:cNvSpPr>
          <p:nvPr>
            <p:ph type="sldNum" sz="quarter" idx="12"/>
          </p:nvPr>
        </p:nvSpPr>
        <p:spPr/>
        <p:txBody>
          <a:bodyPr/>
          <a:lstStyle/>
          <a:p>
            <a:fld id="{112BB0CC-8D8A-44AE-9DC4-6D8D624C96BE}" type="slidenum">
              <a:rPr lang="nl-NL" smtClean="0"/>
              <a:t>‹nr.›</a:t>
            </a:fld>
            <a:endParaRPr lang="nl-NL"/>
          </a:p>
        </p:txBody>
      </p:sp>
    </p:spTree>
    <p:extLst>
      <p:ext uri="{BB962C8B-B14F-4D97-AF65-F5344CB8AC3E}">
        <p14:creationId xmlns:p14="http://schemas.microsoft.com/office/powerpoint/2010/main" val="1403918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1020BD-2959-8A6C-986E-590E9D72A303}"/>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4D9D42C1-1091-DE66-DC51-AB9305067566}"/>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BC8D91B-A219-E798-522C-23C8B9E6A0F3}"/>
              </a:ext>
            </a:extLst>
          </p:cNvPr>
          <p:cNvSpPr>
            <a:spLocks noGrp="1"/>
          </p:cNvSpPr>
          <p:nvPr>
            <p:ph type="dt" sz="half" idx="10"/>
          </p:nvPr>
        </p:nvSpPr>
        <p:spPr/>
        <p:txBody>
          <a:bodyPr/>
          <a:lstStyle/>
          <a:p>
            <a:fld id="{1933A9FF-C65E-4623-BE68-21DF4523DF40}" type="datetimeFigureOut">
              <a:rPr lang="nl-NL" smtClean="0"/>
              <a:t>11-9-2024</a:t>
            </a:fld>
            <a:endParaRPr lang="nl-NL"/>
          </a:p>
        </p:txBody>
      </p:sp>
      <p:sp>
        <p:nvSpPr>
          <p:cNvPr id="5" name="Tijdelijke aanduiding voor voettekst 4">
            <a:extLst>
              <a:ext uri="{FF2B5EF4-FFF2-40B4-BE49-F238E27FC236}">
                <a16:creationId xmlns:a16="http://schemas.microsoft.com/office/drawing/2014/main" id="{442A8F0F-08D8-A784-F818-4B4C4018AF9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BCFABD7-87AB-3EA3-87BF-BACF309612B7}"/>
              </a:ext>
            </a:extLst>
          </p:cNvPr>
          <p:cNvSpPr>
            <a:spLocks noGrp="1"/>
          </p:cNvSpPr>
          <p:nvPr>
            <p:ph type="sldNum" sz="quarter" idx="12"/>
          </p:nvPr>
        </p:nvSpPr>
        <p:spPr/>
        <p:txBody>
          <a:bodyPr/>
          <a:lstStyle/>
          <a:p>
            <a:fld id="{112BB0CC-8D8A-44AE-9DC4-6D8D624C96BE}" type="slidenum">
              <a:rPr lang="nl-NL" smtClean="0"/>
              <a:t>‹nr.›</a:t>
            </a:fld>
            <a:endParaRPr lang="nl-NL"/>
          </a:p>
        </p:txBody>
      </p:sp>
    </p:spTree>
    <p:extLst>
      <p:ext uri="{BB962C8B-B14F-4D97-AF65-F5344CB8AC3E}">
        <p14:creationId xmlns:p14="http://schemas.microsoft.com/office/powerpoint/2010/main" val="1923487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BB3E99-3891-577D-7FE5-8F268F0E95C0}"/>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55C2F2D6-0517-D7D9-97D8-6D10C944549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85E0949F-F024-B2FE-F57F-710F31A15140}"/>
              </a:ext>
            </a:extLst>
          </p:cNvPr>
          <p:cNvSpPr>
            <a:spLocks noGrp="1"/>
          </p:cNvSpPr>
          <p:nvPr>
            <p:ph type="dt" sz="half" idx="10"/>
          </p:nvPr>
        </p:nvSpPr>
        <p:spPr/>
        <p:txBody>
          <a:bodyPr/>
          <a:lstStyle/>
          <a:p>
            <a:fld id="{1933A9FF-C65E-4623-BE68-21DF4523DF40}" type="datetimeFigureOut">
              <a:rPr lang="nl-NL" smtClean="0"/>
              <a:t>11-9-2024</a:t>
            </a:fld>
            <a:endParaRPr lang="nl-NL"/>
          </a:p>
        </p:txBody>
      </p:sp>
      <p:sp>
        <p:nvSpPr>
          <p:cNvPr id="5" name="Tijdelijke aanduiding voor voettekst 4">
            <a:extLst>
              <a:ext uri="{FF2B5EF4-FFF2-40B4-BE49-F238E27FC236}">
                <a16:creationId xmlns:a16="http://schemas.microsoft.com/office/drawing/2014/main" id="{640B2DA7-1D01-FAEE-14BA-7902ED7C059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91AFD78-3E47-CB9F-CC00-BE99DAA70A9A}"/>
              </a:ext>
            </a:extLst>
          </p:cNvPr>
          <p:cNvSpPr>
            <a:spLocks noGrp="1"/>
          </p:cNvSpPr>
          <p:nvPr>
            <p:ph type="sldNum" sz="quarter" idx="12"/>
          </p:nvPr>
        </p:nvSpPr>
        <p:spPr/>
        <p:txBody>
          <a:bodyPr/>
          <a:lstStyle/>
          <a:p>
            <a:fld id="{112BB0CC-8D8A-44AE-9DC4-6D8D624C96BE}" type="slidenum">
              <a:rPr lang="nl-NL" smtClean="0"/>
              <a:t>‹nr.›</a:t>
            </a:fld>
            <a:endParaRPr lang="nl-NL"/>
          </a:p>
        </p:txBody>
      </p:sp>
    </p:spTree>
    <p:extLst>
      <p:ext uri="{BB962C8B-B14F-4D97-AF65-F5344CB8AC3E}">
        <p14:creationId xmlns:p14="http://schemas.microsoft.com/office/powerpoint/2010/main" val="4185662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FA8290-0C18-EC72-431F-F0428DB33943}"/>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77ADCAD8-83B5-C833-FFBD-CE08AF4D425E}"/>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4F21829C-D0B5-C829-D16A-9E95FEB79C98}"/>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EB34AD0C-6406-CFBC-69EB-BB4C5D5B4276}"/>
              </a:ext>
            </a:extLst>
          </p:cNvPr>
          <p:cNvSpPr>
            <a:spLocks noGrp="1"/>
          </p:cNvSpPr>
          <p:nvPr>
            <p:ph type="dt" sz="half" idx="10"/>
          </p:nvPr>
        </p:nvSpPr>
        <p:spPr/>
        <p:txBody>
          <a:bodyPr/>
          <a:lstStyle/>
          <a:p>
            <a:fld id="{1933A9FF-C65E-4623-BE68-21DF4523DF40}" type="datetimeFigureOut">
              <a:rPr lang="nl-NL" smtClean="0"/>
              <a:t>11-9-2024</a:t>
            </a:fld>
            <a:endParaRPr lang="nl-NL"/>
          </a:p>
        </p:txBody>
      </p:sp>
      <p:sp>
        <p:nvSpPr>
          <p:cNvPr id="6" name="Tijdelijke aanduiding voor voettekst 5">
            <a:extLst>
              <a:ext uri="{FF2B5EF4-FFF2-40B4-BE49-F238E27FC236}">
                <a16:creationId xmlns:a16="http://schemas.microsoft.com/office/drawing/2014/main" id="{1AD94066-30FA-4B4F-ED77-1325BDB36D1C}"/>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A3488497-8456-5529-99E5-C1ADECFEC2AB}"/>
              </a:ext>
            </a:extLst>
          </p:cNvPr>
          <p:cNvSpPr>
            <a:spLocks noGrp="1"/>
          </p:cNvSpPr>
          <p:nvPr>
            <p:ph type="sldNum" sz="quarter" idx="12"/>
          </p:nvPr>
        </p:nvSpPr>
        <p:spPr/>
        <p:txBody>
          <a:bodyPr/>
          <a:lstStyle/>
          <a:p>
            <a:fld id="{112BB0CC-8D8A-44AE-9DC4-6D8D624C96BE}" type="slidenum">
              <a:rPr lang="nl-NL" smtClean="0"/>
              <a:t>‹nr.›</a:t>
            </a:fld>
            <a:endParaRPr lang="nl-NL"/>
          </a:p>
        </p:txBody>
      </p:sp>
    </p:spTree>
    <p:extLst>
      <p:ext uri="{BB962C8B-B14F-4D97-AF65-F5344CB8AC3E}">
        <p14:creationId xmlns:p14="http://schemas.microsoft.com/office/powerpoint/2010/main" val="1072112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FB2980-D94F-EE27-619E-34D889A96AA5}"/>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9B10BB2A-E6B1-ED51-A1FF-21FFAA974A3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E8ABFBE9-0CFD-E74E-128A-1EA6D8F529E5}"/>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A6280093-AFD0-5CB2-F91D-271B67A65E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E6ABEF57-C66A-0F53-F1F3-A5369AF5C3BA}"/>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A12A3635-F7BC-0F3A-1554-A05EABED5559}"/>
              </a:ext>
            </a:extLst>
          </p:cNvPr>
          <p:cNvSpPr>
            <a:spLocks noGrp="1"/>
          </p:cNvSpPr>
          <p:nvPr>
            <p:ph type="dt" sz="half" idx="10"/>
          </p:nvPr>
        </p:nvSpPr>
        <p:spPr/>
        <p:txBody>
          <a:bodyPr/>
          <a:lstStyle/>
          <a:p>
            <a:fld id="{1933A9FF-C65E-4623-BE68-21DF4523DF40}" type="datetimeFigureOut">
              <a:rPr lang="nl-NL" smtClean="0"/>
              <a:t>11-9-2024</a:t>
            </a:fld>
            <a:endParaRPr lang="nl-NL"/>
          </a:p>
        </p:txBody>
      </p:sp>
      <p:sp>
        <p:nvSpPr>
          <p:cNvPr id="8" name="Tijdelijke aanduiding voor voettekst 7">
            <a:extLst>
              <a:ext uri="{FF2B5EF4-FFF2-40B4-BE49-F238E27FC236}">
                <a16:creationId xmlns:a16="http://schemas.microsoft.com/office/drawing/2014/main" id="{BAB78601-B7F9-DF05-7383-E2AEBCD20D17}"/>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B5C5168C-A110-6AB4-8F71-FDA63531493B}"/>
              </a:ext>
            </a:extLst>
          </p:cNvPr>
          <p:cNvSpPr>
            <a:spLocks noGrp="1"/>
          </p:cNvSpPr>
          <p:nvPr>
            <p:ph type="sldNum" sz="quarter" idx="12"/>
          </p:nvPr>
        </p:nvSpPr>
        <p:spPr/>
        <p:txBody>
          <a:bodyPr/>
          <a:lstStyle/>
          <a:p>
            <a:fld id="{112BB0CC-8D8A-44AE-9DC4-6D8D624C96BE}" type="slidenum">
              <a:rPr lang="nl-NL" smtClean="0"/>
              <a:t>‹nr.›</a:t>
            </a:fld>
            <a:endParaRPr lang="nl-NL"/>
          </a:p>
        </p:txBody>
      </p:sp>
    </p:spTree>
    <p:extLst>
      <p:ext uri="{BB962C8B-B14F-4D97-AF65-F5344CB8AC3E}">
        <p14:creationId xmlns:p14="http://schemas.microsoft.com/office/powerpoint/2010/main" val="8982485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E1855B-BDA4-C515-E979-F428C38BC29C}"/>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C81FE816-9F47-5488-D83B-89A1D9B6070E}"/>
              </a:ext>
            </a:extLst>
          </p:cNvPr>
          <p:cNvSpPr>
            <a:spLocks noGrp="1"/>
          </p:cNvSpPr>
          <p:nvPr>
            <p:ph type="dt" sz="half" idx="10"/>
          </p:nvPr>
        </p:nvSpPr>
        <p:spPr/>
        <p:txBody>
          <a:bodyPr/>
          <a:lstStyle/>
          <a:p>
            <a:fld id="{1933A9FF-C65E-4623-BE68-21DF4523DF40}" type="datetimeFigureOut">
              <a:rPr lang="nl-NL" smtClean="0"/>
              <a:t>11-9-2024</a:t>
            </a:fld>
            <a:endParaRPr lang="nl-NL"/>
          </a:p>
        </p:txBody>
      </p:sp>
      <p:sp>
        <p:nvSpPr>
          <p:cNvPr id="4" name="Tijdelijke aanduiding voor voettekst 3">
            <a:extLst>
              <a:ext uri="{FF2B5EF4-FFF2-40B4-BE49-F238E27FC236}">
                <a16:creationId xmlns:a16="http://schemas.microsoft.com/office/drawing/2014/main" id="{6D851EED-A8A4-0FED-EC77-35163A1A1507}"/>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D28A5356-33F3-3361-C54F-F597871844A0}"/>
              </a:ext>
            </a:extLst>
          </p:cNvPr>
          <p:cNvSpPr>
            <a:spLocks noGrp="1"/>
          </p:cNvSpPr>
          <p:nvPr>
            <p:ph type="sldNum" sz="quarter" idx="12"/>
          </p:nvPr>
        </p:nvSpPr>
        <p:spPr/>
        <p:txBody>
          <a:bodyPr/>
          <a:lstStyle/>
          <a:p>
            <a:fld id="{112BB0CC-8D8A-44AE-9DC4-6D8D624C96BE}" type="slidenum">
              <a:rPr lang="nl-NL" smtClean="0"/>
              <a:t>‹nr.›</a:t>
            </a:fld>
            <a:endParaRPr lang="nl-NL"/>
          </a:p>
        </p:txBody>
      </p:sp>
    </p:spTree>
    <p:extLst>
      <p:ext uri="{BB962C8B-B14F-4D97-AF65-F5344CB8AC3E}">
        <p14:creationId xmlns:p14="http://schemas.microsoft.com/office/powerpoint/2010/main" val="7459559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C6328095-FF72-BEBD-82AC-3A828792422B}"/>
              </a:ext>
            </a:extLst>
          </p:cNvPr>
          <p:cNvSpPr>
            <a:spLocks noGrp="1"/>
          </p:cNvSpPr>
          <p:nvPr>
            <p:ph type="dt" sz="half" idx="10"/>
          </p:nvPr>
        </p:nvSpPr>
        <p:spPr/>
        <p:txBody>
          <a:bodyPr/>
          <a:lstStyle/>
          <a:p>
            <a:fld id="{1933A9FF-C65E-4623-BE68-21DF4523DF40}" type="datetimeFigureOut">
              <a:rPr lang="nl-NL" smtClean="0"/>
              <a:t>11-9-2024</a:t>
            </a:fld>
            <a:endParaRPr lang="nl-NL"/>
          </a:p>
        </p:txBody>
      </p:sp>
      <p:sp>
        <p:nvSpPr>
          <p:cNvPr id="3" name="Tijdelijke aanduiding voor voettekst 2">
            <a:extLst>
              <a:ext uri="{FF2B5EF4-FFF2-40B4-BE49-F238E27FC236}">
                <a16:creationId xmlns:a16="http://schemas.microsoft.com/office/drawing/2014/main" id="{5F76F675-975E-78F3-4F5E-EC46FAE6F43F}"/>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21103850-430A-1CE2-97D7-E81C5D81553C}"/>
              </a:ext>
            </a:extLst>
          </p:cNvPr>
          <p:cNvSpPr>
            <a:spLocks noGrp="1"/>
          </p:cNvSpPr>
          <p:nvPr>
            <p:ph type="sldNum" sz="quarter" idx="12"/>
          </p:nvPr>
        </p:nvSpPr>
        <p:spPr/>
        <p:txBody>
          <a:bodyPr/>
          <a:lstStyle/>
          <a:p>
            <a:fld id="{112BB0CC-8D8A-44AE-9DC4-6D8D624C96BE}" type="slidenum">
              <a:rPr lang="nl-NL" smtClean="0"/>
              <a:t>‹nr.›</a:t>
            </a:fld>
            <a:endParaRPr lang="nl-NL"/>
          </a:p>
        </p:txBody>
      </p:sp>
    </p:spTree>
    <p:extLst>
      <p:ext uri="{BB962C8B-B14F-4D97-AF65-F5344CB8AC3E}">
        <p14:creationId xmlns:p14="http://schemas.microsoft.com/office/powerpoint/2010/main" val="1501377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228244-B5FB-6D0F-D69E-9F3E0933F52E}"/>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6F774912-D31A-6B34-A027-C0753E4783A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BF0C2FE0-58F3-FF3C-4710-A33D14C6EF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4B0A1BD8-F59B-F5EB-04C9-AA2A53E92676}"/>
              </a:ext>
            </a:extLst>
          </p:cNvPr>
          <p:cNvSpPr>
            <a:spLocks noGrp="1"/>
          </p:cNvSpPr>
          <p:nvPr>
            <p:ph type="dt" sz="half" idx="10"/>
          </p:nvPr>
        </p:nvSpPr>
        <p:spPr/>
        <p:txBody>
          <a:bodyPr/>
          <a:lstStyle/>
          <a:p>
            <a:fld id="{1933A9FF-C65E-4623-BE68-21DF4523DF40}" type="datetimeFigureOut">
              <a:rPr lang="nl-NL" smtClean="0"/>
              <a:t>11-9-2024</a:t>
            </a:fld>
            <a:endParaRPr lang="nl-NL"/>
          </a:p>
        </p:txBody>
      </p:sp>
      <p:sp>
        <p:nvSpPr>
          <p:cNvPr id="6" name="Tijdelijke aanduiding voor voettekst 5">
            <a:extLst>
              <a:ext uri="{FF2B5EF4-FFF2-40B4-BE49-F238E27FC236}">
                <a16:creationId xmlns:a16="http://schemas.microsoft.com/office/drawing/2014/main" id="{B2A4E758-7AD5-046E-AF3E-1FA2D515077F}"/>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7D4A97C2-B557-3A94-387A-8BD929C87CFA}"/>
              </a:ext>
            </a:extLst>
          </p:cNvPr>
          <p:cNvSpPr>
            <a:spLocks noGrp="1"/>
          </p:cNvSpPr>
          <p:nvPr>
            <p:ph type="sldNum" sz="quarter" idx="12"/>
          </p:nvPr>
        </p:nvSpPr>
        <p:spPr/>
        <p:txBody>
          <a:bodyPr/>
          <a:lstStyle/>
          <a:p>
            <a:fld id="{112BB0CC-8D8A-44AE-9DC4-6D8D624C96BE}" type="slidenum">
              <a:rPr lang="nl-NL" smtClean="0"/>
              <a:t>‹nr.›</a:t>
            </a:fld>
            <a:endParaRPr lang="nl-NL"/>
          </a:p>
        </p:txBody>
      </p:sp>
    </p:spTree>
    <p:extLst>
      <p:ext uri="{BB962C8B-B14F-4D97-AF65-F5344CB8AC3E}">
        <p14:creationId xmlns:p14="http://schemas.microsoft.com/office/powerpoint/2010/main" val="2543678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621670-1265-3703-09C0-287D5C16E11C}"/>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C71ACC4B-0163-ACB0-703C-E4B8FB81C4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A7612F56-489A-F90C-09B1-C0E3FB6B35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9FA6F866-37D6-1DB9-84FC-3D8608F85E18}"/>
              </a:ext>
            </a:extLst>
          </p:cNvPr>
          <p:cNvSpPr>
            <a:spLocks noGrp="1"/>
          </p:cNvSpPr>
          <p:nvPr>
            <p:ph type="dt" sz="half" idx="10"/>
          </p:nvPr>
        </p:nvSpPr>
        <p:spPr/>
        <p:txBody>
          <a:bodyPr/>
          <a:lstStyle/>
          <a:p>
            <a:fld id="{1933A9FF-C65E-4623-BE68-21DF4523DF40}" type="datetimeFigureOut">
              <a:rPr lang="nl-NL" smtClean="0"/>
              <a:t>11-9-2024</a:t>
            </a:fld>
            <a:endParaRPr lang="nl-NL"/>
          </a:p>
        </p:txBody>
      </p:sp>
      <p:sp>
        <p:nvSpPr>
          <p:cNvPr id="6" name="Tijdelijke aanduiding voor voettekst 5">
            <a:extLst>
              <a:ext uri="{FF2B5EF4-FFF2-40B4-BE49-F238E27FC236}">
                <a16:creationId xmlns:a16="http://schemas.microsoft.com/office/drawing/2014/main" id="{94A29F90-57CC-825B-7DBC-14BBDAFE494E}"/>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17F6785A-7A7E-A8FB-FFF7-128B305A5019}"/>
              </a:ext>
            </a:extLst>
          </p:cNvPr>
          <p:cNvSpPr>
            <a:spLocks noGrp="1"/>
          </p:cNvSpPr>
          <p:nvPr>
            <p:ph type="sldNum" sz="quarter" idx="12"/>
          </p:nvPr>
        </p:nvSpPr>
        <p:spPr/>
        <p:txBody>
          <a:bodyPr/>
          <a:lstStyle/>
          <a:p>
            <a:fld id="{112BB0CC-8D8A-44AE-9DC4-6D8D624C96BE}" type="slidenum">
              <a:rPr lang="nl-NL" smtClean="0"/>
              <a:t>‹nr.›</a:t>
            </a:fld>
            <a:endParaRPr lang="nl-NL"/>
          </a:p>
        </p:txBody>
      </p:sp>
    </p:spTree>
    <p:extLst>
      <p:ext uri="{BB962C8B-B14F-4D97-AF65-F5344CB8AC3E}">
        <p14:creationId xmlns:p14="http://schemas.microsoft.com/office/powerpoint/2010/main" val="1698332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CC913CA-5B9E-991A-54F4-A7D410F348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6C0A6230-0CF1-0B78-F109-E01F3DD17C0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3E28EB3-012B-2537-83AD-BB5361A7314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933A9FF-C65E-4623-BE68-21DF4523DF40}" type="datetimeFigureOut">
              <a:rPr lang="nl-NL" smtClean="0"/>
              <a:t>11-9-2024</a:t>
            </a:fld>
            <a:endParaRPr lang="nl-NL"/>
          </a:p>
        </p:txBody>
      </p:sp>
      <p:sp>
        <p:nvSpPr>
          <p:cNvPr id="5" name="Tijdelijke aanduiding voor voettekst 4">
            <a:extLst>
              <a:ext uri="{FF2B5EF4-FFF2-40B4-BE49-F238E27FC236}">
                <a16:creationId xmlns:a16="http://schemas.microsoft.com/office/drawing/2014/main" id="{566B04C8-0CBD-3BA2-0500-B4F2F89302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nl-NL"/>
          </a:p>
        </p:txBody>
      </p:sp>
      <p:sp>
        <p:nvSpPr>
          <p:cNvPr id="6" name="Tijdelijke aanduiding voor dianummer 5">
            <a:extLst>
              <a:ext uri="{FF2B5EF4-FFF2-40B4-BE49-F238E27FC236}">
                <a16:creationId xmlns:a16="http://schemas.microsoft.com/office/drawing/2014/main" id="{E35BF305-E21B-AAD1-61F9-F73D2730BAA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12BB0CC-8D8A-44AE-9DC4-6D8D624C96BE}" type="slidenum">
              <a:rPr lang="nl-NL" smtClean="0"/>
              <a:t>‹nr.›</a:t>
            </a:fld>
            <a:endParaRPr lang="nl-NL"/>
          </a:p>
        </p:txBody>
      </p:sp>
    </p:spTree>
    <p:extLst>
      <p:ext uri="{BB962C8B-B14F-4D97-AF65-F5344CB8AC3E}">
        <p14:creationId xmlns:p14="http://schemas.microsoft.com/office/powerpoint/2010/main" val="22387028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6.jpeg"/><Relationship Id="rId7"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8.pn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hyperlink" Target="http://www.tudelft.nl/pre-university"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9.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descr="Afbeelding met persoon, Menselijk gezicht, kleding, overdekt&#10;&#10;Automatisch gegenereerde beschrijving">
            <a:extLst>
              <a:ext uri="{FF2B5EF4-FFF2-40B4-BE49-F238E27FC236}">
                <a16:creationId xmlns:a16="http://schemas.microsoft.com/office/drawing/2014/main" id="{F01FE0CB-E5A1-4BD8-491E-3FA2C3722710}"/>
              </a:ext>
            </a:extLst>
          </p:cNvPr>
          <p:cNvPicPr>
            <a:picLocks noChangeAspect="1"/>
          </p:cNvPicPr>
          <p:nvPr/>
        </p:nvPicPr>
        <p:blipFill rotWithShape="1">
          <a:blip r:embed="rId3" cstate="screen">
            <a:alphaModFix/>
            <a:extLst>
              <a:ext uri="{BEBA8EAE-BF5A-486C-A8C5-ECC9F3942E4B}">
                <a14:imgProps xmlns:a14="http://schemas.microsoft.com/office/drawing/2010/main">
                  <a14:imgLayer r:embed="rId4">
                    <a14:imgEffect>
                      <a14:sharpenSoften amount="1000"/>
                    </a14:imgEffect>
                    <a14:imgEffect>
                      <a14:brightnessContrast bright="-2000"/>
                    </a14:imgEffect>
                  </a14:imgLayer>
                </a14:imgProps>
              </a:ext>
              <a:ext uri="{28A0092B-C50C-407E-A947-70E740481C1C}">
                <a14:useLocalDpi xmlns:a14="http://schemas.microsoft.com/office/drawing/2010/main"/>
              </a:ext>
            </a:extLst>
          </a:blip>
          <a:srcRect/>
          <a:stretch/>
        </p:blipFill>
        <p:spPr>
          <a:xfrm>
            <a:off x="0" y="10"/>
            <a:ext cx="12192000" cy="6857990"/>
          </a:xfrm>
          <a:prstGeom prst="rect">
            <a:avLst/>
          </a:prstGeom>
        </p:spPr>
      </p:pic>
      <p:pic>
        <p:nvPicPr>
          <p:cNvPr id="5" name="Picture 4">
            <a:extLst>
              <a:ext uri="{FF2B5EF4-FFF2-40B4-BE49-F238E27FC236}">
                <a16:creationId xmlns:a16="http://schemas.microsoft.com/office/drawing/2014/main" id="{F2760BDA-3A45-1F02-E803-7DA3BF187F34}"/>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9647125" y="-23408"/>
            <a:ext cx="2144825" cy="3066644"/>
          </a:xfrm>
          <a:prstGeom prst="rect">
            <a:avLst/>
          </a:prstGeom>
        </p:spPr>
      </p:pic>
      <p:sp>
        <p:nvSpPr>
          <p:cNvPr id="12" name="Rechthoek 11">
            <a:extLst>
              <a:ext uri="{FF2B5EF4-FFF2-40B4-BE49-F238E27FC236}">
                <a16:creationId xmlns:a16="http://schemas.microsoft.com/office/drawing/2014/main" id="{B5406971-4650-50A7-000A-9450ECD4ABE3}"/>
              </a:ext>
            </a:extLst>
          </p:cNvPr>
          <p:cNvSpPr/>
          <p:nvPr/>
        </p:nvSpPr>
        <p:spPr>
          <a:xfrm>
            <a:off x="0" y="483324"/>
            <a:ext cx="7048982" cy="1631216"/>
          </a:xfrm>
          <a:prstGeom prst="rect">
            <a:avLst/>
          </a:prstGeom>
          <a:solidFill>
            <a:srgbClr val="E9510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Tekstvak 12">
            <a:extLst>
              <a:ext uri="{FF2B5EF4-FFF2-40B4-BE49-F238E27FC236}">
                <a16:creationId xmlns:a16="http://schemas.microsoft.com/office/drawing/2014/main" id="{BF171350-706E-045A-EA71-9556BF61B7B3}"/>
              </a:ext>
            </a:extLst>
          </p:cNvPr>
          <p:cNvSpPr txBox="1"/>
          <p:nvPr/>
        </p:nvSpPr>
        <p:spPr>
          <a:xfrm>
            <a:off x="467065" y="637212"/>
            <a:ext cx="10252472" cy="1323439"/>
          </a:xfrm>
          <a:prstGeom prst="rect">
            <a:avLst/>
          </a:prstGeom>
          <a:noFill/>
        </p:spPr>
        <p:txBody>
          <a:bodyPr wrap="square" rtlCol="0">
            <a:spAutoFit/>
          </a:bodyPr>
          <a:lstStyle/>
          <a:p>
            <a:r>
              <a:rPr lang="nl-NL" sz="4000" b="1" dirty="0">
                <a:solidFill>
                  <a:schemeClr val="bg1"/>
                </a:solidFill>
                <a:latin typeface="Arial" panose="020B0604020202020204" pitchFamily="34" charset="0"/>
                <a:cs typeface="Arial" panose="020B0604020202020204" pitchFamily="34" charset="0"/>
              </a:rPr>
              <a:t>TU Delft Pre-University </a:t>
            </a:r>
          </a:p>
          <a:p>
            <a:r>
              <a:rPr lang="nl-NL" sz="4000" b="1" dirty="0">
                <a:solidFill>
                  <a:schemeClr val="bg1"/>
                </a:solidFill>
                <a:latin typeface="Arial" panose="020B0604020202020204" pitchFamily="34" charset="0"/>
                <a:cs typeface="Arial" panose="020B0604020202020204" pitchFamily="34" charset="0"/>
              </a:rPr>
              <a:t>Programme</a:t>
            </a:r>
          </a:p>
        </p:txBody>
      </p:sp>
      <p:pic>
        <p:nvPicPr>
          <p:cNvPr id="3" name="Afbeelding 2" descr="Afbeelding met Lettertype, Graphics, logo, schermopname&#10;&#10;Automatisch gegenereerde beschrijving">
            <a:extLst>
              <a:ext uri="{FF2B5EF4-FFF2-40B4-BE49-F238E27FC236}">
                <a16:creationId xmlns:a16="http://schemas.microsoft.com/office/drawing/2014/main" id="{06F08ACA-4E74-6E04-992F-FB1FF33553F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55803" y="5930077"/>
            <a:ext cx="1610156" cy="991583"/>
          </a:xfrm>
          <a:prstGeom prst="rect">
            <a:avLst/>
          </a:prstGeom>
        </p:spPr>
      </p:pic>
    </p:spTree>
    <p:extLst>
      <p:ext uri="{BB962C8B-B14F-4D97-AF65-F5344CB8AC3E}">
        <p14:creationId xmlns:p14="http://schemas.microsoft.com/office/powerpoint/2010/main" val="7267805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hthoek 13">
            <a:extLst>
              <a:ext uri="{FF2B5EF4-FFF2-40B4-BE49-F238E27FC236}">
                <a16:creationId xmlns:a16="http://schemas.microsoft.com/office/drawing/2014/main" id="{4677C3EF-644E-DD72-21CF-F70CEFFC20EB}"/>
              </a:ext>
            </a:extLst>
          </p:cNvPr>
          <p:cNvSpPr/>
          <p:nvPr/>
        </p:nvSpPr>
        <p:spPr>
          <a:xfrm>
            <a:off x="-1" y="-1"/>
            <a:ext cx="6858001" cy="6858001"/>
          </a:xfrm>
          <a:prstGeom prst="rect">
            <a:avLst/>
          </a:prstGeom>
          <a:solidFill>
            <a:srgbClr val="6F1D7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Tijdelijke aanduiding voor inhoud 2">
            <a:extLst>
              <a:ext uri="{FF2B5EF4-FFF2-40B4-BE49-F238E27FC236}">
                <a16:creationId xmlns:a16="http://schemas.microsoft.com/office/drawing/2014/main" id="{421D5CE0-2C48-B211-0461-6D9AF5E93F0E}"/>
              </a:ext>
            </a:extLst>
          </p:cNvPr>
          <p:cNvSpPr>
            <a:spLocks noGrp="1"/>
          </p:cNvSpPr>
          <p:nvPr>
            <p:ph idx="1"/>
          </p:nvPr>
        </p:nvSpPr>
        <p:spPr>
          <a:xfrm>
            <a:off x="838200" y="1825625"/>
            <a:ext cx="4962525" cy="4351338"/>
          </a:xfrm>
        </p:spPr>
        <p:txBody>
          <a:bodyPr>
            <a:normAutofit/>
          </a:bodyPr>
          <a:lstStyle/>
          <a:p>
            <a:pPr algn="l">
              <a:buFont typeface="Arial" panose="020B0604020202020204" pitchFamily="34" charset="0"/>
              <a:buChar char="•"/>
            </a:pPr>
            <a:r>
              <a:rPr lang="nl-NL" b="0" i="0" dirty="0">
                <a:solidFill>
                  <a:schemeClr val="bg1"/>
                </a:solidFill>
                <a:effectLst/>
                <a:latin typeface="Arial" panose="020B0604020202020204" pitchFamily="34" charset="0"/>
              </a:rPr>
              <a:t>Je zit in 6 vwo of eind 5 vwo</a:t>
            </a:r>
          </a:p>
          <a:p>
            <a:pPr algn="l">
              <a:buFont typeface="Arial" panose="020B0604020202020204" pitchFamily="34" charset="0"/>
              <a:buChar char="•"/>
            </a:pPr>
            <a:r>
              <a:rPr lang="nl-NL" b="0" i="0" dirty="0">
                <a:solidFill>
                  <a:schemeClr val="bg1"/>
                </a:solidFill>
                <a:effectLst/>
                <a:latin typeface="Arial" panose="020B0604020202020204" pitchFamily="34" charset="0"/>
              </a:rPr>
              <a:t>Je hebt je al serieus op de opleiding georiënteerd</a:t>
            </a:r>
          </a:p>
          <a:p>
            <a:pPr algn="l">
              <a:buFont typeface="Arial" panose="020B0604020202020204" pitchFamily="34" charset="0"/>
              <a:buChar char="•"/>
            </a:pPr>
            <a:r>
              <a:rPr lang="nl-NL" b="0" i="0" dirty="0">
                <a:solidFill>
                  <a:schemeClr val="bg1"/>
                </a:solidFill>
                <a:effectLst/>
                <a:latin typeface="Arial" panose="020B0604020202020204" pitchFamily="34" charset="0"/>
              </a:rPr>
              <a:t>Bij voorkeur heb je de open dag bij de betreffende opleiding al bezocht</a:t>
            </a:r>
          </a:p>
          <a:p>
            <a:pPr>
              <a:buFontTx/>
              <a:buChar char="-"/>
            </a:pPr>
            <a:endParaRPr lang="nl-NL" dirty="0">
              <a:solidFill>
                <a:schemeClr val="bg1"/>
              </a:solidFill>
            </a:endParaRPr>
          </a:p>
          <a:p>
            <a:pPr>
              <a:buFontTx/>
              <a:buChar char="-"/>
            </a:pPr>
            <a:endParaRPr lang="nl-NL" dirty="0">
              <a:solidFill>
                <a:schemeClr val="bg1"/>
              </a:solidFill>
            </a:endParaRPr>
          </a:p>
        </p:txBody>
      </p:sp>
      <p:sp>
        <p:nvSpPr>
          <p:cNvPr id="17" name="Titel 1">
            <a:extLst>
              <a:ext uri="{FF2B5EF4-FFF2-40B4-BE49-F238E27FC236}">
                <a16:creationId xmlns:a16="http://schemas.microsoft.com/office/drawing/2014/main" id="{56E83095-FF4B-6261-A651-038908583C90}"/>
              </a:ext>
            </a:extLst>
          </p:cNvPr>
          <p:cNvSpPr>
            <a:spLocks noGrp="1"/>
          </p:cNvSpPr>
          <p:nvPr>
            <p:ph type="title"/>
          </p:nvPr>
        </p:nvSpPr>
        <p:spPr>
          <a:xfrm>
            <a:off x="838200" y="365125"/>
            <a:ext cx="10515600" cy="1325563"/>
          </a:xfrm>
        </p:spPr>
        <p:txBody>
          <a:bodyPr/>
          <a:lstStyle/>
          <a:p>
            <a:r>
              <a:rPr lang="nl-NL" b="1" dirty="0">
                <a:solidFill>
                  <a:schemeClr val="bg1"/>
                </a:solidFill>
                <a:latin typeface="Arial" panose="020B0604020202020204" pitchFamily="34" charset="0"/>
                <a:cs typeface="Arial" panose="020B0604020202020204" pitchFamily="34" charset="0"/>
              </a:rPr>
              <a:t>Voor wie? </a:t>
            </a:r>
          </a:p>
        </p:txBody>
      </p:sp>
      <p:pic>
        <p:nvPicPr>
          <p:cNvPr id="19" name="Afbeelding 18" descr="Afbeelding met persoon, kleding, overdekt, Leren&#10;&#10;Automatisch gegenereerde beschrijving">
            <a:extLst>
              <a:ext uri="{FF2B5EF4-FFF2-40B4-BE49-F238E27FC236}">
                <a16:creationId xmlns:a16="http://schemas.microsoft.com/office/drawing/2014/main" id="{E5B18FE6-CB98-C3C4-DDAE-BDD7217557B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161665" y="0"/>
            <a:ext cx="6030335" cy="6858000"/>
          </a:xfrm>
          <a:prstGeom prst="rect">
            <a:avLst/>
          </a:prstGeom>
        </p:spPr>
      </p:pic>
      <p:pic>
        <p:nvPicPr>
          <p:cNvPr id="5" name="Afbeelding 4" descr="Afbeelding met Lettertype, Graphics, logo, tekst&#10;&#10;Automatisch gegenereerde beschrijving">
            <a:extLst>
              <a:ext uri="{FF2B5EF4-FFF2-40B4-BE49-F238E27FC236}">
                <a16:creationId xmlns:a16="http://schemas.microsoft.com/office/drawing/2014/main" id="{434AF879-4A7B-D975-2FD0-1AAA1BC2A1C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2578" y="5769614"/>
            <a:ext cx="1992596" cy="1227101"/>
          </a:xfrm>
          <a:prstGeom prst="rect">
            <a:avLst/>
          </a:prstGeom>
        </p:spPr>
      </p:pic>
    </p:spTree>
    <p:extLst>
      <p:ext uri="{BB962C8B-B14F-4D97-AF65-F5344CB8AC3E}">
        <p14:creationId xmlns:p14="http://schemas.microsoft.com/office/powerpoint/2010/main" val="567286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hthoek 11">
            <a:extLst>
              <a:ext uri="{FF2B5EF4-FFF2-40B4-BE49-F238E27FC236}">
                <a16:creationId xmlns:a16="http://schemas.microsoft.com/office/drawing/2014/main" id="{CC055F91-A920-9492-A316-BA1D90893953}"/>
              </a:ext>
            </a:extLst>
          </p:cNvPr>
          <p:cNvSpPr/>
          <p:nvPr/>
        </p:nvSpPr>
        <p:spPr>
          <a:xfrm>
            <a:off x="-1" y="-1"/>
            <a:ext cx="6858001" cy="6858001"/>
          </a:xfrm>
          <a:prstGeom prst="rect">
            <a:avLst/>
          </a:prstGeom>
          <a:solidFill>
            <a:srgbClr val="6F1D7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Tijdelijke aanduiding voor inhoud 2">
            <a:extLst>
              <a:ext uri="{FF2B5EF4-FFF2-40B4-BE49-F238E27FC236}">
                <a16:creationId xmlns:a16="http://schemas.microsoft.com/office/drawing/2014/main" id="{3C234A9B-8CB8-E440-F2D9-30EFF277020F}"/>
              </a:ext>
            </a:extLst>
          </p:cNvPr>
          <p:cNvSpPr>
            <a:spLocks noGrp="1"/>
          </p:cNvSpPr>
          <p:nvPr>
            <p:ph idx="1"/>
          </p:nvPr>
        </p:nvSpPr>
        <p:spPr>
          <a:xfrm>
            <a:off x="838200" y="1825625"/>
            <a:ext cx="4962525" cy="4351338"/>
          </a:xfrm>
        </p:spPr>
        <p:txBody>
          <a:bodyPr>
            <a:normAutofit/>
          </a:bodyPr>
          <a:lstStyle/>
          <a:p>
            <a:pPr algn="l">
              <a:buFont typeface="Arial" panose="020B0604020202020204" pitchFamily="34" charset="0"/>
              <a:buChar char="•"/>
            </a:pPr>
            <a:r>
              <a:rPr lang="nl-NL" b="0" i="0" dirty="0">
                <a:solidFill>
                  <a:schemeClr val="bg1"/>
                </a:solidFill>
                <a:effectLst/>
                <a:latin typeface="Arial" panose="020B0604020202020204" pitchFamily="34" charset="0"/>
              </a:rPr>
              <a:t>Intensieve kennismaking met de studie</a:t>
            </a:r>
          </a:p>
          <a:p>
            <a:pPr algn="l">
              <a:buFont typeface="Arial" panose="020B0604020202020204" pitchFamily="34" charset="0"/>
              <a:buChar char="•"/>
            </a:pPr>
            <a:r>
              <a:rPr lang="nl-NL" b="0" i="0" dirty="0">
                <a:solidFill>
                  <a:schemeClr val="bg1"/>
                </a:solidFill>
                <a:effectLst/>
                <a:latin typeface="Arial" panose="020B0604020202020204" pitchFamily="34" charset="0"/>
              </a:rPr>
              <a:t>Zelf aan de slag met de stof van de opleiding</a:t>
            </a:r>
          </a:p>
          <a:p>
            <a:pPr algn="l">
              <a:buFont typeface="Arial" panose="020B0604020202020204" pitchFamily="34" charset="0"/>
              <a:buChar char="•"/>
            </a:pPr>
            <a:r>
              <a:rPr lang="nl-NL" b="0" i="0" dirty="0">
                <a:solidFill>
                  <a:schemeClr val="bg1"/>
                </a:solidFill>
                <a:effectLst/>
                <a:latin typeface="Arial" panose="020B0604020202020204" pitchFamily="34" charset="0"/>
              </a:rPr>
              <a:t>Aan het eind van het programma kun je een beter onderbouwde studiekeuze maken</a:t>
            </a:r>
          </a:p>
          <a:p>
            <a:pPr>
              <a:buFontTx/>
              <a:buChar char="-"/>
            </a:pPr>
            <a:endParaRPr lang="nl-NL" dirty="0">
              <a:solidFill>
                <a:schemeClr val="bg1"/>
              </a:solidFill>
            </a:endParaRPr>
          </a:p>
        </p:txBody>
      </p:sp>
      <p:sp>
        <p:nvSpPr>
          <p:cNvPr id="14" name="Titel 1">
            <a:extLst>
              <a:ext uri="{FF2B5EF4-FFF2-40B4-BE49-F238E27FC236}">
                <a16:creationId xmlns:a16="http://schemas.microsoft.com/office/drawing/2014/main" id="{B43CB6B1-DBA3-015E-1DD5-572D675A0B31}"/>
              </a:ext>
            </a:extLst>
          </p:cNvPr>
          <p:cNvSpPr>
            <a:spLocks noGrp="1"/>
          </p:cNvSpPr>
          <p:nvPr>
            <p:ph type="title"/>
          </p:nvPr>
        </p:nvSpPr>
        <p:spPr>
          <a:xfrm>
            <a:off x="838200" y="365125"/>
            <a:ext cx="10515600" cy="1325563"/>
          </a:xfrm>
        </p:spPr>
        <p:txBody>
          <a:bodyPr/>
          <a:lstStyle/>
          <a:p>
            <a:r>
              <a:rPr lang="nl-NL" b="1" dirty="0">
                <a:solidFill>
                  <a:schemeClr val="bg1"/>
                </a:solidFill>
                <a:latin typeface="Arial" panose="020B0604020202020204" pitchFamily="34" charset="0"/>
                <a:cs typeface="Arial" panose="020B0604020202020204" pitchFamily="34" charset="0"/>
              </a:rPr>
              <a:t>Waarom? </a:t>
            </a:r>
          </a:p>
        </p:txBody>
      </p:sp>
      <p:pic>
        <p:nvPicPr>
          <p:cNvPr id="16" name="Afbeelding 15">
            <a:extLst>
              <a:ext uri="{FF2B5EF4-FFF2-40B4-BE49-F238E27FC236}">
                <a16:creationId xmlns:a16="http://schemas.microsoft.com/office/drawing/2014/main" id="{4BF5A433-CFBC-5140-D03C-41EB484B77FA}"/>
              </a:ext>
            </a:extLst>
          </p:cNvPr>
          <p:cNvPicPr>
            <a:picLocks noChangeAspect="1"/>
          </p:cNvPicPr>
          <p:nvPr/>
        </p:nvPicPr>
        <p:blipFill>
          <a:blip r:embed="rId2"/>
          <a:stretch>
            <a:fillRect/>
          </a:stretch>
        </p:blipFill>
        <p:spPr>
          <a:xfrm>
            <a:off x="6096000" y="715547"/>
            <a:ext cx="5553075" cy="5442801"/>
          </a:xfrm>
          <a:prstGeom prst="rect">
            <a:avLst/>
          </a:prstGeom>
        </p:spPr>
      </p:pic>
      <p:pic>
        <p:nvPicPr>
          <p:cNvPr id="3" name="Afbeelding 2" descr="Afbeelding met Lettertype, Graphics, logo, tekst&#10;&#10;Automatisch gegenereerde beschrijving">
            <a:extLst>
              <a:ext uri="{FF2B5EF4-FFF2-40B4-BE49-F238E27FC236}">
                <a16:creationId xmlns:a16="http://schemas.microsoft.com/office/drawing/2014/main" id="{75DCD770-7116-54FB-2803-13E82209341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2578" y="5769614"/>
            <a:ext cx="1992596" cy="1227101"/>
          </a:xfrm>
          <a:prstGeom prst="rect">
            <a:avLst/>
          </a:prstGeom>
        </p:spPr>
      </p:pic>
    </p:spTree>
    <p:extLst>
      <p:ext uri="{BB962C8B-B14F-4D97-AF65-F5344CB8AC3E}">
        <p14:creationId xmlns:p14="http://schemas.microsoft.com/office/powerpoint/2010/main" val="1635289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0D4AF11E-83DE-F32B-FF23-A567BA759CB7}"/>
              </a:ext>
            </a:extLst>
          </p:cNvPr>
          <p:cNvSpPr/>
          <p:nvPr/>
        </p:nvSpPr>
        <p:spPr>
          <a:xfrm>
            <a:off x="-312516" y="3118233"/>
            <a:ext cx="9491022" cy="1519237"/>
          </a:xfrm>
          <a:prstGeom prst="rect">
            <a:avLst/>
          </a:prstGeom>
          <a:solidFill>
            <a:srgbClr val="6F1D7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Tijdelijke aanduiding voor inhoud 2">
            <a:extLst>
              <a:ext uri="{FF2B5EF4-FFF2-40B4-BE49-F238E27FC236}">
                <a16:creationId xmlns:a16="http://schemas.microsoft.com/office/drawing/2014/main" id="{848AA5F9-495C-E80C-D6BE-8B494A2B1D07}"/>
              </a:ext>
            </a:extLst>
          </p:cNvPr>
          <p:cNvSpPr>
            <a:spLocks noGrp="1"/>
          </p:cNvSpPr>
          <p:nvPr>
            <p:ph idx="1"/>
          </p:nvPr>
        </p:nvSpPr>
        <p:spPr/>
        <p:txBody>
          <a:bodyPr/>
          <a:lstStyle/>
          <a:p>
            <a:pPr marL="0" indent="0">
              <a:buNone/>
            </a:pPr>
            <a:endParaRPr lang="nl-NL" b="0" i="0" dirty="0">
              <a:solidFill>
                <a:srgbClr val="222222"/>
              </a:solidFill>
              <a:effectLst/>
              <a:latin typeface="Arial" panose="020B0604020202020204" pitchFamily="34" charset="0"/>
            </a:endParaRPr>
          </a:p>
          <a:p>
            <a:pPr marL="0" indent="0">
              <a:buNone/>
            </a:pPr>
            <a:r>
              <a:rPr lang="nl-NL" b="0" i="0" dirty="0">
                <a:solidFill>
                  <a:srgbClr val="222222"/>
                </a:solidFill>
                <a:effectLst/>
                <a:latin typeface="Arial" panose="020B0604020202020204" pitchFamily="34" charset="0"/>
              </a:rPr>
              <a:t>Ga naar: </a:t>
            </a:r>
          </a:p>
          <a:p>
            <a:pPr marL="0" indent="0">
              <a:buNone/>
            </a:pPr>
            <a:endParaRPr lang="nl-NL" dirty="0">
              <a:solidFill>
                <a:srgbClr val="222222"/>
              </a:solidFill>
              <a:latin typeface="Arial" panose="020B0604020202020204" pitchFamily="34" charset="0"/>
            </a:endParaRPr>
          </a:p>
          <a:p>
            <a:pPr marL="0" indent="0">
              <a:buNone/>
            </a:pPr>
            <a:endParaRPr lang="nl-NL" b="0" i="0" dirty="0">
              <a:solidFill>
                <a:srgbClr val="222222"/>
              </a:solidFill>
              <a:effectLst/>
              <a:latin typeface="Arial" panose="020B0604020202020204" pitchFamily="34" charset="0"/>
            </a:endParaRPr>
          </a:p>
        </p:txBody>
      </p:sp>
      <p:sp>
        <p:nvSpPr>
          <p:cNvPr id="4" name="Titel 1">
            <a:extLst>
              <a:ext uri="{FF2B5EF4-FFF2-40B4-BE49-F238E27FC236}">
                <a16:creationId xmlns:a16="http://schemas.microsoft.com/office/drawing/2014/main" id="{4DDE5581-D314-2A75-A65A-E2FC7DD61D9E}"/>
              </a:ext>
            </a:extLst>
          </p:cNvPr>
          <p:cNvSpPr>
            <a:spLocks noGrp="1"/>
          </p:cNvSpPr>
          <p:nvPr>
            <p:ph type="title"/>
          </p:nvPr>
        </p:nvSpPr>
        <p:spPr>
          <a:xfrm>
            <a:off x="838200" y="700790"/>
            <a:ext cx="10515600" cy="1325563"/>
          </a:xfrm>
        </p:spPr>
        <p:txBody>
          <a:bodyPr>
            <a:normAutofit/>
          </a:bodyPr>
          <a:lstStyle/>
          <a:p>
            <a:r>
              <a:rPr lang="nl-NL" b="1" dirty="0" err="1">
                <a:solidFill>
                  <a:srgbClr val="6F1D77"/>
                </a:solidFill>
                <a:latin typeface="Arial" panose="020B0604020202020204" pitchFamily="34" charset="0"/>
                <a:cs typeface="Arial" panose="020B0604020202020204" pitchFamily="34" charset="0"/>
              </a:rPr>
              <a:t>Proefstuderen</a:t>
            </a:r>
            <a:r>
              <a:rPr lang="nl-NL" b="1" dirty="0">
                <a:solidFill>
                  <a:srgbClr val="6F1D77"/>
                </a:solidFill>
                <a:latin typeface="Arial" panose="020B0604020202020204" pitchFamily="34" charset="0"/>
                <a:cs typeface="Arial" panose="020B0604020202020204" pitchFamily="34" charset="0"/>
              </a:rPr>
              <a:t> bij TU Delft? </a:t>
            </a:r>
          </a:p>
        </p:txBody>
      </p:sp>
      <p:sp>
        <p:nvSpPr>
          <p:cNvPr id="7" name="Tekstvak 6">
            <a:extLst>
              <a:ext uri="{FF2B5EF4-FFF2-40B4-BE49-F238E27FC236}">
                <a16:creationId xmlns:a16="http://schemas.microsoft.com/office/drawing/2014/main" id="{E9293EB0-0BA7-9DAC-11DC-5D9F2FCCE78E}"/>
              </a:ext>
            </a:extLst>
          </p:cNvPr>
          <p:cNvSpPr txBox="1"/>
          <p:nvPr/>
        </p:nvSpPr>
        <p:spPr>
          <a:xfrm>
            <a:off x="838200" y="3429000"/>
            <a:ext cx="8219536"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40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www.tudelft.nl/onlineproefstuderen</a:t>
            </a:r>
          </a:p>
        </p:txBody>
      </p:sp>
      <p:pic>
        <p:nvPicPr>
          <p:cNvPr id="14" name="Afbeelding 13" descr="Afbeelding met Lettertype, Graphics, logo, schermopname&#10;&#10;Automatisch gegenereerde beschrijving">
            <a:extLst>
              <a:ext uri="{FF2B5EF4-FFF2-40B4-BE49-F238E27FC236}">
                <a16:creationId xmlns:a16="http://schemas.microsoft.com/office/drawing/2014/main" id="{A2DFE916-803F-57C5-FBD8-15385B54D14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5803" y="5930077"/>
            <a:ext cx="1610156" cy="991583"/>
          </a:xfrm>
          <a:prstGeom prst="rect">
            <a:avLst/>
          </a:prstGeom>
        </p:spPr>
      </p:pic>
      <p:pic>
        <p:nvPicPr>
          <p:cNvPr id="5" name="Afbeelding 4" descr="Afbeelding met patroon, plein, pixel&#10;&#10;Automatisch gegenereerde beschrijving">
            <a:extLst>
              <a:ext uri="{FF2B5EF4-FFF2-40B4-BE49-F238E27FC236}">
                <a16:creationId xmlns:a16="http://schemas.microsoft.com/office/drawing/2014/main" id="{9AEF5813-BCC2-4060-7696-C5C0E079CB0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55213" y="2702126"/>
            <a:ext cx="2215692" cy="2215692"/>
          </a:xfrm>
          <a:prstGeom prst="rect">
            <a:avLst/>
          </a:prstGeom>
        </p:spPr>
      </p:pic>
    </p:spTree>
    <p:extLst>
      <p:ext uri="{BB962C8B-B14F-4D97-AF65-F5344CB8AC3E}">
        <p14:creationId xmlns:p14="http://schemas.microsoft.com/office/powerpoint/2010/main" val="38023804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690D3540-FD0E-C126-9C03-CB9F36186347}"/>
              </a:ext>
            </a:extLst>
          </p:cNvPr>
          <p:cNvSpPr/>
          <p:nvPr/>
        </p:nvSpPr>
        <p:spPr>
          <a:xfrm>
            <a:off x="-1" y="-1"/>
            <a:ext cx="6858001" cy="6858001"/>
          </a:xfrm>
          <a:prstGeom prst="rect">
            <a:avLst/>
          </a:prstGeom>
          <a:solidFill>
            <a:srgbClr val="E9510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5" name="Afbeelding 4" descr="Afbeelding met kleding, persoon, overdekt, computer&#10;&#10;Automatisch gegenereerde beschrijving">
            <a:extLst>
              <a:ext uri="{FF2B5EF4-FFF2-40B4-BE49-F238E27FC236}">
                <a16:creationId xmlns:a16="http://schemas.microsoft.com/office/drawing/2014/main" id="{DCF4E403-BAF6-40E8-DDB0-D1D3C35DA4D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161664" y="-1"/>
            <a:ext cx="6030336" cy="6858001"/>
          </a:xfrm>
          <a:prstGeom prst="rect">
            <a:avLst/>
          </a:prstGeom>
        </p:spPr>
      </p:pic>
      <p:sp>
        <p:nvSpPr>
          <p:cNvPr id="3" name="Tijdelijke aanduiding voor inhoud 2">
            <a:extLst>
              <a:ext uri="{FF2B5EF4-FFF2-40B4-BE49-F238E27FC236}">
                <a16:creationId xmlns:a16="http://schemas.microsoft.com/office/drawing/2014/main" id="{EEB09A94-DFB0-B1F1-D987-D54455B73FF3}"/>
              </a:ext>
            </a:extLst>
          </p:cNvPr>
          <p:cNvSpPr>
            <a:spLocks noGrp="1"/>
          </p:cNvSpPr>
          <p:nvPr>
            <p:ph idx="1"/>
          </p:nvPr>
        </p:nvSpPr>
        <p:spPr>
          <a:xfrm>
            <a:off x="838200" y="1825625"/>
            <a:ext cx="4962525" cy="4351338"/>
          </a:xfrm>
        </p:spPr>
        <p:txBody>
          <a:bodyPr>
            <a:normAutofit/>
          </a:bodyPr>
          <a:lstStyle/>
          <a:p>
            <a:pPr>
              <a:buFontTx/>
              <a:buChar char="-"/>
            </a:pPr>
            <a:r>
              <a:rPr lang="nl-NL" dirty="0">
                <a:solidFill>
                  <a:schemeClr val="bg1"/>
                </a:solidFill>
              </a:rPr>
              <a:t>Voor iedereen in 5 vwo met een N-profiel</a:t>
            </a:r>
          </a:p>
          <a:p>
            <a:pPr>
              <a:buFontTx/>
              <a:buChar char="-"/>
            </a:pPr>
            <a:r>
              <a:rPr lang="nl-NL" dirty="0">
                <a:solidFill>
                  <a:schemeClr val="bg1"/>
                </a:solidFill>
              </a:rPr>
              <a:t>Je bent nieuwsgierig en hebt een brede interesse</a:t>
            </a:r>
          </a:p>
          <a:p>
            <a:pPr>
              <a:buFontTx/>
              <a:buChar char="-"/>
            </a:pPr>
            <a:r>
              <a:rPr lang="nl-NL" dirty="0">
                <a:solidFill>
                  <a:schemeClr val="bg1"/>
                </a:solidFill>
              </a:rPr>
              <a:t>Het maakt niet uit wat je schoolcijfers zijn en waar in Nederland je woont </a:t>
            </a:r>
          </a:p>
          <a:p>
            <a:pPr>
              <a:buFontTx/>
              <a:buChar char="-"/>
            </a:pPr>
            <a:endParaRPr lang="nl-NL" dirty="0"/>
          </a:p>
          <a:p>
            <a:pPr>
              <a:buFontTx/>
              <a:buChar char="-"/>
            </a:pPr>
            <a:endParaRPr lang="nl-NL" dirty="0"/>
          </a:p>
        </p:txBody>
      </p:sp>
      <p:sp>
        <p:nvSpPr>
          <p:cNvPr id="2" name="Titel 1">
            <a:extLst>
              <a:ext uri="{FF2B5EF4-FFF2-40B4-BE49-F238E27FC236}">
                <a16:creationId xmlns:a16="http://schemas.microsoft.com/office/drawing/2014/main" id="{4D546007-64EB-4671-6217-CB465FB71DC7}"/>
              </a:ext>
            </a:extLst>
          </p:cNvPr>
          <p:cNvSpPr>
            <a:spLocks noGrp="1"/>
          </p:cNvSpPr>
          <p:nvPr>
            <p:ph type="title"/>
          </p:nvPr>
        </p:nvSpPr>
        <p:spPr/>
        <p:txBody>
          <a:bodyPr/>
          <a:lstStyle/>
          <a:p>
            <a:r>
              <a:rPr lang="nl-NL" b="1" dirty="0">
                <a:solidFill>
                  <a:schemeClr val="bg1"/>
                </a:solidFill>
                <a:latin typeface="Arial" panose="020B0604020202020204" pitchFamily="34" charset="0"/>
                <a:cs typeface="Arial" panose="020B0604020202020204" pitchFamily="34" charset="0"/>
              </a:rPr>
              <a:t>Voor wie? </a:t>
            </a:r>
          </a:p>
        </p:txBody>
      </p:sp>
      <p:pic>
        <p:nvPicPr>
          <p:cNvPr id="9" name="Afbeelding 8" descr="Afbeelding met Lettertype, Graphics, logo, tekst&#10;&#10;Automatisch gegenereerde beschrijving">
            <a:extLst>
              <a:ext uri="{FF2B5EF4-FFF2-40B4-BE49-F238E27FC236}">
                <a16:creationId xmlns:a16="http://schemas.microsoft.com/office/drawing/2014/main" id="{211E0503-00DC-F831-1C40-C8ACCDC5CCF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2578" y="5769614"/>
            <a:ext cx="1992596" cy="1227101"/>
          </a:xfrm>
          <a:prstGeom prst="rect">
            <a:avLst/>
          </a:prstGeom>
        </p:spPr>
      </p:pic>
    </p:spTree>
    <p:extLst>
      <p:ext uri="{BB962C8B-B14F-4D97-AF65-F5344CB8AC3E}">
        <p14:creationId xmlns:p14="http://schemas.microsoft.com/office/powerpoint/2010/main" val="575057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690D3540-FD0E-C126-9C03-CB9F36186347}"/>
              </a:ext>
            </a:extLst>
          </p:cNvPr>
          <p:cNvSpPr/>
          <p:nvPr/>
        </p:nvSpPr>
        <p:spPr>
          <a:xfrm>
            <a:off x="-1" y="-1"/>
            <a:ext cx="6858001" cy="6858001"/>
          </a:xfrm>
          <a:prstGeom prst="rect">
            <a:avLst/>
          </a:prstGeom>
          <a:solidFill>
            <a:srgbClr val="E9510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5" name="Afbeelding 4" descr="Afbeelding met kleding, persoon, overdekt, computer&#10;&#10;Automatisch gegenereerde beschrijving">
            <a:extLst>
              <a:ext uri="{FF2B5EF4-FFF2-40B4-BE49-F238E27FC236}">
                <a16:creationId xmlns:a16="http://schemas.microsoft.com/office/drawing/2014/main" id="{DCF4E403-BAF6-40E8-DDB0-D1D3C35DA4D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161664" y="-1"/>
            <a:ext cx="6030336" cy="6858001"/>
          </a:xfrm>
          <a:prstGeom prst="rect">
            <a:avLst/>
          </a:prstGeom>
        </p:spPr>
      </p:pic>
      <p:sp>
        <p:nvSpPr>
          <p:cNvPr id="3" name="Tijdelijke aanduiding voor inhoud 2">
            <a:extLst>
              <a:ext uri="{FF2B5EF4-FFF2-40B4-BE49-F238E27FC236}">
                <a16:creationId xmlns:a16="http://schemas.microsoft.com/office/drawing/2014/main" id="{EEB09A94-DFB0-B1F1-D987-D54455B73FF3}"/>
              </a:ext>
            </a:extLst>
          </p:cNvPr>
          <p:cNvSpPr>
            <a:spLocks noGrp="1"/>
          </p:cNvSpPr>
          <p:nvPr>
            <p:ph idx="1"/>
          </p:nvPr>
        </p:nvSpPr>
        <p:spPr>
          <a:xfrm>
            <a:off x="838200" y="1825625"/>
            <a:ext cx="4962525" cy="4351338"/>
          </a:xfrm>
        </p:spPr>
        <p:txBody>
          <a:bodyPr>
            <a:normAutofit/>
          </a:bodyPr>
          <a:lstStyle/>
          <a:p>
            <a:pPr>
              <a:buFontTx/>
              <a:buChar char="-"/>
            </a:pPr>
            <a:r>
              <a:rPr lang="nl-NL" dirty="0">
                <a:solidFill>
                  <a:schemeClr val="bg1"/>
                </a:solidFill>
              </a:rPr>
              <a:t>Kennismaken met studeren aan een technische universiteit</a:t>
            </a:r>
          </a:p>
          <a:p>
            <a:pPr>
              <a:buFontTx/>
              <a:buChar char="-"/>
            </a:pPr>
            <a:r>
              <a:rPr lang="nl-NL" dirty="0">
                <a:solidFill>
                  <a:schemeClr val="bg1"/>
                </a:solidFill>
              </a:rPr>
              <a:t>Een leuke studie-ervaring opdoen buiten de middelbare school</a:t>
            </a:r>
          </a:p>
          <a:p>
            <a:pPr>
              <a:buFontTx/>
              <a:buChar char="-"/>
            </a:pPr>
            <a:endParaRPr lang="nl-NL" dirty="0"/>
          </a:p>
          <a:p>
            <a:pPr>
              <a:buFontTx/>
              <a:buChar char="-"/>
            </a:pPr>
            <a:endParaRPr lang="nl-NL" dirty="0"/>
          </a:p>
        </p:txBody>
      </p:sp>
      <p:sp>
        <p:nvSpPr>
          <p:cNvPr id="2" name="Titel 1">
            <a:extLst>
              <a:ext uri="{FF2B5EF4-FFF2-40B4-BE49-F238E27FC236}">
                <a16:creationId xmlns:a16="http://schemas.microsoft.com/office/drawing/2014/main" id="{4D546007-64EB-4671-6217-CB465FB71DC7}"/>
              </a:ext>
            </a:extLst>
          </p:cNvPr>
          <p:cNvSpPr>
            <a:spLocks noGrp="1"/>
          </p:cNvSpPr>
          <p:nvPr>
            <p:ph type="title"/>
          </p:nvPr>
        </p:nvSpPr>
        <p:spPr/>
        <p:txBody>
          <a:bodyPr/>
          <a:lstStyle/>
          <a:p>
            <a:r>
              <a:rPr lang="nl-NL" b="1" dirty="0">
                <a:solidFill>
                  <a:schemeClr val="bg1"/>
                </a:solidFill>
                <a:latin typeface="Arial" panose="020B0604020202020204" pitchFamily="34" charset="0"/>
                <a:cs typeface="Arial" panose="020B0604020202020204" pitchFamily="34" charset="0"/>
              </a:rPr>
              <a:t>Waarom?</a:t>
            </a:r>
          </a:p>
        </p:txBody>
      </p:sp>
      <p:pic>
        <p:nvPicPr>
          <p:cNvPr id="7" name="Afbeelding 6" descr="Afbeelding met Lettertype, Graphics, logo, tekst&#10;&#10;Automatisch gegenereerde beschrijving">
            <a:extLst>
              <a:ext uri="{FF2B5EF4-FFF2-40B4-BE49-F238E27FC236}">
                <a16:creationId xmlns:a16="http://schemas.microsoft.com/office/drawing/2014/main" id="{9F1F2C4A-62E6-38BC-46ED-BB157EBA9C1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2578" y="5769614"/>
            <a:ext cx="1992596" cy="1227101"/>
          </a:xfrm>
          <a:prstGeom prst="rect">
            <a:avLst/>
          </a:prstGeom>
        </p:spPr>
      </p:pic>
    </p:spTree>
    <p:extLst>
      <p:ext uri="{BB962C8B-B14F-4D97-AF65-F5344CB8AC3E}">
        <p14:creationId xmlns:p14="http://schemas.microsoft.com/office/powerpoint/2010/main" val="8074855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 name="Rechthoek 524">
            <a:extLst>
              <a:ext uri="{FF2B5EF4-FFF2-40B4-BE49-F238E27FC236}">
                <a16:creationId xmlns:a16="http://schemas.microsoft.com/office/drawing/2014/main" id="{B42E9D44-F375-BA8A-92AC-0EA89D48D1F0}"/>
              </a:ext>
            </a:extLst>
          </p:cNvPr>
          <p:cNvSpPr/>
          <p:nvPr/>
        </p:nvSpPr>
        <p:spPr>
          <a:xfrm>
            <a:off x="718665" y="1539890"/>
            <a:ext cx="3465135" cy="2401244"/>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w="12700" cap="flat" cmpd="sng" algn="ctr">
            <a:noFill/>
            <a:prstDash val="solid"/>
            <a:miter lim="800000"/>
          </a:ln>
          <a:effectLst/>
        </p:spPr>
        <p:txBody>
          <a:bodyPr lIns="144000" tIns="144000" rIns="144000" bIns="144000" rtlCol="0" anchor="ctr"/>
          <a:lstStyle/>
          <a:p>
            <a:pPr marL="0" marR="0" lvl="0" indent="0" algn="ctr" defTabSz="914400" eaLnBrk="1" fontAlgn="auto" latinLnBrk="0" hangingPunct="1">
              <a:lnSpc>
                <a:spcPct val="90000"/>
              </a:lnSpc>
              <a:spcBef>
                <a:spcPts val="200"/>
              </a:spcBef>
              <a:spcAft>
                <a:spcPts val="200"/>
              </a:spcAft>
              <a:buClrTx/>
              <a:buSzTx/>
              <a:buFontTx/>
              <a:buNone/>
              <a:tabLst/>
              <a:defRPr/>
            </a:pPr>
            <a:endParaRPr kumimoji="0" lang="en-GB" sz="1600" b="0" i="0" u="none" strike="noStrike" kern="0" cap="none" spc="0" normalizeH="0" baseline="0" noProof="0" dirty="0" err="1">
              <a:ln>
                <a:noFill/>
              </a:ln>
              <a:solidFill>
                <a:srgbClr val="FFFFFF"/>
              </a:solidFill>
              <a:effectLst/>
              <a:uLnTx/>
              <a:uFillTx/>
              <a:latin typeface="Arial" panose="020B0604020202020204"/>
              <a:ea typeface="+mn-ea"/>
              <a:cs typeface="+mn-cs"/>
            </a:endParaRPr>
          </a:p>
        </p:txBody>
      </p:sp>
      <p:sp>
        <p:nvSpPr>
          <p:cNvPr id="526" name="Rechthoek 525">
            <a:extLst>
              <a:ext uri="{FF2B5EF4-FFF2-40B4-BE49-F238E27FC236}">
                <a16:creationId xmlns:a16="http://schemas.microsoft.com/office/drawing/2014/main" id="{AFC85B9D-8327-4699-0506-3329FC507EE5}"/>
              </a:ext>
            </a:extLst>
          </p:cNvPr>
          <p:cNvSpPr/>
          <p:nvPr/>
        </p:nvSpPr>
        <p:spPr>
          <a:xfrm>
            <a:off x="4362403" y="1539890"/>
            <a:ext cx="3465135" cy="2401244"/>
          </a:xfrm>
          <a:prstGeom prst="rect">
            <a:avLst/>
          </a:prstGeom>
          <a:blipFill dpi="0" rotWithShape="1">
            <a:blip r:embed="rId4" cstate="screen">
              <a:extLst>
                <a:ext uri="{28A0092B-C50C-407E-A947-70E740481C1C}">
                  <a14:useLocalDpi xmlns:a14="http://schemas.microsoft.com/office/drawing/2010/main"/>
                </a:ext>
              </a:extLst>
            </a:blip>
            <a:srcRect/>
            <a:stretch>
              <a:fillRect r="1"/>
            </a:stretch>
          </a:blipFill>
          <a:ln w="12700" cap="flat" cmpd="sng" algn="ctr">
            <a:noFill/>
            <a:prstDash val="solid"/>
            <a:miter lim="800000"/>
          </a:ln>
          <a:effectLst/>
        </p:spPr>
        <p:txBody>
          <a:bodyPr lIns="144000" tIns="144000" rIns="144000" bIns="144000" rtlCol="0" anchor="ctr"/>
          <a:lstStyle/>
          <a:p>
            <a:pPr marL="0" marR="0" lvl="0" indent="0" algn="ctr" defTabSz="914400" eaLnBrk="1" fontAlgn="auto" latinLnBrk="0" hangingPunct="1">
              <a:lnSpc>
                <a:spcPct val="90000"/>
              </a:lnSpc>
              <a:spcBef>
                <a:spcPts val="200"/>
              </a:spcBef>
              <a:spcAft>
                <a:spcPts val="200"/>
              </a:spcAft>
              <a:buClrTx/>
              <a:buSzTx/>
              <a:buFontTx/>
              <a:buNone/>
              <a:tabLst/>
              <a:defRPr/>
            </a:pPr>
            <a:endParaRPr kumimoji="0" lang="en-GB" sz="1600" b="0" i="0" u="none" strike="noStrike" kern="0" cap="none" spc="0" normalizeH="0" baseline="0" noProof="0" dirty="0" err="1">
              <a:ln>
                <a:noFill/>
              </a:ln>
              <a:solidFill>
                <a:srgbClr val="FFFFFF"/>
              </a:solidFill>
              <a:effectLst/>
              <a:uLnTx/>
              <a:uFillTx/>
              <a:latin typeface="Arial" panose="020B0604020202020204"/>
              <a:ea typeface="+mn-ea"/>
              <a:cs typeface="+mn-cs"/>
            </a:endParaRPr>
          </a:p>
        </p:txBody>
      </p:sp>
      <p:sp>
        <p:nvSpPr>
          <p:cNvPr id="527" name="Rechthoek 526">
            <a:extLst>
              <a:ext uri="{FF2B5EF4-FFF2-40B4-BE49-F238E27FC236}">
                <a16:creationId xmlns:a16="http://schemas.microsoft.com/office/drawing/2014/main" id="{8957EFBC-4A2D-C1A6-149F-68084E081813}"/>
              </a:ext>
            </a:extLst>
          </p:cNvPr>
          <p:cNvSpPr/>
          <p:nvPr/>
        </p:nvSpPr>
        <p:spPr>
          <a:xfrm>
            <a:off x="8007253" y="1544727"/>
            <a:ext cx="3465135" cy="2401244"/>
          </a:xfrm>
          <a:prstGeom prst="rect">
            <a:avLst/>
          </a:prstGeom>
          <a:blipFill dpi="0" rotWithShape="1">
            <a:blip r:embed="rId5" cstate="screen">
              <a:extLst>
                <a:ext uri="{BEBA8EAE-BF5A-486C-A8C5-ECC9F3942E4B}">
                  <a14:imgProps xmlns:a14="http://schemas.microsoft.com/office/drawing/2010/main">
                    <a14:imgLayer r:embed="rId6">
                      <a14:imgEffect>
                        <a14:saturation sat="186000"/>
                      </a14:imgEffect>
                      <a14:imgEffect>
                        <a14:brightnessContrast bright="14000"/>
                      </a14:imgEffect>
                    </a14:imgLayer>
                  </a14:imgProps>
                </a:ext>
                <a:ext uri="{28A0092B-C50C-407E-A947-70E740481C1C}">
                  <a14:useLocalDpi xmlns:a14="http://schemas.microsoft.com/office/drawing/2010/main"/>
                </a:ext>
              </a:extLst>
            </a:blip>
            <a:srcRect/>
            <a:stretch>
              <a:fillRect/>
            </a:stretch>
          </a:blipFill>
          <a:ln w="12700" cap="flat" cmpd="sng" algn="ctr">
            <a:noFill/>
            <a:prstDash val="solid"/>
            <a:miter lim="800000"/>
          </a:ln>
          <a:effectLst/>
        </p:spPr>
        <p:txBody>
          <a:bodyPr lIns="144000" tIns="144000" rIns="144000" bIns="144000" rtlCol="0" anchor="ctr"/>
          <a:lstStyle/>
          <a:p>
            <a:pPr marL="0" marR="0" lvl="0" indent="0" algn="ctr" defTabSz="914400" eaLnBrk="1" fontAlgn="auto" latinLnBrk="0" hangingPunct="1">
              <a:lnSpc>
                <a:spcPct val="90000"/>
              </a:lnSpc>
              <a:spcBef>
                <a:spcPts val="200"/>
              </a:spcBef>
              <a:spcAft>
                <a:spcPts val="200"/>
              </a:spcAft>
              <a:buClrTx/>
              <a:buSzTx/>
              <a:buFontTx/>
              <a:buNone/>
              <a:tabLst/>
              <a:defRPr/>
            </a:pPr>
            <a:endParaRPr kumimoji="0" lang="en-GB" sz="1600" b="0" i="0" u="none" strike="noStrike" kern="0" cap="none" spc="0" normalizeH="0" baseline="0" noProof="0" dirty="0" err="1">
              <a:ln>
                <a:noFill/>
              </a:ln>
              <a:solidFill>
                <a:srgbClr val="FFFFFF"/>
              </a:solidFill>
              <a:effectLst/>
              <a:uLnTx/>
              <a:uFillTx/>
              <a:latin typeface="Arial" panose="020B0604020202020204"/>
              <a:ea typeface="+mn-ea"/>
              <a:cs typeface="+mn-cs"/>
            </a:endParaRPr>
          </a:p>
        </p:txBody>
      </p:sp>
      <p:grpSp>
        <p:nvGrpSpPr>
          <p:cNvPr id="772" name="Groep 771">
            <a:extLst>
              <a:ext uri="{FF2B5EF4-FFF2-40B4-BE49-F238E27FC236}">
                <a16:creationId xmlns:a16="http://schemas.microsoft.com/office/drawing/2014/main" id="{68FF5BF8-7CD8-E8CE-CECE-DAAA74ADB3E7}"/>
              </a:ext>
            </a:extLst>
          </p:cNvPr>
          <p:cNvGrpSpPr/>
          <p:nvPr/>
        </p:nvGrpSpPr>
        <p:grpSpPr>
          <a:xfrm>
            <a:off x="718665" y="3941134"/>
            <a:ext cx="3465135" cy="2034231"/>
            <a:chOff x="718665" y="3966519"/>
            <a:chExt cx="3465135" cy="2034231"/>
          </a:xfrm>
          <a:solidFill>
            <a:srgbClr val="00A6D6"/>
          </a:solidFill>
        </p:grpSpPr>
        <p:sp>
          <p:nvSpPr>
            <p:cNvPr id="773" name="Tekstvak 772">
              <a:extLst>
                <a:ext uri="{FF2B5EF4-FFF2-40B4-BE49-F238E27FC236}">
                  <a16:creationId xmlns:a16="http://schemas.microsoft.com/office/drawing/2014/main" id="{9C6DA1B0-7638-7034-635D-691096C2CFF7}"/>
                </a:ext>
              </a:extLst>
            </p:cNvPr>
            <p:cNvSpPr txBox="1"/>
            <p:nvPr/>
          </p:nvSpPr>
          <p:spPr>
            <a:xfrm>
              <a:off x="718665" y="3966519"/>
              <a:ext cx="3465135" cy="2034231"/>
            </a:xfrm>
            <a:prstGeom prst="rect">
              <a:avLst/>
            </a:prstGeom>
            <a:grpFill/>
          </p:spPr>
          <p:txBody>
            <a:bodyPr wrap="square" lIns="180000" tIns="180000" rIns="180000" bIns="180000" rtlCol="0">
              <a:noAutofit/>
            </a:bodyPr>
            <a:lstStyle/>
            <a:p>
              <a:pPr marL="0" marR="0" lvl="0" indent="0" algn="ctr" defTabSz="914400" eaLnBrk="1" fontAlgn="auto" latinLnBrk="0" hangingPunct="1">
                <a:lnSpc>
                  <a:spcPct val="90000"/>
                </a:lnSpc>
                <a:spcBef>
                  <a:spcPts val="600"/>
                </a:spcBef>
                <a:spcAft>
                  <a:spcPts val="60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Arial" panose="020B0604020202020204"/>
                </a:rPr>
                <a:t>Kick-Off (online)</a:t>
              </a:r>
              <a:endParaRPr kumimoji="0" lang="en-US" sz="2000" b="0" i="0" u="none" strike="noStrike" kern="0" cap="none" spc="0" normalizeH="0" baseline="0" noProof="0" dirty="0">
                <a:ln>
                  <a:noFill/>
                </a:ln>
                <a:solidFill>
                  <a:srgbClr val="FFFFFF"/>
                </a:solidFill>
                <a:effectLst/>
                <a:uLnTx/>
                <a:uFillTx/>
                <a:latin typeface="Arial" panose="020B0604020202020204"/>
              </a:endParaRPr>
            </a:p>
          </p:txBody>
        </p:sp>
        <p:sp>
          <p:nvSpPr>
            <p:cNvPr id="774" name="Tekstvak 773">
              <a:extLst>
                <a:ext uri="{FF2B5EF4-FFF2-40B4-BE49-F238E27FC236}">
                  <a16:creationId xmlns:a16="http://schemas.microsoft.com/office/drawing/2014/main" id="{279653B0-4D02-2FB5-5980-44596BC1B2F2}"/>
                </a:ext>
              </a:extLst>
            </p:cNvPr>
            <p:cNvSpPr txBox="1"/>
            <p:nvPr/>
          </p:nvSpPr>
          <p:spPr>
            <a:xfrm>
              <a:off x="718665" y="4589688"/>
              <a:ext cx="3465135" cy="800219"/>
            </a:xfrm>
            <a:prstGeom prst="rect">
              <a:avLst/>
            </a:prstGeom>
            <a:grpFill/>
          </p:spPr>
          <p:txBody>
            <a:bodyPr wrap="square">
              <a:spAutoFit/>
            </a:bodyPr>
            <a:lstStyle/>
            <a:p>
              <a:pPr marL="0" marR="0" lvl="0" indent="0" algn="ctr" defTabSz="914400" eaLnBrk="1" fontAlgn="auto" latinLnBrk="0" hangingPunct="1">
                <a:lnSpc>
                  <a:spcPct val="90000"/>
                </a:lnSpc>
                <a:spcBef>
                  <a:spcPts val="600"/>
                </a:spcBef>
                <a:spcAft>
                  <a:spcPts val="600"/>
                </a:spcAft>
                <a:buClrTx/>
                <a:buSzTx/>
                <a:buFontTx/>
                <a:buNone/>
                <a:tabLst/>
                <a:defRPr/>
              </a:pPr>
              <a:r>
                <a:rPr kumimoji="0" lang="nl-NL" sz="2000" b="0" i="0" u="none" strike="noStrike" kern="0" cap="none" spc="0" normalizeH="0" baseline="0" noProof="0" dirty="0">
                  <a:ln>
                    <a:noFill/>
                  </a:ln>
                  <a:solidFill>
                    <a:srgbClr val="FFFFFF"/>
                  </a:solidFill>
                  <a:effectLst/>
                  <a:uLnTx/>
                  <a:uFillTx/>
                  <a:latin typeface="Arial" panose="020B0604020202020204"/>
                </a:rPr>
                <a:t>9 november</a:t>
              </a:r>
            </a:p>
            <a:p>
              <a:pPr marL="0" marR="0" lvl="0" indent="0" algn="ctr" defTabSz="914400" eaLnBrk="1" fontAlgn="auto" latinLnBrk="0" hangingPunct="1">
                <a:lnSpc>
                  <a:spcPct val="90000"/>
                </a:lnSpc>
                <a:spcBef>
                  <a:spcPts val="600"/>
                </a:spcBef>
                <a:spcAft>
                  <a:spcPts val="600"/>
                </a:spcAft>
                <a:buClrTx/>
                <a:buSzTx/>
                <a:buFontTx/>
                <a:buNone/>
                <a:tabLst/>
                <a:defRPr/>
              </a:pPr>
              <a:endParaRPr lang="en-US" sz="2000" kern="0" dirty="0">
                <a:solidFill>
                  <a:srgbClr val="FFFFFF"/>
                </a:solidFill>
                <a:latin typeface="Arial" panose="020B0604020202020204"/>
              </a:endParaRPr>
            </a:p>
          </p:txBody>
        </p:sp>
      </p:grpSp>
      <p:grpSp>
        <p:nvGrpSpPr>
          <p:cNvPr id="775" name="Groep 774">
            <a:extLst>
              <a:ext uri="{FF2B5EF4-FFF2-40B4-BE49-F238E27FC236}">
                <a16:creationId xmlns:a16="http://schemas.microsoft.com/office/drawing/2014/main" id="{F019E732-F3D6-7D0C-B727-3B39695E09F9}"/>
              </a:ext>
            </a:extLst>
          </p:cNvPr>
          <p:cNvGrpSpPr/>
          <p:nvPr/>
        </p:nvGrpSpPr>
        <p:grpSpPr>
          <a:xfrm>
            <a:off x="4362402" y="3938092"/>
            <a:ext cx="3465135" cy="2034231"/>
            <a:chOff x="718665" y="3966519"/>
            <a:chExt cx="3465135" cy="2034231"/>
          </a:xfrm>
          <a:solidFill>
            <a:srgbClr val="00B8C8"/>
          </a:solidFill>
        </p:grpSpPr>
        <p:sp>
          <p:nvSpPr>
            <p:cNvPr id="776" name="Tekstvak 775">
              <a:extLst>
                <a:ext uri="{FF2B5EF4-FFF2-40B4-BE49-F238E27FC236}">
                  <a16:creationId xmlns:a16="http://schemas.microsoft.com/office/drawing/2014/main" id="{81856113-9894-6C7A-E7B7-CE3EC5DF2511}"/>
                </a:ext>
              </a:extLst>
            </p:cNvPr>
            <p:cNvSpPr txBox="1"/>
            <p:nvPr/>
          </p:nvSpPr>
          <p:spPr>
            <a:xfrm>
              <a:off x="718665" y="3966519"/>
              <a:ext cx="3465135" cy="2034231"/>
            </a:xfrm>
            <a:prstGeom prst="rect">
              <a:avLst/>
            </a:prstGeom>
            <a:grpFill/>
          </p:spPr>
          <p:txBody>
            <a:bodyPr wrap="square" lIns="180000" tIns="180000" rIns="180000" bIns="180000" rtlCol="0">
              <a:noAutofit/>
            </a:bodyPr>
            <a:lstStyle/>
            <a:p>
              <a:pPr algn="ctr">
                <a:lnSpc>
                  <a:spcPct val="90000"/>
                </a:lnSpc>
                <a:spcBef>
                  <a:spcPts val="600"/>
                </a:spcBef>
                <a:spcAft>
                  <a:spcPts val="600"/>
                </a:spcAft>
              </a:pPr>
              <a:r>
                <a:rPr lang="en-US" sz="2400" dirty="0">
                  <a:solidFill>
                    <a:srgbClr val="000000"/>
                  </a:solidFill>
                  <a:latin typeface="Arial" panose="020B0604020202020204"/>
                </a:rPr>
                <a:t>    Online Course	</a:t>
              </a:r>
              <a:endParaRPr lang="en-US" sz="2000" dirty="0">
                <a:solidFill>
                  <a:srgbClr val="FFFFFF"/>
                </a:solidFill>
                <a:latin typeface="Arial" panose="020B0604020202020204"/>
              </a:endParaRPr>
            </a:p>
          </p:txBody>
        </p:sp>
        <p:sp>
          <p:nvSpPr>
            <p:cNvPr id="777" name="Tekstvak 776">
              <a:extLst>
                <a:ext uri="{FF2B5EF4-FFF2-40B4-BE49-F238E27FC236}">
                  <a16:creationId xmlns:a16="http://schemas.microsoft.com/office/drawing/2014/main" id="{77718998-2508-5E8E-86E6-F212C061C4FB}"/>
                </a:ext>
              </a:extLst>
            </p:cNvPr>
            <p:cNvSpPr txBox="1"/>
            <p:nvPr/>
          </p:nvSpPr>
          <p:spPr>
            <a:xfrm>
              <a:off x="718665" y="4589688"/>
              <a:ext cx="3465135" cy="646331"/>
            </a:xfrm>
            <a:prstGeom prst="rect">
              <a:avLst/>
            </a:prstGeom>
            <a:grpFill/>
          </p:spPr>
          <p:txBody>
            <a:bodyPr wrap="square">
              <a:spAutoFit/>
            </a:bodyPr>
            <a:lstStyle/>
            <a:p>
              <a:pPr algn="ctr">
                <a:lnSpc>
                  <a:spcPct val="90000"/>
                </a:lnSpc>
                <a:spcBef>
                  <a:spcPts val="600"/>
                </a:spcBef>
                <a:spcAft>
                  <a:spcPts val="600"/>
                </a:spcAft>
              </a:pPr>
              <a:r>
                <a:rPr lang="nl-NL" sz="2000" dirty="0">
                  <a:solidFill>
                    <a:srgbClr val="FFFFFF"/>
                  </a:solidFill>
                  <a:latin typeface="Arial" panose="020B0604020202020204"/>
                </a:rPr>
                <a:t>9 november 2024 t/m 5 januari 2025</a:t>
              </a:r>
              <a:endParaRPr lang="en-US" sz="2000" dirty="0">
                <a:solidFill>
                  <a:srgbClr val="FFFFFF"/>
                </a:solidFill>
                <a:latin typeface="Arial" panose="020B0604020202020204"/>
              </a:endParaRPr>
            </a:p>
          </p:txBody>
        </p:sp>
      </p:grpSp>
      <p:grpSp>
        <p:nvGrpSpPr>
          <p:cNvPr id="778" name="Groep 777">
            <a:extLst>
              <a:ext uri="{FF2B5EF4-FFF2-40B4-BE49-F238E27FC236}">
                <a16:creationId xmlns:a16="http://schemas.microsoft.com/office/drawing/2014/main" id="{0E61BBBF-043D-79C7-A3FE-1837A8155331}"/>
              </a:ext>
            </a:extLst>
          </p:cNvPr>
          <p:cNvGrpSpPr/>
          <p:nvPr/>
        </p:nvGrpSpPr>
        <p:grpSpPr>
          <a:xfrm>
            <a:off x="8004627" y="3941134"/>
            <a:ext cx="3465135" cy="2034231"/>
            <a:chOff x="718665" y="3966519"/>
            <a:chExt cx="3465135" cy="2034231"/>
          </a:xfrm>
          <a:solidFill>
            <a:srgbClr val="0076C2"/>
          </a:solidFill>
        </p:grpSpPr>
        <p:sp>
          <p:nvSpPr>
            <p:cNvPr id="779" name="Tekstvak 778">
              <a:extLst>
                <a:ext uri="{FF2B5EF4-FFF2-40B4-BE49-F238E27FC236}">
                  <a16:creationId xmlns:a16="http://schemas.microsoft.com/office/drawing/2014/main" id="{CB3DEF02-A798-53C0-0912-3F590BC2DF54}"/>
                </a:ext>
              </a:extLst>
            </p:cNvPr>
            <p:cNvSpPr txBox="1"/>
            <p:nvPr/>
          </p:nvSpPr>
          <p:spPr>
            <a:xfrm>
              <a:off x="718665" y="3966519"/>
              <a:ext cx="3465135" cy="2034231"/>
            </a:xfrm>
            <a:prstGeom prst="rect">
              <a:avLst/>
            </a:prstGeom>
            <a:grpFill/>
          </p:spPr>
          <p:txBody>
            <a:bodyPr wrap="square" lIns="180000" tIns="180000" rIns="180000" bIns="180000" rtlCol="0">
              <a:noAutofit/>
            </a:bodyPr>
            <a:lstStyle/>
            <a:p>
              <a:pPr algn="ctr">
                <a:lnSpc>
                  <a:spcPct val="90000"/>
                </a:lnSpc>
                <a:spcBef>
                  <a:spcPts val="600"/>
                </a:spcBef>
                <a:spcAft>
                  <a:spcPts val="600"/>
                </a:spcAft>
              </a:pPr>
              <a:r>
                <a:rPr lang="en-US" sz="2400" dirty="0">
                  <a:solidFill>
                    <a:srgbClr val="000000"/>
                  </a:solidFill>
                  <a:latin typeface="Arial" panose="020B0604020202020204"/>
                </a:rPr>
                <a:t>On campus Tracks </a:t>
              </a:r>
              <a:endParaRPr lang="en-US" sz="2400" dirty="0">
                <a:solidFill>
                  <a:srgbClr val="FFFFFF"/>
                </a:solidFill>
                <a:latin typeface="Arial" panose="020B0604020202020204"/>
              </a:endParaRPr>
            </a:p>
          </p:txBody>
        </p:sp>
        <p:sp>
          <p:nvSpPr>
            <p:cNvPr id="780" name="Tekstvak 779">
              <a:extLst>
                <a:ext uri="{FF2B5EF4-FFF2-40B4-BE49-F238E27FC236}">
                  <a16:creationId xmlns:a16="http://schemas.microsoft.com/office/drawing/2014/main" id="{BB2AB3AE-6452-EDE7-51F4-B6B61CC732B7}"/>
                </a:ext>
              </a:extLst>
            </p:cNvPr>
            <p:cNvSpPr txBox="1"/>
            <p:nvPr/>
          </p:nvSpPr>
          <p:spPr>
            <a:xfrm>
              <a:off x="718665" y="4589688"/>
              <a:ext cx="3465135" cy="646331"/>
            </a:xfrm>
            <a:prstGeom prst="rect">
              <a:avLst/>
            </a:prstGeom>
            <a:grpFill/>
          </p:spPr>
          <p:txBody>
            <a:bodyPr wrap="square">
              <a:spAutoFit/>
            </a:bodyPr>
            <a:lstStyle/>
            <a:p>
              <a:pPr algn="ctr">
                <a:lnSpc>
                  <a:spcPct val="90000"/>
                </a:lnSpc>
                <a:spcBef>
                  <a:spcPts val="600"/>
                </a:spcBef>
                <a:spcAft>
                  <a:spcPts val="600"/>
                </a:spcAft>
              </a:pPr>
              <a:r>
                <a:rPr lang="nl-NL" sz="2000" dirty="0">
                  <a:solidFill>
                    <a:srgbClr val="FFFFFF"/>
                  </a:solidFill>
                  <a:latin typeface="Arial" panose="020B0604020202020204"/>
                </a:rPr>
                <a:t>14, 21, 28 maart en </a:t>
              </a:r>
              <a:br>
                <a:rPr lang="nl-NL" sz="2000" dirty="0">
                  <a:solidFill>
                    <a:srgbClr val="FFFFFF"/>
                  </a:solidFill>
                  <a:latin typeface="Arial" panose="020B0604020202020204"/>
                </a:rPr>
              </a:br>
              <a:r>
                <a:rPr lang="nl-NL" sz="2000" dirty="0">
                  <a:solidFill>
                    <a:srgbClr val="FFFFFF"/>
                  </a:solidFill>
                  <a:latin typeface="Arial" panose="020B0604020202020204"/>
                </a:rPr>
                <a:t>4 april 2025</a:t>
              </a:r>
              <a:endParaRPr lang="en-US" sz="2000" dirty="0">
                <a:solidFill>
                  <a:srgbClr val="FFFFFF"/>
                </a:solidFill>
                <a:latin typeface="Arial" panose="020B0604020202020204"/>
              </a:endParaRPr>
            </a:p>
          </p:txBody>
        </p:sp>
      </p:grpSp>
      <p:sp>
        <p:nvSpPr>
          <p:cNvPr id="784" name="Titel 1">
            <a:extLst>
              <a:ext uri="{FF2B5EF4-FFF2-40B4-BE49-F238E27FC236}">
                <a16:creationId xmlns:a16="http://schemas.microsoft.com/office/drawing/2014/main" id="{8992138C-68AC-D722-C29C-4C4EB1797B8B}"/>
              </a:ext>
            </a:extLst>
          </p:cNvPr>
          <p:cNvSpPr>
            <a:spLocks noGrp="1"/>
          </p:cNvSpPr>
          <p:nvPr>
            <p:ph type="title"/>
          </p:nvPr>
        </p:nvSpPr>
        <p:spPr>
          <a:xfrm>
            <a:off x="838200" y="365125"/>
            <a:ext cx="10515600" cy="1325563"/>
          </a:xfrm>
        </p:spPr>
        <p:txBody>
          <a:bodyPr/>
          <a:lstStyle/>
          <a:p>
            <a:r>
              <a:rPr lang="nl-NL" b="1" dirty="0">
                <a:solidFill>
                  <a:srgbClr val="E95103"/>
                </a:solidFill>
                <a:latin typeface="Arial" panose="020B0604020202020204" pitchFamily="34" charset="0"/>
                <a:cs typeface="Arial" panose="020B0604020202020204" pitchFamily="34" charset="0"/>
              </a:rPr>
              <a:t>Programma 2024-2025</a:t>
            </a:r>
          </a:p>
        </p:txBody>
      </p:sp>
      <p:pic>
        <p:nvPicPr>
          <p:cNvPr id="2" name="Picture 4">
            <a:extLst>
              <a:ext uri="{FF2B5EF4-FFF2-40B4-BE49-F238E27FC236}">
                <a16:creationId xmlns:a16="http://schemas.microsoft.com/office/drawing/2014/main" id="{9495443D-1159-5F3E-0EDA-C9153D9D2B3E}"/>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9324937" y="6568"/>
            <a:ext cx="2144825" cy="3066644"/>
          </a:xfrm>
          <a:prstGeom prst="rect">
            <a:avLst/>
          </a:prstGeom>
        </p:spPr>
      </p:pic>
      <p:pic>
        <p:nvPicPr>
          <p:cNvPr id="4" name="Afbeelding 3" descr="Afbeelding met Lettertype, Graphics, logo, schermopname&#10;&#10;Automatisch gegenereerde beschrijving">
            <a:extLst>
              <a:ext uri="{FF2B5EF4-FFF2-40B4-BE49-F238E27FC236}">
                <a16:creationId xmlns:a16="http://schemas.microsoft.com/office/drawing/2014/main" id="{7FE00A87-0AF6-E3E6-622E-63FCD43E3BAB}"/>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55803" y="5930077"/>
            <a:ext cx="1610156" cy="991583"/>
          </a:xfrm>
          <a:prstGeom prst="rect">
            <a:avLst/>
          </a:prstGeom>
        </p:spPr>
      </p:pic>
    </p:spTree>
    <p:extLst>
      <p:ext uri="{BB962C8B-B14F-4D97-AF65-F5344CB8AC3E}">
        <p14:creationId xmlns:p14="http://schemas.microsoft.com/office/powerpoint/2010/main" val="20982905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848AA5F9-495C-E80C-D6BE-8B494A2B1D07}"/>
              </a:ext>
            </a:extLst>
          </p:cNvPr>
          <p:cNvSpPr>
            <a:spLocks noGrp="1"/>
          </p:cNvSpPr>
          <p:nvPr>
            <p:ph idx="1"/>
          </p:nvPr>
        </p:nvSpPr>
        <p:spPr/>
        <p:txBody>
          <a:bodyPr vert="horz" lIns="91440" tIns="45720" rIns="91440" bIns="45720" rtlCol="0" anchor="t">
            <a:normAutofit/>
          </a:bodyPr>
          <a:lstStyle/>
          <a:p>
            <a:pPr marL="0" indent="0">
              <a:buNone/>
            </a:pPr>
            <a:r>
              <a:rPr lang="nl-NL" b="0" i="0" dirty="0">
                <a:solidFill>
                  <a:srgbClr val="222222"/>
                </a:solidFill>
                <a:effectLst/>
                <a:latin typeface="Arial" panose="020B0604020202020204" pitchFamily="34" charset="0"/>
              </a:rPr>
              <a:t>Ga naar </a:t>
            </a:r>
            <a:r>
              <a:rPr lang="nl-NL" b="0" i="0" dirty="0">
                <a:solidFill>
                  <a:srgbClr val="222222"/>
                </a:solidFill>
                <a:effectLst/>
                <a:latin typeface="Arial" panose="020B0604020202020204" pitchFamily="34" charset="0"/>
                <a:hlinkClick r:id="rId3"/>
              </a:rPr>
              <a:t>www.tudelft.nl/pre-university</a:t>
            </a:r>
            <a:r>
              <a:rPr lang="nl-NL" b="0" i="0" dirty="0">
                <a:solidFill>
                  <a:srgbClr val="222222"/>
                </a:solidFill>
                <a:effectLst/>
                <a:latin typeface="Arial" panose="020B0604020202020204" pitchFamily="34" charset="0"/>
              </a:rPr>
              <a:t> </a:t>
            </a:r>
          </a:p>
          <a:p>
            <a:pPr marL="0" indent="0">
              <a:buNone/>
            </a:pPr>
            <a:endParaRPr lang="nl-NL" b="0" i="0" dirty="0">
              <a:solidFill>
                <a:srgbClr val="222222"/>
              </a:solidFill>
              <a:effectLst/>
              <a:latin typeface="Arial" panose="020B0604020202020204" pitchFamily="34" charset="0"/>
            </a:endParaRPr>
          </a:p>
          <a:p>
            <a:pPr marL="0" indent="0">
              <a:buNone/>
            </a:pPr>
            <a:r>
              <a:rPr lang="nl-NL" b="1" i="0" dirty="0">
                <a:solidFill>
                  <a:srgbClr val="222222"/>
                </a:solidFill>
                <a:effectLst/>
                <a:latin typeface="Arial" panose="020B0604020202020204" pitchFamily="34" charset="0"/>
              </a:rPr>
              <a:t>Deadline aanmelden:</a:t>
            </a:r>
          </a:p>
          <a:p>
            <a:pPr marL="0" indent="0">
              <a:buNone/>
            </a:pPr>
            <a:r>
              <a:rPr lang="nl-NL" b="0" i="0">
                <a:solidFill>
                  <a:srgbClr val="222222"/>
                </a:solidFill>
                <a:effectLst/>
                <a:latin typeface="Arial"/>
                <a:cs typeface="Arial"/>
              </a:rPr>
              <a:t>20 oktober 2024</a:t>
            </a:r>
            <a:endParaRPr lang="nl-NL">
              <a:latin typeface="Arial"/>
              <a:cs typeface="Arial"/>
            </a:endParaRPr>
          </a:p>
        </p:txBody>
      </p:sp>
      <p:sp>
        <p:nvSpPr>
          <p:cNvPr id="4" name="Titel 1">
            <a:extLst>
              <a:ext uri="{FF2B5EF4-FFF2-40B4-BE49-F238E27FC236}">
                <a16:creationId xmlns:a16="http://schemas.microsoft.com/office/drawing/2014/main" id="{4DDE5581-D314-2A75-A65A-E2FC7DD61D9E}"/>
              </a:ext>
            </a:extLst>
          </p:cNvPr>
          <p:cNvSpPr>
            <a:spLocks noGrp="1"/>
          </p:cNvSpPr>
          <p:nvPr>
            <p:ph type="title"/>
          </p:nvPr>
        </p:nvSpPr>
        <p:spPr>
          <a:xfrm>
            <a:off x="838200" y="365125"/>
            <a:ext cx="10515600" cy="1325563"/>
          </a:xfrm>
        </p:spPr>
        <p:txBody>
          <a:bodyPr/>
          <a:lstStyle/>
          <a:p>
            <a:r>
              <a:rPr lang="nl-NL" b="1" dirty="0">
                <a:solidFill>
                  <a:srgbClr val="E95103"/>
                </a:solidFill>
                <a:latin typeface="Arial" panose="020B0604020202020204" pitchFamily="34" charset="0"/>
                <a:cs typeface="Arial" panose="020B0604020202020204" pitchFamily="34" charset="0"/>
              </a:rPr>
              <a:t>Aanmelden </a:t>
            </a:r>
          </a:p>
        </p:txBody>
      </p:sp>
      <p:pic>
        <p:nvPicPr>
          <p:cNvPr id="8" name="Afbeelding 7" descr="Afbeelding met Lettertype, Graphics, logo, schermopname&#10;&#10;Automatisch gegenereerde beschrijving">
            <a:extLst>
              <a:ext uri="{FF2B5EF4-FFF2-40B4-BE49-F238E27FC236}">
                <a16:creationId xmlns:a16="http://schemas.microsoft.com/office/drawing/2014/main" id="{2554EACF-C047-7B63-B0A5-B1602A07759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55803" y="5866417"/>
            <a:ext cx="1610156" cy="991583"/>
          </a:xfrm>
          <a:prstGeom prst="rect">
            <a:avLst/>
          </a:prstGeom>
        </p:spPr>
      </p:pic>
      <p:pic>
        <p:nvPicPr>
          <p:cNvPr id="10" name="Afbeelding 9" descr="Afbeelding met patroon, plein, pixel, kruiswoordpuzzel&#10;&#10;Automatisch gegenereerde beschrijving">
            <a:extLst>
              <a:ext uri="{FF2B5EF4-FFF2-40B4-BE49-F238E27FC236}">
                <a16:creationId xmlns:a16="http://schemas.microsoft.com/office/drawing/2014/main" id="{91C8869C-D632-9DA6-935C-5F2F15BFFD7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606970" y="2643679"/>
            <a:ext cx="2506884" cy="2506884"/>
          </a:xfrm>
          <a:prstGeom prst="rect">
            <a:avLst/>
          </a:prstGeom>
        </p:spPr>
      </p:pic>
      <p:pic>
        <p:nvPicPr>
          <p:cNvPr id="11" name="Picture 4">
            <a:extLst>
              <a:ext uri="{FF2B5EF4-FFF2-40B4-BE49-F238E27FC236}">
                <a16:creationId xmlns:a16="http://schemas.microsoft.com/office/drawing/2014/main" id="{0F70D626-EC68-7B66-C7E0-38BA2164EA0C}"/>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9647125" y="-23408"/>
            <a:ext cx="2144825" cy="3066644"/>
          </a:xfrm>
          <a:prstGeom prst="rect">
            <a:avLst/>
          </a:prstGeom>
        </p:spPr>
      </p:pic>
    </p:spTree>
    <p:extLst>
      <p:ext uri="{BB962C8B-B14F-4D97-AF65-F5344CB8AC3E}">
        <p14:creationId xmlns:p14="http://schemas.microsoft.com/office/powerpoint/2010/main" val="22769368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Tijdelijke aanduiding voor inhoud 4" descr="Afbeelding met kleding, persoon, Menselijk gezicht, overdekt&#10;&#10;Automatisch gegenereerde beschrijving">
            <a:extLst>
              <a:ext uri="{FF2B5EF4-FFF2-40B4-BE49-F238E27FC236}">
                <a16:creationId xmlns:a16="http://schemas.microsoft.com/office/drawing/2014/main" id="{F1517572-4288-411E-2D49-13B53014CF7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
            <a:ext cx="12192000" cy="6858000"/>
          </a:xfrm>
          <a:prstGeom prst="rect">
            <a:avLst/>
          </a:prstGeom>
        </p:spPr>
      </p:pic>
      <p:pic>
        <p:nvPicPr>
          <p:cNvPr id="5" name="Afbeelding 4" descr="Afbeelding met tekst, Lettertype, Graphics, logo&#10;&#10;Automatisch gegenereerde beschrijving">
            <a:extLst>
              <a:ext uri="{FF2B5EF4-FFF2-40B4-BE49-F238E27FC236}">
                <a16:creationId xmlns:a16="http://schemas.microsoft.com/office/drawing/2014/main" id="{D0B6AFDB-18BA-790E-240C-E51F435DF8B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918470" y="0"/>
            <a:ext cx="2929403" cy="1597306"/>
          </a:xfrm>
          <a:prstGeom prst="rect">
            <a:avLst/>
          </a:prstGeom>
        </p:spPr>
      </p:pic>
      <p:sp>
        <p:nvSpPr>
          <p:cNvPr id="11" name="Rechthoek 10">
            <a:extLst>
              <a:ext uri="{FF2B5EF4-FFF2-40B4-BE49-F238E27FC236}">
                <a16:creationId xmlns:a16="http://schemas.microsoft.com/office/drawing/2014/main" id="{E5A5E705-92EB-1193-E868-F4886ED79BC1}"/>
              </a:ext>
            </a:extLst>
          </p:cNvPr>
          <p:cNvSpPr/>
          <p:nvPr/>
        </p:nvSpPr>
        <p:spPr>
          <a:xfrm>
            <a:off x="563299" y="3680358"/>
            <a:ext cx="6045845" cy="1938992"/>
          </a:xfrm>
          <a:prstGeom prst="rect">
            <a:avLst/>
          </a:prstGeom>
          <a:solidFill>
            <a:srgbClr val="00A6D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Tekstvak 6">
            <a:extLst>
              <a:ext uri="{FF2B5EF4-FFF2-40B4-BE49-F238E27FC236}">
                <a16:creationId xmlns:a16="http://schemas.microsoft.com/office/drawing/2014/main" id="{B647B1CE-F2E0-2D53-6419-03CE63A29E72}"/>
              </a:ext>
            </a:extLst>
          </p:cNvPr>
          <p:cNvSpPr txBox="1"/>
          <p:nvPr/>
        </p:nvSpPr>
        <p:spPr>
          <a:xfrm>
            <a:off x="1349220" y="3954094"/>
            <a:ext cx="10252472" cy="1938992"/>
          </a:xfrm>
          <a:prstGeom prst="rect">
            <a:avLst/>
          </a:prstGeom>
          <a:noFill/>
        </p:spPr>
        <p:txBody>
          <a:bodyPr wrap="square" rtlCol="0">
            <a:spAutoFit/>
          </a:bodyPr>
          <a:lstStyle/>
          <a:p>
            <a:r>
              <a:rPr lang="nl-NL" sz="4000" b="1" dirty="0">
                <a:solidFill>
                  <a:schemeClr val="bg1"/>
                </a:solidFill>
                <a:latin typeface="Arial" panose="020B0604020202020204" pitchFamily="34" charset="0"/>
                <a:cs typeface="Arial" panose="020B0604020202020204" pitchFamily="34" charset="0"/>
              </a:rPr>
              <a:t>Hulp nodig bij </a:t>
            </a:r>
          </a:p>
          <a:p>
            <a:r>
              <a:rPr lang="nl-NL" sz="4000" b="1" dirty="0">
                <a:solidFill>
                  <a:schemeClr val="bg1"/>
                </a:solidFill>
                <a:latin typeface="Arial" panose="020B0604020202020204" pitchFamily="34" charset="0"/>
                <a:cs typeface="Arial" panose="020B0604020202020204" pitchFamily="34" charset="0"/>
              </a:rPr>
              <a:t>je profielwerkstuk? </a:t>
            </a:r>
          </a:p>
          <a:p>
            <a:endParaRPr lang="nl-NL" sz="4000" b="1" dirty="0">
              <a:solidFill>
                <a:schemeClr val="bg1"/>
              </a:solidFill>
              <a:latin typeface="Arial" panose="020B0604020202020204" pitchFamily="34" charset="0"/>
              <a:cs typeface="Arial" panose="020B0604020202020204" pitchFamily="34" charset="0"/>
            </a:endParaRPr>
          </a:p>
        </p:txBody>
      </p:sp>
      <p:pic>
        <p:nvPicPr>
          <p:cNvPr id="9" name="Afbeelding 8" descr="Afbeelding met Lettertype, Graphics, logo, schermopname&#10;&#10;Automatisch gegenereerde beschrijving">
            <a:extLst>
              <a:ext uri="{FF2B5EF4-FFF2-40B4-BE49-F238E27FC236}">
                <a16:creationId xmlns:a16="http://schemas.microsoft.com/office/drawing/2014/main" id="{1A2AFB50-9BC4-5C50-480B-92B30885C92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55803" y="5930077"/>
            <a:ext cx="1610156" cy="991583"/>
          </a:xfrm>
          <a:prstGeom prst="rect">
            <a:avLst/>
          </a:prstGeom>
        </p:spPr>
      </p:pic>
    </p:spTree>
    <p:extLst>
      <p:ext uri="{BB962C8B-B14F-4D97-AF65-F5344CB8AC3E}">
        <p14:creationId xmlns:p14="http://schemas.microsoft.com/office/powerpoint/2010/main" val="24068032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710E8679-8CD5-1CAD-C73D-0E757E24763D}"/>
              </a:ext>
            </a:extLst>
          </p:cNvPr>
          <p:cNvSpPr/>
          <p:nvPr/>
        </p:nvSpPr>
        <p:spPr>
          <a:xfrm>
            <a:off x="871065" y="1692290"/>
            <a:ext cx="3465135" cy="2401244"/>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w="12700" cap="flat" cmpd="sng" algn="ctr">
            <a:noFill/>
            <a:prstDash val="solid"/>
            <a:miter lim="800000"/>
          </a:ln>
          <a:effectLst/>
        </p:spPr>
        <p:txBody>
          <a:bodyPr lIns="144000" tIns="144000" rIns="144000" bIns="144000" rtlCol="0" anchor="ctr"/>
          <a:lstStyle/>
          <a:p>
            <a:pPr marL="0" marR="0" lvl="0" indent="0" algn="ctr" defTabSz="914400" eaLnBrk="1" fontAlgn="auto" latinLnBrk="0" hangingPunct="1">
              <a:lnSpc>
                <a:spcPct val="90000"/>
              </a:lnSpc>
              <a:spcBef>
                <a:spcPts val="200"/>
              </a:spcBef>
              <a:spcAft>
                <a:spcPts val="200"/>
              </a:spcAft>
              <a:buClrTx/>
              <a:buSzTx/>
              <a:buFontTx/>
              <a:buNone/>
              <a:tabLst/>
              <a:defRPr/>
            </a:pPr>
            <a:endParaRPr kumimoji="0" lang="en-GB" sz="1600" b="0" i="0" u="none" strike="noStrike" kern="0" cap="none" spc="0" normalizeH="0" baseline="0" noProof="0" dirty="0" err="1">
              <a:ln>
                <a:noFill/>
              </a:ln>
              <a:solidFill>
                <a:srgbClr val="FFFFFF"/>
              </a:solidFill>
              <a:effectLst/>
              <a:uLnTx/>
              <a:uFillTx/>
              <a:latin typeface="Arial" panose="020B0604020202020204"/>
              <a:ea typeface="+mn-ea"/>
              <a:cs typeface="+mn-cs"/>
            </a:endParaRPr>
          </a:p>
        </p:txBody>
      </p:sp>
      <p:sp>
        <p:nvSpPr>
          <p:cNvPr id="5" name="Rechthoek 4">
            <a:extLst>
              <a:ext uri="{FF2B5EF4-FFF2-40B4-BE49-F238E27FC236}">
                <a16:creationId xmlns:a16="http://schemas.microsoft.com/office/drawing/2014/main" id="{AE29BB44-34D4-CDE9-D5D5-03C9CAA249BD}"/>
              </a:ext>
            </a:extLst>
          </p:cNvPr>
          <p:cNvSpPr/>
          <p:nvPr/>
        </p:nvSpPr>
        <p:spPr>
          <a:xfrm>
            <a:off x="4514803" y="1692290"/>
            <a:ext cx="3465135" cy="2401244"/>
          </a:xfrm>
          <a:prstGeom prst="rect">
            <a:avLst/>
          </a:prstGeom>
          <a:blipFill dpi="0" rotWithShape="1">
            <a:blip r:embed="rId4" cstate="screen">
              <a:extLst>
                <a:ext uri="{28A0092B-C50C-407E-A947-70E740481C1C}">
                  <a14:useLocalDpi xmlns:a14="http://schemas.microsoft.com/office/drawing/2010/main"/>
                </a:ext>
              </a:extLst>
            </a:blip>
            <a:srcRect/>
            <a:stretch>
              <a:fillRect/>
            </a:stretch>
          </a:blipFill>
          <a:ln w="12700" cap="flat" cmpd="sng" algn="ctr">
            <a:noFill/>
            <a:prstDash val="solid"/>
            <a:miter lim="800000"/>
          </a:ln>
          <a:effectLst/>
        </p:spPr>
        <p:txBody>
          <a:bodyPr lIns="144000" tIns="144000" rIns="144000" bIns="144000" rtlCol="0" anchor="ctr"/>
          <a:lstStyle/>
          <a:p>
            <a:pPr marL="0" marR="0" lvl="0" indent="0" algn="ctr" defTabSz="914400" eaLnBrk="1" fontAlgn="auto" latinLnBrk="0" hangingPunct="1">
              <a:lnSpc>
                <a:spcPct val="90000"/>
              </a:lnSpc>
              <a:spcBef>
                <a:spcPts val="200"/>
              </a:spcBef>
              <a:spcAft>
                <a:spcPts val="200"/>
              </a:spcAft>
              <a:buClrTx/>
              <a:buSzTx/>
              <a:buFontTx/>
              <a:buNone/>
              <a:tabLst/>
              <a:defRPr/>
            </a:pPr>
            <a:endParaRPr kumimoji="0" lang="en-GB" sz="1600" b="0" i="0" u="none" strike="noStrike" kern="0" cap="none" spc="0" normalizeH="0" baseline="0" noProof="0" dirty="0" err="1">
              <a:ln>
                <a:noFill/>
              </a:ln>
              <a:solidFill>
                <a:srgbClr val="FFFFFF"/>
              </a:solidFill>
              <a:effectLst/>
              <a:uLnTx/>
              <a:uFillTx/>
              <a:latin typeface="Arial" panose="020B0604020202020204"/>
              <a:ea typeface="+mn-ea"/>
              <a:cs typeface="+mn-cs"/>
            </a:endParaRPr>
          </a:p>
        </p:txBody>
      </p:sp>
      <p:sp>
        <p:nvSpPr>
          <p:cNvPr id="6" name="Rechthoek 5">
            <a:extLst>
              <a:ext uri="{FF2B5EF4-FFF2-40B4-BE49-F238E27FC236}">
                <a16:creationId xmlns:a16="http://schemas.microsoft.com/office/drawing/2014/main" id="{F30B5E3A-E6A2-DE5D-4E0D-6DD0602F5246}"/>
              </a:ext>
            </a:extLst>
          </p:cNvPr>
          <p:cNvSpPr/>
          <p:nvPr/>
        </p:nvSpPr>
        <p:spPr>
          <a:xfrm>
            <a:off x="8159653" y="1697127"/>
            <a:ext cx="3465135" cy="2401244"/>
          </a:xfrm>
          <a:prstGeom prst="rect">
            <a:avLst/>
          </a:prstGeom>
          <a:blipFill dpi="0" rotWithShape="1">
            <a:blip r:embed="rId5" cstate="screen">
              <a:extLst>
                <a:ext uri="{28A0092B-C50C-407E-A947-70E740481C1C}">
                  <a14:useLocalDpi xmlns:a14="http://schemas.microsoft.com/office/drawing/2010/main"/>
                </a:ext>
              </a:extLst>
            </a:blip>
            <a:srcRect/>
            <a:stretch>
              <a:fillRect/>
            </a:stretch>
          </a:blipFill>
          <a:ln w="12700" cap="flat" cmpd="sng" algn="ctr">
            <a:noFill/>
            <a:prstDash val="solid"/>
            <a:miter lim="800000"/>
          </a:ln>
          <a:effectLst/>
        </p:spPr>
        <p:txBody>
          <a:bodyPr lIns="144000" tIns="144000" rIns="144000" bIns="144000" rtlCol="0" anchor="ctr"/>
          <a:lstStyle/>
          <a:p>
            <a:pPr marL="0" marR="0" lvl="0" indent="0" algn="ctr" defTabSz="914400" eaLnBrk="1" fontAlgn="auto" latinLnBrk="0" hangingPunct="1">
              <a:lnSpc>
                <a:spcPct val="90000"/>
              </a:lnSpc>
              <a:spcBef>
                <a:spcPts val="200"/>
              </a:spcBef>
              <a:spcAft>
                <a:spcPts val="200"/>
              </a:spcAft>
              <a:buClrTx/>
              <a:buSzTx/>
              <a:buFontTx/>
              <a:buNone/>
              <a:tabLst/>
              <a:defRPr/>
            </a:pPr>
            <a:endParaRPr kumimoji="0" lang="en-GB" sz="1600" b="0" i="0" u="none" strike="noStrike" kern="0" cap="none" spc="0" normalizeH="0" baseline="0" noProof="0" dirty="0" err="1">
              <a:ln>
                <a:noFill/>
              </a:ln>
              <a:solidFill>
                <a:srgbClr val="FFFFFF"/>
              </a:solidFill>
              <a:effectLst/>
              <a:uLnTx/>
              <a:uFillTx/>
              <a:latin typeface="Arial" panose="020B0604020202020204"/>
              <a:ea typeface="+mn-ea"/>
              <a:cs typeface="+mn-cs"/>
            </a:endParaRPr>
          </a:p>
        </p:txBody>
      </p:sp>
      <p:sp>
        <p:nvSpPr>
          <p:cNvPr id="8" name="Tekstvak 7">
            <a:extLst>
              <a:ext uri="{FF2B5EF4-FFF2-40B4-BE49-F238E27FC236}">
                <a16:creationId xmlns:a16="http://schemas.microsoft.com/office/drawing/2014/main" id="{D804B865-E634-C96F-0966-FCAE544CDB28}"/>
              </a:ext>
            </a:extLst>
          </p:cNvPr>
          <p:cNvSpPr txBox="1"/>
          <p:nvPr/>
        </p:nvSpPr>
        <p:spPr>
          <a:xfrm>
            <a:off x="871065" y="4093534"/>
            <a:ext cx="3465135" cy="2034231"/>
          </a:xfrm>
          <a:prstGeom prst="rect">
            <a:avLst/>
          </a:prstGeom>
          <a:solidFill>
            <a:srgbClr val="00A6D6"/>
          </a:solidFill>
        </p:spPr>
        <p:txBody>
          <a:bodyPr wrap="square" lIns="180000" tIns="180000" rIns="180000" bIns="180000" rtlCol="0">
            <a:noAutofit/>
          </a:bodyPr>
          <a:lstStyle/>
          <a:p>
            <a:pPr marL="0" marR="0" lvl="0" indent="0" algn="ctr" defTabSz="914400" eaLnBrk="1" fontAlgn="auto" latinLnBrk="0" hangingPunct="1">
              <a:lnSpc>
                <a:spcPct val="90000"/>
              </a:lnSpc>
              <a:spcBef>
                <a:spcPts val="600"/>
              </a:spcBef>
              <a:spcAft>
                <a:spcPts val="60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Arial" panose="020B0604020202020204"/>
              </a:rPr>
              <a:t>Forum</a:t>
            </a:r>
          </a:p>
          <a:p>
            <a:pPr marL="0" marR="0" lvl="0" indent="0" algn="ctr" defTabSz="914400" eaLnBrk="1" fontAlgn="auto" latinLnBrk="0" hangingPunct="1">
              <a:lnSpc>
                <a:spcPct val="90000"/>
              </a:lnSpc>
              <a:spcBef>
                <a:spcPts val="600"/>
              </a:spcBef>
              <a:spcAft>
                <a:spcPts val="600"/>
              </a:spcAft>
              <a:buClrTx/>
              <a:buSzTx/>
              <a:buFontTx/>
              <a:buNone/>
              <a:tabLst/>
              <a:defRPr/>
            </a:pPr>
            <a:r>
              <a:rPr lang="en-US" sz="2000" kern="0" dirty="0" err="1">
                <a:solidFill>
                  <a:schemeClr val="bg1"/>
                </a:solidFill>
                <a:latin typeface="Arial" panose="020B0604020202020204"/>
              </a:rPr>
              <a:t>Vraag</a:t>
            </a:r>
            <a:r>
              <a:rPr lang="en-US" sz="2000" kern="0" dirty="0">
                <a:solidFill>
                  <a:schemeClr val="bg1"/>
                </a:solidFill>
                <a:latin typeface="Arial" panose="020B0604020202020204"/>
              </a:rPr>
              <a:t> </a:t>
            </a:r>
            <a:r>
              <a:rPr lang="en-US" sz="2000" kern="0" dirty="0" err="1">
                <a:solidFill>
                  <a:schemeClr val="bg1"/>
                </a:solidFill>
                <a:latin typeface="Arial" panose="020B0604020202020204"/>
              </a:rPr>
              <a:t>een</a:t>
            </a:r>
            <a:r>
              <a:rPr lang="en-US" sz="2000" kern="0" dirty="0">
                <a:solidFill>
                  <a:schemeClr val="bg1"/>
                </a:solidFill>
                <a:latin typeface="Arial" panose="020B0604020202020204"/>
              </a:rPr>
              <a:t> student</a:t>
            </a:r>
            <a:endParaRPr lang="en-US" sz="2400" kern="0" dirty="0">
              <a:solidFill>
                <a:schemeClr val="bg1"/>
              </a:solidFill>
              <a:latin typeface="Arial" panose="020B0604020202020204"/>
            </a:endParaRPr>
          </a:p>
        </p:txBody>
      </p:sp>
      <p:sp>
        <p:nvSpPr>
          <p:cNvPr id="11" name="Tekstvak 10">
            <a:extLst>
              <a:ext uri="{FF2B5EF4-FFF2-40B4-BE49-F238E27FC236}">
                <a16:creationId xmlns:a16="http://schemas.microsoft.com/office/drawing/2014/main" id="{7FFA2C4B-B1BE-A559-8B61-80307838B558}"/>
              </a:ext>
            </a:extLst>
          </p:cNvPr>
          <p:cNvSpPr txBox="1"/>
          <p:nvPr/>
        </p:nvSpPr>
        <p:spPr>
          <a:xfrm>
            <a:off x="4514802" y="4090492"/>
            <a:ext cx="3465135" cy="2034231"/>
          </a:xfrm>
          <a:prstGeom prst="rect">
            <a:avLst/>
          </a:prstGeom>
          <a:solidFill>
            <a:srgbClr val="00B8C8"/>
          </a:solidFill>
        </p:spPr>
        <p:txBody>
          <a:bodyPr wrap="square" lIns="180000" tIns="180000" rIns="180000" bIns="180000" rtlCol="0">
            <a:noAutofit/>
          </a:bodyPr>
          <a:lstStyle/>
          <a:p>
            <a:pPr algn="ctr">
              <a:lnSpc>
                <a:spcPct val="90000"/>
              </a:lnSpc>
              <a:spcBef>
                <a:spcPts val="600"/>
              </a:spcBef>
              <a:spcAft>
                <a:spcPts val="600"/>
              </a:spcAft>
            </a:pPr>
            <a:r>
              <a:rPr lang="en-US" sz="2400" dirty="0" err="1">
                <a:solidFill>
                  <a:srgbClr val="000000"/>
                </a:solidFill>
                <a:latin typeface="Arial" panose="020B0604020202020204"/>
              </a:rPr>
              <a:t>Verdiepende</a:t>
            </a:r>
            <a:r>
              <a:rPr lang="en-US" sz="2400" dirty="0">
                <a:solidFill>
                  <a:srgbClr val="000000"/>
                </a:solidFill>
                <a:latin typeface="Arial" panose="020B0604020202020204"/>
              </a:rPr>
              <a:t> workshops</a:t>
            </a:r>
          </a:p>
        </p:txBody>
      </p:sp>
      <p:sp>
        <p:nvSpPr>
          <p:cNvPr id="14" name="Tekstvak 13">
            <a:extLst>
              <a:ext uri="{FF2B5EF4-FFF2-40B4-BE49-F238E27FC236}">
                <a16:creationId xmlns:a16="http://schemas.microsoft.com/office/drawing/2014/main" id="{072572B5-89A2-7FF0-2EAE-591ED114ED90}"/>
              </a:ext>
            </a:extLst>
          </p:cNvPr>
          <p:cNvSpPr txBox="1"/>
          <p:nvPr/>
        </p:nvSpPr>
        <p:spPr>
          <a:xfrm>
            <a:off x="8157027" y="4093534"/>
            <a:ext cx="3465135" cy="2034231"/>
          </a:xfrm>
          <a:prstGeom prst="rect">
            <a:avLst/>
          </a:prstGeom>
          <a:solidFill>
            <a:srgbClr val="0076C2"/>
          </a:solidFill>
        </p:spPr>
        <p:txBody>
          <a:bodyPr wrap="square" lIns="180000" tIns="180000" rIns="180000" bIns="180000" rtlCol="0">
            <a:noAutofit/>
          </a:bodyPr>
          <a:lstStyle/>
          <a:p>
            <a:pPr algn="ctr">
              <a:lnSpc>
                <a:spcPct val="90000"/>
              </a:lnSpc>
              <a:spcBef>
                <a:spcPts val="600"/>
              </a:spcBef>
              <a:spcAft>
                <a:spcPts val="600"/>
              </a:spcAft>
            </a:pPr>
            <a:r>
              <a:rPr lang="en-US" sz="2400" dirty="0">
                <a:solidFill>
                  <a:srgbClr val="000000"/>
                </a:solidFill>
                <a:latin typeface="Arial" panose="020B0604020202020204"/>
              </a:rPr>
              <a:t>Op </a:t>
            </a:r>
            <a:r>
              <a:rPr lang="en-US" sz="2400" dirty="0" err="1">
                <a:solidFill>
                  <a:srgbClr val="000000"/>
                </a:solidFill>
                <a:latin typeface="Arial" panose="020B0604020202020204"/>
              </a:rPr>
              <a:t>afspraak</a:t>
            </a:r>
            <a:r>
              <a:rPr lang="en-US" sz="2400" dirty="0">
                <a:solidFill>
                  <a:srgbClr val="000000"/>
                </a:solidFill>
                <a:latin typeface="Arial" panose="020B0604020202020204"/>
              </a:rPr>
              <a:t> </a:t>
            </a:r>
            <a:r>
              <a:rPr lang="en-US" sz="2400" dirty="0" err="1">
                <a:solidFill>
                  <a:srgbClr val="000000"/>
                </a:solidFill>
                <a:latin typeface="Arial" panose="020B0604020202020204"/>
              </a:rPr>
              <a:t>langskomen</a:t>
            </a:r>
            <a:r>
              <a:rPr lang="en-US" sz="2400" dirty="0">
                <a:solidFill>
                  <a:srgbClr val="000000"/>
                </a:solidFill>
                <a:latin typeface="Arial" panose="020B0604020202020204"/>
              </a:rPr>
              <a:t> of </a:t>
            </a:r>
            <a:r>
              <a:rPr lang="en-US" sz="2400" dirty="0" err="1">
                <a:solidFill>
                  <a:srgbClr val="000000"/>
                </a:solidFill>
                <a:latin typeface="Arial" panose="020B0604020202020204"/>
              </a:rPr>
              <a:t>videobellen</a:t>
            </a:r>
            <a:endParaRPr lang="en-US" sz="2400" dirty="0">
              <a:solidFill>
                <a:srgbClr val="000000"/>
              </a:solidFill>
              <a:latin typeface="Arial" panose="020B0604020202020204"/>
            </a:endParaRPr>
          </a:p>
        </p:txBody>
      </p:sp>
      <p:sp>
        <p:nvSpPr>
          <p:cNvPr id="16" name="Titel 1">
            <a:extLst>
              <a:ext uri="{FF2B5EF4-FFF2-40B4-BE49-F238E27FC236}">
                <a16:creationId xmlns:a16="http://schemas.microsoft.com/office/drawing/2014/main" id="{201E09A8-20BD-4A3E-E0EB-2D1DA4309997}"/>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b="1" dirty="0">
                <a:solidFill>
                  <a:srgbClr val="00A6D6"/>
                </a:solidFill>
                <a:latin typeface="Arial" panose="020B0604020202020204" pitchFamily="34" charset="0"/>
                <a:cs typeface="Arial" panose="020B0604020202020204" pitchFamily="34" charset="0"/>
              </a:rPr>
              <a:t>PWS TU Delft</a:t>
            </a:r>
          </a:p>
        </p:txBody>
      </p:sp>
      <p:pic>
        <p:nvPicPr>
          <p:cNvPr id="3" name="Afbeelding 2" descr="Afbeelding met Lettertype, Graphics, logo, schermopname&#10;&#10;Automatisch gegenereerde beschrijving">
            <a:extLst>
              <a:ext uri="{FF2B5EF4-FFF2-40B4-BE49-F238E27FC236}">
                <a16:creationId xmlns:a16="http://schemas.microsoft.com/office/drawing/2014/main" id="{ED81453F-C1A6-4FFF-8391-90BD9F3ECC4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55803" y="5930077"/>
            <a:ext cx="1610156" cy="991583"/>
          </a:xfrm>
          <a:prstGeom prst="rect">
            <a:avLst/>
          </a:prstGeom>
        </p:spPr>
      </p:pic>
    </p:spTree>
    <p:extLst>
      <p:ext uri="{BB962C8B-B14F-4D97-AF65-F5344CB8AC3E}">
        <p14:creationId xmlns:p14="http://schemas.microsoft.com/office/powerpoint/2010/main" val="26887123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0D4AF11E-83DE-F32B-FF23-A567BA759CB7}"/>
              </a:ext>
            </a:extLst>
          </p:cNvPr>
          <p:cNvSpPr/>
          <p:nvPr/>
        </p:nvSpPr>
        <p:spPr>
          <a:xfrm>
            <a:off x="-312516" y="3118233"/>
            <a:ext cx="7905508" cy="1519237"/>
          </a:xfrm>
          <a:prstGeom prst="rect">
            <a:avLst/>
          </a:prstGeom>
          <a:solidFill>
            <a:srgbClr val="00A6D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848AA5F9-495C-E80C-D6BE-8B494A2B1D07}"/>
              </a:ext>
            </a:extLst>
          </p:cNvPr>
          <p:cNvSpPr>
            <a:spLocks noGrp="1"/>
          </p:cNvSpPr>
          <p:nvPr>
            <p:ph idx="1"/>
          </p:nvPr>
        </p:nvSpPr>
        <p:spPr/>
        <p:txBody>
          <a:bodyPr/>
          <a:lstStyle/>
          <a:p>
            <a:pPr marL="0" indent="0">
              <a:buNone/>
            </a:pPr>
            <a:endParaRPr lang="nl-NL" b="0" i="0" dirty="0">
              <a:solidFill>
                <a:srgbClr val="222222"/>
              </a:solidFill>
              <a:effectLst/>
              <a:latin typeface="Arial" panose="020B0604020202020204" pitchFamily="34" charset="0"/>
            </a:endParaRPr>
          </a:p>
          <a:p>
            <a:pPr marL="0" indent="0">
              <a:buNone/>
            </a:pPr>
            <a:r>
              <a:rPr lang="nl-NL" b="0" i="0" dirty="0">
                <a:solidFill>
                  <a:srgbClr val="222222"/>
                </a:solidFill>
                <a:effectLst/>
                <a:latin typeface="Arial" panose="020B0604020202020204" pitchFamily="34" charset="0"/>
              </a:rPr>
              <a:t>Stel je vraag online of maak een afspraak! </a:t>
            </a:r>
          </a:p>
          <a:p>
            <a:pPr marL="0" indent="0">
              <a:buNone/>
            </a:pPr>
            <a:endParaRPr lang="nl-NL" dirty="0">
              <a:solidFill>
                <a:srgbClr val="222222"/>
              </a:solidFill>
              <a:latin typeface="Arial" panose="020B0604020202020204" pitchFamily="34" charset="0"/>
            </a:endParaRPr>
          </a:p>
          <a:p>
            <a:pPr marL="0" indent="0">
              <a:buNone/>
            </a:pPr>
            <a:endParaRPr lang="nl-NL" b="0" i="0" dirty="0">
              <a:solidFill>
                <a:srgbClr val="222222"/>
              </a:solidFill>
              <a:effectLst/>
              <a:latin typeface="Arial" panose="020B0604020202020204" pitchFamily="34" charset="0"/>
            </a:endParaRPr>
          </a:p>
        </p:txBody>
      </p:sp>
      <p:sp>
        <p:nvSpPr>
          <p:cNvPr id="4" name="Titel 1">
            <a:extLst>
              <a:ext uri="{FF2B5EF4-FFF2-40B4-BE49-F238E27FC236}">
                <a16:creationId xmlns:a16="http://schemas.microsoft.com/office/drawing/2014/main" id="{4DDE5581-D314-2A75-A65A-E2FC7DD61D9E}"/>
              </a:ext>
            </a:extLst>
          </p:cNvPr>
          <p:cNvSpPr>
            <a:spLocks noGrp="1"/>
          </p:cNvSpPr>
          <p:nvPr>
            <p:ph type="title"/>
          </p:nvPr>
        </p:nvSpPr>
        <p:spPr>
          <a:xfrm>
            <a:off x="838200" y="700790"/>
            <a:ext cx="10515600" cy="1325563"/>
          </a:xfrm>
        </p:spPr>
        <p:txBody>
          <a:bodyPr>
            <a:normAutofit/>
          </a:bodyPr>
          <a:lstStyle/>
          <a:p>
            <a:r>
              <a:rPr lang="nl-NL" b="1" dirty="0">
                <a:solidFill>
                  <a:srgbClr val="00A6D6"/>
                </a:solidFill>
                <a:latin typeface="Arial" panose="020B0604020202020204" pitchFamily="34" charset="0"/>
                <a:cs typeface="Arial" panose="020B0604020202020204" pitchFamily="34" charset="0"/>
              </a:rPr>
              <a:t>Hulp nodig bij je </a:t>
            </a:r>
            <a:br>
              <a:rPr lang="nl-NL" b="1" dirty="0">
                <a:solidFill>
                  <a:srgbClr val="00A6D6"/>
                </a:solidFill>
                <a:latin typeface="Arial" panose="020B0604020202020204" pitchFamily="34" charset="0"/>
                <a:cs typeface="Arial" panose="020B0604020202020204" pitchFamily="34" charset="0"/>
              </a:rPr>
            </a:br>
            <a:r>
              <a:rPr lang="nl-NL" b="1" dirty="0">
                <a:solidFill>
                  <a:srgbClr val="00A6D6"/>
                </a:solidFill>
                <a:latin typeface="Arial" panose="020B0604020202020204" pitchFamily="34" charset="0"/>
                <a:cs typeface="Arial" panose="020B0604020202020204" pitchFamily="34" charset="0"/>
              </a:rPr>
              <a:t>profielwerkstuk?  </a:t>
            </a:r>
          </a:p>
        </p:txBody>
      </p:sp>
      <p:sp>
        <p:nvSpPr>
          <p:cNvPr id="7" name="Tekstvak 6">
            <a:extLst>
              <a:ext uri="{FF2B5EF4-FFF2-40B4-BE49-F238E27FC236}">
                <a16:creationId xmlns:a16="http://schemas.microsoft.com/office/drawing/2014/main" id="{E9293EB0-0BA7-9DAC-11DC-5D9F2FCCE78E}"/>
              </a:ext>
            </a:extLst>
          </p:cNvPr>
          <p:cNvSpPr txBox="1"/>
          <p:nvPr/>
        </p:nvSpPr>
        <p:spPr>
          <a:xfrm>
            <a:off x="838200" y="3429000"/>
            <a:ext cx="6094070" cy="707886"/>
          </a:xfrm>
          <a:prstGeom prst="rect">
            <a:avLst/>
          </a:prstGeom>
          <a:noFill/>
        </p:spPr>
        <p:txBody>
          <a:bodyPr wrap="square">
            <a:spAutoFit/>
          </a:bodyPr>
          <a:lstStyle/>
          <a:p>
            <a:pPr marL="0" indent="0">
              <a:buNone/>
            </a:pPr>
            <a:r>
              <a:rPr lang="nl-NL" sz="4000" dirty="0">
                <a:solidFill>
                  <a:schemeClr val="bg1"/>
                </a:solidFill>
                <a:latin typeface="Arial" panose="020B0604020202020204" pitchFamily="34" charset="0"/>
              </a:rPr>
              <a:t>www.pwstudelft.nl</a:t>
            </a:r>
            <a:endParaRPr lang="nl-NL" sz="4000" b="0" i="0" dirty="0">
              <a:solidFill>
                <a:schemeClr val="bg1"/>
              </a:solidFill>
              <a:effectLst/>
              <a:latin typeface="Arial" panose="020B0604020202020204" pitchFamily="34" charset="0"/>
            </a:endParaRPr>
          </a:p>
        </p:txBody>
      </p:sp>
      <p:pic>
        <p:nvPicPr>
          <p:cNvPr id="10" name="Afbeelding 9" descr="Afbeelding met Graphics, Lettertype, logo, schermopname&#10;&#10;Automatisch gegenereerde beschrijving">
            <a:extLst>
              <a:ext uri="{FF2B5EF4-FFF2-40B4-BE49-F238E27FC236}">
                <a16:creationId xmlns:a16="http://schemas.microsoft.com/office/drawing/2014/main" id="{C0CAEF02-AD87-B1B6-8FA0-53A3C4186F6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028254" y="130614"/>
            <a:ext cx="2720051" cy="1483153"/>
          </a:xfrm>
          <a:prstGeom prst="rect">
            <a:avLst/>
          </a:prstGeom>
        </p:spPr>
      </p:pic>
      <p:pic>
        <p:nvPicPr>
          <p:cNvPr id="14" name="Afbeelding 13" descr="Afbeelding met Lettertype, Graphics, logo, schermopname&#10;&#10;Automatisch gegenereerde beschrijving">
            <a:extLst>
              <a:ext uri="{FF2B5EF4-FFF2-40B4-BE49-F238E27FC236}">
                <a16:creationId xmlns:a16="http://schemas.microsoft.com/office/drawing/2014/main" id="{A2DFE916-803F-57C5-FBD8-15385B54D14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55803" y="5930077"/>
            <a:ext cx="1610156" cy="991583"/>
          </a:xfrm>
          <a:prstGeom prst="rect">
            <a:avLst/>
          </a:prstGeom>
        </p:spPr>
      </p:pic>
      <p:pic>
        <p:nvPicPr>
          <p:cNvPr id="16" name="Afbeelding 15" descr="Afbeelding met patroon, plein, pixel&#10;&#10;Automatisch gegenereerde beschrijving">
            <a:extLst>
              <a:ext uri="{FF2B5EF4-FFF2-40B4-BE49-F238E27FC236}">
                <a16:creationId xmlns:a16="http://schemas.microsoft.com/office/drawing/2014/main" id="{BBB9CF00-3A34-7D16-2D1A-B2C3EECE98C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408043" y="2635623"/>
            <a:ext cx="2587906" cy="2587906"/>
          </a:xfrm>
          <a:prstGeom prst="rect">
            <a:avLst/>
          </a:prstGeom>
        </p:spPr>
      </p:pic>
    </p:spTree>
    <p:extLst>
      <p:ext uri="{BB962C8B-B14F-4D97-AF65-F5344CB8AC3E}">
        <p14:creationId xmlns:p14="http://schemas.microsoft.com/office/powerpoint/2010/main" val="14727094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descr="Afbeelding met persoon, kleding, overdekt, person&#10;&#10;Automatisch gegenereerde beschrijving">
            <a:extLst>
              <a:ext uri="{FF2B5EF4-FFF2-40B4-BE49-F238E27FC236}">
                <a16:creationId xmlns:a16="http://schemas.microsoft.com/office/drawing/2014/main" id="{87083B92-90E0-428A-C2D1-A289573E8D2D}"/>
              </a:ext>
            </a:extLst>
          </p:cNvPr>
          <p:cNvPicPr>
            <a:picLocks noGrp="1" noChangeAspect="1"/>
          </p:cNvPicPr>
          <p:nvPr>
            <p:ph idx="4294967295"/>
          </p:nvPr>
        </p:nvPicPr>
        <p:blipFill rotWithShape="1">
          <a:blip r:embed="rId3" cstate="screen">
            <a:extLst>
              <a:ext uri="{28A0092B-C50C-407E-A947-70E740481C1C}">
                <a14:useLocalDpi xmlns:a14="http://schemas.microsoft.com/office/drawing/2010/main"/>
              </a:ext>
            </a:extLst>
          </a:blip>
          <a:srcRect r="-86"/>
          <a:stretch/>
        </p:blipFill>
        <p:spPr>
          <a:xfrm>
            <a:off x="0" y="-1"/>
            <a:ext cx="12202448" cy="6858379"/>
          </a:xfrm>
        </p:spPr>
      </p:pic>
      <p:sp>
        <p:nvSpPr>
          <p:cNvPr id="6" name="Rechthoek 5">
            <a:extLst>
              <a:ext uri="{FF2B5EF4-FFF2-40B4-BE49-F238E27FC236}">
                <a16:creationId xmlns:a16="http://schemas.microsoft.com/office/drawing/2014/main" id="{B0433BBA-A1BD-591E-7F30-0BD26DADB14A}"/>
              </a:ext>
            </a:extLst>
          </p:cNvPr>
          <p:cNvSpPr/>
          <p:nvPr/>
        </p:nvSpPr>
        <p:spPr>
          <a:xfrm>
            <a:off x="2721979" y="4657665"/>
            <a:ext cx="6748042" cy="1519237"/>
          </a:xfrm>
          <a:prstGeom prst="rect">
            <a:avLst/>
          </a:prstGeom>
          <a:solidFill>
            <a:srgbClr val="6F1D7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Tekstvak 6">
            <a:extLst>
              <a:ext uri="{FF2B5EF4-FFF2-40B4-BE49-F238E27FC236}">
                <a16:creationId xmlns:a16="http://schemas.microsoft.com/office/drawing/2014/main" id="{AD4F60DB-59D9-6554-4840-2EB350728AD1}"/>
              </a:ext>
            </a:extLst>
          </p:cNvPr>
          <p:cNvSpPr txBox="1"/>
          <p:nvPr/>
        </p:nvSpPr>
        <p:spPr>
          <a:xfrm>
            <a:off x="3340065" y="5063341"/>
            <a:ext cx="10252472" cy="707886"/>
          </a:xfrm>
          <a:prstGeom prst="rect">
            <a:avLst/>
          </a:prstGeom>
          <a:noFill/>
        </p:spPr>
        <p:txBody>
          <a:bodyPr wrap="square" rtlCol="0">
            <a:spAutoFit/>
          </a:bodyPr>
          <a:lstStyle/>
          <a:p>
            <a:r>
              <a:rPr lang="nl-NL" sz="4000" b="1" dirty="0">
                <a:solidFill>
                  <a:schemeClr val="bg1"/>
                </a:solidFill>
                <a:latin typeface="Arial" panose="020B0604020202020204" pitchFamily="34" charset="0"/>
                <a:cs typeface="Arial" panose="020B0604020202020204" pitchFamily="34" charset="0"/>
              </a:rPr>
              <a:t>Online </a:t>
            </a:r>
            <a:r>
              <a:rPr lang="nl-NL" sz="4000" b="1" dirty="0" err="1">
                <a:solidFill>
                  <a:schemeClr val="bg1"/>
                </a:solidFill>
                <a:latin typeface="Arial" panose="020B0604020202020204" pitchFamily="34" charset="0"/>
                <a:cs typeface="Arial" panose="020B0604020202020204" pitchFamily="34" charset="0"/>
              </a:rPr>
              <a:t>Proefstuderen</a:t>
            </a:r>
            <a:endParaRPr lang="nl-NL" sz="4000" b="1" dirty="0">
              <a:solidFill>
                <a:schemeClr val="bg1"/>
              </a:solidFill>
              <a:latin typeface="Arial" panose="020B0604020202020204" pitchFamily="34" charset="0"/>
              <a:cs typeface="Arial" panose="020B0604020202020204" pitchFamily="34" charset="0"/>
            </a:endParaRPr>
          </a:p>
        </p:txBody>
      </p:sp>
      <p:pic>
        <p:nvPicPr>
          <p:cNvPr id="16" name="Afbeelding 15">
            <a:extLst>
              <a:ext uri="{FF2B5EF4-FFF2-40B4-BE49-F238E27FC236}">
                <a16:creationId xmlns:a16="http://schemas.microsoft.com/office/drawing/2014/main" id="{15AA5A35-31B3-CCF7-D57F-648C4C6F776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2578" y="5769614"/>
            <a:ext cx="1992596" cy="1227101"/>
          </a:xfrm>
          <a:prstGeom prst="rect">
            <a:avLst/>
          </a:prstGeom>
        </p:spPr>
      </p:pic>
    </p:spTree>
    <p:extLst>
      <p:ext uri="{BB962C8B-B14F-4D97-AF65-F5344CB8AC3E}">
        <p14:creationId xmlns:p14="http://schemas.microsoft.com/office/powerpoint/2010/main" val="3064931054"/>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ACD9F3E5370A842AA617A514AD0D4FD" ma:contentTypeVersion="10" ma:contentTypeDescription="Een nieuw document maken." ma:contentTypeScope="" ma:versionID="e69055a4f3fdce01570161fab2955cbc">
  <xsd:schema xmlns:xsd="http://www.w3.org/2001/XMLSchema" xmlns:xs="http://www.w3.org/2001/XMLSchema" xmlns:p="http://schemas.microsoft.com/office/2006/metadata/properties" xmlns:ns2="5d22baa5-c407-427e-8c7b-cc2652ba71ba" targetNamespace="http://schemas.microsoft.com/office/2006/metadata/properties" ma:root="true" ma:fieldsID="78e7ce84694ad8871093a7df3c2a980e" ns2:_="">
    <xsd:import namespace="5d22baa5-c407-427e-8c7b-cc2652ba71ba"/>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2:MediaServiceOCR" minOccurs="0"/>
                <xsd:element ref="ns2:MediaServiceGenerationTime" minOccurs="0"/>
                <xsd:element ref="ns2:MediaServiceEventHashCode" minOccurs="0"/>
                <xsd:element ref="ns2:MediaServiceDateTake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d22baa5-c407-427e-8c7b-cc2652ba71b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Afbeeldingtags" ma:readOnly="false" ma:fieldId="{5cf76f15-5ced-4ddc-b409-7134ff3c332f}" ma:taxonomyMulti="true" ma:sspId="0d2f2e1c-c095-4710-afda-8e7acdb03340"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d22baa5-c407-427e-8c7b-cc2652ba71b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60F636A-487B-4853-8889-69AE464EA4EC}">
  <ds:schemaRefs>
    <ds:schemaRef ds:uri="http://schemas.microsoft.com/sharepoint/v3/contenttype/forms"/>
  </ds:schemaRefs>
</ds:datastoreItem>
</file>

<file path=customXml/itemProps2.xml><?xml version="1.0" encoding="utf-8"?>
<ds:datastoreItem xmlns:ds="http://schemas.openxmlformats.org/officeDocument/2006/customXml" ds:itemID="{5CF14CB0-CDED-49BE-B206-2FBBEAFC7A4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d22baa5-c407-427e-8c7b-cc2652ba71b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488D936-B5EE-491E-8EAB-15C4AFFE13C1}">
  <ds:schemaRefs>
    <ds:schemaRef ds:uri="http://schemas.microsoft.com/office/2006/metadata/properties"/>
    <ds:schemaRef ds:uri="http://schemas.microsoft.com/office/infopath/2007/PartnerControls"/>
    <ds:schemaRef ds:uri="5d22baa5-c407-427e-8c7b-cc2652ba71ba"/>
  </ds:schemaRefs>
</ds:datastoreItem>
</file>

<file path=docProps/app.xml><?xml version="1.0" encoding="utf-8"?>
<Properties xmlns="http://schemas.openxmlformats.org/officeDocument/2006/extended-properties" xmlns:vt="http://schemas.openxmlformats.org/officeDocument/2006/docPropsVTypes">
  <TotalTime>209</TotalTime>
  <Words>797</Words>
  <Application>Microsoft Office PowerPoint</Application>
  <PresentationFormat>Breedbeeld</PresentationFormat>
  <Paragraphs>82</Paragraphs>
  <Slides>12</Slides>
  <Notes>9</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12</vt:i4>
      </vt:variant>
    </vt:vector>
  </HeadingPairs>
  <TitlesOfParts>
    <vt:vector size="18" baseType="lpstr">
      <vt:lpstr>Aptos</vt:lpstr>
      <vt:lpstr>Aptos Display</vt:lpstr>
      <vt:lpstr>Arial</vt:lpstr>
      <vt:lpstr>Calibri</vt:lpstr>
      <vt:lpstr>Tahoma</vt:lpstr>
      <vt:lpstr>Kantoorthema</vt:lpstr>
      <vt:lpstr>PowerPoint-presentatie</vt:lpstr>
      <vt:lpstr>Voor wie? </vt:lpstr>
      <vt:lpstr>Waarom?</vt:lpstr>
      <vt:lpstr>Programma 2024-2025</vt:lpstr>
      <vt:lpstr>Aanmelden </vt:lpstr>
      <vt:lpstr>PowerPoint-presentatie</vt:lpstr>
      <vt:lpstr>PowerPoint-presentatie</vt:lpstr>
      <vt:lpstr>Hulp nodig bij je  profielwerkstuk?  </vt:lpstr>
      <vt:lpstr>PowerPoint-presentatie</vt:lpstr>
      <vt:lpstr>Voor wie? </vt:lpstr>
      <vt:lpstr>Waarom? </vt:lpstr>
      <vt:lpstr>Proefstuderen bij TU Delft?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Wietske Teunissen</dc:creator>
  <cp:lastModifiedBy>Maureen van Ravenhorst-Vogelaar</cp:lastModifiedBy>
  <cp:revision>45</cp:revision>
  <dcterms:created xsi:type="dcterms:W3CDTF">2024-09-02T07:31:02Z</dcterms:created>
  <dcterms:modified xsi:type="dcterms:W3CDTF">2024-09-11T16:42:27Z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0x0101006ACD9F3E5370A842AA617A514AD0D4FD</vt:lpwstr>
  </property>
  <property fmtid="{D5CDD505-2E9C-101B-9397-08002B2CF9AE}" pid="3" name="MediaServiceImageTags">
    <vt:lpwstr/>
  </property>
</Properties>
</file>