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0"/>
  </p:notesMasterIdLst>
  <p:sldIdLst>
    <p:sldId id="278" r:id="rId2"/>
    <p:sldId id="279" r:id="rId3"/>
    <p:sldId id="280" r:id="rId4"/>
    <p:sldId id="294" r:id="rId5"/>
    <p:sldId id="295" r:id="rId6"/>
    <p:sldId id="296" r:id="rId7"/>
    <p:sldId id="297" r:id="rId8"/>
    <p:sldId id="298" r:id="rId9"/>
    <p:sldId id="299" r:id="rId10"/>
    <p:sldId id="301" r:id="rId11"/>
    <p:sldId id="302" r:id="rId12"/>
    <p:sldId id="303" r:id="rId13"/>
    <p:sldId id="305" r:id="rId14"/>
    <p:sldId id="304" r:id="rId15"/>
    <p:sldId id="306" r:id="rId16"/>
    <p:sldId id="307" r:id="rId17"/>
    <p:sldId id="308" r:id="rId18"/>
    <p:sldId id="309" r:id="rId19"/>
    <p:sldId id="300" r:id="rId20"/>
    <p:sldId id="310" r:id="rId21"/>
    <p:sldId id="311" r:id="rId22"/>
    <p:sldId id="312" r:id="rId23"/>
    <p:sldId id="313" r:id="rId24"/>
    <p:sldId id="314" r:id="rId25"/>
    <p:sldId id="290" r:id="rId26"/>
    <p:sldId id="315" r:id="rId27"/>
    <p:sldId id="316" r:id="rId28"/>
    <p:sldId id="293" r:id="rId29"/>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9" autoAdjust="0"/>
  </p:normalViewPr>
  <p:slideViewPr>
    <p:cSldViewPr snapToGrid="0" snapToObjects="1">
      <p:cViewPr varScale="1">
        <p:scale>
          <a:sx n="86" d="100"/>
          <a:sy n="86" d="100"/>
        </p:scale>
        <p:origin x="562" y="5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t.t.m.kluskens@tue.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016/j.enpol.2018.05.034" TargetMode="External"/><Relationship Id="rId2" Type="http://schemas.openxmlformats.org/officeDocument/2006/relationships/hyperlink" Target="https://doi.org/10.1016/j.enpol.2009.11.060" TargetMode="External"/><Relationship Id="rId1" Type="http://schemas.openxmlformats.org/officeDocument/2006/relationships/slideLayout" Target="../slideLayouts/slideLayout17.xml"/><Relationship Id="rId5" Type="http://schemas.openxmlformats.org/officeDocument/2006/relationships/hyperlink" Target="https://doi.org/10.1016/j.eiar.2010.01.001" TargetMode="External"/><Relationship Id="rId4" Type="http://schemas.openxmlformats.org/officeDocument/2006/relationships/hyperlink" Target="https://doi.org/10.1016/J.ENPOL.2006.12.002"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hyperlink" Target="mailto:n.t.t.m.kluskens@tue.nl"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1002736"/>
            <a:ext cx="5385816" cy="1225296"/>
          </a:xfrm>
        </p:spPr>
        <p:txBody>
          <a:bodyPr/>
          <a:lstStyle/>
          <a:p>
            <a:r>
              <a:rPr lang="en-US" sz="2000" dirty="0"/>
              <a:t>Acceptance of the energy transition and related technologies </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3483864"/>
            <a:ext cx="3493008" cy="878908"/>
          </a:xfrm>
        </p:spPr>
        <p:txBody>
          <a:bodyPr/>
          <a:lstStyle/>
          <a:p>
            <a:r>
              <a:rPr lang="en-US" sz="1600" dirty="0">
                <a:latin typeface="Arial" panose="020B0604020202020204" pitchFamily="34" charset="0"/>
                <a:cs typeface="Arial" panose="020B0604020202020204" pitchFamily="34" charset="0"/>
              </a:rPr>
              <a:t>Nikki Kluskens</a:t>
            </a:r>
          </a:p>
          <a:p>
            <a:endParaRPr lang="en-US" sz="16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PhD Candidate Eindhoven University of Technology </a:t>
            </a:r>
          </a:p>
          <a:p>
            <a:r>
              <a:rPr lang="en-US" sz="1200" dirty="0">
                <a:latin typeface="Arial" panose="020B0604020202020204" pitchFamily="34" charset="0"/>
                <a:cs typeface="Arial" panose="020B0604020202020204" pitchFamily="34" charset="0"/>
                <a:hlinkClick r:id="rId2"/>
              </a:rPr>
              <a:t>n.t.t.m.kluskens@tue.nl</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GA meeting Flexinet 4-4-2023</a:t>
            </a:r>
          </a:p>
          <a:p>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4705A-67B9-F01A-FE9C-16A1712B6CC0}"/>
              </a:ext>
            </a:extLst>
          </p:cNvPr>
          <p:cNvSpPr>
            <a:spLocks noGrp="1"/>
          </p:cNvSpPr>
          <p:nvPr>
            <p:ph type="title"/>
          </p:nvPr>
        </p:nvSpPr>
        <p:spPr>
          <a:xfrm>
            <a:off x="4178808" y="494195"/>
            <a:ext cx="6766560" cy="768096"/>
          </a:xfrm>
        </p:spPr>
        <p:txBody>
          <a:bodyPr/>
          <a:lstStyle/>
          <a:p>
            <a:r>
              <a:rPr lang="en-US" sz="2400" dirty="0">
                <a:latin typeface="Arial" panose="020B0604020202020204" pitchFamily="34" charset="0"/>
                <a:cs typeface="Arial" panose="020B0604020202020204" pitchFamily="34" charset="0"/>
              </a:rPr>
              <a:t>Factors hindering/ facilitating acceptance responses</a:t>
            </a:r>
            <a:endParaRPr lang="en-NL"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1496CBD-3D1D-6E53-B28F-7442666A5E89}"/>
              </a:ext>
            </a:extLst>
          </p:cNvPr>
          <p:cNvSpPr>
            <a:spLocks noGrp="1"/>
          </p:cNvSpPr>
          <p:nvPr>
            <p:ph idx="1"/>
          </p:nvPr>
        </p:nvSpPr>
        <p:spPr>
          <a:xfrm>
            <a:off x="9189383" y="1936255"/>
            <a:ext cx="2588759" cy="2700528"/>
          </a:xfrm>
        </p:spPr>
        <p:txBody>
          <a:bodyPr/>
          <a:lstStyle/>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Many factor can hinder/ facilitate acceptance responses of these actors</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Does not say anything about the steerability.  </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Not a ‘checking the box’ list. </a:t>
            </a:r>
          </a:p>
        </p:txBody>
      </p:sp>
      <p:sp>
        <p:nvSpPr>
          <p:cNvPr id="5" name="Slide Number Placeholder 4">
            <a:extLst>
              <a:ext uri="{FF2B5EF4-FFF2-40B4-BE49-F238E27FC236}">
                <a16:creationId xmlns:a16="http://schemas.microsoft.com/office/drawing/2014/main" id="{5808D680-49BA-5867-4DBB-9C4A876643F0}"/>
              </a:ext>
            </a:extLst>
          </p:cNvPr>
          <p:cNvSpPr>
            <a:spLocks noGrp="1"/>
          </p:cNvSpPr>
          <p:nvPr>
            <p:ph type="sldNum" sz="quarter" idx="12"/>
          </p:nvPr>
        </p:nvSpPr>
        <p:spPr/>
        <p:txBody>
          <a:bodyPr/>
          <a:lstStyle/>
          <a:p>
            <a:fld id="{48F63A3B-78C7-47BE-AE5E-E10140E04643}" type="slidenum">
              <a:rPr lang="en-US" smtClean="0"/>
              <a:t>10</a:t>
            </a:fld>
            <a:endParaRPr lang="en-US" dirty="0"/>
          </a:p>
        </p:txBody>
      </p:sp>
      <p:pic>
        <p:nvPicPr>
          <p:cNvPr id="6" name="Picture 5">
            <a:extLst>
              <a:ext uri="{FF2B5EF4-FFF2-40B4-BE49-F238E27FC236}">
                <a16:creationId xmlns:a16="http://schemas.microsoft.com/office/drawing/2014/main" id="{56B98C29-8F07-1300-EAE9-B1421AF8E75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1916" y="1911562"/>
            <a:ext cx="5238528" cy="4371792"/>
          </a:xfrm>
          <a:prstGeom prst="rect">
            <a:avLst/>
          </a:prstGeom>
          <a:noFill/>
          <a:ln>
            <a:solidFill>
              <a:schemeClr val="tx1"/>
            </a:solidFill>
          </a:ln>
        </p:spPr>
      </p:pic>
      <p:sp>
        <p:nvSpPr>
          <p:cNvPr id="4" name="TextBox 3">
            <a:extLst>
              <a:ext uri="{FF2B5EF4-FFF2-40B4-BE49-F238E27FC236}">
                <a16:creationId xmlns:a16="http://schemas.microsoft.com/office/drawing/2014/main" id="{9CB204D5-50D1-3C6B-ED22-DE9E97120034}"/>
              </a:ext>
            </a:extLst>
          </p:cNvPr>
          <p:cNvSpPr txBox="1"/>
          <p:nvPr/>
        </p:nvSpPr>
        <p:spPr>
          <a:xfrm>
            <a:off x="9401753" y="6185356"/>
            <a:ext cx="1543615" cy="430887"/>
          </a:xfrm>
          <a:prstGeom prst="rect">
            <a:avLst/>
          </a:prstGeom>
          <a:noFill/>
        </p:spPr>
        <p:txBody>
          <a:bodyPr wrap="square" rtlCol="0">
            <a:spAutoFit/>
          </a:bodyPr>
          <a:lstStyle/>
          <a:p>
            <a:r>
              <a:rPr lang="en-US" sz="1100" dirty="0"/>
              <a:t>Based on literature review: see last slide</a:t>
            </a:r>
            <a:endParaRPr lang="en-NL" sz="1100" dirty="0"/>
          </a:p>
        </p:txBody>
      </p:sp>
    </p:spTree>
    <p:extLst>
      <p:ext uri="{BB962C8B-B14F-4D97-AF65-F5344CB8AC3E}">
        <p14:creationId xmlns:p14="http://schemas.microsoft.com/office/powerpoint/2010/main" val="411181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2626-4F7E-8E0A-1CE7-F24B388029BA}"/>
              </a:ext>
            </a:extLst>
          </p:cNvPr>
          <p:cNvSpPr>
            <a:spLocks noGrp="1"/>
          </p:cNvSpPr>
          <p:nvPr>
            <p:ph type="title"/>
          </p:nvPr>
        </p:nvSpPr>
        <p:spPr/>
        <p:txBody>
          <a:bodyPr/>
          <a:lstStyle/>
          <a:p>
            <a:r>
              <a:rPr lang="en-US" dirty="0"/>
              <a:t>Objects </a:t>
            </a:r>
            <a:br>
              <a:rPr lang="en-US" dirty="0"/>
            </a:br>
            <a:r>
              <a:rPr lang="en-US" sz="2000" b="0" dirty="0"/>
              <a:t>‘What’ are actors accepting</a:t>
            </a:r>
            <a:endParaRPr lang="en-NL" dirty="0"/>
          </a:p>
        </p:txBody>
      </p:sp>
      <p:sp>
        <p:nvSpPr>
          <p:cNvPr id="4" name="Text Placeholder 3">
            <a:extLst>
              <a:ext uri="{FF2B5EF4-FFF2-40B4-BE49-F238E27FC236}">
                <a16:creationId xmlns:a16="http://schemas.microsoft.com/office/drawing/2014/main" id="{2644FED1-9853-A296-FF7A-1ED7767308F9}"/>
              </a:ext>
            </a:extLst>
          </p:cNvPr>
          <p:cNvSpPr>
            <a:spLocks noGrp="1"/>
          </p:cNvSpPr>
          <p:nvPr>
            <p:ph type="body" sz="quarter" idx="13"/>
          </p:nvPr>
        </p:nvSpPr>
        <p:spPr>
          <a:xfrm>
            <a:off x="4389119" y="4308475"/>
            <a:ext cx="4494821" cy="588963"/>
          </a:xfrm>
        </p:spPr>
        <p:txBody>
          <a:bodyPr/>
          <a:lstStyle/>
          <a:p>
            <a:r>
              <a:rPr lang="en-US" dirty="0">
                <a:latin typeface="Arial" panose="020B0604020202020204" pitchFamily="34" charset="0"/>
                <a:cs typeface="Arial" panose="020B0604020202020204" pitchFamily="34" charset="0"/>
              </a:rPr>
              <a:t>Fourth dimension of acceptance</a:t>
            </a:r>
            <a:endParaRPr lang="en-NL"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4DF17CD-0455-E542-B889-10F177F509E0}"/>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880028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4F7BE-02F0-2451-8C56-3CAA18CDF7BD}"/>
              </a:ext>
            </a:extLst>
          </p:cNvPr>
          <p:cNvSpPr>
            <a:spLocks noGrp="1"/>
          </p:cNvSpPr>
          <p:nvPr>
            <p:ph type="title"/>
          </p:nvPr>
        </p:nvSpPr>
        <p:spPr>
          <a:xfrm>
            <a:off x="3956081" y="597799"/>
            <a:ext cx="6766560" cy="768096"/>
          </a:xfrm>
        </p:spPr>
        <p:txBody>
          <a:bodyPr/>
          <a:lstStyle/>
          <a:p>
            <a:r>
              <a:rPr lang="en-US" sz="2400" dirty="0">
                <a:latin typeface="Arial" panose="020B0604020202020204" pitchFamily="34" charset="0"/>
                <a:cs typeface="Arial" panose="020B0604020202020204" pitchFamily="34" charset="0"/>
              </a:rPr>
              <a:t>Various objects of acceptance</a:t>
            </a:r>
            <a:endParaRPr lang="en-NL"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CD41534-AABC-E3FC-EFE1-36BC64E75462}"/>
              </a:ext>
            </a:extLst>
          </p:cNvPr>
          <p:cNvSpPr>
            <a:spLocks noGrp="1"/>
          </p:cNvSpPr>
          <p:nvPr>
            <p:ph idx="1"/>
          </p:nvPr>
        </p:nvSpPr>
        <p:spPr>
          <a:xfrm>
            <a:off x="3956081" y="2078736"/>
            <a:ext cx="6766560" cy="2700528"/>
          </a:xfrm>
        </p:spPr>
        <p:txBody>
          <a:bodyPr/>
          <a:lstStyle/>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System change towards a sustainable energy system requires alteration </a:t>
            </a:r>
            <a:r>
              <a:rPr lang="en-US" dirty="0">
                <a:latin typeface="Arial" panose="020B0604020202020204" pitchFamily="34" charset="0"/>
                <a:cs typeface="Arial" panose="020B0604020202020204" pitchFamily="34" charset="0"/>
                <a:sym typeface="Wingdings" panose="05000000000000000000" pitchFamily="2" charset="2"/>
              </a:rPr>
              <a:t></a:t>
            </a:r>
            <a:r>
              <a:rPr lang="en-US" dirty="0">
                <a:latin typeface="Arial" panose="020B0604020202020204" pitchFamily="34" charset="0"/>
                <a:cs typeface="Arial" panose="020B0604020202020204" pitchFamily="34" charset="0"/>
              </a:rPr>
              <a:t> on several levels. </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Many decision involved in energy transition. (</a:t>
            </a:r>
            <a:r>
              <a:rPr lang="en-US" sz="1200" dirty="0" err="1">
                <a:latin typeface="Arial" panose="020B0604020202020204" pitchFamily="34" charset="0"/>
                <a:cs typeface="Arial" panose="020B0604020202020204" pitchFamily="34" charset="0"/>
              </a:rPr>
              <a:t>Wolsink</a:t>
            </a:r>
            <a:r>
              <a:rPr lang="en-US" sz="1200" dirty="0">
                <a:latin typeface="Arial" panose="020B0604020202020204" pitchFamily="34" charset="0"/>
                <a:cs typeface="Arial" panose="020B0604020202020204" pitchFamily="34" charset="0"/>
              </a:rPr>
              <a:t>, 2012)</a:t>
            </a:r>
          </a:p>
          <a:p>
            <a:pPr marL="971550" lvl="1" indent="-285750">
              <a:lnSpc>
                <a:spcPct val="150000"/>
              </a:lnSpc>
            </a:pPr>
            <a:r>
              <a:rPr lang="en-US" dirty="0">
                <a:latin typeface="Arial" panose="020B0604020202020204" pitchFamily="34" charset="0"/>
                <a:cs typeface="Arial" panose="020B0604020202020204" pitchFamily="34" charset="0"/>
              </a:rPr>
              <a:t>For example, wind energy (as a source in the grid, technology as such), but also applies for Flexibility technologies.</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Distribution of decision-making (from international to local) often leads to more concrete decision on local level </a:t>
            </a:r>
            <a:r>
              <a:rPr lang="en-US" dirty="0">
                <a:latin typeface="Arial" panose="020B0604020202020204" pitchFamily="34" charset="0"/>
                <a:cs typeface="Arial" panose="020B0604020202020204" pitchFamily="34" charset="0"/>
                <a:sym typeface="Wingdings" panose="05000000000000000000" pitchFamily="2" charset="2"/>
              </a:rPr>
              <a:t> has consequences for ‘what’ is being accepted. </a:t>
            </a:r>
            <a:r>
              <a:rPr lang="en-GB" sz="1200" dirty="0">
                <a:latin typeface="Arial" panose="020B0604020202020204" pitchFamily="34" charset="0"/>
                <a:cs typeface="Arial" panose="020B0604020202020204" pitchFamily="34" charset="0"/>
              </a:rPr>
              <a:t>(</a:t>
            </a:r>
            <a:r>
              <a:rPr lang="en-GB" sz="1200" dirty="0" err="1">
                <a:latin typeface="Arial" panose="020B0604020202020204" pitchFamily="34" charset="0"/>
                <a:cs typeface="Arial" panose="020B0604020202020204" pitchFamily="34" charset="0"/>
              </a:rPr>
              <a:t>Perlaviciute</a:t>
            </a:r>
            <a:r>
              <a:rPr lang="en-GB" sz="1200" dirty="0">
                <a:latin typeface="Arial" panose="020B0604020202020204" pitchFamily="34" charset="0"/>
                <a:cs typeface="Arial" panose="020B0604020202020204" pitchFamily="34" charset="0"/>
              </a:rPr>
              <a:t> and </a:t>
            </a:r>
            <a:r>
              <a:rPr lang="en-GB" sz="1200" dirty="0" err="1">
                <a:latin typeface="Arial" panose="020B0604020202020204" pitchFamily="34" charset="0"/>
                <a:cs typeface="Arial" panose="020B0604020202020204" pitchFamily="34" charset="0"/>
              </a:rPr>
              <a:t>Squintani</a:t>
            </a:r>
            <a:r>
              <a:rPr lang="en-GB" sz="1200" dirty="0">
                <a:latin typeface="Arial" panose="020B0604020202020204" pitchFamily="34" charset="0"/>
                <a:cs typeface="Arial" panose="020B0604020202020204" pitchFamily="34" charset="0"/>
              </a:rPr>
              <a:t> 2020).</a:t>
            </a:r>
            <a:endParaRPr lang="en-US" sz="1200" dirty="0">
              <a:latin typeface="Arial" panose="020B0604020202020204" pitchFamily="34" charset="0"/>
              <a:cs typeface="Arial" panose="020B0604020202020204" pitchFamily="34" charset="0"/>
              <a:sym typeface="Wingdings" panose="05000000000000000000" pitchFamily="2" charset="2"/>
            </a:endParaRPr>
          </a:p>
          <a:p>
            <a:pPr marL="971550" lvl="1" indent="-285750">
              <a:lnSpc>
                <a:spcPct val="150000"/>
              </a:lnSpc>
            </a:pPr>
            <a:r>
              <a:rPr lang="en-US" dirty="0">
                <a:latin typeface="Arial" panose="020B0604020202020204" pitchFamily="34" charset="0"/>
                <a:cs typeface="Arial" panose="020B0604020202020204" pitchFamily="34" charset="0"/>
                <a:sym typeface="Wingdings" panose="05000000000000000000" pitchFamily="2" charset="2"/>
              </a:rPr>
              <a:t>Difference between aspects that are subject to acceptance (socio-political vs. community acceptance)</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sym typeface="Wingdings" panose="05000000000000000000" pitchFamily="2" charset="2"/>
              </a:rPr>
              <a:t>On local level this often comes down to; decision on concrete projects, location of RET, types of innovation, process, distribution of benefits. </a:t>
            </a:r>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46FC7D2-477F-6774-AF82-9F59A8115AFD}"/>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42155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2626-4F7E-8E0A-1CE7-F24B388029BA}"/>
              </a:ext>
            </a:extLst>
          </p:cNvPr>
          <p:cNvSpPr>
            <a:spLocks noGrp="1"/>
          </p:cNvSpPr>
          <p:nvPr>
            <p:ph type="title"/>
          </p:nvPr>
        </p:nvSpPr>
        <p:spPr/>
        <p:txBody>
          <a:bodyPr/>
          <a:lstStyle/>
          <a:p>
            <a:r>
              <a:rPr lang="en-US" dirty="0"/>
              <a:t>Over time  </a:t>
            </a:r>
            <a:br>
              <a:rPr lang="en-US" dirty="0"/>
            </a:br>
            <a:endParaRPr lang="en-NL" dirty="0"/>
          </a:p>
        </p:txBody>
      </p:sp>
      <p:sp>
        <p:nvSpPr>
          <p:cNvPr id="6" name="Slide Number Placeholder 5">
            <a:extLst>
              <a:ext uri="{FF2B5EF4-FFF2-40B4-BE49-F238E27FC236}">
                <a16:creationId xmlns:a16="http://schemas.microsoft.com/office/drawing/2014/main" id="{B4DF17CD-0455-E542-B889-10F177F509E0}"/>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18295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F05B-95B4-A187-5D3E-2E86BAAC37CF}"/>
              </a:ext>
            </a:extLst>
          </p:cNvPr>
          <p:cNvSpPr>
            <a:spLocks noGrp="1"/>
          </p:cNvSpPr>
          <p:nvPr>
            <p:ph type="title"/>
          </p:nvPr>
        </p:nvSpPr>
        <p:spPr>
          <a:xfrm>
            <a:off x="3939303" y="550672"/>
            <a:ext cx="6766560" cy="768096"/>
          </a:xfrm>
        </p:spPr>
        <p:txBody>
          <a:bodyPr/>
          <a:lstStyle/>
          <a:p>
            <a:r>
              <a:rPr lang="en-US" sz="2800" dirty="0">
                <a:latin typeface="Arial" panose="020B0604020202020204" pitchFamily="34" charset="0"/>
                <a:cs typeface="Arial" panose="020B0604020202020204" pitchFamily="34" charset="0"/>
              </a:rPr>
              <a:t>Acceptance being multidimensional and not static </a:t>
            </a:r>
            <a:endParaRPr lang="en-NL"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5A35228-0417-1C37-4E53-220C67177A67}"/>
              </a:ext>
            </a:extLst>
          </p:cNvPr>
          <p:cNvSpPr>
            <a:spLocks noGrp="1"/>
          </p:cNvSpPr>
          <p:nvPr>
            <p:ph idx="1"/>
          </p:nvPr>
        </p:nvSpPr>
        <p:spPr>
          <a:xfrm>
            <a:off x="3939303" y="2078736"/>
            <a:ext cx="6766560" cy="2700528"/>
          </a:xfrm>
        </p:spPr>
        <p: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Looking at all these different dimension acceptance can hardly be understood as one-dimensional &amp; one time decision.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Acceptance inherently related to the dimension time</a:t>
            </a:r>
          </a:p>
          <a:p>
            <a:pPr marL="971550" lvl="1" indent="-285750"/>
            <a:r>
              <a:rPr lang="en-US" dirty="0">
                <a:latin typeface="Arial" panose="020B0604020202020204" pitchFamily="34" charset="0"/>
                <a:cs typeface="Arial" panose="020B0604020202020204" pitchFamily="34" charset="0"/>
              </a:rPr>
              <a:t>U-turn effect </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Wolsink</a:t>
            </a:r>
            <a:r>
              <a:rPr lang="en-US" sz="1200" dirty="0">
                <a:latin typeface="Arial" panose="020B0604020202020204" pitchFamily="34" charset="0"/>
                <a:cs typeface="Arial" panose="020B0604020202020204" pitchFamily="34" charset="0"/>
              </a:rPr>
              <a:t>, 2007)</a:t>
            </a:r>
          </a:p>
          <a:p>
            <a:pPr marL="971550" lvl="1" indent="-285750"/>
            <a:r>
              <a:rPr lang="en-US" dirty="0">
                <a:latin typeface="Arial" panose="020B0604020202020204" pitchFamily="34" charset="0"/>
                <a:cs typeface="Arial" panose="020B0604020202020204" pitchFamily="34" charset="0"/>
              </a:rPr>
              <a:t>Attitudes are dynamic and can change over time: depending on changing circumstances.</a:t>
            </a:r>
          </a:p>
          <a:p>
            <a:pPr marL="971550" lvl="1" indent="-285750"/>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04E9550-7D1A-E04D-0356-10C8B3FEFCEA}"/>
              </a:ext>
            </a:extLst>
          </p:cNvPr>
          <p:cNvSpPr>
            <a:spLocks noGrp="1"/>
          </p:cNvSpPr>
          <p:nvPr>
            <p:ph type="sldNum" sz="quarter" idx="12"/>
          </p:nvPr>
        </p:nvSpPr>
        <p:spPr/>
        <p:txBody>
          <a:bodyPr/>
          <a:lstStyle/>
          <a:p>
            <a:fld id="{48F63A3B-78C7-47BE-AE5E-E10140E04643}" type="slidenum">
              <a:rPr lang="en-US" smtClean="0"/>
              <a:t>14</a:t>
            </a:fld>
            <a:endParaRPr lang="en-US" dirty="0"/>
          </a:p>
        </p:txBody>
      </p:sp>
      <p:pic>
        <p:nvPicPr>
          <p:cNvPr id="7" name="Picture 6">
            <a:extLst>
              <a:ext uri="{FF2B5EF4-FFF2-40B4-BE49-F238E27FC236}">
                <a16:creationId xmlns:a16="http://schemas.microsoft.com/office/drawing/2014/main" id="{248C079D-6643-09D0-4AFE-8832D6664333}"/>
              </a:ext>
            </a:extLst>
          </p:cNvPr>
          <p:cNvPicPr>
            <a:picLocks noChangeAspect="1"/>
          </p:cNvPicPr>
          <p:nvPr/>
        </p:nvPicPr>
        <p:blipFill>
          <a:blip r:embed="rId2"/>
          <a:stretch>
            <a:fillRect/>
          </a:stretch>
        </p:blipFill>
        <p:spPr>
          <a:xfrm>
            <a:off x="5000048" y="3890586"/>
            <a:ext cx="3580534" cy="2510214"/>
          </a:xfrm>
          <a:prstGeom prst="rect">
            <a:avLst/>
          </a:prstGeom>
        </p:spPr>
      </p:pic>
      <p:sp>
        <p:nvSpPr>
          <p:cNvPr id="8" name="TextBox 7">
            <a:extLst>
              <a:ext uri="{FF2B5EF4-FFF2-40B4-BE49-F238E27FC236}">
                <a16:creationId xmlns:a16="http://schemas.microsoft.com/office/drawing/2014/main" id="{29DFB650-FDC7-3E08-BF04-4AFF55EF462F}"/>
              </a:ext>
            </a:extLst>
          </p:cNvPr>
          <p:cNvSpPr txBox="1"/>
          <p:nvPr/>
        </p:nvSpPr>
        <p:spPr>
          <a:xfrm>
            <a:off x="9675368" y="6400800"/>
            <a:ext cx="2540000" cy="307777"/>
          </a:xfrm>
          <a:prstGeom prst="rect">
            <a:avLst/>
          </a:prstGeom>
          <a:noFill/>
        </p:spPr>
        <p:txBody>
          <a:bodyPr wrap="square" rtlCol="0">
            <a:spAutoFit/>
          </a:bodyPr>
          <a:lstStyle/>
          <a:p>
            <a:r>
              <a:rPr lang="en-US" sz="1400" dirty="0"/>
              <a:t>Source: </a:t>
            </a:r>
            <a:r>
              <a:rPr lang="en-US" sz="1400" dirty="0" err="1"/>
              <a:t>Wolsink</a:t>
            </a:r>
            <a:r>
              <a:rPr lang="en-US" sz="1400" dirty="0"/>
              <a:t>, 2007</a:t>
            </a:r>
            <a:endParaRPr lang="en-NL" sz="1400" dirty="0"/>
          </a:p>
        </p:txBody>
      </p:sp>
    </p:spTree>
    <p:extLst>
      <p:ext uri="{BB962C8B-B14F-4D97-AF65-F5344CB8AC3E}">
        <p14:creationId xmlns:p14="http://schemas.microsoft.com/office/powerpoint/2010/main" val="219231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2626-4F7E-8E0A-1CE7-F24B388029BA}"/>
              </a:ext>
            </a:extLst>
          </p:cNvPr>
          <p:cNvSpPr>
            <a:spLocks noGrp="1"/>
          </p:cNvSpPr>
          <p:nvPr>
            <p:ph type="title"/>
          </p:nvPr>
        </p:nvSpPr>
        <p:spPr/>
        <p:txBody>
          <a:bodyPr/>
          <a:lstStyle/>
          <a:p>
            <a:r>
              <a:rPr lang="en-US" dirty="0"/>
              <a:t>Results research: in the context of wind a solar projects in The Netherlands </a:t>
            </a:r>
            <a:endParaRPr lang="en-NL" dirty="0"/>
          </a:p>
        </p:txBody>
      </p:sp>
      <p:sp>
        <p:nvSpPr>
          <p:cNvPr id="6" name="Slide Number Placeholder 5">
            <a:extLst>
              <a:ext uri="{FF2B5EF4-FFF2-40B4-BE49-F238E27FC236}">
                <a16:creationId xmlns:a16="http://schemas.microsoft.com/office/drawing/2014/main" id="{B4DF17CD-0455-E542-B889-10F177F509E0}"/>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288537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8FDC-66B2-975D-AF72-D790EEE2F739}"/>
              </a:ext>
            </a:extLst>
          </p:cNvPr>
          <p:cNvSpPr>
            <a:spLocks noGrp="1"/>
          </p:cNvSpPr>
          <p:nvPr>
            <p:ph type="title"/>
          </p:nvPr>
        </p:nvSpPr>
        <p:spPr>
          <a:xfrm>
            <a:off x="4094918" y="457200"/>
            <a:ext cx="6766560" cy="768096"/>
          </a:xfrm>
        </p:spPr>
        <p:txBody>
          <a:bodyPr/>
          <a:lstStyle/>
          <a:p>
            <a:r>
              <a:rPr lang="en-US" sz="2400" dirty="0"/>
              <a:t>acceptance consisting of multiple dimensions </a:t>
            </a:r>
            <a:endParaRPr lang="en-NL" sz="2400" dirty="0"/>
          </a:p>
        </p:txBody>
      </p:sp>
      <p:sp>
        <p:nvSpPr>
          <p:cNvPr id="3" name="Content Placeholder 2">
            <a:extLst>
              <a:ext uri="{FF2B5EF4-FFF2-40B4-BE49-F238E27FC236}">
                <a16:creationId xmlns:a16="http://schemas.microsoft.com/office/drawing/2014/main" id="{90224384-23E2-6B61-C244-87A08EECBEB8}"/>
              </a:ext>
            </a:extLst>
          </p:cNvPr>
          <p:cNvSpPr>
            <a:spLocks noGrp="1"/>
          </p:cNvSpPr>
          <p:nvPr>
            <p:ph idx="1"/>
          </p:nvPr>
        </p:nvSpPr>
        <p:spPr>
          <a:xfrm>
            <a:off x="4094918" y="1620455"/>
            <a:ext cx="6766560" cy="2700528"/>
          </a:xfrm>
        </p:spPr>
        <p:txBody>
          <a:bodyPr/>
          <a:lstStyle/>
          <a:p>
            <a:pPr marL="285750" indent="-285750">
              <a:lnSpc>
                <a:spcPct val="150000"/>
              </a:lnSpc>
              <a:buFont typeface="Arial" panose="020B0604020202020204" pitchFamily="34" charset="0"/>
              <a:buChar char="•"/>
            </a:pPr>
            <a:r>
              <a:rPr lang="en-GB" dirty="0">
                <a:effectLst/>
                <a:latin typeface="Arial" panose="020B0604020202020204" pitchFamily="34" charset="0"/>
                <a:ea typeface="Calibri" panose="020F0502020204030204" pitchFamily="34" charset="0"/>
                <a:cs typeface="Arial" panose="020B0604020202020204" pitchFamily="34" charset="0"/>
              </a:rPr>
              <a:t>Responses differ within actor groups.</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Responses do not change that much over time, but rather relate to liking one aspect of an implementation process over another. </a:t>
            </a:r>
          </a:p>
          <a:p>
            <a:pPr marL="971550" lvl="1" indent="-285750">
              <a:lnSpc>
                <a:spcPct val="150000"/>
              </a:lnSpc>
            </a:pPr>
            <a:r>
              <a:rPr lang="en-GB" dirty="0">
                <a:latin typeface="Arial" panose="020B0604020202020204" pitchFamily="34" charset="0"/>
                <a:cs typeface="Arial" panose="020B0604020202020204" pitchFamily="34" charset="0"/>
              </a:rPr>
              <a:t>For example liking RET, but not location OR not liking RET, but liking distribution of benefits.  </a:t>
            </a:r>
          </a:p>
          <a:p>
            <a:pPr marL="971550" lvl="1" indent="-285750">
              <a:lnSpc>
                <a:spcPct val="150000"/>
              </a:lnSpc>
            </a:pPr>
            <a:r>
              <a:rPr lang="en-GB" dirty="0">
                <a:latin typeface="Arial" panose="020B0604020202020204" pitchFamily="34" charset="0"/>
                <a:cs typeface="Arial" panose="020B0604020202020204" pitchFamily="34" charset="0"/>
              </a:rPr>
              <a:t>What stood out: technology is just one of many aspects that people consider when developing their acceptance responses. </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Actors like different aspects of a project. Objects differ across scales, but also within scales. </a:t>
            </a:r>
          </a:p>
          <a:p>
            <a:pPr marL="971550" lvl="1" indent="-285750">
              <a:lnSpc>
                <a:spcPct val="150000"/>
              </a:lnSpc>
            </a:pPr>
            <a:r>
              <a:rPr lang="en-GB" dirty="0">
                <a:latin typeface="Arial" panose="020B0604020202020204" pitchFamily="34" charset="0"/>
                <a:cs typeface="Arial" panose="020B0604020202020204" pitchFamily="34" charset="0"/>
              </a:rPr>
              <a:t>Technology just being one of the many aspects respondents consider important for acceptance</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Participation: not everyone wants to participate in same way and should be inclusive in the way it can meet different needs.  </a:t>
            </a:r>
          </a:p>
          <a:p>
            <a:pPr marL="285750" indent="-285750">
              <a:lnSpc>
                <a:spcPct val="150000"/>
              </a:lnSpc>
              <a:buFont typeface="Arial" panose="020B0604020202020204" pitchFamily="34" charset="0"/>
              <a:buChar char="•"/>
            </a:pPr>
            <a:endParaRPr lang="en-NL"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5D7F499B-1F3E-1728-D813-B93F04B5A501}"/>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424719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2626-4F7E-8E0A-1CE7-F24B388029BA}"/>
              </a:ext>
            </a:extLst>
          </p:cNvPr>
          <p:cNvSpPr>
            <a:spLocks noGrp="1"/>
          </p:cNvSpPr>
          <p:nvPr>
            <p:ph type="title"/>
          </p:nvPr>
        </p:nvSpPr>
        <p:spPr/>
        <p:txBody>
          <a:bodyPr/>
          <a:lstStyle/>
          <a:p>
            <a:r>
              <a:rPr lang="en-US" dirty="0"/>
              <a:t>Factors influencing acceptance</a:t>
            </a:r>
            <a:endParaRPr lang="en-NL" dirty="0"/>
          </a:p>
        </p:txBody>
      </p:sp>
      <p:sp>
        <p:nvSpPr>
          <p:cNvPr id="6" name="Slide Number Placeholder 5">
            <a:extLst>
              <a:ext uri="{FF2B5EF4-FFF2-40B4-BE49-F238E27FC236}">
                <a16:creationId xmlns:a16="http://schemas.microsoft.com/office/drawing/2014/main" id="{B4DF17CD-0455-E542-B889-10F177F509E0}"/>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3661768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7275-FAFC-5E94-7D1A-F5472E7D5328}"/>
              </a:ext>
            </a:extLst>
          </p:cNvPr>
          <p:cNvSpPr>
            <a:spLocks noGrp="1"/>
          </p:cNvSpPr>
          <p:nvPr>
            <p:ph type="title"/>
          </p:nvPr>
        </p:nvSpPr>
        <p:spPr>
          <a:xfrm>
            <a:off x="3830245" y="469028"/>
            <a:ext cx="6766560" cy="768096"/>
          </a:xfrm>
        </p:spPr>
        <p:txBody>
          <a:bodyPr/>
          <a:lstStyle/>
          <a:p>
            <a:r>
              <a:rPr lang="en-US" sz="2400" dirty="0"/>
              <a:t>Literature review</a:t>
            </a:r>
            <a:endParaRPr lang="en-NL" sz="2400" dirty="0"/>
          </a:p>
        </p:txBody>
      </p:sp>
      <p:sp>
        <p:nvSpPr>
          <p:cNvPr id="3" name="Content Placeholder 2">
            <a:extLst>
              <a:ext uri="{FF2B5EF4-FFF2-40B4-BE49-F238E27FC236}">
                <a16:creationId xmlns:a16="http://schemas.microsoft.com/office/drawing/2014/main" id="{7B48D8A3-BF4D-2EE6-7C23-15E48AD5C372}"/>
              </a:ext>
            </a:extLst>
          </p:cNvPr>
          <p:cNvSpPr>
            <a:spLocks noGrp="1"/>
          </p:cNvSpPr>
          <p:nvPr>
            <p:ph idx="1"/>
          </p:nvPr>
        </p:nvSpPr>
        <p:spPr>
          <a:xfrm>
            <a:off x="4017628" y="3222752"/>
            <a:ext cx="6973460" cy="2700528"/>
          </a:xfrm>
        </p:spPr>
        <p:txBody>
          <a:bodyPr/>
          <a:lstStyle/>
          <a:p>
            <a:pPr marL="285750" indent="-285750">
              <a:buFont typeface="Arial" panose="020B0604020202020204" pitchFamily="34" charset="0"/>
              <a:buChar char="•"/>
            </a:pPr>
            <a:r>
              <a:rPr lang="en-US" dirty="0">
                <a:solidFill>
                  <a:srgbClr val="202C8F"/>
                </a:solidFill>
                <a:effectLst/>
                <a:latin typeface="Arial" panose="020B0604020202020204" pitchFamily="34" charset="0"/>
                <a:ea typeface="Calibri" panose="020F0502020204030204" pitchFamily="34" charset="0"/>
                <a:cs typeface="Arial" panose="020B0604020202020204" pitchFamily="34" charset="0"/>
              </a:rPr>
              <a:t>Based on a categorization from </a:t>
            </a:r>
            <a:r>
              <a:rPr lang="en-US" i="1" dirty="0">
                <a:solidFill>
                  <a:srgbClr val="202C8F"/>
                </a:solidFill>
                <a:effectLst/>
                <a:latin typeface="Arial" panose="020B0604020202020204" pitchFamily="34" charset="0"/>
                <a:ea typeface="Calibri" panose="020F0502020204030204" pitchFamily="34" charset="0"/>
                <a:cs typeface="Arial" panose="020B0604020202020204" pitchFamily="34" charset="0"/>
              </a:rPr>
              <a:t>relevant</a:t>
            </a:r>
            <a:r>
              <a:rPr lang="en-US" dirty="0">
                <a:solidFill>
                  <a:srgbClr val="202C8F"/>
                </a:solidFill>
                <a:effectLst/>
                <a:latin typeface="Arial" panose="020B0604020202020204" pitchFamily="34" charset="0"/>
                <a:ea typeface="Calibri" panose="020F0502020204030204" pitchFamily="34" charset="0"/>
                <a:cs typeface="Arial" panose="020B0604020202020204" pitchFamily="34" charset="0"/>
              </a:rPr>
              <a:t> (1) to </a:t>
            </a:r>
            <a:r>
              <a:rPr lang="en-US" i="1" dirty="0">
                <a:solidFill>
                  <a:srgbClr val="202C8F"/>
                </a:solidFill>
                <a:effectLst/>
                <a:latin typeface="Arial" panose="020B0604020202020204" pitchFamily="34" charset="0"/>
                <a:ea typeface="Calibri" panose="020F0502020204030204" pitchFamily="34" charset="0"/>
                <a:cs typeface="Arial" panose="020B0604020202020204" pitchFamily="34" charset="0"/>
              </a:rPr>
              <a:t>maybe relevant</a:t>
            </a:r>
            <a:r>
              <a:rPr lang="en-US" dirty="0">
                <a:solidFill>
                  <a:srgbClr val="202C8F"/>
                </a:solidFill>
                <a:effectLst/>
                <a:latin typeface="Arial" panose="020B0604020202020204" pitchFamily="34" charset="0"/>
                <a:ea typeface="Calibri" panose="020F0502020204030204" pitchFamily="34" charset="0"/>
                <a:cs typeface="Arial" panose="020B0604020202020204" pitchFamily="34" charset="0"/>
              </a:rPr>
              <a:t> (2) to </a:t>
            </a:r>
            <a:r>
              <a:rPr lang="en-US" i="1" dirty="0">
                <a:solidFill>
                  <a:srgbClr val="202C8F"/>
                </a:solidFill>
                <a:effectLst/>
                <a:latin typeface="Arial" panose="020B0604020202020204" pitchFamily="34" charset="0"/>
                <a:ea typeface="Calibri" panose="020F0502020204030204" pitchFamily="34" charset="0"/>
                <a:cs typeface="Arial" panose="020B0604020202020204" pitchFamily="34" charset="0"/>
              </a:rPr>
              <a:t>not relevant</a:t>
            </a:r>
            <a:r>
              <a:rPr lang="en-US" dirty="0">
                <a:solidFill>
                  <a:srgbClr val="202C8F"/>
                </a:solidFill>
                <a:effectLst/>
                <a:latin typeface="Arial" panose="020B0604020202020204" pitchFamily="34" charset="0"/>
                <a:ea typeface="Calibri" panose="020F0502020204030204" pitchFamily="34" charset="0"/>
                <a:cs typeface="Arial" panose="020B0604020202020204" pitchFamily="34" charset="0"/>
              </a:rPr>
              <a:t> (3), 88 articles were selected for a in depth review on social acceptance. </a:t>
            </a:r>
          </a:p>
          <a:p>
            <a:pPr marL="285750" indent="-285750">
              <a:buFont typeface="Arial" panose="020B0604020202020204" pitchFamily="34" charset="0"/>
              <a:buChar char="•"/>
            </a:pPr>
            <a:r>
              <a:rPr lang="en-US" dirty="0">
                <a:solidFill>
                  <a:srgbClr val="202C8F"/>
                </a:solidFill>
                <a:effectLst/>
                <a:latin typeface="Arial" panose="020B0604020202020204" pitchFamily="34" charset="0"/>
                <a:ea typeface="Calibri" panose="020F0502020204030204" pitchFamily="34" charset="0"/>
                <a:cs typeface="Arial" panose="020B0604020202020204" pitchFamily="34" charset="0"/>
              </a:rPr>
              <a:t>Out of these 88 articles only 24 articles talked about factors influencing acceptance. </a:t>
            </a:r>
          </a:p>
          <a:p>
            <a:pPr marL="285750" indent="-285750">
              <a:buFont typeface="Arial" panose="020B0604020202020204" pitchFamily="34" charset="0"/>
              <a:buChar char="•"/>
            </a:pPr>
            <a:r>
              <a:rPr lang="en-US" dirty="0">
                <a:solidFill>
                  <a:srgbClr val="202C8F"/>
                </a:solidFill>
                <a:effectLst/>
                <a:latin typeface="Arial" panose="020B0604020202020204" pitchFamily="34" charset="0"/>
                <a:ea typeface="Calibri" panose="020F0502020204030204" pitchFamily="34" charset="0"/>
                <a:cs typeface="Arial" panose="020B0604020202020204" pitchFamily="34" charset="0"/>
              </a:rPr>
              <a:t>This selection was used to create an overview (following </a:t>
            </a:r>
            <a:r>
              <a:rPr lang="en-US" dirty="0" err="1">
                <a:solidFill>
                  <a:srgbClr val="202C8F"/>
                </a:solidFill>
                <a:effectLst/>
                <a:latin typeface="Arial" panose="020B0604020202020204" pitchFamily="34" charset="0"/>
                <a:ea typeface="Calibri" panose="020F0502020204030204" pitchFamily="34" charset="0"/>
                <a:cs typeface="Arial" panose="020B0604020202020204" pitchFamily="34" charset="0"/>
              </a:rPr>
              <a:t>dia</a:t>
            </a:r>
            <a:r>
              <a:rPr lang="en-US" dirty="0">
                <a:solidFill>
                  <a:srgbClr val="202C8F"/>
                </a:solidFill>
                <a:effectLst/>
                <a:latin typeface="Arial" panose="020B0604020202020204" pitchFamily="34" charset="0"/>
                <a:ea typeface="Calibri" panose="020F0502020204030204" pitchFamily="34" charset="0"/>
                <a:cs typeface="Arial" panose="020B0604020202020204" pitchFamily="34" charset="0"/>
              </a:rPr>
              <a:t>) of relevant factor for social acceptance in the context of the energy transition and green design.  </a:t>
            </a:r>
            <a:endParaRPr lang="en-NL" dirty="0">
              <a:solidFill>
                <a:srgbClr val="202C8F"/>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28C962F-026B-62A8-FAEB-F229953A0FDF}"/>
              </a:ext>
            </a:extLst>
          </p:cNvPr>
          <p:cNvSpPr>
            <a:spLocks noGrp="1"/>
          </p:cNvSpPr>
          <p:nvPr>
            <p:ph type="sldNum" sz="quarter" idx="12"/>
          </p:nvPr>
        </p:nvSpPr>
        <p:spPr/>
        <p:txBody>
          <a:bodyPr/>
          <a:lstStyle/>
          <a:p>
            <a:fld id="{48F63A3B-78C7-47BE-AE5E-E10140E04643}" type="slidenum">
              <a:rPr lang="en-US" smtClean="0"/>
              <a:t>18</a:t>
            </a:fld>
            <a:endParaRPr lang="en-US" dirty="0"/>
          </a:p>
        </p:txBody>
      </p:sp>
      <p:pic>
        <p:nvPicPr>
          <p:cNvPr id="6" name="Content Placeholder 3">
            <a:extLst>
              <a:ext uri="{FF2B5EF4-FFF2-40B4-BE49-F238E27FC236}">
                <a16:creationId xmlns:a16="http://schemas.microsoft.com/office/drawing/2014/main" id="{8E6BB538-0B37-9453-AB2D-B92896954A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7628" y="1619168"/>
            <a:ext cx="6766560" cy="1221539"/>
          </a:xfrm>
          <a:prstGeom prst="rect">
            <a:avLst/>
          </a:prstGeom>
          <a:ln>
            <a:solidFill>
              <a:schemeClr val="tx1"/>
            </a:solidFill>
          </a:ln>
        </p:spPr>
      </p:pic>
    </p:spTree>
    <p:extLst>
      <p:ext uri="{BB962C8B-B14F-4D97-AF65-F5344CB8AC3E}">
        <p14:creationId xmlns:p14="http://schemas.microsoft.com/office/powerpoint/2010/main" val="75428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054181-C181-C1FD-2609-73A006C252D1}"/>
              </a:ext>
            </a:extLst>
          </p:cNvPr>
          <p:cNvSpPr>
            <a:spLocks noGrp="1"/>
          </p:cNvSpPr>
          <p:nvPr>
            <p:ph type="sldNum" sz="quarter" idx="12"/>
          </p:nvPr>
        </p:nvSpPr>
        <p:spPr/>
        <p:txBody>
          <a:bodyPr/>
          <a:lstStyle/>
          <a:p>
            <a:fld id="{48F63A3B-78C7-47BE-AE5E-E10140E04643}" type="slidenum">
              <a:rPr lang="en-US" smtClean="0"/>
              <a:t>19</a:t>
            </a:fld>
            <a:endParaRPr lang="en-US" dirty="0"/>
          </a:p>
        </p:txBody>
      </p:sp>
      <p:pic>
        <p:nvPicPr>
          <p:cNvPr id="4" name="Picture 3">
            <a:extLst>
              <a:ext uri="{FF2B5EF4-FFF2-40B4-BE49-F238E27FC236}">
                <a16:creationId xmlns:a16="http://schemas.microsoft.com/office/drawing/2014/main" id="{504AC95A-E667-A8E6-07B7-D0AA7366AC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2645" y="104707"/>
            <a:ext cx="7966710" cy="6648585"/>
          </a:xfrm>
          <a:prstGeom prst="rect">
            <a:avLst/>
          </a:prstGeom>
          <a:noFill/>
          <a:ln>
            <a:solidFill>
              <a:schemeClr val="tx1"/>
            </a:solidFill>
          </a:ln>
        </p:spPr>
      </p:pic>
      <p:sp>
        <p:nvSpPr>
          <p:cNvPr id="2" name="TextBox 1">
            <a:extLst>
              <a:ext uri="{FF2B5EF4-FFF2-40B4-BE49-F238E27FC236}">
                <a16:creationId xmlns:a16="http://schemas.microsoft.com/office/drawing/2014/main" id="{F99FC180-ADA2-4DF7-E478-39295B5D740E}"/>
              </a:ext>
            </a:extLst>
          </p:cNvPr>
          <p:cNvSpPr txBox="1"/>
          <p:nvPr/>
        </p:nvSpPr>
        <p:spPr>
          <a:xfrm>
            <a:off x="10389305" y="6198048"/>
            <a:ext cx="1543615"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Based on literature review: see last slide</a:t>
            </a:r>
            <a:endParaRPr lang="en-NL"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118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p:txBody>
          <a:bodyPr/>
          <a:lstStyle/>
          <a:p>
            <a:r>
              <a:rPr lang="en-US" sz="4400" b="1" dirty="0">
                <a:solidFill>
                  <a:schemeClr val="accent6"/>
                </a:solidFill>
                <a:latin typeface="Arial" panose="020B0604020202020204" pitchFamily="34" charset="0"/>
                <a:ea typeface="Arial Regular" pitchFamily="34" charset="-122"/>
                <a:cs typeface="Arial" panose="020B0604020202020204" pitchFamily="34" charset="0"/>
              </a:rPr>
              <a:t>AGENDA</a:t>
            </a:r>
            <a:endParaRPr lang="en-US" sz="4400" b="1" dirty="0">
              <a:solidFill>
                <a:schemeClr val="accent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p:txBody>
          <a:bodyPr/>
          <a:lstStyle/>
          <a:p>
            <a:pPr marL="342900" indent="-342900">
              <a:buFont typeface="Arial" panose="020B0604020202020204" pitchFamily="34" charset="0"/>
              <a:buChar char="•"/>
            </a:pPr>
            <a:r>
              <a:rPr lang="en-US" dirty="0"/>
              <a:t>Theoretical insights acceptance concept</a:t>
            </a:r>
          </a:p>
          <a:p>
            <a:pPr marL="342900" indent="-342900">
              <a:buFont typeface="Arial" panose="020B0604020202020204" pitchFamily="34" charset="0"/>
              <a:buChar char="•"/>
            </a:pPr>
            <a:r>
              <a:rPr lang="en-US" dirty="0"/>
              <a:t>Factors important for acceptance </a:t>
            </a:r>
          </a:p>
          <a:p>
            <a:pPr marL="342900" indent="-342900">
              <a:buFont typeface="Arial" panose="020B0604020202020204" pitchFamily="34" charset="0"/>
              <a:buChar char="•"/>
            </a:pPr>
            <a:r>
              <a:rPr lang="en-US" dirty="0"/>
              <a:t>Acceptance in relation to Flexinet </a:t>
            </a:r>
          </a:p>
          <a:p>
            <a:pPr marL="342900" indent="-342900">
              <a:buFont typeface="Arial" panose="020B0604020202020204" pitchFamily="34" charset="0"/>
              <a:buChar char="•"/>
            </a:pPr>
            <a:r>
              <a:rPr lang="en-US" dirty="0"/>
              <a:t>Workshop </a:t>
            </a:r>
          </a:p>
          <a:p>
            <a:endParaRPr lang="en-US" dirty="0"/>
          </a:p>
        </p:txBody>
      </p:sp>
    </p:spTree>
    <p:extLst>
      <p:ext uri="{BB962C8B-B14F-4D97-AF65-F5344CB8AC3E}">
        <p14:creationId xmlns:p14="http://schemas.microsoft.com/office/powerpoint/2010/main" val="385553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8207A-9256-3ECF-C9A6-69A42BD726BB}"/>
              </a:ext>
            </a:extLst>
          </p:cNvPr>
          <p:cNvSpPr>
            <a:spLocks noGrp="1"/>
          </p:cNvSpPr>
          <p:nvPr>
            <p:ph type="title"/>
          </p:nvPr>
        </p:nvSpPr>
        <p:spPr>
          <a:xfrm>
            <a:off x="4098693" y="457200"/>
            <a:ext cx="6766560" cy="768096"/>
          </a:xfrm>
        </p:spPr>
        <p:txBody>
          <a:bodyPr/>
          <a:lstStyle/>
          <a:p>
            <a:r>
              <a:rPr lang="en-US" sz="2400" dirty="0"/>
              <a:t>Problem with only looking at factors </a:t>
            </a:r>
            <a:endParaRPr lang="en-NL" sz="2400" dirty="0"/>
          </a:p>
        </p:txBody>
      </p:sp>
      <p:sp>
        <p:nvSpPr>
          <p:cNvPr id="3" name="Content Placeholder 2">
            <a:extLst>
              <a:ext uri="{FF2B5EF4-FFF2-40B4-BE49-F238E27FC236}">
                <a16:creationId xmlns:a16="http://schemas.microsoft.com/office/drawing/2014/main" id="{AACBCA31-12A6-CA03-BE86-58ECBD4BAB53}"/>
              </a:ext>
            </a:extLst>
          </p:cNvPr>
          <p:cNvSpPr>
            <a:spLocks noGrp="1"/>
          </p:cNvSpPr>
          <p:nvPr>
            <p:ph idx="1"/>
          </p:nvPr>
        </p:nvSpPr>
        <p:spPr>
          <a:xfrm>
            <a:off x="4098693" y="1603677"/>
            <a:ext cx="6766560" cy="2700528"/>
          </a:xfrm>
        </p:spPr>
        <p:txBody>
          <a:bodyPr/>
          <a:lstStyle/>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They do not say anything about steerability </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Most cases are based on </a:t>
            </a:r>
          </a:p>
          <a:p>
            <a:pPr marL="971550" lvl="1" indent="-285750">
              <a:lnSpc>
                <a:spcPct val="150000"/>
              </a:lnSpc>
            </a:pPr>
            <a:r>
              <a:rPr lang="en-US" dirty="0">
                <a:latin typeface="Arial" panose="020B0604020202020204" pitchFamily="34" charset="0"/>
                <a:cs typeface="Arial" panose="020B0604020202020204" pitchFamily="34" charset="0"/>
              </a:rPr>
              <a:t>Opposition (so we know what can hinder acceptance)</a:t>
            </a:r>
          </a:p>
          <a:p>
            <a:pPr marL="971550" lvl="1" indent="-285750">
              <a:lnSpc>
                <a:spcPct val="150000"/>
              </a:lnSpc>
            </a:pPr>
            <a:r>
              <a:rPr lang="en-US" dirty="0">
                <a:latin typeface="Arial" panose="020B0604020202020204" pitchFamily="34" charset="0"/>
                <a:cs typeface="Arial" panose="020B0604020202020204" pitchFamily="34" charset="0"/>
              </a:rPr>
              <a:t>Hypothetical (= more general = socio-political acceptance)</a:t>
            </a:r>
          </a:p>
          <a:p>
            <a:pPr marL="971550" lvl="1" indent="-285750">
              <a:lnSpc>
                <a:spcPct val="150000"/>
              </a:lnSpc>
              <a:buFont typeface="Wingdings" panose="05000000000000000000" pitchFamily="2" charset="2"/>
              <a:buChar char="à"/>
            </a:pPr>
            <a:r>
              <a:rPr lang="en-US" dirty="0">
                <a:latin typeface="Arial" panose="020B0604020202020204" pitchFamily="34" charset="0"/>
                <a:cs typeface="Arial" panose="020B0604020202020204" pitchFamily="34" charset="0"/>
                <a:sym typeface="Wingdings" panose="05000000000000000000" pitchFamily="2" charset="2"/>
              </a:rPr>
              <a:t>This is what they call gap between socio-political acceptance &amp; community acceptance</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sym typeface="Wingdings" panose="05000000000000000000" pitchFamily="2" charset="2"/>
              </a:rPr>
              <a:t>Concreteness thus plays a role people can respond different over time when innovations are concretely implemented/play out. </a:t>
            </a:r>
          </a:p>
          <a:p>
            <a:pPr>
              <a:lnSpc>
                <a:spcPct val="150000"/>
              </a:lnSpc>
            </a:pPr>
            <a:endParaRPr lang="en-US" dirty="0">
              <a:latin typeface="Arial" panose="020B0604020202020204" pitchFamily="34" charset="0"/>
              <a:cs typeface="Arial" panose="020B0604020202020204" pitchFamily="34" charset="0"/>
              <a:sym typeface="Wingdings" panose="05000000000000000000" pitchFamily="2" charset="2"/>
            </a:endParaRPr>
          </a:p>
          <a:p>
            <a:pPr>
              <a:lnSpc>
                <a:spcPct val="150000"/>
              </a:lnSpc>
            </a:pPr>
            <a:r>
              <a:rPr lang="en-US" dirty="0">
                <a:latin typeface="Arial" panose="020B0604020202020204" pitchFamily="34" charset="0"/>
                <a:cs typeface="Arial" panose="020B0604020202020204" pitchFamily="34" charset="0"/>
                <a:sym typeface="Wingdings" panose="05000000000000000000" pitchFamily="2" charset="2"/>
              </a:rPr>
              <a:t>How to do research what people find important when things are not concrete yet: difficult to oversee all implications </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sym typeface="Wingdings" panose="05000000000000000000" pitchFamily="2" charset="2"/>
              </a:rPr>
              <a:t>Therefore VSD + information provision needed</a:t>
            </a:r>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F2E7B9AE-3203-EF89-56AB-63C13B61A378}"/>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34014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4EB1-9352-2453-06F1-D03AF172CFC9}"/>
              </a:ext>
            </a:extLst>
          </p:cNvPr>
          <p:cNvSpPr>
            <a:spLocks noGrp="1"/>
          </p:cNvSpPr>
          <p:nvPr>
            <p:ph type="title"/>
          </p:nvPr>
        </p:nvSpPr>
        <p:spPr>
          <a:xfrm>
            <a:off x="3939302" y="457200"/>
            <a:ext cx="6766560" cy="768096"/>
          </a:xfrm>
        </p:spPr>
        <p:txBody>
          <a:bodyPr/>
          <a:lstStyle/>
          <a:p>
            <a:r>
              <a:rPr lang="en-US" sz="2800" dirty="0"/>
              <a:t>VSD approach (relation acceptance research with Flexinet)</a:t>
            </a:r>
            <a:endParaRPr lang="en-NL" sz="2800" dirty="0"/>
          </a:p>
        </p:txBody>
      </p:sp>
      <p:sp>
        <p:nvSpPr>
          <p:cNvPr id="3" name="Content Placeholder 2">
            <a:extLst>
              <a:ext uri="{FF2B5EF4-FFF2-40B4-BE49-F238E27FC236}">
                <a16:creationId xmlns:a16="http://schemas.microsoft.com/office/drawing/2014/main" id="{016F6B75-DF08-D4E6-6987-4AF9869DC1E9}"/>
              </a:ext>
            </a:extLst>
          </p:cNvPr>
          <p:cNvSpPr>
            <a:spLocks noGrp="1"/>
          </p:cNvSpPr>
          <p:nvPr>
            <p:ph idx="1"/>
          </p:nvPr>
        </p:nvSpPr>
        <p:spPr>
          <a:xfrm>
            <a:off x="3939302" y="2283185"/>
            <a:ext cx="6766560" cy="2700528"/>
          </a:xfrm>
        </p:spPr>
        <p:txBody>
          <a:bodyPr/>
          <a:lstStyle/>
          <a:p>
            <a:pPr marL="285750" indent="-285750">
              <a:lnSpc>
                <a:spcPct val="150000"/>
              </a:lnSpc>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With the VSD we try to understand what is important for people and what that would mean for design criteria for the technologies being developed in Flexinet. </a:t>
            </a:r>
            <a:endParaRPr lang="en-US" dirty="0">
              <a:latin typeface="Arial" panose="020B0604020202020204" pitchFamily="34" charset="0"/>
              <a:ea typeface="Calibri" panose="020F0502020204030204" pitchFamily="34" charset="0"/>
              <a:cs typeface="Arial" panose="020B0604020202020204" pitchFamily="34" charset="0"/>
            </a:endParaRPr>
          </a:p>
          <a:p>
            <a:pPr marL="971550" lvl="1" indent="-285750">
              <a:lnSpc>
                <a:spcPct val="150000"/>
              </a:lnSpc>
            </a:pPr>
            <a:r>
              <a:rPr lang="en-US" dirty="0">
                <a:latin typeface="Arial" panose="020B0604020202020204" pitchFamily="34" charset="0"/>
                <a:cs typeface="Arial" panose="020B0604020202020204" pitchFamily="34" charset="0"/>
              </a:rPr>
              <a:t>Interviews: </a:t>
            </a:r>
          </a:p>
          <a:p>
            <a:pPr marL="1428750" lvl="2" indent="-285750">
              <a:lnSpc>
                <a:spcPct val="150000"/>
              </a:lnSpc>
            </a:pPr>
            <a:r>
              <a:rPr lang="en-US" dirty="0">
                <a:latin typeface="Arial" panose="020B0604020202020204" pitchFamily="34" charset="0"/>
                <a:cs typeface="Arial" panose="020B0604020202020204" pitchFamily="34" charset="0"/>
              </a:rPr>
              <a:t>Current state of knowledge</a:t>
            </a:r>
          </a:p>
          <a:p>
            <a:pPr marL="1428750" lvl="2" indent="-285750">
              <a:lnSpc>
                <a:spcPct val="150000"/>
              </a:lnSpc>
            </a:pPr>
            <a:r>
              <a:rPr lang="en-US" dirty="0">
                <a:latin typeface="Arial" panose="020B0604020202020204" pitchFamily="34" charset="0"/>
                <a:cs typeface="Arial" panose="020B0604020202020204" pitchFamily="34" charset="0"/>
              </a:rPr>
              <a:t>What are important values that need to be met in order to accept something</a:t>
            </a:r>
          </a:p>
        </p:txBody>
      </p:sp>
      <p:sp>
        <p:nvSpPr>
          <p:cNvPr id="5" name="Slide Number Placeholder 4">
            <a:extLst>
              <a:ext uri="{FF2B5EF4-FFF2-40B4-BE49-F238E27FC236}">
                <a16:creationId xmlns:a16="http://schemas.microsoft.com/office/drawing/2014/main" id="{F55AA032-F4D2-6356-A4A0-315A8A6875A8}"/>
              </a:ext>
            </a:extLst>
          </p:cNvPr>
          <p:cNvSpPr>
            <a:spLocks noGrp="1"/>
          </p:cNvSpPr>
          <p:nvPr>
            <p:ph type="sldNum" sz="quarter" idx="12"/>
          </p:nvPr>
        </p:nvSpPr>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45915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958E0A6-A972-66F7-BD08-8B7D579C52D0}"/>
              </a:ext>
            </a:extLst>
          </p:cNvPr>
          <p:cNvGraphicFramePr>
            <a:graphicFrameLocks noGrp="1"/>
          </p:cNvGraphicFramePr>
          <p:nvPr>
            <p:ph idx="1"/>
            <p:extLst>
              <p:ext uri="{D42A27DB-BD31-4B8C-83A1-F6EECF244321}">
                <p14:modId xmlns:p14="http://schemas.microsoft.com/office/powerpoint/2010/main" val="3240868769"/>
              </p:ext>
            </p:extLst>
          </p:nvPr>
        </p:nvGraphicFramePr>
        <p:xfrm>
          <a:off x="4567579" y="1082180"/>
          <a:ext cx="6067395" cy="5462324"/>
        </p:xfrm>
        <a:graphic>
          <a:graphicData uri="http://schemas.openxmlformats.org/drawingml/2006/table">
            <a:tbl>
              <a:tblPr firstRow="1" firstCol="1" bandRow="1">
                <a:tableStyleId>{8799B23B-EC83-4686-B30A-512413B5E67A}</a:tableStyleId>
              </a:tblPr>
              <a:tblGrid>
                <a:gridCol w="2585239">
                  <a:extLst>
                    <a:ext uri="{9D8B030D-6E8A-4147-A177-3AD203B41FA5}">
                      <a16:colId xmlns:a16="http://schemas.microsoft.com/office/drawing/2014/main" val="4206363870"/>
                    </a:ext>
                  </a:extLst>
                </a:gridCol>
                <a:gridCol w="3482156">
                  <a:extLst>
                    <a:ext uri="{9D8B030D-6E8A-4147-A177-3AD203B41FA5}">
                      <a16:colId xmlns:a16="http://schemas.microsoft.com/office/drawing/2014/main" val="95494063"/>
                    </a:ext>
                  </a:extLst>
                </a:gridCol>
              </a:tblGrid>
              <a:tr h="117632">
                <a:tc>
                  <a:txBody>
                    <a:bodyPr/>
                    <a:lstStyle/>
                    <a:p>
                      <a:pPr algn="just" fontAlgn="base">
                        <a:lnSpc>
                          <a:spcPct val="115000"/>
                        </a:lnSpc>
                        <a:spcAft>
                          <a:spcPts val="800"/>
                        </a:spcAft>
                      </a:pPr>
                      <a:r>
                        <a:rPr lang="en-US" sz="1000">
                          <a:effectLst/>
                          <a:latin typeface="Arial" panose="020B0604020202020204" pitchFamily="34" charset="0"/>
                          <a:cs typeface="Arial" panose="020B0604020202020204" pitchFamily="34" charset="0"/>
                        </a:rPr>
                        <a:t>Codes</a:t>
                      </a:r>
                      <a:r>
                        <a:rPr lang="en-NL" sz="1000">
                          <a:effectLst/>
                          <a:latin typeface="Arial" panose="020B0604020202020204" pitchFamily="34" charset="0"/>
                          <a:cs typeface="Arial" panose="020B0604020202020204" pitchFamily="34" charset="0"/>
                        </a:rPr>
                        <a:t> </a:t>
                      </a:r>
                      <a:endParaRPr lang="en-NL"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just" fontAlgn="base">
                        <a:lnSpc>
                          <a:spcPct val="115000"/>
                        </a:lnSpc>
                        <a:spcAft>
                          <a:spcPts val="800"/>
                        </a:spcAft>
                      </a:pPr>
                      <a:r>
                        <a:rPr lang="en-US" sz="1000">
                          <a:effectLst/>
                          <a:latin typeface="Arial" panose="020B0604020202020204" pitchFamily="34" charset="0"/>
                          <a:cs typeface="Arial" panose="020B0604020202020204" pitchFamily="34" charset="0"/>
                        </a:rPr>
                        <a:t>Explanations from interviews</a:t>
                      </a:r>
                      <a:r>
                        <a:rPr lang="en-NL" sz="1000">
                          <a:effectLst/>
                          <a:latin typeface="Arial" panose="020B0604020202020204" pitchFamily="34" charset="0"/>
                          <a:cs typeface="Arial" panose="020B0604020202020204" pitchFamily="34" charset="0"/>
                        </a:rPr>
                        <a:t> </a:t>
                      </a:r>
                      <a:endParaRPr lang="en-NL"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513206858"/>
                  </a:ext>
                </a:extLst>
              </a:tr>
              <a:tr h="2059378">
                <a:tc>
                  <a:txBody>
                    <a:bodyPr/>
                    <a:lstStyle/>
                    <a:p>
                      <a:pPr algn="just" fontAlgn="base">
                        <a:lnSpc>
                          <a:spcPct val="115000"/>
                        </a:lnSpc>
                        <a:spcAft>
                          <a:spcPts val="800"/>
                        </a:spcAft>
                      </a:pPr>
                      <a:r>
                        <a:rPr lang="en-US" sz="1000" dirty="0">
                          <a:effectLst/>
                          <a:latin typeface="Arial" panose="020B0604020202020204" pitchFamily="34" charset="0"/>
                          <a:cs typeface="Arial" panose="020B0604020202020204" pitchFamily="34" charset="0"/>
                        </a:rPr>
                        <a:t>Changing energy resources </a:t>
                      </a:r>
                      <a:r>
                        <a:rPr lang="en-NL" sz="1000" dirty="0">
                          <a:effectLst/>
                          <a:latin typeface="Arial" panose="020B0604020202020204" pitchFamily="34" charset="0"/>
                          <a:cs typeface="Arial" panose="020B0604020202020204" pitchFamily="34" charset="0"/>
                        </a:rPr>
                        <a:t> </a:t>
                      </a:r>
                      <a:endParaRPr lang="en-NL"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342900" lvl="0" indent="-342900" algn="just" fontAlgn="base">
                        <a:lnSpc>
                          <a:spcPct val="115000"/>
                        </a:lnSpc>
                        <a:spcAft>
                          <a:spcPts val="800"/>
                        </a:spcAft>
                        <a:buSzPts val="1000"/>
                        <a:buFont typeface="Symbol" panose="05050102010706020507" pitchFamily="18" charset="2"/>
                        <a:buChar char=""/>
                        <a:tabLst>
                          <a:tab pos="457200" algn="l"/>
                        </a:tabLst>
                      </a:pPr>
                      <a:r>
                        <a:rPr lang="en-US" sz="1000" dirty="0">
                          <a:effectLst/>
                          <a:latin typeface="Arial" panose="020B0604020202020204" pitchFamily="34" charset="0"/>
                          <a:cs typeface="Arial" panose="020B0604020202020204" pitchFamily="34" charset="0"/>
                        </a:rPr>
                        <a:t>‘A conversation about passing from fossil to renewable energies’</a:t>
                      </a:r>
                      <a:r>
                        <a:rPr lang="en-NL" sz="1000" dirty="0">
                          <a:effectLst/>
                          <a:latin typeface="Arial" panose="020B0604020202020204" pitchFamily="34" charset="0"/>
                          <a:cs typeface="Arial" panose="020B0604020202020204" pitchFamily="34" charset="0"/>
                        </a:rPr>
                        <a:t> </a:t>
                      </a:r>
                    </a:p>
                    <a:p>
                      <a:pPr marL="342900" lvl="0" indent="-342900" algn="just" fontAlgn="base">
                        <a:lnSpc>
                          <a:spcPct val="115000"/>
                        </a:lnSpc>
                        <a:spcAft>
                          <a:spcPts val="800"/>
                        </a:spcAft>
                        <a:buSzPts val="1000"/>
                        <a:buFont typeface="Symbol" panose="05050102010706020507" pitchFamily="18" charset="2"/>
                        <a:buChar char=""/>
                        <a:tabLst>
                          <a:tab pos="457200" algn="l"/>
                        </a:tabLst>
                      </a:pPr>
                      <a:r>
                        <a:rPr lang="en-US" sz="1000" dirty="0">
                          <a:effectLst/>
                          <a:latin typeface="Arial" panose="020B0604020202020204" pitchFamily="34" charset="0"/>
                          <a:cs typeface="Arial" panose="020B0604020202020204" pitchFamily="34" charset="0"/>
                        </a:rPr>
                        <a:t>‘Changing the use of fewer fossil fuels to renewable energy like solar or hydrogen’</a:t>
                      </a:r>
                      <a:r>
                        <a:rPr lang="en-NL" sz="1000" dirty="0">
                          <a:effectLst/>
                          <a:latin typeface="Arial" panose="020B0604020202020204" pitchFamily="34" charset="0"/>
                          <a:cs typeface="Arial" panose="020B0604020202020204" pitchFamily="34" charset="0"/>
                        </a:rPr>
                        <a:t> </a:t>
                      </a:r>
                    </a:p>
                    <a:p>
                      <a:pPr marL="342900" lvl="0" indent="-342900" algn="just" fontAlgn="base">
                        <a:lnSpc>
                          <a:spcPct val="115000"/>
                        </a:lnSpc>
                        <a:spcAft>
                          <a:spcPts val="800"/>
                        </a:spcAft>
                        <a:buSzPts val="1000"/>
                        <a:buFont typeface="Symbol" panose="05050102010706020507" pitchFamily="18" charset="2"/>
                        <a:buChar char=""/>
                        <a:tabLst>
                          <a:tab pos="457200" algn="l"/>
                        </a:tabLst>
                      </a:pPr>
                      <a:r>
                        <a:rPr lang="en-US" sz="1000" dirty="0">
                          <a:effectLst/>
                          <a:latin typeface="Arial" panose="020B0604020202020204" pitchFamily="34" charset="0"/>
                          <a:cs typeface="Arial" panose="020B0604020202020204" pitchFamily="34" charset="0"/>
                        </a:rPr>
                        <a:t>‘The way we produce energy and how we store that and share that among everyone’</a:t>
                      </a:r>
                      <a:r>
                        <a:rPr lang="en-NL" sz="1000" dirty="0">
                          <a:effectLst/>
                          <a:latin typeface="Arial" panose="020B0604020202020204" pitchFamily="34" charset="0"/>
                          <a:cs typeface="Arial" panose="020B0604020202020204" pitchFamily="34" charset="0"/>
                        </a:rPr>
                        <a:t> </a:t>
                      </a:r>
                    </a:p>
                    <a:p>
                      <a:pPr marL="342900" lvl="0" indent="-342900" algn="just" fontAlgn="base">
                        <a:lnSpc>
                          <a:spcPct val="115000"/>
                        </a:lnSpc>
                        <a:spcAft>
                          <a:spcPts val="800"/>
                        </a:spcAft>
                        <a:buSzPts val="1000"/>
                        <a:buFont typeface="Symbol" panose="05050102010706020507" pitchFamily="18" charset="2"/>
                        <a:buChar char=""/>
                        <a:tabLst>
                          <a:tab pos="457200" algn="l"/>
                        </a:tabLst>
                      </a:pPr>
                      <a:r>
                        <a:rPr lang="en-US" sz="1000" dirty="0">
                          <a:effectLst/>
                          <a:latin typeface="Arial" panose="020B0604020202020204" pitchFamily="34" charset="0"/>
                          <a:cs typeface="Arial" panose="020B0604020202020204" pitchFamily="34" charset="0"/>
                        </a:rPr>
                        <a:t>‘It is more difficult and less available compared to the past’</a:t>
                      </a:r>
                      <a:r>
                        <a:rPr lang="en-NL" sz="1000" dirty="0">
                          <a:effectLst/>
                          <a:latin typeface="Arial" panose="020B0604020202020204" pitchFamily="34" charset="0"/>
                          <a:cs typeface="Arial" panose="020B0604020202020204" pitchFamily="34" charset="0"/>
                        </a:rPr>
                        <a:t> </a:t>
                      </a:r>
                      <a:endParaRPr lang="en-NL"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774983185"/>
                  </a:ext>
                </a:extLst>
              </a:tr>
              <a:tr h="619431">
                <a:tc>
                  <a:txBody>
                    <a:bodyPr/>
                    <a:lstStyle/>
                    <a:p>
                      <a:pPr algn="just" fontAlgn="base">
                        <a:lnSpc>
                          <a:spcPct val="115000"/>
                        </a:lnSpc>
                        <a:spcAft>
                          <a:spcPts val="800"/>
                        </a:spcAft>
                      </a:pPr>
                      <a:r>
                        <a:rPr lang="en-US" sz="1000">
                          <a:effectLst/>
                          <a:latin typeface="Arial" panose="020B0604020202020204" pitchFamily="34" charset="0"/>
                          <a:cs typeface="Arial" panose="020B0604020202020204" pitchFamily="34" charset="0"/>
                        </a:rPr>
                        <a:t>Diversification of energy sources</a:t>
                      </a:r>
                      <a:r>
                        <a:rPr lang="en-NL" sz="1000">
                          <a:effectLst/>
                          <a:latin typeface="Arial" panose="020B0604020202020204" pitchFamily="34" charset="0"/>
                          <a:cs typeface="Arial" panose="020B0604020202020204" pitchFamily="34" charset="0"/>
                        </a:rPr>
                        <a:t> </a:t>
                      </a:r>
                      <a:endParaRPr lang="en-NL"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342900" lvl="0" indent="-342900" algn="just" fontAlgn="base">
                        <a:lnSpc>
                          <a:spcPct val="115000"/>
                        </a:lnSpc>
                        <a:spcAft>
                          <a:spcPts val="800"/>
                        </a:spcAft>
                        <a:buSzPts val="1000"/>
                        <a:buFont typeface="Symbol" panose="05050102010706020507" pitchFamily="18" charset="2"/>
                        <a:buChar char=""/>
                        <a:tabLst>
                          <a:tab pos="457200" algn="l"/>
                        </a:tabLst>
                      </a:pPr>
                      <a:r>
                        <a:rPr lang="en-US" sz="1000">
                          <a:effectLst/>
                          <a:latin typeface="Arial" panose="020B0604020202020204" pitchFamily="34" charset="0"/>
                          <a:cs typeface="Arial" panose="020B0604020202020204" pitchFamily="34" charset="0"/>
                        </a:rPr>
                        <a:t>‘I think it is diversification of the energy mix, suppliers and everything also change to alternative carbon sources’. </a:t>
                      </a:r>
                      <a:r>
                        <a:rPr lang="en-NL" sz="1000">
                          <a:effectLst/>
                          <a:latin typeface="Arial" panose="020B0604020202020204" pitchFamily="34" charset="0"/>
                          <a:cs typeface="Arial" panose="020B0604020202020204" pitchFamily="34" charset="0"/>
                        </a:rPr>
                        <a:t> </a:t>
                      </a:r>
                      <a:endParaRPr lang="en-NL"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4170762738"/>
                  </a:ext>
                </a:extLst>
              </a:tr>
              <a:tr h="1015781">
                <a:tc>
                  <a:txBody>
                    <a:bodyPr/>
                    <a:lstStyle/>
                    <a:p>
                      <a:pPr algn="just" fontAlgn="base">
                        <a:lnSpc>
                          <a:spcPct val="115000"/>
                        </a:lnSpc>
                        <a:spcAft>
                          <a:spcPts val="800"/>
                        </a:spcAft>
                      </a:pPr>
                      <a:r>
                        <a:rPr lang="en-US" sz="1000">
                          <a:effectLst/>
                          <a:latin typeface="Arial" panose="020B0604020202020204" pitchFamily="34" charset="0"/>
                          <a:cs typeface="Arial" panose="020B0604020202020204" pitchFamily="34" charset="0"/>
                        </a:rPr>
                        <a:t>Changing energy use </a:t>
                      </a:r>
                      <a:r>
                        <a:rPr lang="en-NL" sz="1000">
                          <a:effectLst/>
                          <a:latin typeface="Arial" panose="020B0604020202020204" pitchFamily="34" charset="0"/>
                          <a:cs typeface="Arial" panose="020B0604020202020204" pitchFamily="34" charset="0"/>
                        </a:rPr>
                        <a:t> </a:t>
                      </a:r>
                      <a:endParaRPr lang="en-NL"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342900" lvl="0" indent="-342900" algn="just" fontAlgn="base">
                        <a:lnSpc>
                          <a:spcPct val="115000"/>
                        </a:lnSpc>
                        <a:spcAft>
                          <a:spcPts val="800"/>
                        </a:spcAft>
                        <a:buSzPts val="1000"/>
                        <a:buFont typeface="Symbol" panose="05050102010706020507" pitchFamily="18" charset="2"/>
                        <a:buChar char=""/>
                        <a:tabLst>
                          <a:tab pos="457200" algn="l"/>
                        </a:tabLst>
                      </a:pPr>
                      <a:r>
                        <a:rPr lang="en-US" sz="1000">
                          <a:effectLst/>
                          <a:latin typeface="Arial" panose="020B0604020202020204" pitchFamily="34" charset="0"/>
                          <a:cs typeface="Arial" panose="020B0604020202020204" pitchFamily="34" charset="0"/>
                        </a:rPr>
                        <a:t>‘Another way of using energy’</a:t>
                      </a:r>
                      <a:r>
                        <a:rPr lang="en-NL" sz="1000">
                          <a:effectLst/>
                          <a:latin typeface="Arial" panose="020B0604020202020204" pitchFamily="34" charset="0"/>
                          <a:cs typeface="Arial" panose="020B0604020202020204" pitchFamily="34" charset="0"/>
                        </a:rPr>
                        <a:t> </a:t>
                      </a:r>
                    </a:p>
                    <a:p>
                      <a:pPr marL="342900" lvl="0" indent="-342900" algn="just" fontAlgn="base">
                        <a:lnSpc>
                          <a:spcPct val="115000"/>
                        </a:lnSpc>
                        <a:spcAft>
                          <a:spcPts val="800"/>
                        </a:spcAft>
                        <a:buSzPts val="1000"/>
                        <a:buFont typeface="Symbol" panose="05050102010706020507" pitchFamily="18" charset="2"/>
                        <a:buChar char=""/>
                        <a:tabLst>
                          <a:tab pos="457200" algn="l"/>
                        </a:tabLst>
                      </a:pPr>
                      <a:r>
                        <a:rPr lang="en-US" sz="1000">
                          <a:effectLst/>
                          <a:latin typeface="Arial" panose="020B0604020202020204" pitchFamily="34" charset="0"/>
                          <a:cs typeface="Arial" panose="020B0604020202020204" pitchFamily="34" charset="0"/>
                        </a:rPr>
                        <a:t>‘It has a lot to do with behaviors, because in the past nobody cared about where their energy is coming from’</a:t>
                      </a:r>
                      <a:r>
                        <a:rPr lang="en-NL" sz="1000">
                          <a:effectLst/>
                          <a:latin typeface="Arial" panose="020B0604020202020204" pitchFamily="34" charset="0"/>
                          <a:cs typeface="Arial" panose="020B0604020202020204" pitchFamily="34" charset="0"/>
                        </a:rPr>
                        <a:t> </a:t>
                      </a:r>
                      <a:endParaRPr lang="en-NL"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514006174"/>
                  </a:ext>
                </a:extLst>
              </a:tr>
              <a:tr h="368532">
                <a:tc>
                  <a:txBody>
                    <a:bodyPr/>
                    <a:lstStyle/>
                    <a:p>
                      <a:pPr algn="just" fontAlgn="base">
                        <a:lnSpc>
                          <a:spcPct val="115000"/>
                        </a:lnSpc>
                        <a:spcAft>
                          <a:spcPts val="800"/>
                        </a:spcAft>
                      </a:pPr>
                      <a:r>
                        <a:rPr lang="en-US" sz="1000">
                          <a:effectLst/>
                          <a:latin typeface="Arial" panose="020B0604020202020204" pitchFamily="34" charset="0"/>
                          <a:cs typeface="Arial" panose="020B0604020202020204" pitchFamily="34" charset="0"/>
                        </a:rPr>
                        <a:t>Positivity </a:t>
                      </a:r>
                      <a:r>
                        <a:rPr lang="en-NL" sz="1000">
                          <a:effectLst/>
                          <a:latin typeface="Arial" panose="020B0604020202020204" pitchFamily="34" charset="0"/>
                          <a:cs typeface="Arial" panose="020B0604020202020204" pitchFamily="34" charset="0"/>
                        </a:rPr>
                        <a:t> </a:t>
                      </a:r>
                      <a:endParaRPr lang="en-NL"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342900" lvl="0" indent="-342900" algn="just" fontAlgn="base">
                        <a:lnSpc>
                          <a:spcPct val="115000"/>
                        </a:lnSpc>
                        <a:spcAft>
                          <a:spcPts val="800"/>
                        </a:spcAft>
                        <a:buSzPts val="1000"/>
                        <a:buFont typeface="Symbol" panose="05050102010706020507" pitchFamily="18" charset="2"/>
                        <a:buChar char=""/>
                        <a:tabLst>
                          <a:tab pos="457200" algn="l"/>
                        </a:tabLst>
                      </a:pPr>
                      <a:r>
                        <a:rPr lang="en-US" sz="1000">
                          <a:effectLst/>
                          <a:latin typeface="Arial" panose="020B0604020202020204" pitchFamily="34" charset="0"/>
                          <a:cs typeface="Arial" panose="020B0604020202020204" pitchFamily="34" charset="0"/>
                        </a:rPr>
                        <a:t>‘I see it as something positive and I see the need for it’</a:t>
                      </a:r>
                      <a:r>
                        <a:rPr lang="en-NL" sz="1000">
                          <a:effectLst/>
                          <a:latin typeface="Arial" panose="020B0604020202020204" pitchFamily="34" charset="0"/>
                          <a:cs typeface="Arial" panose="020B0604020202020204" pitchFamily="34" charset="0"/>
                        </a:rPr>
                        <a:t> </a:t>
                      </a:r>
                      <a:endParaRPr lang="en-NL"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644773172"/>
                  </a:ext>
                </a:extLst>
              </a:tr>
              <a:tr h="368532">
                <a:tc>
                  <a:txBody>
                    <a:bodyPr/>
                    <a:lstStyle/>
                    <a:p>
                      <a:pPr algn="just" fontAlgn="base">
                        <a:lnSpc>
                          <a:spcPct val="115000"/>
                        </a:lnSpc>
                        <a:spcAft>
                          <a:spcPts val="800"/>
                        </a:spcAft>
                      </a:pPr>
                      <a:r>
                        <a:rPr lang="en-US" sz="1000">
                          <a:effectLst/>
                          <a:latin typeface="Arial" panose="020B0604020202020204" pitchFamily="34" charset="0"/>
                          <a:cs typeface="Arial" panose="020B0604020202020204" pitchFamily="34" charset="0"/>
                        </a:rPr>
                        <a:t>Changing energy suppliers</a:t>
                      </a:r>
                      <a:r>
                        <a:rPr lang="en-NL" sz="1000">
                          <a:effectLst/>
                          <a:latin typeface="Arial" panose="020B0604020202020204" pitchFamily="34" charset="0"/>
                          <a:cs typeface="Arial" panose="020B0604020202020204" pitchFamily="34" charset="0"/>
                        </a:rPr>
                        <a:t> </a:t>
                      </a:r>
                      <a:endParaRPr lang="en-NL"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342900" lvl="0" indent="-342900" algn="just" fontAlgn="base">
                        <a:lnSpc>
                          <a:spcPct val="115000"/>
                        </a:lnSpc>
                        <a:spcAft>
                          <a:spcPts val="800"/>
                        </a:spcAft>
                        <a:buSzPts val="1000"/>
                        <a:buFont typeface="Symbol" panose="05050102010706020507" pitchFamily="18" charset="2"/>
                        <a:buChar char=""/>
                        <a:tabLst>
                          <a:tab pos="457200" algn="l"/>
                        </a:tabLst>
                      </a:pPr>
                      <a:r>
                        <a:rPr lang="en-US" sz="1000">
                          <a:effectLst/>
                          <a:latin typeface="Arial" panose="020B0604020202020204" pitchFamily="34" charset="0"/>
                          <a:cs typeface="Arial" panose="020B0604020202020204" pitchFamily="34" charset="0"/>
                        </a:rPr>
                        <a:t>‘In my country it is very centralized, we need to decentralize’.</a:t>
                      </a:r>
                      <a:r>
                        <a:rPr lang="en-NL" sz="1000">
                          <a:effectLst/>
                          <a:latin typeface="Arial" panose="020B0604020202020204" pitchFamily="34" charset="0"/>
                          <a:cs typeface="Arial" panose="020B0604020202020204" pitchFamily="34" charset="0"/>
                        </a:rPr>
                        <a:t> </a:t>
                      </a:r>
                      <a:endParaRPr lang="en-NL"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514799178"/>
                  </a:ext>
                </a:extLst>
              </a:tr>
              <a:tr h="870332">
                <a:tc>
                  <a:txBody>
                    <a:bodyPr/>
                    <a:lstStyle/>
                    <a:p>
                      <a:pPr algn="just" fontAlgn="base">
                        <a:lnSpc>
                          <a:spcPct val="115000"/>
                        </a:lnSpc>
                        <a:spcAft>
                          <a:spcPts val="800"/>
                        </a:spcAft>
                      </a:pPr>
                      <a:r>
                        <a:rPr lang="en-US" sz="1000">
                          <a:effectLst/>
                          <a:latin typeface="Arial" panose="020B0604020202020204" pitchFamily="34" charset="0"/>
                          <a:cs typeface="Arial" panose="020B0604020202020204" pitchFamily="34" charset="0"/>
                        </a:rPr>
                        <a:t>Change in perception </a:t>
                      </a:r>
                      <a:r>
                        <a:rPr lang="en-NL" sz="1000">
                          <a:effectLst/>
                          <a:latin typeface="Arial" panose="020B0604020202020204" pitchFamily="34" charset="0"/>
                          <a:cs typeface="Arial" panose="020B0604020202020204" pitchFamily="34" charset="0"/>
                        </a:rPr>
                        <a:t> </a:t>
                      </a:r>
                      <a:endParaRPr lang="en-NL"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342900" lvl="0" indent="-342900" algn="just" fontAlgn="base">
                        <a:lnSpc>
                          <a:spcPct val="115000"/>
                        </a:lnSpc>
                        <a:spcAft>
                          <a:spcPts val="800"/>
                        </a:spcAft>
                        <a:buSzPts val="1000"/>
                        <a:buFont typeface="Symbol" panose="05050102010706020507" pitchFamily="18" charset="2"/>
                        <a:buChar char=""/>
                        <a:tabLst>
                          <a:tab pos="457200" algn="l"/>
                        </a:tabLst>
                      </a:pPr>
                      <a:r>
                        <a:rPr lang="en-US" sz="1000" dirty="0">
                          <a:effectLst/>
                          <a:latin typeface="Arial" panose="020B0604020202020204" pitchFamily="34" charset="0"/>
                          <a:cs typeface="Arial" panose="020B0604020202020204" pitchFamily="34" charset="0"/>
                        </a:rPr>
                        <a:t>‘Change in how we look at energy and our use of it. It is mainly awareness about that energy is not finite.. and that we have to think about how we divide that equally among everyone’</a:t>
                      </a:r>
                      <a:r>
                        <a:rPr lang="en-NL" sz="1000" dirty="0">
                          <a:effectLst/>
                          <a:latin typeface="Arial" panose="020B0604020202020204" pitchFamily="34" charset="0"/>
                          <a:cs typeface="Arial" panose="020B0604020202020204" pitchFamily="34" charset="0"/>
                        </a:rPr>
                        <a:t> </a:t>
                      </a:r>
                      <a:endParaRPr lang="en-NL"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425919082"/>
                  </a:ext>
                </a:extLst>
              </a:tr>
            </a:tbl>
          </a:graphicData>
        </a:graphic>
      </p:graphicFrame>
      <p:sp>
        <p:nvSpPr>
          <p:cNvPr id="5" name="Slide Number Placeholder 4">
            <a:extLst>
              <a:ext uri="{FF2B5EF4-FFF2-40B4-BE49-F238E27FC236}">
                <a16:creationId xmlns:a16="http://schemas.microsoft.com/office/drawing/2014/main" id="{AB41F743-B5E1-E7FD-B452-700C70401018}"/>
              </a:ext>
            </a:extLst>
          </p:cNvPr>
          <p:cNvSpPr>
            <a:spLocks noGrp="1"/>
          </p:cNvSpPr>
          <p:nvPr>
            <p:ph type="sldNum" sz="quarter" idx="12"/>
          </p:nvPr>
        </p:nvSpPr>
        <p:spPr/>
        <p:txBody>
          <a:bodyPr/>
          <a:lstStyle/>
          <a:p>
            <a:fld id="{48F63A3B-78C7-47BE-AE5E-E10140E04643}" type="slidenum">
              <a:rPr lang="en-US" smtClean="0"/>
              <a:t>22</a:t>
            </a:fld>
            <a:endParaRPr lang="en-US" dirty="0"/>
          </a:p>
        </p:txBody>
      </p:sp>
      <p:sp>
        <p:nvSpPr>
          <p:cNvPr id="9" name="Title 1">
            <a:extLst>
              <a:ext uri="{FF2B5EF4-FFF2-40B4-BE49-F238E27FC236}">
                <a16:creationId xmlns:a16="http://schemas.microsoft.com/office/drawing/2014/main" id="{F396EA58-B3D5-74B4-3AE6-33DBD8243B7B}"/>
              </a:ext>
            </a:extLst>
          </p:cNvPr>
          <p:cNvSpPr>
            <a:spLocks noGrp="1"/>
          </p:cNvSpPr>
          <p:nvPr>
            <p:ph type="title"/>
          </p:nvPr>
        </p:nvSpPr>
        <p:spPr>
          <a:xfrm>
            <a:off x="4062341" y="347472"/>
            <a:ext cx="6766560" cy="768096"/>
          </a:xfrm>
        </p:spPr>
        <p:txBody>
          <a:bodyPr/>
          <a:lstStyle/>
          <a:p>
            <a:r>
              <a:rPr lang="en-US" sz="2400" dirty="0"/>
              <a:t>Current state of knowledge</a:t>
            </a:r>
            <a:endParaRPr lang="en-NL" sz="2400" dirty="0"/>
          </a:p>
        </p:txBody>
      </p:sp>
    </p:spTree>
    <p:extLst>
      <p:ext uri="{BB962C8B-B14F-4D97-AF65-F5344CB8AC3E}">
        <p14:creationId xmlns:p14="http://schemas.microsoft.com/office/powerpoint/2010/main" val="1863373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415F4F-0EFC-8834-D4FF-E0EEF072CA4F}"/>
              </a:ext>
            </a:extLst>
          </p:cNvPr>
          <p:cNvSpPr txBox="1">
            <a:spLocks/>
          </p:cNvSpPr>
          <p:nvPr/>
        </p:nvSpPr>
        <p:spPr>
          <a:xfrm>
            <a:off x="758952" y="1216152"/>
            <a:ext cx="10671048" cy="768096"/>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ctr">
              <a:lnSpc>
                <a:spcPct val="90000"/>
              </a:lnSpc>
              <a:spcAft>
                <a:spcPts val="600"/>
              </a:spcAft>
            </a:pPr>
            <a:r>
              <a:rPr lang="en-US" sz="2400" b="1" kern="1200" cap="all" baseline="0" dirty="0">
                <a:latin typeface="+mj-lt"/>
                <a:ea typeface="+mj-ea"/>
                <a:cs typeface="+mj-cs"/>
              </a:rPr>
              <a:t>Values important for accepting the energy transition and related technologies (without information provision)</a:t>
            </a:r>
          </a:p>
        </p:txBody>
      </p:sp>
      <p:sp>
        <p:nvSpPr>
          <p:cNvPr id="5" name="Slide Number Placeholder 4">
            <a:extLst>
              <a:ext uri="{FF2B5EF4-FFF2-40B4-BE49-F238E27FC236}">
                <a16:creationId xmlns:a16="http://schemas.microsoft.com/office/drawing/2014/main" id="{DB7F1B3B-A35B-5F10-596C-2B56B556164F}"/>
              </a:ext>
            </a:extLst>
          </p:cNvPr>
          <p:cNvSpPr>
            <a:spLocks noGrp="1"/>
          </p:cNvSpPr>
          <p:nvPr>
            <p:ph type="sldNum" sz="quarter" idx="12"/>
          </p:nvPr>
        </p:nvSpPr>
        <p:spPr>
          <a:xfrm>
            <a:off x="10945368" y="457200"/>
            <a:ext cx="987552" cy="274320"/>
          </a:xfrm>
        </p:spPr>
        <p:txBody>
          <a:bodyPr vert="horz" lIns="91440" tIns="45720" rIns="91440" bIns="45720" rtlCol="0" anchor="ctr">
            <a:normAutofit/>
          </a:bodyPr>
          <a:lstStyle/>
          <a:p>
            <a:pPr>
              <a:spcAft>
                <a:spcPts val="600"/>
              </a:spcAft>
            </a:pPr>
            <a:fld id="{48F63A3B-78C7-47BE-AE5E-E10140E04643}" type="slidenum">
              <a:rPr lang="en-US" smtClean="0"/>
              <a:pPr>
                <a:spcAft>
                  <a:spcPts val="600"/>
                </a:spcAft>
              </a:pPr>
              <a:t>23</a:t>
            </a:fld>
            <a:endParaRPr lang="en-US"/>
          </a:p>
        </p:txBody>
      </p:sp>
      <p:graphicFrame>
        <p:nvGraphicFramePr>
          <p:cNvPr id="7" name="Content Placeholder 6">
            <a:extLst>
              <a:ext uri="{FF2B5EF4-FFF2-40B4-BE49-F238E27FC236}">
                <a16:creationId xmlns:a16="http://schemas.microsoft.com/office/drawing/2014/main" id="{11FCADAC-04D6-5C82-9E21-9843185B3AC2}"/>
              </a:ext>
            </a:extLst>
          </p:cNvPr>
          <p:cNvGraphicFramePr>
            <a:graphicFrameLocks noGrp="1"/>
          </p:cNvGraphicFramePr>
          <p:nvPr>
            <p:ph sz="half" idx="1"/>
            <p:extLst>
              <p:ext uri="{D42A27DB-BD31-4B8C-83A1-F6EECF244321}">
                <p14:modId xmlns:p14="http://schemas.microsoft.com/office/powerpoint/2010/main" val="919470707"/>
              </p:ext>
            </p:extLst>
          </p:nvPr>
        </p:nvGraphicFramePr>
        <p:xfrm>
          <a:off x="539496" y="2280307"/>
          <a:ext cx="11119105" cy="4080474"/>
        </p:xfrm>
        <a:graphic>
          <a:graphicData uri="http://schemas.openxmlformats.org/drawingml/2006/table">
            <a:tbl>
              <a:tblPr firstRow="1" firstCol="1" bandRow="1">
                <a:noFill/>
                <a:tableStyleId>{5C22544A-7EE6-4342-B048-85BDC9FD1C3A}</a:tableStyleId>
              </a:tblPr>
              <a:tblGrid>
                <a:gridCol w="6378682">
                  <a:extLst>
                    <a:ext uri="{9D8B030D-6E8A-4147-A177-3AD203B41FA5}">
                      <a16:colId xmlns:a16="http://schemas.microsoft.com/office/drawing/2014/main" val="4005367912"/>
                    </a:ext>
                  </a:extLst>
                </a:gridCol>
                <a:gridCol w="4740423">
                  <a:extLst>
                    <a:ext uri="{9D8B030D-6E8A-4147-A177-3AD203B41FA5}">
                      <a16:colId xmlns:a16="http://schemas.microsoft.com/office/drawing/2014/main" val="1460298016"/>
                    </a:ext>
                  </a:extLst>
                </a:gridCol>
              </a:tblGrid>
              <a:tr h="444334">
                <a:tc>
                  <a:txBody>
                    <a:bodyPr/>
                    <a:lstStyle/>
                    <a:p>
                      <a:pPr algn="just" fontAlgn="base">
                        <a:lnSpc>
                          <a:spcPct val="115000"/>
                        </a:lnSpc>
                        <a:spcAft>
                          <a:spcPts val="800"/>
                        </a:spcAft>
                      </a:pPr>
                      <a:r>
                        <a:rPr lang="en-US" sz="1600" b="1" cap="none" spc="0">
                          <a:solidFill>
                            <a:schemeClr val="tx1"/>
                          </a:solidFill>
                          <a:effectLst/>
                        </a:rPr>
                        <a:t>Values important in energy transition (daily life/in general)</a:t>
                      </a:r>
                      <a:r>
                        <a:rPr lang="en-NL" sz="1600" b="1" cap="none" spc="0">
                          <a:solidFill>
                            <a:schemeClr val="tx1"/>
                          </a:solidFill>
                          <a:effectLst/>
                        </a:rPr>
                        <a:t> </a:t>
                      </a:r>
                      <a:endParaRPr lang="en-NL" sz="1600" b="1"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nchor="b">
                    <a:lnL w="12700" cmpd="sng">
                      <a:noFill/>
                    </a:lnL>
                    <a:lnR w="12700" cmpd="sng">
                      <a:noFill/>
                    </a:lnR>
                    <a:lnT w="9525" cap="flat" cmpd="sng" algn="ctr">
                      <a:noFill/>
                      <a:prstDash val="solid"/>
                    </a:lnT>
                    <a:lnB w="38100" cmpd="sng">
                      <a:noFill/>
                    </a:lnB>
                    <a:noFill/>
                  </a:tcPr>
                </a:tc>
                <a:tc>
                  <a:txBody>
                    <a:bodyPr/>
                    <a:lstStyle/>
                    <a:p>
                      <a:pPr algn="just" fontAlgn="base">
                        <a:lnSpc>
                          <a:spcPct val="115000"/>
                        </a:lnSpc>
                        <a:spcAft>
                          <a:spcPts val="800"/>
                        </a:spcAft>
                      </a:pPr>
                      <a:r>
                        <a:rPr lang="en-US" sz="1600" b="1" cap="none" spc="0">
                          <a:solidFill>
                            <a:schemeClr val="tx1"/>
                          </a:solidFill>
                          <a:effectLst/>
                        </a:rPr>
                        <a:t>Values important for acceptance</a:t>
                      </a:r>
                      <a:r>
                        <a:rPr lang="en-NL" sz="1600" b="1" cap="none" spc="0">
                          <a:solidFill>
                            <a:schemeClr val="tx1"/>
                          </a:solidFill>
                          <a:effectLst/>
                        </a:rPr>
                        <a:t> </a:t>
                      </a:r>
                      <a:endParaRPr lang="en-NL" sz="1600" b="1"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834902532"/>
                  </a:ext>
                </a:extLst>
              </a:tr>
              <a:tr h="380868">
                <a:tc>
                  <a:txBody>
                    <a:bodyPr/>
                    <a:lstStyle/>
                    <a:p>
                      <a:pPr algn="just" fontAlgn="base">
                        <a:lnSpc>
                          <a:spcPct val="115000"/>
                        </a:lnSpc>
                        <a:spcAft>
                          <a:spcPts val="800"/>
                        </a:spcAft>
                      </a:pPr>
                      <a:r>
                        <a:rPr lang="en-US" sz="1200" b="1" cap="none" spc="0">
                          <a:solidFill>
                            <a:schemeClr val="tx1"/>
                          </a:solidFill>
                          <a:effectLst/>
                        </a:rPr>
                        <a:t>Availability of energy</a:t>
                      </a:r>
                      <a:r>
                        <a:rPr lang="en-NL" sz="1200" b="1" cap="none" spc="0">
                          <a:solidFill>
                            <a:schemeClr val="tx1"/>
                          </a:solidFill>
                          <a:effectLst/>
                        </a:rPr>
                        <a:t> </a:t>
                      </a:r>
                      <a:endParaRPr lang="en-NL" sz="1200" b="1"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pPr algn="just" fontAlgn="base">
                        <a:lnSpc>
                          <a:spcPct val="115000"/>
                        </a:lnSpc>
                        <a:spcAft>
                          <a:spcPts val="800"/>
                        </a:spcAft>
                      </a:pPr>
                      <a:r>
                        <a:rPr lang="en-US" sz="1200" cap="none" spc="0">
                          <a:solidFill>
                            <a:schemeClr val="tx1"/>
                          </a:solidFill>
                          <a:effectLst/>
                        </a:rPr>
                        <a:t>Affordability </a:t>
                      </a:r>
                      <a:r>
                        <a:rPr lang="en-NL" sz="1200" cap="none" spc="0">
                          <a:solidFill>
                            <a:schemeClr val="tx1"/>
                          </a:solidFill>
                          <a:effectLst/>
                        </a:rPr>
                        <a:t> </a:t>
                      </a:r>
                      <a:endParaRPr lang="en-NL" sz="12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3949526955"/>
                  </a:ext>
                </a:extLst>
              </a:tr>
              <a:tr h="380868">
                <a:tc>
                  <a:txBody>
                    <a:bodyPr/>
                    <a:lstStyle/>
                    <a:p>
                      <a:pPr algn="just" fontAlgn="base">
                        <a:lnSpc>
                          <a:spcPct val="115000"/>
                        </a:lnSpc>
                        <a:spcAft>
                          <a:spcPts val="800"/>
                        </a:spcAft>
                      </a:pPr>
                      <a:r>
                        <a:rPr lang="en-US" sz="1200" b="1" cap="none" spc="0">
                          <a:solidFill>
                            <a:schemeClr val="tx1"/>
                          </a:solidFill>
                          <a:effectLst/>
                        </a:rPr>
                        <a:t>Sustainable sources of energy</a:t>
                      </a:r>
                      <a:r>
                        <a:rPr lang="en-NL" sz="1200" b="1" cap="none" spc="0">
                          <a:solidFill>
                            <a:schemeClr val="tx1"/>
                          </a:solidFill>
                          <a:effectLst/>
                        </a:rPr>
                        <a:t> </a:t>
                      </a:r>
                      <a:endParaRPr lang="en-NL" sz="1200" b="1"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just" fontAlgn="base">
                        <a:lnSpc>
                          <a:spcPct val="115000"/>
                        </a:lnSpc>
                        <a:spcAft>
                          <a:spcPts val="800"/>
                        </a:spcAft>
                      </a:pPr>
                      <a:r>
                        <a:rPr lang="en-US" sz="1200" cap="none" spc="0">
                          <a:solidFill>
                            <a:schemeClr val="tx1"/>
                          </a:solidFill>
                          <a:effectLst/>
                        </a:rPr>
                        <a:t>Viability of proposed solution</a:t>
                      </a:r>
                      <a:r>
                        <a:rPr lang="en-NL" sz="1200" cap="none" spc="0">
                          <a:solidFill>
                            <a:schemeClr val="tx1"/>
                          </a:solidFill>
                          <a:effectLst/>
                        </a:rPr>
                        <a:t> </a:t>
                      </a:r>
                      <a:endParaRPr lang="en-NL" sz="12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7398683"/>
                  </a:ext>
                </a:extLst>
              </a:tr>
              <a:tr h="589196">
                <a:tc>
                  <a:txBody>
                    <a:bodyPr/>
                    <a:lstStyle/>
                    <a:p>
                      <a:pPr algn="just" fontAlgn="base">
                        <a:lnSpc>
                          <a:spcPct val="115000"/>
                        </a:lnSpc>
                        <a:spcAft>
                          <a:spcPts val="800"/>
                        </a:spcAft>
                      </a:pPr>
                      <a:r>
                        <a:rPr lang="en-US" sz="1200" b="1" cap="none" spc="0">
                          <a:solidFill>
                            <a:schemeClr val="tx1"/>
                          </a:solidFill>
                          <a:effectLst/>
                        </a:rPr>
                        <a:t>Affordability (economically) </a:t>
                      </a:r>
                      <a:r>
                        <a:rPr lang="en-NL" sz="1200" b="1" cap="none" spc="0">
                          <a:solidFill>
                            <a:schemeClr val="tx1"/>
                          </a:solidFill>
                          <a:effectLst/>
                        </a:rPr>
                        <a:t> </a:t>
                      </a:r>
                      <a:endParaRPr lang="en-NL" sz="1200" b="1"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just" fontAlgn="base">
                        <a:lnSpc>
                          <a:spcPct val="115000"/>
                        </a:lnSpc>
                        <a:spcAft>
                          <a:spcPts val="800"/>
                        </a:spcAft>
                      </a:pPr>
                      <a:r>
                        <a:rPr lang="en-US" sz="1200" cap="none" spc="0">
                          <a:solidFill>
                            <a:schemeClr val="tx1"/>
                          </a:solidFill>
                          <a:effectLst/>
                        </a:rPr>
                        <a:t>Sustainability of technology (in terms of environment/ within the system)</a:t>
                      </a:r>
                      <a:r>
                        <a:rPr lang="en-NL" sz="1200" cap="none" spc="0">
                          <a:solidFill>
                            <a:schemeClr val="tx1"/>
                          </a:solidFill>
                          <a:effectLst/>
                        </a:rPr>
                        <a:t> </a:t>
                      </a:r>
                      <a:endParaRPr lang="en-NL" sz="12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648121319"/>
                  </a:ext>
                </a:extLst>
              </a:tr>
              <a:tr h="380868">
                <a:tc>
                  <a:txBody>
                    <a:bodyPr/>
                    <a:lstStyle/>
                    <a:p>
                      <a:pPr algn="just" fontAlgn="base">
                        <a:lnSpc>
                          <a:spcPct val="115000"/>
                        </a:lnSpc>
                        <a:spcAft>
                          <a:spcPts val="800"/>
                        </a:spcAft>
                      </a:pPr>
                      <a:r>
                        <a:rPr lang="en-US" sz="1200" b="1" cap="none" spc="0">
                          <a:solidFill>
                            <a:schemeClr val="tx1"/>
                          </a:solidFill>
                          <a:effectLst/>
                        </a:rPr>
                        <a:t>Accessibility </a:t>
                      </a:r>
                      <a:r>
                        <a:rPr lang="en-NL" sz="1200" b="1" cap="none" spc="0">
                          <a:solidFill>
                            <a:schemeClr val="tx1"/>
                          </a:solidFill>
                          <a:effectLst/>
                        </a:rPr>
                        <a:t> </a:t>
                      </a:r>
                      <a:endParaRPr lang="en-NL" sz="1200" b="1"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just" fontAlgn="base">
                        <a:lnSpc>
                          <a:spcPct val="115000"/>
                        </a:lnSpc>
                        <a:spcAft>
                          <a:spcPts val="800"/>
                        </a:spcAft>
                      </a:pPr>
                      <a:r>
                        <a:rPr lang="en-US" sz="1200" cap="none" spc="0">
                          <a:solidFill>
                            <a:schemeClr val="tx1"/>
                          </a:solidFill>
                          <a:effectLst/>
                        </a:rPr>
                        <a:t>Practicality  </a:t>
                      </a:r>
                      <a:r>
                        <a:rPr lang="en-NL" sz="1200" cap="none" spc="0">
                          <a:solidFill>
                            <a:schemeClr val="tx1"/>
                          </a:solidFill>
                          <a:effectLst/>
                        </a:rPr>
                        <a:t> </a:t>
                      </a:r>
                      <a:endParaRPr lang="en-NL" sz="12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736346395"/>
                  </a:ext>
                </a:extLst>
              </a:tr>
              <a:tr h="380868">
                <a:tc>
                  <a:txBody>
                    <a:bodyPr/>
                    <a:lstStyle/>
                    <a:p>
                      <a:pPr algn="just" fontAlgn="base">
                        <a:lnSpc>
                          <a:spcPct val="115000"/>
                        </a:lnSpc>
                        <a:spcAft>
                          <a:spcPts val="800"/>
                        </a:spcAft>
                      </a:pPr>
                      <a:r>
                        <a:rPr lang="en-US" sz="1200" b="1" cap="none" spc="0">
                          <a:solidFill>
                            <a:schemeClr val="tx1"/>
                          </a:solidFill>
                          <a:effectLst/>
                        </a:rPr>
                        <a:t>Gradualism in change</a:t>
                      </a:r>
                      <a:r>
                        <a:rPr lang="en-NL" sz="1200" b="1" cap="none" spc="0">
                          <a:solidFill>
                            <a:schemeClr val="tx1"/>
                          </a:solidFill>
                          <a:effectLst/>
                        </a:rPr>
                        <a:t> </a:t>
                      </a:r>
                      <a:endParaRPr lang="en-NL" sz="1200" b="1"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just" fontAlgn="base">
                        <a:lnSpc>
                          <a:spcPct val="115000"/>
                        </a:lnSpc>
                        <a:spcAft>
                          <a:spcPts val="800"/>
                        </a:spcAft>
                      </a:pPr>
                      <a:r>
                        <a:rPr lang="en-US" sz="1200" cap="none" spc="0">
                          <a:solidFill>
                            <a:schemeClr val="tx1"/>
                          </a:solidFill>
                          <a:effectLst/>
                        </a:rPr>
                        <a:t>Fair </a:t>
                      </a:r>
                      <a:r>
                        <a:rPr lang="en-NL" sz="1200" cap="none" spc="0">
                          <a:solidFill>
                            <a:schemeClr val="tx1"/>
                          </a:solidFill>
                          <a:effectLst/>
                        </a:rPr>
                        <a:t> </a:t>
                      </a:r>
                      <a:endParaRPr lang="en-NL" sz="12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2442152020"/>
                  </a:ext>
                </a:extLst>
              </a:tr>
              <a:tr h="380868">
                <a:tc>
                  <a:txBody>
                    <a:bodyPr/>
                    <a:lstStyle/>
                    <a:p>
                      <a:pPr algn="just" fontAlgn="base">
                        <a:lnSpc>
                          <a:spcPct val="115000"/>
                        </a:lnSpc>
                        <a:spcAft>
                          <a:spcPts val="800"/>
                        </a:spcAft>
                      </a:pPr>
                      <a:r>
                        <a:rPr lang="en-US" sz="1200" b="1" cap="none" spc="0">
                          <a:solidFill>
                            <a:schemeClr val="tx1"/>
                          </a:solidFill>
                          <a:effectLst/>
                        </a:rPr>
                        <a:t>Control </a:t>
                      </a:r>
                      <a:r>
                        <a:rPr lang="en-NL" sz="1200" b="1" cap="none" spc="0">
                          <a:solidFill>
                            <a:schemeClr val="tx1"/>
                          </a:solidFill>
                          <a:effectLst/>
                        </a:rPr>
                        <a:t> </a:t>
                      </a:r>
                      <a:endParaRPr lang="en-NL" sz="1200" b="1"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just" fontAlgn="base">
                        <a:lnSpc>
                          <a:spcPct val="115000"/>
                        </a:lnSpc>
                        <a:spcAft>
                          <a:spcPts val="800"/>
                        </a:spcAft>
                      </a:pPr>
                      <a:r>
                        <a:rPr lang="en-US" sz="1200" cap="none" spc="0">
                          <a:solidFill>
                            <a:schemeClr val="tx1"/>
                          </a:solidFill>
                          <a:effectLst/>
                        </a:rPr>
                        <a:t>Exclusion of negative feedback loops</a:t>
                      </a:r>
                      <a:r>
                        <a:rPr lang="en-NL" sz="1200" cap="none" spc="0">
                          <a:solidFill>
                            <a:schemeClr val="tx1"/>
                          </a:solidFill>
                          <a:effectLst/>
                        </a:rPr>
                        <a:t> </a:t>
                      </a:r>
                      <a:endParaRPr lang="en-NL" sz="12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770159989"/>
                  </a:ext>
                </a:extLst>
              </a:tr>
              <a:tr h="380868">
                <a:tc>
                  <a:txBody>
                    <a:bodyPr/>
                    <a:lstStyle/>
                    <a:p>
                      <a:pPr algn="just" fontAlgn="base">
                        <a:lnSpc>
                          <a:spcPct val="115000"/>
                        </a:lnSpc>
                        <a:spcAft>
                          <a:spcPts val="800"/>
                        </a:spcAft>
                      </a:pPr>
                      <a:r>
                        <a:rPr lang="en-US" sz="1200" b="1" cap="none" spc="0">
                          <a:solidFill>
                            <a:schemeClr val="tx1"/>
                          </a:solidFill>
                          <a:effectLst/>
                        </a:rPr>
                        <a:t>Comfortability </a:t>
                      </a:r>
                      <a:r>
                        <a:rPr lang="en-NL" sz="1200" b="1" cap="none" spc="0">
                          <a:solidFill>
                            <a:schemeClr val="tx1"/>
                          </a:solidFill>
                          <a:effectLst/>
                        </a:rPr>
                        <a:t> </a:t>
                      </a:r>
                      <a:endParaRPr lang="en-NL" sz="1200" b="1"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just" fontAlgn="base">
                        <a:lnSpc>
                          <a:spcPct val="115000"/>
                        </a:lnSpc>
                        <a:spcAft>
                          <a:spcPts val="800"/>
                        </a:spcAft>
                      </a:pPr>
                      <a:r>
                        <a:rPr lang="en-US" sz="1200" cap="none" spc="0">
                          <a:solidFill>
                            <a:schemeClr val="tx1"/>
                          </a:solidFill>
                          <a:effectLst/>
                        </a:rPr>
                        <a:t>Simplicity </a:t>
                      </a:r>
                      <a:r>
                        <a:rPr lang="en-NL" sz="1200" cap="none" spc="0">
                          <a:solidFill>
                            <a:schemeClr val="tx1"/>
                          </a:solidFill>
                          <a:effectLst/>
                        </a:rPr>
                        <a:t> </a:t>
                      </a:r>
                      <a:endParaRPr lang="en-NL" sz="12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3541773621"/>
                  </a:ext>
                </a:extLst>
              </a:tr>
              <a:tr h="380868">
                <a:tc>
                  <a:txBody>
                    <a:bodyPr/>
                    <a:lstStyle/>
                    <a:p>
                      <a:pPr algn="just" fontAlgn="base">
                        <a:lnSpc>
                          <a:spcPct val="115000"/>
                        </a:lnSpc>
                        <a:spcAft>
                          <a:spcPts val="800"/>
                        </a:spcAft>
                      </a:pPr>
                      <a:r>
                        <a:rPr lang="en-US" sz="1200" b="1" cap="none" spc="0">
                          <a:solidFill>
                            <a:schemeClr val="tx1"/>
                          </a:solidFill>
                          <a:effectLst/>
                        </a:rPr>
                        <a:t>Fulfillment of basic needs</a:t>
                      </a:r>
                      <a:r>
                        <a:rPr lang="en-NL" sz="1200" b="1" cap="none" spc="0">
                          <a:solidFill>
                            <a:schemeClr val="tx1"/>
                          </a:solidFill>
                          <a:effectLst/>
                        </a:rPr>
                        <a:t> </a:t>
                      </a:r>
                      <a:endParaRPr lang="en-NL" sz="1200" b="1"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just" fontAlgn="base">
                        <a:lnSpc>
                          <a:spcPct val="115000"/>
                        </a:lnSpc>
                        <a:spcAft>
                          <a:spcPts val="800"/>
                        </a:spcAft>
                      </a:pPr>
                      <a:r>
                        <a:rPr lang="en-US" sz="1200" cap="none" spc="0">
                          <a:solidFill>
                            <a:schemeClr val="tx1"/>
                          </a:solidFill>
                          <a:effectLst/>
                        </a:rPr>
                        <a:t>Engaging </a:t>
                      </a:r>
                      <a:r>
                        <a:rPr lang="en-NL" sz="1200" cap="none" spc="0">
                          <a:solidFill>
                            <a:schemeClr val="tx1"/>
                          </a:solidFill>
                          <a:effectLst/>
                        </a:rPr>
                        <a:t> </a:t>
                      </a:r>
                      <a:endParaRPr lang="en-NL" sz="12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076498950"/>
                  </a:ext>
                </a:extLst>
              </a:tr>
              <a:tr h="380868">
                <a:tc>
                  <a:txBody>
                    <a:bodyPr/>
                    <a:lstStyle/>
                    <a:p>
                      <a:pPr algn="just" fontAlgn="base">
                        <a:lnSpc>
                          <a:spcPct val="115000"/>
                        </a:lnSpc>
                        <a:spcAft>
                          <a:spcPts val="800"/>
                        </a:spcAft>
                      </a:pPr>
                      <a:r>
                        <a:rPr lang="en-NL" sz="1200" b="1" cap="none" spc="0">
                          <a:solidFill>
                            <a:schemeClr val="tx1"/>
                          </a:solidFill>
                          <a:effectLst/>
                        </a:rPr>
                        <a:t> </a:t>
                      </a:r>
                      <a:endParaRPr lang="en-NL" sz="1200" b="1"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just" fontAlgn="base">
                        <a:lnSpc>
                          <a:spcPct val="115000"/>
                        </a:lnSpc>
                        <a:spcAft>
                          <a:spcPts val="800"/>
                        </a:spcAft>
                      </a:pPr>
                      <a:r>
                        <a:rPr lang="en-US" sz="1200" cap="none" spc="0">
                          <a:solidFill>
                            <a:schemeClr val="tx1"/>
                          </a:solidFill>
                          <a:effectLst/>
                        </a:rPr>
                        <a:t>Clear cost-benefit </a:t>
                      </a:r>
                      <a:r>
                        <a:rPr lang="en-NL" sz="1200" cap="none" spc="0">
                          <a:solidFill>
                            <a:schemeClr val="tx1"/>
                          </a:solidFill>
                          <a:effectLst/>
                        </a:rPr>
                        <a:t> </a:t>
                      </a:r>
                      <a:endParaRPr lang="en-NL" sz="12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404" marR="0" marT="18116" marB="13586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89670338"/>
                  </a:ext>
                </a:extLst>
              </a:tr>
            </a:tbl>
          </a:graphicData>
        </a:graphic>
      </p:graphicFrame>
    </p:spTree>
    <p:extLst>
      <p:ext uri="{BB962C8B-B14F-4D97-AF65-F5344CB8AC3E}">
        <p14:creationId xmlns:p14="http://schemas.microsoft.com/office/powerpoint/2010/main" val="144836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486E6-48C4-1BF1-394F-D4E3D5BB6F2C}"/>
              </a:ext>
            </a:extLst>
          </p:cNvPr>
          <p:cNvSpPr>
            <a:spLocks noGrp="1"/>
          </p:cNvSpPr>
          <p:nvPr>
            <p:ph type="title"/>
          </p:nvPr>
        </p:nvSpPr>
        <p:spPr>
          <a:xfrm>
            <a:off x="4023192" y="457200"/>
            <a:ext cx="6766560" cy="768096"/>
          </a:xfrm>
        </p:spPr>
        <p:txBody>
          <a:bodyPr/>
          <a:lstStyle/>
          <a:p>
            <a:r>
              <a:rPr lang="en-US" sz="2800" dirty="0"/>
              <a:t>Results workshop Green Village </a:t>
            </a:r>
            <a:endParaRPr lang="en-NL" sz="2800" dirty="0"/>
          </a:p>
        </p:txBody>
      </p:sp>
      <p:sp>
        <p:nvSpPr>
          <p:cNvPr id="3" name="Content Placeholder 2">
            <a:extLst>
              <a:ext uri="{FF2B5EF4-FFF2-40B4-BE49-F238E27FC236}">
                <a16:creationId xmlns:a16="http://schemas.microsoft.com/office/drawing/2014/main" id="{00539450-EE00-19FC-0A8C-45FD2A92F36F}"/>
              </a:ext>
            </a:extLst>
          </p:cNvPr>
          <p:cNvSpPr>
            <a:spLocks noGrp="1"/>
          </p:cNvSpPr>
          <p:nvPr>
            <p:ph idx="1"/>
          </p:nvPr>
        </p:nvSpPr>
        <p:spPr>
          <a:xfrm>
            <a:off x="4023192" y="1679178"/>
            <a:ext cx="6766560" cy="2700528"/>
          </a:xfrm>
        </p:spPr>
        <p:txBody>
          <a:bodyPr/>
          <a:lstStyle/>
          <a:p>
            <a:pPr marL="285750" indent="-285750">
              <a:lnSpc>
                <a:spcPct val="150000"/>
              </a:lnSpc>
              <a:buFont typeface="Arial" panose="020B0604020202020204" pitchFamily="34" charset="0"/>
              <a:buChar char="•"/>
            </a:pPr>
            <a:r>
              <a:rPr lang="en-US" dirty="0">
                <a:solidFill>
                  <a:srgbClr val="202C8F"/>
                </a:solidFill>
                <a:effectLst/>
                <a:latin typeface="Arial" panose="020B0604020202020204" pitchFamily="34" charset="0"/>
                <a:ea typeface="Calibri" panose="020F0502020204030204" pitchFamily="34" charset="0"/>
                <a:cs typeface="Arial" panose="020B0604020202020204" pitchFamily="34" charset="0"/>
              </a:rPr>
              <a:t>Providing information + asking them again what factors / values are important for them after knowing more about the innovations of Flexinet</a:t>
            </a:r>
          </a:p>
          <a:p>
            <a:pPr marL="285750" indent="-285750">
              <a:lnSpc>
                <a:spcPct val="150000"/>
              </a:lnSpc>
              <a:buFont typeface="Arial" panose="020B0604020202020204" pitchFamily="34" charset="0"/>
              <a:buChar char="•"/>
            </a:pPr>
            <a:r>
              <a:rPr lang="en-US" dirty="0">
                <a:solidFill>
                  <a:srgbClr val="202C8F"/>
                </a:solidFill>
                <a:effectLst/>
                <a:latin typeface="Arial" panose="020B0604020202020204" pitchFamily="34" charset="0"/>
                <a:ea typeface="Calibri" panose="020F0502020204030204" pitchFamily="34" charset="0"/>
                <a:cs typeface="Arial" panose="020B0604020202020204" pitchFamily="34" charset="0"/>
              </a:rPr>
              <a:t>We did this step to see whether other factors were going to be mentioned as soon as people know more about an innovation. </a:t>
            </a:r>
          </a:p>
          <a:p>
            <a:pPr marL="285750" indent="-285750">
              <a:lnSpc>
                <a:spcPct val="150000"/>
              </a:lnSpc>
              <a:buFont typeface="Arial" panose="020B0604020202020204" pitchFamily="34" charset="0"/>
              <a:buChar char="•"/>
            </a:pPr>
            <a:r>
              <a:rPr lang="en-US" dirty="0">
                <a:solidFill>
                  <a:srgbClr val="202C8F"/>
                </a:solidFill>
                <a:effectLst/>
                <a:latin typeface="Arial" panose="020B0604020202020204" pitchFamily="34" charset="0"/>
                <a:ea typeface="Calibri" panose="020F0502020204030204" pitchFamily="34" charset="0"/>
                <a:cs typeface="Arial" panose="020B0604020202020204" pitchFamily="34" charset="0"/>
              </a:rPr>
              <a:t>Interestingly, things that came up:  autonomy, fairness, comfort</a:t>
            </a:r>
            <a:r>
              <a:rPr lang="en-NL" dirty="0">
                <a:solidFill>
                  <a:srgbClr val="202C8F"/>
                </a:solidFill>
                <a:effectLst/>
                <a:latin typeface="Arial" panose="020B0604020202020204" pitchFamily="34" charset="0"/>
                <a:ea typeface="Calibri" panose="020F0502020204030204" pitchFamily="34" charset="0"/>
                <a:cs typeface="Arial" panose="020B0604020202020204" pitchFamily="34" charset="0"/>
              </a:rPr>
              <a:t>. </a:t>
            </a:r>
            <a:endParaRPr lang="en-US" dirty="0">
              <a:solidFill>
                <a:srgbClr val="202C8F"/>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50000"/>
              </a:lnSpc>
              <a:buFont typeface="Wingdings" panose="05000000000000000000" pitchFamily="2" charset="2"/>
              <a:buChar char="à"/>
            </a:pPr>
            <a:r>
              <a:rPr lang="en-NL" dirty="0">
                <a:solidFill>
                  <a:srgbClr val="202C8F"/>
                </a:solidFill>
                <a:effectLst/>
                <a:latin typeface="Arial" panose="020B0604020202020204" pitchFamily="34" charset="0"/>
                <a:ea typeface="Calibri" panose="020F0502020204030204" pitchFamily="34" charset="0"/>
                <a:cs typeface="Arial" panose="020B0604020202020204" pitchFamily="34" charset="0"/>
              </a:rPr>
              <a:t>So</a:t>
            </a:r>
            <a:r>
              <a:rPr lang="en-US" dirty="0">
                <a:solidFill>
                  <a:srgbClr val="202C8F"/>
                </a:solidFill>
                <a:effectLst/>
                <a:latin typeface="Arial" panose="020B0604020202020204" pitchFamily="34" charset="0"/>
                <a:ea typeface="Calibri" panose="020F0502020204030204" pitchFamily="34" charset="0"/>
                <a:cs typeface="Arial" panose="020B0604020202020204" pitchFamily="34" charset="0"/>
              </a:rPr>
              <a:t>,</a:t>
            </a:r>
            <a:r>
              <a:rPr lang="en-NL" dirty="0">
                <a:solidFill>
                  <a:srgbClr val="202C8F"/>
                </a:solidFill>
                <a:effectLst/>
                <a:latin typeface="Arial" panose="020B0604020202020204" pitchFamily="34" charset="0"/>
                <a:ea typeface="Calibri" panose="020F0502020204030204" pitchFamily="34" charset="0"/>
                <a:cs typeface="Arial" panose="020B0604020202020204" pitchFamily="34" charset="0"/>
              </a:rPr>
              <a:t> this does not differ that much from the factors that came up without the provided information. </a:t>
            </a:r>
            <a:r>
              <a:rPr lang="en-US" dirty="0">
                <a:solidFill>
                  <a:srgbClr val="202C8F"/>
                </a:solidFill>
                <a:effectLst/>
                <a:latin typeface="Arial" panose="020B0604020202020204" pitchFamily="34" charset="0"/>
                <a:ea typeface="Calibri" panose="020F0502020204030204" pitchFamily="34" charset="0"/>
                <a:cs typeface="Arial" panose="020B0604020202020204" pitchFamily="34" charset="0"/>
              </a:rPr>
              <a:t> </a:t>
            </a:r>
          </a:p>
          <a:p>
            <a:pPr marL="285750" indent="-285750">
              <a:lnSpc>
                <a:spcPct val="150000"/>
              </a:lnSpc>
              <a:buFont typeface="Wingdings" panose="05000000000000000000" pitchFamily="2" charset="2"/>
              <a:buChar char="à"/>
            </a:pPr>
            <a:endParaRPr lang="en-US" dirty="0">
              <a:solidFill>
                <a:srgbClr val="202C8F"/>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50000"/>
              </a:lnSpc>
              <a:buFont typeface="Wingdings" panose="05000000000000000000" pitchFamily="2" charset="2"/>
              <a:buChar char="à"/>
            </a:pPr>
            <a:r>
              <a:rPr lang="en-US" dirty="0">
                <a:solidFill>
                  <a:srgbClr val="202C8F"/>
                </a:solidFill>
                <a:effectLst/>
                <a:latin typeface="Arial" panose="020B0604020202020204" pitchFamily="34" charset="0"/>
                <a:ea typeface="Calibri" panose="020F0502020204030204" pitchFamily="34" charset="0"/>
                <a:cs typeface="Arial" panose="020B0604020202020204" pitchFamily="34" charset="0"/>
              </a:rPr>
              <a:t>What stood out: Finding a common language between residents and partners was difficult. Addresses the need for understandable information provision. </a:t>
            </a:r>
          </a:p>
          <a:p>
            <a:pPr marL="795528" lvl="2" indent="0">
              <a:lnSpc>
                <a:spcPct val="150000"/>
              </a:lnSpc>
              <a:buNone/>
            </a:pPr>
            <a:r>
              <a:rPr lang="en-US" i="1" dirty="0">
                <a:solidFill>
                  <a:srgbClr val="202C8F"/>
                </a:solidFill>
                <a:latin typeface="Arial" panose="020B0604020202020204" pitchFamily="34" charset="0"/>
                <a:ea typeface="Calibri" panose="020F0502020204030204" pitchFamily="34" charset="0"/>
                <a:cs typeface="Arial" panose="020B0604020202020204" pitchFamily="34" charset="0"/>
              </a:rPr>
              <a:t>‘</a:t>
            </a:r>
            <a:r>
              <a:rPr lang="en-US" i="1" dirty="0">
                <a:solidFill>
                  <a:srgbClr val="202C8F"/>
                </a:solidFill>
                <a:effectLst/>
                <a:latin typeface="Arial" panose="020B0604020202020204" pitchFamily="34" charset="0"/>
                <a:ea typeface="Calibri" panose="020F0502020204030204" pitchFamily="34" charset="0"/>
                <a:cs typeface="Arial" panose="020B0604020202020204" pitchFamily="34" charset="0"/>
              </a:rPr>
              <a:t>This is the first time in my life that I had to explain the difference between AC and DC grid</a:t>
            </a:r>
            <a:r>
              <a:rPr lang="en-NL" i="1" dirty="0">
                <a:solidFill>
                  <a:srgbClr val="202C8F"/>
                </a:solidFill>
                <a:effectLst/>
                <a:latin typeface="Arial" panose="020B0604020202020204" pitchFamily="34" charset="0"/>
                <a:cs typeface="Arial" panose="020B0604020202020204" pitchFamily="34" charset="0"/>
              </a:rPr>
              <a:t>’</a:t>
            </a:r>
            <a:r>
              <a:rPr lang="en-US" i="1" dirty="0">
                <a:solidFill>
                  <a:srgbClr val="202C8F"/>
                </a:solidFill>
                <a:effectLst/>
                <a:latin typeface="Arial" panose="020B0604020202020204" pitchFamily="34" charset="0"/>
                <a:cs typeface="Arial" panose="020B0604020202020204" pitchFamily="34" charset="0"/>
              </a:rPr>
              <a:t>  </a:t>
            </a:r>
            <a:endParaRPr lang="en-NL" i="1" dirty="0">
              <a:solidFill>
                <a:srgbClr val="202C8F"/>
              </a:solidFill>
              <a:effectLst/>
              <a:latin typeface="Arial" panose="020B0604020202020204" pitchFamily="34" charset="0"/>
              <a:ea typeface="Calibri" panose="020F0502020204030204" pitchFamily="34" charset="0"/>
              <a:cs typeface="Arial" panose="020B0604020202020204" pitchFamily="34" charset="0"/>
            </a:endParaRPr>
          </a:p>
          <a:p>
            <a:endParaRPr lang="en-NL" dirty="0">
              <a:solidFill>
                <a:srgbClr val="202C8F"/>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5D1D3A00-1B37-64B6-5CE3-2E711463846B}"/>
              </a:ext>
            </a:extLst>
          </p:cNvPr>
          <p:cNvSpPr>
            <a:spLocks noGrp="1"/>
          </p:cNvSpPr>
          <p:nvPr>
            <p:ph type="sldNum" sz="quarter" idx="12"/>
          </p:nvPr>
        </p:nvSpPr>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404894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p:txBody>
          <a:bodyPr/>
          <a:lstStyle/>
          <a:p>
            <a:r>
              <a:rPr lang="en-US" dirty="0"/>
              <a:t>Workshop </a:t>
            </a:r>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25</a:t>
            </a:fld>
            <a:endParaRPr lang="en-US" dirty="0"/>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p:txBody>
          <a:bodyPr/>
          <a:lstStyle/>
          <a:p>
            <a:r>
              <a:rPr lang="en-US" sz="1400" dirty="0"/>
              <a:t>Developing a common understandable language </a:t>
            </a:r>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p:txBody>
          <a:bodyPr/>
          <a:lstStyle/>
          <a:p>
            <a:r>
              <a:rPr lang="en-US" dirty="0"/>
              <a:t>What are you developing? </a:t>
            </a:r>
          </a:p>
          <a:p>
            <a:r>
              <a:rPr lang="en-US" dirty="0"/>
              <a:t>Why? What problem is it going to solve?</a:t>
            </a:r>
          </a:p>
          <a:p>
            <a:r>
              <a:rPr lang="en-US" dirty="0"/>
              <a:t>What are its current implications? </a:t>
            </a:r>
          </a:p>
          <a:p>
            <a:pPr lvl="1"/>
            <a:r>
              <a:rPr lang="en-US" dirty="0"/>
              <a:t>Noise, space, costs etc.. </a:t>
            </a:r>
          </a:p>
        </p:txBody>
      </p:sp>
      <p:sp>
        <p:nvSpPr>
          <p:cNvPr id="13" name="Text Placeholder 12">
            <a:extLst>
              <a:ext uri="{FF2B5EF4-FFF2-40B4-BE49-F238E27FC236}">
                <a16:creationId xmlns:a16="http://schemas.microsoft.com/office/drawing/2014/main" id="{F618F075-837C-1005-19D6-8DC90759CD53}"/>
              </a:ext>
            </a:extLst>
          </p:cNvPr>
          <p:cNvSpPr>
            <a:spLocks noGrp="1"/>
          </p:cNvSpPr>
          <p:nvPr>
            <p:ph type="body" sz="quarter" idx="3"/>
          </p:nvPr>
        </p:nvSpPr>
        <p:spPr/>
        <p:txBody>
          <a:bodyPr/>
          <a:lstStyle/>
          <a:p>
            <a:r>
              <a:rPr lang="en-US" sz="1400" dirty="0"/>
              <a:t>Understanding of what factors are important to all actors </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p:txBody>
          <a:bodyPr/>
          <a:lstStyle/>
          <a:p>
            <a:r>
              <a:rPr lang="en-US" dirty="0"/>
              <a:t>What factors are most relevant for you as designers/partners within the Flexinet project?</a:t>
            </a:r>
          </a:p>
          <a:p>
            <a:r>
              <a:rPr lang="en-US" dirty="0"/>
              <a:t>What factors are least relevant for you as designers/partners within the Flexinet project?</a:t>
            </a:r>
          </a:p>
          <a:p>
            <a:r>
              <a:rPr lang="en-US" dirty="0"/>
              <a:t>Which factors are met the most?</a:t>
            </a:r>
          </a:p>
          <a:p>
            <a:r>
              <a:rPr lang="en-US" dirty="0"/>
              <a:t>For which factors do you foresee problems</a:t>
            </a:r>
          </a:p>
          <a:p>
            <a:endParaRPr lang="en-US" dirty="0"/>
          </a:p>
        </p:txBody>
      </p:sp>
    </p:spTree>
    <p:extLst>
      <p:ext uri="{BB962C8B-B14F-4D97-AF65-F5344CB8AC3E}">
        <p14:creationId xmlns:p14="http://schemas.microsoft.com/office/powerpoint/2010/main" val="3170280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F0AC-3373-AE27-1822-499BE9FD2C3A}"/>
              </a:ext>
            </a:extLst>
          </p:cNvPr>
          <p:cNvSpPr>
            <a:spLocks noGrp="1"/>
          </p:cNvSpPr>
          <p:nvPr>
            <p:ph type="title"/>
          </p:nvPr>
        </p:nvSpPr>
        <p:spPr>
          <a:xfrm>
            <a:off x="758952" y="210312"/>
            <a:ext cx="10671048" cy="768096"/>
          </a:xfrm>
        </p:spPr>
        <p:txBody>
          <a:bodyPr/>
          <a:lstStyle/>
          <a:p>
            <a:r>
              <a:rPr lang="en-US" dirty="0"/>
              <a:t>References</a:t>
            </a:r>
            <a:endParaRPr lang="en-NL" dirty="0"/>
          </a:p>
        </p:txBody>
      </p:sp>
      <p:sp>
        <p:nvSpPr>
          <p:cNvPr id="4" name="Slide Number Placeholder 3">
            <a:extLst>
              <a:ext uri="{FF2B5EF4-FFF2-40B4-BE49-F238E27FC236}">
                <a16:creationId xmlns:a16="http://schemas.microsoft.com/office/drawing/2014/main" id="{27351A4C-430E-C4AA-7F3B-DC1199392CDB}"/>
              </a:ext>
            </a:extLst>
          </p:cNvPr>
          <p:cNvSpPr>
            <a:spLocks noGrp="1"/>
          </p:cNvSpPr>
          <p:nvPr>
            <p:ph type="sldNum" sz="quarter" idx="12"/>
          </p:nvPr>
        </p:nvSpPr>
        <p:spPr/>
        <p:txBody>
          <a:bodyPr/>
          <a:lstStyle/>
          <a:p>
            <a:fld id="{48F63A3B-78C7-47BE-AE5E-E10140E04643}" type="slidenum">
              <a:rPr lang="en-US" smtClean="0"/>
              <a:t>26</a:t>
            </a:fld>
            <a:endParaRPr lang="en-US" dirty="0"/>
          </a:p>
        </p:txBody>
      </p:sp>
      <p:sp>
        <p:nvSpPr>
          <p:cNvPr id="6" name="TextBox 5">
            <a:extLst>
              <a:ext uri="{FF2B5EF4-FFF2-40B4-BE49-F238E27FC236}">
                <a16:creationId xmlns:a16="http://schemas.microsoft.com/office/drawing/2014/main" id="{1D195E6D-917E-10D0-1FA5-461232D86F8A}"/>
              </a:ext>
            </a:extLst>
          </p:cNvPr>
          <p:cNvSpPr txBox="1"/>
          <p:nvPr/>
        </p:nvSpPr>
        <p:spPr>
          <a:xfrm>
            <a:off x="758952" y="1243584"/>
            <a:ext cx="10049256" cy="4728346"/>
          </a:xfrm>
          <a:prstGeom prst="rect">
            <a:avLst/>
          </a:prstGeom>
          <a:noFill/>
        </p:spPr>
        <p:txBody>
          <a:bodyPr wrap="square">
            <a:spAutoFit/>
          </a:bodyPr>
          <a:lstStyle/>
          <a:p>
            <a:pPr marL="304800" indent="-304800">
              <a:lnSpc>
                <a:spcPct val="150000"/>
              </a:lnSpc>
              <a:spcAft>
                <a:spcPts val="800"/>
              </a:spcAft>
            </a:pPr>
            <a:r>
              <a:rPr lang="en-GB" sz="850" dirty="0">
                <a:effectLst/>
                <a:latin typeface="Arial" panose="020B0604020202020204" pitchFamily="34" charset="0"/>
                <a:ea typeface="Calibri" panose="020F0502020204030204" pitchFamily="34" charset="0"/>
                <a:cs typeface="Arial" panose="020B0604020202020204" pitchFamily="34" charset="0"/>
              </a:rPr>
              <a:t>Aitken M (2010) Why we still don’t understand the social aspects of wind power: A critique of key assumptions within the literature. Energy Policy 38:1834–1841. </a:t>
            </a:r>
            <a:r>
              <a:rPr lang="en-GB" sz="850" dirty="0">
                <a:effectLst/>
                <a:latin typeface="Arial" panose="020B0604020202020204" pitchFamily="34" charset="0"/>
                <a:ea typeface="Calibri" panose="020F0502020204030204" pitchFamily="34" charset="0"/>
                <a:cs typeface="Arial" panose="020B0604020202020204" pitchFamily="34" charset="0"/>
                <a:hlinkClick r:id="rId2"/>
              </a:rPr>
              <a:t>https://doi.org/10.1016/j.enpol.2009.11.060</a:t>
            </a:r>
            <a:endParaRPr lang="en-GB" sz="850" dirty="0">
              <a:effectLst/>
              <a:latin typeface="Arial" panose="020B0604020202020204" pitchFamily="34" charset="0"/>
              <a:ea typeface="Calibri" panose="020F0502020204030204" pitchFamily="34" charset="0"/>
              <a:cs typeface="Arial" panose="020B0604020202020204" pitchFamily="34" charset="0"/>
            </a:endParaRPr>
          </a:p>
          <a:p>
            <a:pPr marL="304800" indent="-304800">
              <a:lnSpc>
                <a:spcPct val="150000"/>
              </a:lnSpc>
              <a:spcAft>
                <a:spcPts val="800"/>
              </a:spcAft>
            </a:pPr>
            <a:r>
              <a:rPr lang="en-GB" sz="850" dirty="0" err="1">
                <a:effectLst/>
                <a:latin typeface="Arial" panose="020B0604020202020204" pitchFamily="34" charset="0"/>
                <a:ea typeface="Calibri" panose="020F0502020204030204" pitchFamily="34" charset="0"/>
                <a:cs typeface="Arial" panose="020B0604020202020204" pitchFamily="34" charset="0"/>
              </a:rPr>
              <a:t>Batel</a:t>
            </a:r>
            <a:r>
              <a:rPr lang="en-GB" sz="850" dirty="0">
                <a:effectLst/>
                <a:latin typeface="Arial" panose="020B0604020202020204" pitchFamily="34" charset="0"/>
                <a:ea typeface="Calibri" panose="020F0502020204030204" pitchFamily="34" charset="0"/>
                <a:cs typeface="Arial" panose="020B0604020202020204" pitchFamily="34" charset="0"/>
              </a:rPr>
              <a:t> S, Devine-Wright P, </a:t>
            </a:r>
            <a:r>
              <a:rPr lang="en-GB" sz="850" dirty="0" err="1">
                <a:effectLst/>
                <a:latin typeface="Arial" panose="020B0604020202020204" pitchFamily="34" charset="0"/>
                <a:ea typeface="Calibri" panose="020F0502020204030204" pitchFamily="34" charset="0"/>
                <a:cs typeface="Arial" panose="020B0604020202020204" pitchFamily="34" charset="0"/>
              </a:rPr>
              <a:t>Tangeland</a:t>
            </a:r>
            <a:r>
              <a:rPr lang="en-GB" sz="850" dirty="0">
                <a:effectLst/>
                <a:latin typeface="Arial" panose="020B0604020202020204" pitchFamily="34" charset="0"/>
                <a:ea typeface="Calibri" panose="020F0502020204030204" pitchFamily="34" charset="0"/>
                <a:cs typeface="Arial" panose="020B0604020202020204" pitchFamily="34" charset="0"/>
              </a:rPr>
              <a:t> T (2013) Social acceptance of low carbon energy and associated infrastructures: A critical discussion. Energy Policy 58:1–5. https://doi.org/10.1016/J.ENPOL.2013.03.018</a:t>
            </a:r>
            <a:endParaRPr lang="en-NL" sz="850" dirty="0">
              <a:effectLst/>
              <a:latin typeface="Arial" panose="020B0604020202020204" pitchFamily="34" charset="0"/>
              <a:ea typeface="Calibri" panose="020F0502020204030204" pitchFamily="34" charset="0"/>
              <a:cs typeface="Arial" panose="020B0604020202020204" pitchFamily="34" charset="0"/>
            </a:endParaRPr>
          </a:p>
          <a:p>
            <a:pPr marL="304800" indent="-304800">
              <a:lnSpc>
                <a:spcPct val="150000"/>
              </a:lnSpc>
              <a:spcAft>
                <a:spcPts val="800"/>
              </a:spcAft>
            </a:pPr>
            <a:r>
              <a:rPr lang="en-GB" sz="850" dirty="0">
                <a:effectLst/>
                <a:latin typeface="Arial" panose="020B0604020202020204" pitchFamily="34" charset="0"/>
                <a:ea typeface="Calibri" panose="020F0502020204030204" pitchFamily="34" charset="0"/>
                <a:cs typeface="Arial" panose="020B0604020202020204" pitchFamily="34" charset="0"/>
              </a:rPr>
              <a:t>Bertsch V, Hall M, </a:t>
            </a:r>
            <a:r>
              <a:rPr lang="en-GB" sz="850" dirty="0" err="1">
                <a:effectLst/>
                <a:latin typeface="Arial" panose="020B0604020202020204" pitchFamily="34" charset="0"/>
                <a:ea typeface="Calibri" panose="020F0502020204030204" pitchFamily="34" charset="0"/>
                <a:cs typeface="Arial" panose="020B0604020202020204" pitchFamily="34" charset="0"/>
              </a:rPr>
              <a:t>Weinhardt</a:t>
            </a:r>
            <a:r>
              <a:rPr lang="en-GB" sz="850" dirty="0">
                <a:effectLst/>
                <a:latin typeface="Arial" panose="020B0604020202020204" pitchFamily="34" charset="0"/>
                <a:ea typeface="Calibri" panose="020F0502020204030204" pitchFamily="34" charset="0"/>
                <a:cs typeface="Arial" panose="020B0604020202020204" pitchFamily="34" charset="0"/>
              </a:rPr>
              <a:t> C, </a:t>
            </a:r>
            <a:r>
              <a:rPr lang="en-GB" sz="850" dirty="0" err="1">
                <a:effectLst/>
                <a:latin typeface="Arial" panose="020B0604020202020204" pitchFamily="34" charset="0"/>
                <a:ea typeface="Calibri" panose="020F0502020204030204" pitchFamily="34" charset="0"/>
                <a:cs typeface="Arial" panose="020B0604020202020204" pitchFamily="34" charset="0"/>
              </a:rPr>
              <a:t>Fichtner</a:t>
            </a:r>
            <a:r>
              <a:rPr lang="en-GB" sz="850" dirty="0">
                <a:effectLst/>
                <a:latin typeface="Arial" panose="020B0604020202020204" pitchFamily="34" charset="0"/>
                <a:ea typeface="Calibri" panose="020F0502020204030204" pitchFamily="34" charset="0"/>
                <a:cs typeface="Arial" panose="020B0604020202020204" pitchFamily="34" charset="0"/>
              </a:rPr>
              <a:t> W (2016) Public acceptance and preferences related to renewable energy and grid expansion policy: Empirical insights for Germany. Energy 114:465–477. https://doi.org/10.1016/j.energy.2016.08.022</a:t>
            </a:r>
            <a:endParaRPr lang="en-NL" sz="850" dirty="0">
              <a:effectLst/>
              <a:latin typeface="Arial" panose="020B0604020202020204" pitchFamily="34" charset="0"/>
              <a:ea typeface="Calibri" panose="020F0502020204030204" pitchFamily="34" charset="0"/>
              <a:cs typeface="Arial" panose="020B0604020202020204" pitchFamily="34" charset="0"/>
            </a:endParaRPr>
          </a:p>
          <a:p>
            <a:pPr marL="304800" indent="-304800">
              <a:lnSpc>
                <a:spcPct val="150000"/>
              </a:lnSpc>
              <a:spcAft>
                <a:spcPts val="800"/>
              </a:spcAft>
            </a:pPr>
            <a:r>
              <a:rPr lang="en-GB" sz="850" dirty="0">
                <a:effectLst/>
                <a:latin typeface="Arial" panose="020B0604020202020204" pitchFamily="34" charset="0"/>
                <a:ea typeface="Calibri" panose="020F0502020204030204" pitchFamily="34" charset="0"/>
                <a:cs typeface="Arial" panose="020B0604020202020204" pitchFamily="34" charset="0"/>
              </a:rPr>
              <a:t>Devine-Wright P (2011) Public engagement with large-scale renewable energy technologies: breaking the cycle of NIMBYism. Wiley </a:t>
            </a:r>
            <a:r>
              <a:rPr lang="en-GB" sz="850" dirty="0" err="1">
                <a:effectLst/>
                <a:latin typeface="Arial" panose="020B0604020202020204" pitchFamily="34" charset="0"/>
                <a:ea typeface="Calibri" panose="020F0502020204030204" pitchFamily="34" charset="0"/>
                <a:cs typeface="Arial" panose="020B0604020202020204" pitchFamily="34" charset="0"/>
              </a:rPr>
              <a:t>Interdiscip</a:t>
            </a:r>
            <a:r>
              <a:rPr lang="en-GB" sz="850" dirty="0">
                <a:effectLst/>
                <a:latin typeface="Arial" panose="020B0604020202020204" pitchFamily="34" charset="0"/>
                <a:ea typeface="Calibri" panose="020F0502020204030204" pitchFamily="34" charset="0"/>
                <a:cs typeface="Arial" panose="020B0604020202020204" pitchFamily="34" charset="0"/>
              </a:rPr>
              <a:t> Rev </a:t>
            </a:r>
            <a:r>
              <a:rPr lang="en-GB" sz="850" dirty="0" err="1">
                <a:effectLst/>
                <a:latin typeface="Arial" panose="020B0604020202020204" pitchFamily="34" charset="0"/>
                <a:ea typeface="Calibri" panose="020F0502020204030204" pitchFamily="34" charset="0"/>
                <a:cs typeface="Arial" panose="020B0604020202020204" pitchFamily="34" charset="0"/>
              </a:rPr>
              <a:t>Clim</a:t>
            </a:r>
            <a:r>
              <a:rPr lang="en-GB" sz="850" dirty="0">
                <a:effectLst/>
                <a:latin typeface="Arial" panose="020B0604020202020204" pitchFamily="34" charset="0"/>
                <a:ea typeface="Calibri" panose="020F0502020204030204" pitchFamily="34" charset="0"/>
                <a:cs typeface="Arial" panose="020B0604020202020204" pitchFamily="34" charset="0"/>
              </a:rPr>
              <a:t> Chang 2:19–26. https://doi.org/10.1002/WCC.89</a:t>
            </a:r>
            <a:endParaRPr lang="en-NL" sz="850" dirty="0">
              <a:effectLst/>
              <a:latin typeface="Arial" panose="020B0604020202020204" pitchFamily="34" charset="0"/>
              <a:ea typeface="Calibri" panose="020F0502020204030204" pitchFamily="34" charset="0"/>
              <a:cs typeface="Arial" panose="020B0604020202020204" pitchFamily="34" charset="0"/>
            </a:endParaRPr>
          </a:p>
          <a:p>
            <a:pPr marL="304800" indent="-304800">
              <a:lnSpc>
                <a:spcPct val="150000"/>
              </a:lnSpc>
              <a:spcAft>
                <a:spcPts val="800"/>
              </a:spcAft>
            </a:pPr>
            <a:r>
              <a:rPr lang="en-GB" sz="850" dirty="0" err="1">
                <a:effectLst/>
                <a:latin typeface="Arial" panose="020B0604020202020204" pitchFamily="34" charset="0"/>
                <a:ea typeface="Calibri" panose="020F0502020204030204" pitchFamily="34" charset="0"/>
                <a:cs typeface="Arial" panose="020B0604020202020204" pitchFamily="34" charset="0"/>
              </a:rPr>
              <a:t>Landeta</a:t>
            </a:r>
            <a:r>
              <a:rPr lang="en-GB" sz="850" dirty="0">
                <a:effectLst/>
                <a:latin typeface="Arial" panose="020B0604020202020204" pitchFamily="34" charset="0"/>
                <a:ea typeface="Calibri" panose="020F0502020204030204" pitchFamily="34" charset="0"/>
                <a:cs typeface="Arial" panose="020B0604020202020204" pitchFamily="34" charset="0"/>
              </a:rPr>
              <a:t>-Manzano B, Arana-</a:t>
            </a:r>
            <a:r>
              <a:rPr lang="en-GB" sz="850" dirty="0" err="1">
                <a:effectLst/>
                <a:latin typeface="Arial" panose="020B0604020202020204" pitchFamily="34" charset="0"/>
                <a:ea typeface="Calibri" panose="020F0502020204030204" pitchFamily="34" charset="0"/>
                <a:cs typeface="Arial" panose="020B0604020202020204" pitchFamily="34" charset="0"/>
              </a:rPr>
              <a:t>Landín</a:t>
            </a:r>
            <a:r>
              <a:rPr lang="en-GB" sz="850" dirty="0">
                <a:effectLst/>
                <a:latin typeface="Arial" panose="020B0604020202020204" pitchFamily="34" charset="0"/>
                <a:ea typeface="Calibri" panose="020F0502020204030204" pitchFamily="34" charset="0"/>
                <a:cs typeface="Arial" panose="020B0604020202020204" pitchFamily="34" charset="0"/>
              </a:rPr>
              <a:t> G, Calvo PM, Heras-</a:t>
            </a:r>
            <a:r>
              <a:rPr lang="en-GB" sz="850" dirty="0" err="1">
                <a:effectLst/>
                <a:latin typeface="Arial" panose="020B0604020202020204" pitchFamily="34" charset="0"/>
                <a:ea typeface="Calibri" panose="020F0502020204030204" pitchFamily="34" charset="0"/>
                <a:cs typeface="Arial" panose="020B0604020202020204" pitchFamily="34" charset="0"/>
              </a:rPr>
              <a:t>Saizarbitoria</a:t>
            </a:r>
            <a:r>
              <a:rPr lang="en-GB" sz="850" dirty="0">
                <a:effectLst/>
                <a:latin typeface="Arial" panose="020B0604020202020204" pitchFamily="34" charset="0"/>
                <a:ea typeface="Calibri" panose="020F0502020204030204" pitchFamily="34" charset="0"/>
                <a:cs typeface="Arial" panose="020B0604020202020204" pitchFamily="34" charset="0"/>
              </a:rPr>
              <a:t> I (2018) Wind energy and local communities: A manufacturer’s efforts to gain acceptance. Energy Policy 121:314–324. </a:t>
            </a:r>
            <a:r>
              <a:rPr lang="en-GB" sz="850" dirty="0">
                <a:effectLst/>
                <a:latin typeface="Arial" panose="020B0604020202020204" pitchFamily="34" charset="0"/>
                <a:ea typeface="Calibri" panose="020F0502020204030204" pitchFamily="34" charset="0"/>
                <a:cs typeface="Arial" panose="020B0604020202020204" pitchFamily="34" charset="0"/>
                <a:hlinkClick r:id="rId3"/>
              </a:rPr>
              <a:t>https://doi.org/10.1016/j.enpol.2018.05.034</a:t>
            </a:r>
            <a:endParaRPr lang="en-GB" sz="850" dirty="0">
              <a:effectLst/>
              <a:latin typeface="Arial" panose="020B0604020202020204" pitchFamily="34" charset="0"/>
              <a:ea typeface="Calibri" panose="020F0502020204030204" pitchFamily="34" charset="0"/>
              <a:cs typeface="Arial" panose="020B0604020202020204" pitchFamily="34" charset="0"/>
            </a:endParaRPr>
          </a:p>
          <a:p>
            <a:pPr marL="304800" indent="-304800">
              <a:lnSpc>
                <a:spcPct val="150000"/>
              </a:lnSpc>
              <a:spcAft>
                <a:spcPts val="800"/>
              </a:spcAft>
            </a:pPr>
            <a:r>
              <a:rPr lang="en-GB" sz="850" dirty="0" err="1">
                <a:effectLst/>
                <a:latin typeface="Arial" panose="020B0604020202020204" pitchFamily="34" charset="0"/>
                <a:ea typeface="Calibri" panose="020F0502020204030204" pitchFamily="34" charset="0"/>
                <a:cs typeface="Arial" panose="020B0604020202020204" pitchFamily="34" charset="0"/>
              </a:rPr>
              <a:t>Perlaviciute</a:t>
            </a:r>
            <a:r>
              <a:rPr lang="en-GB" sz="850" dirty="0">
                <a:effectLst/>
                <a:latin typeface="Arial" panose="020B0604020202020204" pitchFamily="34" charset="0"/>
                <a:ea typeface="Calibri" panose="020F0502020204030204" pitchFamily="34" charset="0"/>
                <a:cs typeface="Arial" panose="020B0604020202020204" pitchFamily="34" charset="0"/>
              </a:rPr>
              <a:t> G, </a:t>
            </a:r>
            <a:r>
              <a:rPr lang="en-GB" sz="850" dirty="0" err="1">
                <a:effectLst/>
                <a:latin typeface="Arial" panose="020B0604020202020204" pitchFamily="34" charset="0"/>
                <a:ea typeface="Calibri" panose="020F0502020204030204" pitchFamily="34" charset="0"/>
                <a:cs typeface="Arial" panose="020B0604020202020204" pitchFamily="34" charset="0"/>
              </a:rPr>
              <a:t>Squintani</a:t>
            </a:r>
            <a:r>
              <a:rPr lang="en-GB" sz="850" dirty="0">
                <a:effectLst/>
                <a:latin typeface="Arial" panose="020B0604020202020204" pitchFamily="34" charset="0"/>
                <a:ea typeface="Calibri" panose="020F0502020204030204" pitchFamily="34" charset="0"/>
                <a:cs typeface="Arial" panose="020B0604020202020204" pitchFamily="34" charset="0"/>
              </a:rPr>
              <a:t> L (2020) Public Participation in Climate Policy Making: Toward Reconciling Public Preferences and Legal Frameworks. One Earth 2:341–348</a:t>
            </a:r>
          </a:p>
          <a:p>
            <a:pPr marL="304800" indent="-304800">
              <a:lnSpc>
                <a:spcPct val="150000"/>
              </a:lnSpc>
              <a:spcAft>
                <a:spcPts val="800"/>
              </a:spcAft>
            </a:pPr>
            <a:r>
              <a:rPr lang="en-GB" sz="850" dirty="0">
                <a:effectLst/>
                <a:latin typeface="Arial" panose="020B0604020202020204" pitchFamily="34" charset="0"/>
                <a:ea typeface="Calibri" panose="020F0502020204030204" pitchFamily="34" charset="0"/>
                <a:cs typeface="Arial" panose="020B0604020202020204" pitchFamily="34" charset="0"/>
              </a:rPr>
              <a:t>Van </a:t>
            </a:r>
            <a:r>
              <a:rPr lang="en-GB" sz="850" dirty="0" err="1">
                <a:effectLst/>
                <a:latin typeface="Arial" panose="020B0604020202020204" pitchFamily="34" charset="0"/>
                <a:ea typeface="Calibri" panose="020F0502020204030204" pitchFamily="34" charset="0"/>
                <a:cs typeface="Arial" panose="020B0604020202020204" pitchFamily="34" charset="0"/>
              </a:rPr>
              <a:t>Rijnsoever</a:t>
            </a:r>
            <a:r>
              <a:rPr lang="en-GB" sz="850" dirty="0">
                <a:effectLst/>
                <a:latin typeface="Arial" panose="020B0604020202020204" pitchFamily="34" charset="0"/>
                <a:ea typeface="Calibri" panose="020F0502020204030204" pitchFamily="34" charset="0"/>
                <a:cs typeface="Arial" panose="020B0604020202020204" pitchFamily="34" charset="0"/>
              </a:rPr>
              <a:t> FJ, Van Mossel A, </a:t>
            </a:r>
            <a:r>
              <a:rPr lang="en-GB" sz="850" dirty="0" err="1">
                <a:effectLst/>
                <a:latin typeface="Arial" panose="020B0604020202020204" pitchFamily="34" charset="0"/>
                <a:ea typeface="Calibri" panose="020F0502020204030204" pitchFamily="34" charset="0"/>
                <a:cs typeface="Arial" panose="020B0604020202020204" pitchFamily="34" charset="0"/>
              </a:rPr>
              <a:t>Broecks</a:t>
            </a:r>
            <a:r>
              <a:rPr lang="en-GB" sz="850" dirty="0">
                <a:effectLst/>
                <a:latin typeface="Arial" panose="020B0604020202020204" pitchFamily="34" charset="0"/>
                <a:ea typeface="Calibri" panose="020F0502020204030204" pitchFamily="34" charset="0"/>
                <a:cs typeface="Arial" panose="020B0604020202020204" pitchFamily="34" charset="0"/>
              </a:rPr>
              <a:t> KPF (2015) Public acceptance of energy technologies: The effects of </a:t>
            </a:r>
            <a:r>
              <a:rPr lang="en-GB" sz="850" dirty="0" err="1">
                <a:effectLst/>
                <a:latin typeface="Arial" panose="020B0604020202020204" pitchFamily="34" charset="0"/>
                <a:ea typeface="Calibri" panose="020F0502020204030204" pitchFamily="34" charset="0"/>
                <a:cs typeface="Arial" panose="020B0604020202020204" pitchFamily="34" charset="0"/>
              </a:rPr>
              <a:t>labeling</a:t>
            </a:r>
            <a:r>
              <a:rPr lang="en-GB" sz="850" dirty="0">
                <a:effectLst/>
                <a:latin typeface="Arial" panose="020B0604020202020204" pitchFamily="34" charset="0"/>
                <a:ea typeface="Calibri" panose="020F0502020204030204" pitchFamily="34" charset="0"/>
                <a:cs typeface="Arial" panose="020B0604020202020204" pitchFamily="34" charset="0"/>
              </a:rPr>
              <a:t>, time, and heterogeneity in a discrete choice experiment. Renew Sustain Energy Rev 45:817–829. https://doi.org/10.1016/J.RSER.2015.02.040</a:t>
            </a:r>
          </a:p>
          <a:p>
            <a:pPr marL="304800" indent="-304800">
              <a:lnSpc>
                <a:spcPct val="150000"/>
              </a:lnSpc>
              <a:spcAft>
                <a:spcPts val="800"/>
              </a:spcAft>
            </a:pPr>
            <a:r>
              <a:rPr lang="en-GB" sz="850" dirty="0" err="1">
                <a:effectLst/>
                <a:latin typeface="Arial" panose="020B0604020202020204" pitchFamily="34" charset="0"/>
                <a:ea typeface="Calibri" panose="020F0502020204030204" pitchFamily="34" charset="0"/>
                <a:cs typeface="Arial" panose="020B0604020202020204" pitchFamily="34" charset="0"/>
              </a:rPr>
              <a:t>Wolsink</a:t>
            </a:r>
            <a:r>
              <a:rPr lang="en-GB" sz="850" dirty="0">
                <a:effectLst/>
                <a:latin typeface="Arial" panose="020B0604020202020204" pitchFamily="34" charset="0"/>
                <a:ea typeface="Calibri" panose="020F0502020204030204" pitchFamily="34" charset="0"/>
                <a:cs typeface="Arial" panose="020B0604020202020204" pitchFamily="34" charset="0"/>
              </a:rPr>
              <a:t> M (2007a) Wind power implementation: The nature of public attitudes: Equity and fairness instead of “backyard motives.” Renew. Sustain. Energy Rev. 11:1188–1207</a:t>
            </a:r>
            <a:endParaRPr lang="en-NL" sz="850" dirty="0">
              <a:effectLst/>
              <a:latin typeface="Arial" panose="020B0604020202020204" pitchFamily="34" charset="0"/>
              <a:ea typeface="Calibri" panose="020F0502020204030204" pitchFamily="34" charset="0"/>
              <a:cs typeface="Arial" panose="020B0604020202020204" pitchFamily="34" charset="0"/>
            </a:endParaRPr>
          </a:p>
          <a:p>
            <a:pPr marL="304800" indent="-304800">
              <a:lnSpc>
                <a:spcPct val="150000"/>
              </a:lnSpc>
              <a:spcAft>
                <a:spcPts val="800"/>
              </a:spcAft>
            </a:pPr>
            <a:r>
              <a:rPr lang="en-GB" sz="850" dirty="0" err="1">
                <a:effectLst/>
                <a:latin typeface="Arial" panose="020B0604020202020204" pitchFamily="34" charset="0"/>
                <a:ea typeface="Calibri" panose="020F0502020204030204" pitchFamily="34" charset="0"/>
                <a:cs typeface="Arial" panose="020B0604020202020204" pitchFamily="34" charset="0"/>
              </a:rPr>
              <a:t>Wolsink</a:t>
            </a:r>
            <a:r>
              <a:rPr lang="en-GB" sz="850" dirty="0">
                <a:effectLst/>
                <a:latin typeface="Arial" panose="020B0604020202020204" pitchFamily="34" charset="0"/>
                <a:ea typeface="Calibri" panose="020F0502020204030204" pitchFamily="34" charset="0"/>
                <a:cs typeface="Arial" panose="020B0604020202020204" pitchFamily="34" charset="0"/>
              </a:rPr>
              <a:t> M (2007b) Planning of renewables schemes: Deliberative and fair decision-making on landscape issues instead of reproachful accusations of non-cooperation. Energy Policy 35:2692–2704. </a:t>
            </a:r>
            <a:r>
              <a:rPr lang="en-GB" sz="850" dirty="0">
                <a:effectLst/>
                <a:latin typeface="Arial" panose="020B0604020202020204" pitchFamily="34" charset="0"/>
                <a:ea typeface="Calibri" panose="020F0502020204030204" pitchFamily="34" charset="0"/>
                <a:cs typeface="Arial" panose="020B0604020202020204" pitchFamily="34" charset="0"/>
                <a:hlinkClick r:id="rId4"/>
              </a:rPr>
              <a:t>https://doi.org/10.1016/J.ENPOL.2006.12.002</a:t>
            </a:r>
            <a:endParaRPr lang="en-GB" sz="850" dirty="0">
              <a:effectLst/>
              <a:latin typeface="Arial" panose="020B0604020202020204" pitchFamily="34" charset="0"/>
              <a:ea typeface="Calibri" panose="020F0502020204030204" pitchFamily="34" charset="0"/>
              <a:cs typeface="Arial" panose="020B0604020202020204" pitchFamily="34" charset="0"/>
            </a:endParaRPr>
          </a:p>
          <a:p>
            <a:pPr marL="304800" indent="-304800">
              <a:lnSpc>
                <a:spcPct val="150000"/>
              </a:lnSpc>
              <a:spcAft>
                <a:spcPts val="800"/>
              </a:spcAft>
            </a:pPr>
            <a:r>
              <a:rPr lang="en-GB" sz="850" dirty="0" err="1">
                <a:effectLst/>
                <a:latin typeface="Arial" panose="020B0604020202020204" pitchFamily="34" charset="0"/>
                <a:ea typeface="Calibri" panose="020F0502020204030204" pitchFamily="34" charset="0"/>
                <a:cs typeface="Arial" panose="020B0604020202020204" pitchFamily="34" charset="0"/>
              </a:rPr>
              <a:t>Wolsink</a:t>
            </a:r>
            <a:r>
              <a:rPr lang="en-GB" sz="850" dirty="0">
                <a:effectLst/>
                <a:latin typeface="Arial" panose="020B0604020202020204" pitchFamily="34" charset="0"/>
                <a:ea typeface="Calibri" panose="020F0502020204030204" pitchFamily="34" charset="0"/>
                <a:cs typeface="Arial" panose="020B0604020202020204" pitchFamily="34" charset="0"/>
              </a:rPr>
              <a:t> M (2010) Contested environmental policy infrastructure: Socio-political acceptance of renewable energy, water, and waste facilities. Environ Impact Assess Rev 30:302–311. </a:t>
            </a:r>
            <a:r>
              <a:rPr lang="en-GB" sz="850" dirty="0">
                <a:effectLst/>
                <a:latin typeface="Arial" panose="020B0604020202020204" pitchFamily="34" charset="0"/>
                <a:ea typeface="Calibri" panose="020F0502020204030204" pitchFamily="34" charset="0"/>
                <a:cs typeface="Arial" panose="020B0604020202020204" pitchFamily="34" charset="0"/>
                <a:hlinkClick r:id="rId5"/>
              </a:rPr>
              <a:t>https://doi.org/10.1016/j.eiar.2010.01.001</a:t>
            </a:r>
            <a:endParaRPr lang="en-GB" sz="850" dirty="0">
              <a:effectLst/>
              <a:latin typeface="Arial" panose="020B0604020202020204" pitchFamily="34" charset="0"/>
              <a:ea typeface="Calibri" panose="020F0502020204030204" pitchFamily="34" charset="0"/>
              <a:cs typeface="Arial" panose="020B0604020202020204" pitchFamily="34" charset="0"/>
            </a:endParaRPr>
          </a:p>
          <a:p>
            <a:pPr marL="304800" indent="-304800">
              <a:lnSpc>
                <a:spcPct val="150000"/>
              </a:lnSpc>
              <a:spcAft>
                <a:spcPts val="800"/>
              </a:spcAft>
            </a:pPr>
            <a:r>
              <a:rPr lang="en-GB" sz="850" dirty="0" err="1">
                <a:effectLst/>
                <a:latin typeface="Arial" panose="020B0604020202020204" pitchFamily="34" charset="0"/>
                <a:ea typeface="Calibri" panose="020F0502020204030204" pitchFamily="34" charset="0"/>
                <a:cs typeface="Arial" panose="020B0604020202020204" pitchFamily="34" charset="0"/>
              </a:rPr>
              <a:t>Wolsink</a:t>
            </a:r>
            <a:r>
              <a:rPr lang="en-GB" sz="850" dirty="0">
                <a:effectLst/>
                <a:latin typeface="Arial" panose="020B0604020202020204" pitchFamily="34" charset="0"/>
                <a:ea typeface="Calibri" panose="020F0502020204030204" pitchFamily="34" charset="0"/>
                <a:cs typeface="Arial" panose="020B0604020202020204" pitchFamily="34" charset="0"/>
              </a:rPr>
              <a:t> M (2012) Wind power: Basic challenge concerning social acceptance. Encycl. Sustain. Sci. Technol.</a:t>
            </a:r>
            <a:endParaRPr lang="en-NL" sz="850" dirty="0">
              <a:effectLst/>
              <a:latin typeface="Arial" panose="020B0604020202020204" pitchFamily="34" charset="0"/>
              <a:ea typeface="Calibri" panose="020F0502020204030204" pitchFamily="34" charset="0"/>
              <a:cs typeface="Arial" panose="020B0604020202020204" pitchFamily="34" charset="0"/>
            </a:endParaRPr>
          </a:p>
          <a:p>
            <a:pPr marL="304800" indent="-304800">
              <a:lnSpc>
                <a:spcPct val="150000"/>
              </a:lnSpc>
              <a:spcAft>
                <a:spcPts val="800"/>
              </a:spcAft>
            </a:pPr>
            <a:r>
              <a:rPr lang="en-GB" sz="850" dirty="0" err="1">
                <a:effectLst/>
                <a:latin typeface="Arial" panose="020B0604020202020204" pitchFamily="34" charset="0"/>
                <a:ea typeface="Calibri" panose="020F0502020204030204" pitchFamily="34" charset="0"/>
                <a:cs typeface="Arial" panose="020B0604020202020204" pitchFamily="34" charset="0"/>
              </a:rPr>
              <a:t>Wüstenhagen</a:t>
            </a:r>
            <a:r>
              <a:rPr lang="en-GB" sz="850" dirty="0">
                <a:effectLst/>
                <a:latin typeface="Arial" panose="020B0604020202020204" pitchFamily="34" charset="0"/>
                <a:ea typeface="Calibri" panose="020F0502020204030204" pitchFamily="34" charset="0"/>
                <a:cs typeface="Arial" panose="020B0604020202020204" pitchFamily="34" charset="0"/>
              </a:rPr>
              <a:t> R, </a:t>
            </a:r>
            <a:r>
              <a:rPr lang="en-GB" sz="850" dirty="0" err="1">
                <a:effectLst/>
                <a:latin typeface="Arial" panose="020B0604020202020204" pitchFamily="34" charset="0"/>
                <a:ea typeface="Calibri" panose="020F0502020204030204" pitchFamily="34" charset="0"/>
                <a:cs typeface="Arial" panose="020B0604020202020204" pitchFamily="34" charset="0"/>
              </a:rPr>
              <a:t>Wolsink</a:t>
            </a:r>
            <a:r>
              <a:rPr lang="en-GB" sz="850" dirty="0">
                <a:effectLst/>
                <a:latin typeface="Arial" panose="020B0604020202020204" pitchFamily="34" charset="0"/>
                <a:ea typeface="Calibri" panose="020F0502020204030204" pitchFamily="34" charset="0"/>
                <a:cs typeface="Arial" panose="020B0604020202020204" pitchFamily="34" charset="0"/>
              </a:rPr>
              <a:t> M, </a:t>
            </a:r>
            <a:r>
              <a:rPr lang="en-GB" sz="850" dirty="0" err="1">
                <a:effectLst/>
                <a:latin typeface="Arial" panose="020B0604020202020204" pitchFamily="34" charset="0"/>
                <a:ea typeface="Calibri" panose="020F0502020204030204" pitchFamily="34" charset="0"/>
                <a:cs typeface="Arial" panose="020B0604020202020204" pitchFamily="34" charset="0"/>
              </a:rPr>
              <a:t>Bürer</a:t>
            </a:r>
            <a:r>
              <a:rPr lang="en-GB" sz="850" dirty="0">
                <a:effectLst/>
                <a:latin typeface="Arial" panose="020B0604020202020204" pitchFamily="34" charset="0"/>
                <a:ea typeface="Calibri" panose="020F0502020204030204" pitchFamily="34" charset="0"/>
                <a:cs typeface="Arial" panose="020B0604020202020204" pitchFamily="34" charset="0"/>
              </a:rPr>
              <a:t> MJ (2007) Social acceptance of renewable energy innovation: An introduction to the concept. Energy Policy 35:2683–2691. https://doi.org/10.1016/j.enpol.2006.12.001</a:t>
            </a:r>
            <a:endParaRPr lang="en-NL" sz="85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10727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592B-DC8B-56D4-048D-D59BEA03AF7E}"/>
              </a:ext>
            </a:extLst>
          </p:cNvPr>
          <p:cNvSpPr>
            <a:spLocks noGrp="1"/>
          </p:cNvSpPr>
          <p:nvPr>
            <p:ph type="title"/>
          </p:nvPr>
        </p:nvSpPr>
        <p:spPr/>
        <p:txBody>
          <a:bodyPr/>
          <a:lstStyle/>
          <a:p>
            <a:r>
              <a:rPr lang="en-US" dirty="0"/>
              <a:t>References model</a:t>
            </a:r>
            <a:endParaRPr lang="en-NL" dirty="0"/>
          </a:p>
        </p:txBody>
      </p:sp>
      <p:sp>
        <p:nvSpPr>
          <p:cNvPr id="4" name="Slide Number Placeholder 3">
            <a:extLst>
              <a:ext uri="{FF2B5EF4-FFF2-40B4-BE49-F238E27FC236}">
                <a16:creationId xmlns:a16="http://schemas.microsoft.com/office/drawing/2014/main" id="{955DC823-8CC9-D3D6-1823-10E48DDACD6A}"/>
              </a:ext>
            </a:extLst>
          </p:cNvPr>
          <p:cNvSpPr>
            <a:spLocks noGrp="1"/>
          </p:cNvSpPr>
          <p:nvPr>
            <p:ph type="sldNum" sz="quarter" idx="12"/>
          </p:nvPr>
        </p:nvSpPr>
        <p:spPr/>
        <p:txBody>
          <a:bodyPr/>
          <a:lstStyle/>
          <a:p>
            <a:fld id="{48F63A3B-78C7-47BE-AE5E-E10140E04643}" type="slidenum">
              <a:rPr lang="en-US" smtClean="0"/>
              <a:t>27</a:t>
            </a:fld>
            <a:endParaRPr lang="en-US" dirty="0"/>
          </a:p>
        </p:txBody>
      </p:sp>
      <p:sp>
        <p:nvSpPr>
          <p:cNvPr id="6" name="TextBox 5">
            <a:extLst>
              <a:ext uri="{FF2B5EF4-FFF2-40B4-BE49-F238E27FC236}">
                <a16:creationId xmlns:a16="http://schemas.microsoft.com/office/drawing/2014/main" id="{283C4D4C-7276-2C4F-4DB5-35F56B487EE2}"/>
              </a:ext>
            </a:extLst>
          </p:cNvPr>
          <p:cNvSpPr txBox="1"/>
          <p:nvPr/>
        </p:nvSpPr>
        <p:spPr>
          <a:xfrm>
            <a:off x="4359203" y="2573755"/>
            <a:ext cx="6160770" cy="2960875"/>
          </a:xfrm>
          <a:prstGeom prst="rect">
            <a:avLst/>
          </a:prstGeom>
          <a:noFill/>
        </p:spPr>
        <p:txBody>
          <a:bodyPr wrap="square">
            <a:spAutoFit/>
          </a:bodyPr>
          <a:lstStyle/>
          <a:p>
            <a:pPr algn="just">
              <a:lnSpc>
                <a:spcPct val="150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This model is based on literature review of the following articles: (</a:t>
            </a:r>
            <a:r>
              <a:rPr lang="en-GB" sz="1400" dirty="0" err="1">
                <a:effectLst/>
                <a:latin typeface="Arial" panose="020B0604020202020204" pitchFamily="34" charset="0"/>
                <a:ea typeface="Calibri" panose="020F0502020204030204" pitchFamily="34" charset="0"/>
                <a:cs typeface="Arial" panose="020B0604020202020204" pitchFamily="34" charset="0"/>
              </a:rPr>
              <a:t>Upreti</a:t>
            </a:r>
            <a:r>
              <a:rPr lang="en-GB" sz="1400" dirty="0">
                <a:effectLst/>
                <a:latin typeface="Arial" panose="020B0604020202020204" pitchFamily="34" charset="0"/>
                <a:ea typeface="Calibri" panose="020F0502020204030204" pitchFamily="34" charset="0"/>
                <a:cs typeface="Arial" panose="020B0604020202020204" pitchFamily="34" charset="0"/>
              </a:rPr>
              <a:t> and Van Der Horst 2004; Devine-Wright 2007, 2011, 2017; Jones and </a:t>
            </a:r>
            <a:r>
              <a:rPr lang="en-GB" sz="1400" dirty="0" err="1">
                <a:effectLst/>
                <a:latin typeface="Arial" panose="020B0604020202020204" pitchFamily="34" charset="0"/>
                <a:ea typeface="Calibri" panose="020F0502020204030204" pitchFamily="34" charset="0"/>
                <a:cs typeface="Arial" panose="020B0604020202020204" pitchFamily="34" charset="0"/>
              </a:rPr>
              <a:t>Eiser</a:t>
            </a:r>
            <a:r>
              <a:rPr lang="en-GB" sz="1400" dirty="0">
                <a:effectLst/>
                <a:latin typeface="Arial" panose="020B0604020202020204" pitchFamily="34" charset="0"/>
                <a:ea typeface="Calibri" panose="020F0502020204030204" pitchFamily="34" charset="0"/>
                <a:cs typeface="Arial" panose="020B0604020202020204" pitchFamily="34" charset="0"/>
              </a:rPr>
              <a:t> 2009; </a:t>
            </a:r>
            <a:r>
              <a:rPr lang="en-GB" sz="1400" dirty="0" err="1">
                <a:effectLst/>
                <a:latin typeface="Arial" panose="020B0604020202020204" pitchFamily="34" charset="0"/>
                <a:ea typeface="Calibri" panose="020F0502020204030204" pitchFamily="34" charset="0"/>
                <a:cs typeface="Arial" panose="020B0604020202020204" pitchFamily="34" charset="0"/>
              </a:rPr>
              <a:t>Huijts</a:t>
            </a:r>
            <a:r>
              <a:rPr lang="en-GB" sz="1400" dirty="0">
                <a:effectLst/>
                <a:latin typeface="Arial" panose="020B0604020202020204" pitchFamily="34" charset="0"/>
                <a:ea typeface="Calibri" panose="020F0502020204030204" pitchFamily="34" charset="0"/>
                <a:cs typeface="Arial" panose="020B0604020202020204" pitchFamily="34" charset="0"/>
              </a:rPr>
              <a:t> et al. 2012; Bidwell 2013; Petrova 2013; </a:t>
            </a:r>
            <a:r>
              <a:rPr lang="en-GB" sz="1400" dirty="0" err="1">
                <a:effectLst/>
                <a:latin typeface="Arial" panose="020B0604020202020204" pitchFamily="34" charset="0"/>
                <a:ea typeface="Calibri" panose="020F0502020204030204" pitchFamily="34" charset="0"/>
                <a:cs typeface="Arial" panose="020B0604020202020204" pitchFamily="34" charset="0"/>
              </a:rPr>
              <a:t>Aas</a:t>
            </a:r>
            <a:r>
              <a:rPr lang="en-GB" sz="1400" dirty="0">
                <a:effectLst/>
                <a:latin typeface="Arial" panose="020B0604020202020204" pitchFamily="34" charset="0"/>
                <a:ea typeface="Calibri" panose="020F0502020204030204" pitchFamily="34" charset="0"/>
                <a:cs typeface="Arial" panose="020B0604020202020204" pitchFamily="34" charset="0"/>
              </a:rPr>
              <a:t> et al. 2014; Wiersma and Devine-Wright 2014; Soma and </a:t>
            </a:r>
            <a:r>
              <a:rPr lang="en-GB" sz="1400" dirty="0" err="1">
                <a:effectLst/>
                <a:latin typeface="Arial" panose="020B0604020202020204" pitchFamily="34" charset="0"/>
                <a:ea typeface="Calibri" panose="020F0502020204030204" pitchFamily="34" charset="0"/>
                <a:cs typeface="Arial" panose="020B0604020202020204" pitchFamily="34" charset="0"/>
              </a:rPr>
              <a:t>Haggett</a:t>
            </a:r>
            <a:r>
              <a:rPr lang="en-GB" sz="1400" dirty="0">
                <a:effectLst/>
                <a:latin typeface="Arial" panose="020B0604020202020204" pitchFamily="34" charset="0"/>
                <a:ea typeface="Calibri" panose="020F0502020204030204" pitchFamily="34" charset="0"/>
                <a:cs typeface="Arial" panose="020B0604020202020204" pitchFamily="34" charset="0"/>
              </a:rPr>
              <a:t> 2015; </a:t>
            </a:r>
            <a:r>
              <a:rPr lang="en-GB" sz="1400" dirty="0" err="1">
                <a:effectLst/>
                <a:latin typeface="Arial" panose="020B0604020202020204" pitchFamily="34" charset="0"/>
                <a:ea typeface="Calibri" panose="020F0502020204030204" pitchFamily="34" charset="0"/>
                <a:cs typeface="Arial" panose="020B0604020202020204" pitchFamily="34" charset="0"/>
              </a:rPr>
              <a:t>Stenekes</a:t>
            </a:r>
            <a:r>
              <a:rPr lang="en-GB" sz="1400" dirty="0">
                <a:effectLst/>
                <a:latin typeface="Arial" panose="020B0604020202020204" pitchFamily="34" charset="0"/>
                <a:ea typeface="Calibri" panose="020F0502020204030204" pitchFamily="34" charset="0"/>
                <a:cs typeface="Arial" panose="020B0604020202020204" pitchFamily="34" charset="0"/>
              </a:rPr>
              <a:t> et al. 2016; Larson and </a:t>
            </a:r>
            <a:r>
              <a:rPr lang="en-GB" sz="1400" dirty="0" err="1">
                <a:effectLst/>
                <a:latin typeface="Arial" panose="020B0604020202020204" pitchFamily="34" charset="0"/>
                <a:ea typeface="Calibri" panose="020F0502020204030204" pitchFamily="34" charset="0"/>
                <a:cs typeface="Arial" panose="020B0604020202020204" pitchFamily="34" charset="0"/>
              </a:rPr>
              <a:t>Krannich</a:t>
            </a:r>
            <a:r>
              <a:rPr lang="en-GB" sz="1400" dirty="0">
                <a:effectLst/>
                <a:latin typeface="Arial" panose="020B0604020202020204" pitchFamily="34" charset="0"/>
                <a:ea typeface="Calibri" panose="020F0502020204030204" pitchFamily="34" charset="0"/>
                <a:cs typeface="Arial" panose="020B0604020202020204" pitchFamily="34" charset="0"/>
              </a:rPr>
              <a:t> 2016; </a:t>
            </a:r>
            <a:r>
              <a:rPr lang="en-GB" sz="1400" dirty="0" err="1">
                <a:effectLst/>
                <a:latin typeface="Arial" panose="020B0604020202020204" pitchFamily="34" charset="0"/>
                <a:ea typeface="Calibri" panose="020F0502020204030204" pitchFamily="34" charset="0"/>
                <a:cs typeface="Arial" panose="020B0604020202020204" pitchFamily="34" charset="0"/>
              </a:rPr>
              <a:t>Sütterlin</a:t>
            </a:r>
            <a:r>
              <a:rPr lang="en-GB" sz="1400" dirty="0">
                <a:effectLst/>
                <a:latin typeface="Arial" panose="020B0604020202020204" pitchFamily="34" charset="0"/>
                <a:ea typeface="Calibri" panose="020F0502020204030204" pitchFamily="34" charset="0"/>
                <a:cs typeface="Arial" panose="020B0604020202020204" pitchFamily="34" charset="0"/>
              </a:rPr>
              <a:t> and Siegrist 2017; </a:t>
            </a:r>
            <a:r>
              <a:rPr lang="en-GB" sz="1400" dirty="0" err="1">
                <a:effectLst/>
                <a:latin typeface="Arial" panose="020B0604020202020204" pitchFamily="34" charset="0"/>
                <a:ea typeface="Calibri" panose="020F0502020204030204" pitchFamily="34" charset="0"/>
                <a:cs typeface="Arial" panose="020B0604020202020204" pitchFamily="34" charset="0"/>
              </a:rPr>
              <a:t>Perlaviciute</a:t>
            </a:r>
            <a:r>
              <a:rPr lang="en-GB" sz="1400" dirty="0">
                <a:effectLst/>
                <a:latin typeface="Arial" panose="020B0604020202020204" pitchFamily="34" charset="0"/>
                <a:ea typeface="Calibri" panose="020F0502020204030204" pitchFamily="34" charset="0"/>
                <a:cs typeface="Arial" panose="020B0604020202020204" pitchFamily="34" charset="0"/>
              </a:rPr>
              <a:t> et al. 2018; </a:t>
            </a:r>
            <a:r>
              <a:rPr lang="en-GB" sz="1400" dirty="0" err="1">
                <a:effectLst/>
                <a:latin typeface="Arial" panose="020B0604020202020204" pitchFamily="34" charset="0"/>
                <a:ea typeface="Calibri" panose="020F0502020204030204" pitchFamily="34" charset="0"/>
                <a:cs typeface="Arial" panose="020B0604020202020204" pitchFamily="34" charset="0"/>
              </a:rPr>
              <a:t>Landeta</a:t>
            </a:r>
            <a:r>
              <a:rPr lang="en-GB" sz="1400" dirty="0">
                <a:effectLst/>
                <a:latin typeface="Arial" panose="020B0604020202020204" pitchFamily="34" charset="0"/>
                <a:ea typeface="Calibri" panose="020F0502020204030204" pitchFamily="34" charset="0"/>
                <a:cs typeface="Arial" panose="020B0604020202020204" pitchFamily="34" charset="0"/>
              </a:rPr>
              <a:t>-Manzano et al. 2018; Kokkinos et al. 2018; </a:t>
            </a:r>
            <a:r>
              <a:rPr lang="en-GB" sz="1400" dirty="0" err="1">
                <a:effectLst/>
                <a:latin typeface="Arial" panose="020B0604020202020204" pitchFamily="34" charset="0"/>
                <a:ea typeface="Calibri" panose="020F0502020204030204" pitchFamily="34" charset="0"/>
                <a:cs typeface="Arial" panose="020B0604020202020204" pitchFamily="34" charset="0"/>
              </a:rPr>
              <a:t>Mjahed</a:t>
            </a: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dirty="0" err="1">
                <a:effectLst/>
                <a:latin typeface="Arial" panose="020B0604020202020204" pitchFamily="34" charset="0"/>
                <a:ea typeface="Calibri" panose="020F0502020204030204" pitchFamily="34" charset="0"/>
                <a:cs typeface="Arial" panose="020B0604020202020204" pitchFamily="34" charset="0"/>
              </a:rPr>
              <a:t>Hammami</a:t>
            </a:r>
            <a:r>
              <a:rPr lang="en-GB" sz="1400" dirty="0">
                <a:effectLst/>
                <a:latin typeface="Arial" panose="020B0604020202020204" pitchFamily="34" charset="0"/>
                <a:ea typeface="Calibri" panose="020F0502020204030204" pitchFamily="34" charset="0"/>
                <a:cs typeface="Arial" panose="020B0604020202020204" pitchFamily="34" charset="0"/>
              </a:rPr>
              <a:t> et al. 2018; Whitmarsh et al. 2019; </a:t>
            </a:r>
            <a:r>
              <a:rPr lang="en-GB" sz="1400" dirty="0" err="1">
                <a:effectLst/>
                <a:latin typeface="Arial" panose="020B0604020202020204" pitchFamily="34" charset="0"/>
                <a:ea typeface="Calibri" panose="020F0502020204030204" pitchFamily="34" charset="0"/>
                <a:cs typeface="Arial" panose="020B0604020202020204" pitchFamily="34" charset="0"/>
              </a:rPr>
              <a:t>Suškevičs</a:t>
            </a:r>
            <a:r>
              <a:rPr lang="en-GB" sz="1400" dirty="0">
                <a:effectLst/>
                <a:latin typeface="Arial" panose="020B0604020202020204" pitchFamily="34" charset="0"/>
                <a:ea typeface="Calibri" panose="020F0502020204030204" pitchFamily="34" charset="0"/>
                <a:cs typeface="Arial" panose="020B0604020202020204" pitchFamily="34" charset="0"/>
              </a:rPr>
              <a:t> et al. 2019; Liu et al. 2019; Leer </a:t>
            </a:r>
            <a:r>
              <a:rPr lang="en-GB" sz="1400" dirty="0" err="1">
                <a:effectLst/>
                <a:latin typeface="Arial" panose="020B0604020202020204" pitchFamily="34" charset="0"/>
                <a:ea typeface="Calibri" panose="020F0502020204030204" pitchFamily="34" charset="0"/>
                <a:cs typeface="Arial" panose="020B0604020202020204" pitchFamily="34" charset="0"/>
              </a:rPr>
              <a:t>Jørgensen</a:t>
            </a:r>
            <a:r>
              <a:rPr lang="en-GB" sz="1400" dirty="0">
                <a:effectLst/>
                <a:latin typeface="Arial" panose="020B0604020202020204" pitchFamily="34" charset="0"/>
                <a:ea typeface="Calibri" panose="020F0502020204030204" pitchFamily="34" charset="0"/>
                <a:cs typeface="Arial" panose="020B0604020202020204" pitchFamily="34" charset="0"/>
              </a:rPr>
              <a:t> et al. 2020; </a:t>
            </a:r>
            <a:r>
              <a:rPr lang="en-GB" sz="1400" dirty="0" err="1">
                <a:effectLst/>
                <a:latin typeface="Arial" panose="020B0604020202020204" pitchFamily="34" charset="0"/>
                <a:ea typeface="Calibri" panose="020F0502020204030204" pitchFamily="34" charset="0"/>
                <a:cs typeface="Arial" panose="020B0604020202020204" pitchFamily="34" charset="0"/>
              </a:rPr>
              <a:t>Bevk</a:t>
            </a:r>
            <a:r>
              <a:rPr lang="en-GB" sz="1400" dirty="0">
                <a:effectLst/>
                <a:latin typeface="Arial" panose="020B0604020202020204" pitchFamily="34" charset="0"/>
                <a:ea typeface="Calibri" panose="020F0502020204030204" pitchFamily="34" charset="0"/>
                <a:cs typeface="Arial" panose="020B0604020202020204" pitchFamily="34" charset="0"/>
              </a:rPr>
              <a:t> and </a:t>
            </a:r>
            <a:r>
              <a:rPr lang="en-GB" sz="1400" dirty="0" err="1">
                <a:effectLst/>
                <a:latin typeface="Arial" panose="020B0604020202020204" pitchFamily="34" charset="0"/>
                <a:ea typeface="Calibri" panose="020F0502020204030204" pitchFamily="34" charset="0"/>
                <a:cs typeface="Arial" panose="020B0604020202020204" pitchFamily="34" charset="0"/>
              </a:rPr>
              <a:t>Golobič</a:t>
            </a:r>
            <a:r>
              <a:rPr lang="en-GB" sz="1400" dirty="0">
                <a:effectLst/>
                <a:latin typeface="Arial" panose="020B0604020202020204" pitchFamily="34" charset="0"/>
                <a:ea typeface="Calibri" panose="020F0502020204030204" pitchFamily="34" charset="0"/>
                <a:cs typeface="Arial" panose="020B0604020202020204" pitchFamily="34" charset="0"/>
              </a:rPr>
              <a:t> 2020; </a:t>
            </a:r>
            <a:r>
              <a:rPr lang="en-GB" sz="1400" dirty="0" err="1">
                <a:effectLst/>
                <a:latin typeface="Arial" panose="020B0604020202020204" pitchFamily="34" charset="0"/>
                <a:ea typeface="Calibri" panose="020F0502020204030204" pitchFamily="34" charset="0"/>
                <a:cs typeface="Arial" panose="020B0604020202020204" pitchFamily="34" charset="0"/>
              </a:rPr>
              <a:t>Segreto</a:t>
            </a:r>
            <a:r>
              <a:rPr lang="en-GB" sz="1400" dirty="0">
                <a:effectLst/>
                <a:latin typeface="Arial" panose="020B0604020202020204" pitchFamily="34" charset="0"/>
                <a:ea typeface="Calibri" panose="020F0502020204030204" pitchFamily="34" charset="0"/>
                <a:cs typeface="Arial" panose="020B0604020202020204" pitchFamily="34" charset="0"/>
              </a:rPr>
              <a:t> et al. 2020)</a:t>
            </a:r>
            <a:endParaRPr lang="en-NL" sz="1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AC86C48-9183-D40D-FDF0-4942790989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912" y="3042442"/>
            <a:ext cx="2964367" cy="2473900"/>
          </a:xfrm>
          <a:prstGeom prst="rect">
            <a:avLst/>
          </a:prstGeom>
          <a:noFill/>
          <a:ln>
            <a:solidFill>
              <a:schemeClr val="tx1"/>
            </a:solidFill>
          </a:ln>
        </p:spPr>
      </p:pic>
    </p:spTree>
    <p:extLst>
      <p:ext uri="{BB962C8B-B14F-4D97-AF65-F5344CB8AC3E}">
        <p14:creationId xmlns:p14="http://schemas.microsoft.com/office/powerpoint/2010/main" val="3888084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p:txBody>
          <a:bodyPr/>
          <a:lstStyle/>
          <a:p>
            <a:r>
              <a:rPr lang="en-US" sz="1800" dirty="0">
                <a:latin typeface="Arial" panose="020B0604020202020204" pitchFamily="34" charset="0"/>
                <a:cs typeface="Arial" panose="020B0604020202020204" pitchFamily="34" charset="0"/>
              </a:rPr>
              <a:t>Nikki Kluskens</a:t>
            </a:r>
          </a:p>
          <a:p>
            <a:r>
              <a:rPr lang="en-US" sz="1800" dirty="0">
                <a:latin typeface="Arial" panose="020B0604020202020204" pitchFamily="34" charset="0"/>
                <a:cs typeface="Arial" panose="020B0604020202020204" pitchFamily="34" charset="0"/>
                <a:hlinkClick r:id="rId2"/>
              </a:rPr>
              <a:t>n.t.t.m.kluskens@tue.nl</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Eindhoven University of Technology </a:t>
            </a:r>
          </a:p>
          <a:p>
            <a:r>
              <a:rPr lang="en-US" sz="1800" i="1" dirty="0">
                <a:latin typeface="Arial" panose="020B0604020202020204" pitchFamily="34" charset="0"/>
                <a:cs typeface="Arial" panose="020B0604020202020204" pitchFamily="34" charset="0"/>
              </a:rPr>
              <a:t>Department of Industrial Engineering and Innovation Sciences</a:t>
            </a:r>
          </a:p>
        </p:txBody>
      </p:sp>
    </p:spTree>
    <p:extLst>
      <p:ext uri="{BB962C8B-B14F-4D97-AF65-F5344CB8AC3E}">
        <p14:creationId xmlns:p14="http://schemas.microsoft.com/office/powerpoint/2010/main" val="100396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654076" y="550672"/>
            <a:ext cx="6766560" cy="768096"/>
          </a:xfrm>
        </p:spPr>
        <p:txBody>
          <a:bodyPr/>
          <a:lstStyle/>
          <a:p>
            <a:r>
              <a:rPr lang="en-US" sz="2400" dirty="0">
                <a:latin typeface="Arial" panose="020B0604020202020204" pitchFamily="34" charset="0"/>
                <a:cs typeface="Arial" panose="020B0604020202020204" pitchFamily="34" charset="0"/>
              </a:rPr>
              <a:t>Importance of acceptance</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684836" y="1419119"/>
            <a:ext cx="6766560" cy="4755178"/>
          </a:xfrm>
        </p:spPr>
        <p:txBody>
          <a:bodyPr/>
          <a:lstStyle/>
          <a:p>
            <a:pPr marL="285750" indent="-285750">
              <a:lnSpc>
                <a:spcPct val="200000"/>
              </a:lnSpc>
              <a:buFont typeface="Arial" panose="020B0604020202020204" pitchFamily="34" charset="0"/>
              <a:buChar char="•"/>
            </a:pPr>
            <a:r>
              <a:rPr lang="en-US" sz="1800" dirty="0">
                <a:latin typeface="Arial" panose="020B0604020202020204" pitchFamily="34" charset="0"/>
                <a:cs typeface="Arial" panose="020B0604020202020204" pitchFamily="34" charset="0"/>
              </a:rPr>
              <a:t>Call for urgent system change</a:t>
            </a:r>
          </a:p>
          <a:p>
            <a:pPr marL="285750" indent="-285750">
              <a:lnSpc>
                <a:spcPct val="200000"/>
              </a:lnSpc>
              <a:buFont typeface="Arial" panose="020B0604020202020204" pitchFamily="34" charset="0"/>
              <a:buChar char="•"/>
            </a:pPr>
            <a:r>
              <a:rPr lang="en-US" sz="1800" dirty="0">
                <a:latin typeface="Arial" panose="020B0604020202020204" pitchFamily="34" charset="0"/>
                <a:cs typeface="Arial" panose="020B0604020202020204" pitchFamily="34" charset="0"/>
              </a:rPr>
              <a:t>Acceptance getting specific policy attention</a:t>
            </a:r>
          </a:p>
          <a:p>
            <a:pPr marL="285750" indent="-285750">
              <a:lnSpc>
                <a:spcPct val="200000"/>
              </a:lnSpc>
              <a:buFont typeface="Arial" panose="020B0604020202020204" pitchFamily="34" charset="0"/>
              <a:buChar char="•"/>
            </a:pPr>
            <a:r>
              <a:rPr lang="en-US" sz="1800" dirty="0">
                <a:latin typeface="Arial" panose="020B0604020202020204" pitchFamily="34" charset="0"/>
                <a:cs typeface="Arial" panose="020B0604020202020204" pitchFamily="34" charset="0"/>
              </a:rPr>
              <a:t>Research showing examples of delay or cancellations </a:t>
            </a:r>
            <a:r>
              <a:rPr lang="en-US" sz="1200"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Aitken et al. 2008; Devine-Wright 2011)</a:t>
            </a:r>
            <a:r>
              <a:rPr lang="en-US" sz="1200" dirty="0">
                <a:latin typeface="Arial" panose="020B0604020202020204" pitchFamily="34" charset="0"/>
                <a:cs typeface="Arial" panose="020B0604020202020204" pitchFamily="34" charset="0"/>
              </a:rPr>
              <a:t> </a:t>
            </a:r>
          </a:p>
          <a:p>
            <a:pPr marL="285750" indent="-285750">
              <a:lnSpc>
                <a:spcPct val="200000"/>
              </a:lnSpc>
              <a:buFont typeface="Arial" panose="020B0604020202020204" pitchFamily="34" charset="0"/>
              <a:buChar char="•"/>
            </a:pPr>
            <a:r>
              <a:rPr lang="en-US" sz="1800" dirty="0">
                <a:latin typeface="Arial" panose="020B0604020202020204" pitchFamily="34" charset="0"/>
                <a:cs typeface="Arial" panose="020B0604020202020204" pitchFamily="34" charset="0"/>
              </a:rPr>
              <a:t>Risk of severe environmental costs </a:t>
            </a:r>
            <a:r>
              <a:rPr lang="en-GB" sz="1200" dirty="0">
                <a:latin typeface="Arial" panose="020B0604020202020204" pitchFamily="34" charset="0"/>
                <a:cs typeface="Arial" panose="020B0604020202020204" pitchFamily="34" charset="0"/>
              </a:rPr>
              <a:t>(Soma and </a:t>
            </a:r>
            <a:r>
              <a:rPr lang="en-GB" sz="1200" dirty="0" err="1">
                <a:latin typeface="Arial" panose="020B0604020202020204" pitchFamily="34" charset="0"/>
                <a:cs typeface="Arial" panose="020B0604020202020204" pitchFamily="34" charset="0"/>
              </a:rPr>
              <a:t>Haggett</a:t>
            </a:r>
            <a:r>
              <a:rPr lang="en-GB" sz="1200" dirty="0">
                <a:latin typeface="Arial" panose="020B0604020202020204" pitchFamily="34" charset="0"/>
                <a:cs typeface="Arial" panose="020B0604020202020204" pitchFamily="34" charset="0"/>
              </a:rPr>
              <a:t> 2015)</a:t>
            </a:r>
            <a:endParaRPr lang="en-US" sz="1200" dirty="0">
              <a:latin typeface="Arial" panose="020B0604020202020204" pitchFamily="34" charset="0"/>
              <a:cs typeface="Arial" panose="020B0604020202020204" pitchFamily="34" charset="0"/>
            </a:endParaRPr>
          </a:p>
          <a:p>
            <a:pPr>
              <a:lnSpc>
                <a:spcPct val="200000"/>
              </a:lnSpc>
            </a:pPr>
            <a:endParaRPr lang="en-US" sz="1800" dirty="0">
              <a:latin typeface="Arial" panose="020B0604020202020204" pitchFamily="34" charset="0"/>
              <a:cs typeface="Arial" panose="020B0604020202020204" pitchFamily="34" charset="0"/>
            </a:endParaRPr>
          </a:p>
          <a:p>
            <a:pPr>
              <a:lnSpc>
                <a:spcPct val="200000"/>
              </a:lnSpc>
            </a:pPr>
            <a:r>
              <a:rPr lang="en-US" sz="1800" dirty="0">
                <a:latin typeface="Arial" panose="020B0604020202020204" pitchFamily="34" charset="0"/>
                <a:cs typeface="Arial" panose="020B0604020202020204" pitchFamily="34" charset="0"/>
                <a:sym typeface="Wingdings" panose="05000000000000000000" pitchFamily="2" charset="2"/>
              </a:rPr>
              <a:t> We ‘only’ need social acceptance! </a:t>
            </a:r>
            <a:endParaRPr lang="en-US" sz="1800" dirty="0">
              <a:latin typeface="Arial" panose="020B0604020202020204" pitchFamily="34" charset="0"/>
              <a:cs typeface="Arial" panose="020B0604020202020204" pitchFamily="34" charset="0"/>
            </a:endParaRPr>
          </a:p>
          <a:p>
            <a:pPr marL="285750" indent="-285750">
              <a:lnSpc>
                <a:spcPct val="20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3</a:t>
            </a:fld>
            <a:endParaRPr lang="en-US" dirty="0"/>
          </a:p>
        </p:txBody>
      </p:sp>
      <p:pic>
        <p:nvPicPr>
          <p:cNvPr id="1026" name="Picture 2">
            <a:extLst>
              <a:ext uri="{FF2B5EF4-FFF2-40B4-BE49-F238E27FC236}">
                <a16:creationId xmlns:a16="http://schemas.microsoft.com/office/drawing/2014/main" id="{626FBF86-5285-EDFD-3A23-781DB65D9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4592" y="3141255"/>
            <a:ext cx="2398328" cy="16027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gionale Energie Strategie | Nieuwe Energie Overijssel">
            <a:extLst>
              <a:ext uri="{FF2B5EF4-FFF2-40B4-BE49-F238E27FC236}">
                <a16:creationId xmlns:a16="http://schemas.microsoft.com/office/drawing/2014/main" id="{6C4AD159-1CF3-6AEA-EFC3-2FE1FAD630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232" y="4970241"/>
            <a:ext cx="2398328" cy="1337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6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A912B-FB08-C04D-DB61-3B1F0E4C1314}"/>
              </a:ext>
            </a:extLst>
          </p:cNvPr>
          <p:cNvSpPr>
            <a:spLocks noGrp="1"/>
          </p:cNvSpPr>
          <p:nvPr>
            <p:ph type="title"/>
          </p:nvPr>
        </p:nvSpPr>
        <p:spPr>
          <a:xfrm>
            <a:off x="622021" y="1917375"/>
            <a:ext cx="10671048" cy="768096"/>
          </a:xfrm>
        </p:spPr>
        <p:txBody>
          <a:bodyPr/>
          <a:lstStyle/>
          <a:p>
            <a:r>
              <a:rPr lang="en-US" sz="3200" dirty="0">
                <a:latin typeface="Arial" panose="020B0604020202020204" pitchFamily="34" charset="0"/>
                <a:cs typeface="Arial" panose="020B0604020202020204" pitchFamily="34" charset="0"/>
              </a:rPr>
              <a:t>Complexities of acceptance: a concept with multiple dimensions </a:t>
            </a:r>
            <a:endParaRPr lang="en-NL" sz="3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DF87B31-98FF-1CF2-A3CA-47ABFF45A383}"/>
              </a:ext>
            </a:extLst>
          </p:cNvPr>
          <p:cNvSpPr>
            <a:spLocks noGrp="1"/>
          </p:cNvSpPr>
          <p:nvPr>
            <p:ph type="sldNum" sz="quarter" idx="12"/>
          </p:nvPr>
        </p:nvSpPr>
        <p:spPr/>
        <p:txBody>
          <a:bodyPr/>
          <a:lstStyle/>
          <a:p>
            <a:fld id="{48F63A3B-78C7-47BE-AE5E-E10140E04643}" type="slidenum">
              <a:rPr lang="en-US" smtClean="0"/>
              <a:pPr/>
              <a:t>4</a:t>
            </a:fld>
            <a:endParaRPr lang="en-US" dirty="0"/>
          </a:p>
        </p:txBody>
      </p:sp>
      <p:sp>
        <p:nvSpPr>
          <p:cNvPr id="6" name="Text Placeholder 5">
            <a:extLst>
              <a:ext uri="{FF2B5EF4-FFF2-40B4-BE49-F238E27FC236}">
                <a16:creationId xmlns:a16="http://schemas.microsoft.com/office/drawing/2014/main" id="{DA183F8E-D677-45FC-782C-1353BAFFF84B}"/>
              </a:ext>
            </a:extLst>
          </p:cNvPr>
          <p:cNvSpPr>
            <a:spLocks noGrp="1"/>
          </p:cNvSpPr>
          <p:nvPr>
            <p:ph type="body" sz="quarter" idx="14"/>
          </p:nvPr>
        </p:nvSpPr>
        <p:spPr>
          <a:xfrm>
            <a:off x="753596" y="3973151"/>
            <a:ext cx="2598737" cy="1109662"/>
          </a:xfrm>
        </p:spPr>
        <p:txBody>
          <a:bodyPr/>
          <a:lstStyle/>
          <a:p>
            <a:r>
              <a:rPr lang="en-US" dirty="0"/>
              <a:t>Actors</a:t>
            </a:r>
          </a:p>
          <a:p>
            <a:r>
              <a:rPr lang="en-US" dirty="0"/>
              <a:t>(who) </a:t>
            </a:r>
            <a:endParaRPr lang="en-NL" dirty="0"/>
          </a:p>
        </p:txBody>
      </p:sp>
      <p:sp>
        <p:nvSpPr>
          <p:cNvPr id="9" name="Text Placeholder 8">
            <a:extLst>
              <a:ext uri="{FF2B5EF4-FFF2-40B4-BE49-F238E27FC236}">
                <a16:creationId xmlns:a16="http://schemas.microsoft.com/office/drawing/2014/main" id="{61313246-E91A-C1B4-AF4A-5ED80A67B12A}"/>
              </a:ext>
            </a:extLst>
          </p:cNvPr>
          <p:cNvSpPr>
            <a:spLocks noGrp="1"/>
          </p:cNvSpPr>
          <p:nvPr>
            <p:ph type="body" sz="quarter" idx="16"/>
          </p:nvPr>
        </p:nvSpPr>
        <p:spPr>
          <a:xfrm>
            <a:off x="3516747" y="3981678"/>
            <a:ext cx="2598737" cy="1109662"/>
          </a:xfrm>
        </p:spPr>
        <p:txBody>
          <a:bodyPr/>
          <a:lstStyle/>
          <a:p>
            <a:r>
              <a:rPr lang="en-US" dirty="0"/>
              <a:t>Roles </a:t>
            </a:r>
            <a:endParaRPr lang="en-NL" dirty="0"/>
          </a:p>
        </p:txBody>
      </p:sp>
      <p:sp>
        <p:nvSpPr>
          <p:cNvPr id="12" name="Text Placeholder 11">
            <a:extLst>
              <a:ext uri="{FF2B5EF4-FFF2-40B4-BE49-F238E27FC236}">
                <a16:creationId xmlns:a16="http://schemas.microsoft.com/office/drawing/2014/main" id="{15DD2A1A-A8F8-32F9-4DD5-B783EB5228BD}"/>
              </a:ext>
            </a:extLst>
          </p:cNvPr>
          <p:cNvSpPr>
            <a:spLocks noGrp="1"/>
          </p:cNvSpPr>
          <p:nvPr>
            <p:ph type="body" sz="quarter" idx="19"/>
          </p:nvPr>
        </p:nvSpPr>
        <p:spPr>
          <a:xfrm>
            <a:off x="6279898" y="3981678"/>
            <a:ext cx="2598737" cy="1109662"/>
          </a:xfrm>
        </p:spPr>
        <p:txBody>
          <a:bodyPr/>
          <a:lstStyle/>
          <a:p>
            <a:r>
              <a:rPr lang="en-US" dirty="0"/>
              <a:t>Responses</a:t>
            </a:r>
          </a:p>
          <a:p>
            <a:r>
              <a:rPr lang="en-US" dirty="0"/>
              <a:t>(how)</a:t>
            </a:r>
            <a:endParaRPr lang="en-NL" dirty="0"/>
          </a:p>
        </p:txBody>
      </p:sp>
      <p:sp>
        <p:nvSpPr>
          <p:cNvPr id="15" name="Text Placeholder 14">
            <a:extLst>
              <a:ext uri="{FF2B5EF4-FFF2-40B4-BE49-F238E27FC236}">
                <a16:creationId xmlns:a16="http://schemas.microsoft.com/office/drawing/2014/main" id="{9DDEF766-079C-59AF-112A-BDD8698D8CA3}"/>
              </a:ext>
            </a:extLst>
          </p:cNvPr>
          <p:cNvSpPr>
            <a:spLocks noGrp="1"/>
          </p:cNvSpPr>
          <p:nvPr>
            <p:ph type="body" sz="quarter" idx="22"/>
          </p:nvPr>
        </p:nvSpPr>
        <p:spPr>
          <a:xfrm>
            <a:off x="9032431" y="3982870"/>
            <a:ext cx="2598737" cy="1109662"/>
          </a:xfrm>
        </p:spPr>
        <p:txBody>
          <a:bodyPr/>
          <a:lstStyle/>
          <a:p>
            <a:r>
              <a:rPr lang="en-US" dirty="0"/>
              <a:t>Objects</a:t>
            </a:r>
          </a:p>
          <a:p>
            <a:r>
              <a:rPr lang="en-US" dirty="0"/>
              <a:t>(what) </a:t>
            </a:r>
            <a:endParaRPr lang="en-NL" dirty="0"/>
          </a:p>
        </p:txBody>
      </p:sp>
    </p:spTree>
    <p:extLst>
      <p:ext uri="{BB962C8B-B14F-4D97-AF65-F5344CB8AC3E}">
        <p14:creationId xmlns:p14="http://schemas.microsoft.com/office/powerpoint/2010/main" val="256255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9" grpId="0" build="p" animBg="1"/>
      <p:bldP spid="12" grpId="0" build="p" animBg="1"/>
      <p:bldP spid="1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2626-4F7E-8E0A-1CE7-F24B388029BA}"/>
              </a:ext>
            </a:extLst>
          </p:cNvPr>
          <p:cNvSpPr>
            <a:spLocks noGrp="1"/>
          </p:cNvSpPr>
          <p:nvPr>
            <p:ph type="title"/>
          </p:nvPr>
        </p:nvSpPr>
        <p:spPr/>
        <p:txBody>
          <a:bodyPr/>
          <a:lstStyle/>
          <a:p>
            <a:r>
              <a:rPr lang="en-US" dirty="0"/>
              <a:t>Actors and roles</a:t>
            </a:r>
            <a:br>
              <a:rPr lang="en-US" dirty="0"/>
            </a:br>
            <a:r>
              <a:rPr lang="en-US" sz="2000" b="0" dirty="0"/>
              <a:t>‘who’ are accepting</a:t>
            </a:r>
            <a:endParaRPr lang="en-NL" b="0" dirty="0"/>
          </a:p>
        </p:txBody>
      </p:sp>
      <p:sp>
        <p:nvSpPr>
          <p:cNvPr id="4" name="Text Placeholder 3">
            <a:extLst>
              <a:ext uri="{FF2B5EF4-FFF2-40B4-BE49-F238E27FC236}">
                <a16:creationId xmlns:a16="http://schemas.microsoft.com/office/drawing/2014/main" id="{2644FED1-9853-A296-FF7A-1ED7767308F9}"/>
              </a:ext>
            </a:extLst>
          </p:cNvPr>
          <p:cNvSpPr>
            <a:spLocks noGrp="1"/>
          </p:cNvSpPr>
          <p:nvPr>
            <p:ph type="body" sz="quarter" idx="13"/>
          </p:nvPr>
        </p:nvSpPr>
        <p:spPr>
          <a:xfrm>
            <a:off x="4389120" y="4308475"/>
            <a:ext cx="5367276" cy="588963"/>
          </a:xfrm>
        </p:spPr>
        <p:txBody>
          <a:bodyPr/>
          <a:lstStyle/>
          <a:p>
            <a:r>
              <a:rPr lang="en-US" dirty="0">
                <a:latin typeface="Arial" panose="020B0604020202020204" pitchFamily="34" charset="0"/>
                <a:cs typeface="Arial" panose="020B0604020202020204" pitchFamily="34" charset="0"/>
              </a:rPr>
              <a:t>First and second dimension of acceptance</a:t>
            </a:r>
            <a:endParaRPr lang="en-NL"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4DF17CD-0455-E542-B889-10F177F509E0}"/>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95623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E4540C-BB2A-2DB0-F707-FDD29E0E0E7F}"/>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5" name="Isosceles Triangle 4">
            <a:extLst>
              <a:ext uri="{FF2B5EF4-FFF2-40B4-BE49-F238E27FC236}">
                <a16:creationId xmlns:a16="http://schemas.microsoft.com/office/drawing/2014/main" id="{5767D378-A424-28CE-91F1-3E03DA891F5D}"/>
              </a:ext>
            </a:extLst>
          </p:cNvPr>
          <p:cNvSpPr/>
          <p:nvPr/>
        </p:nvSpPr>
        <p:spPr>
          <a:xfrm>
            <a:off x="3403135" y="963692"/>
            <a:ext cx="4882393" cy="473139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6" name="TextBox 5">
            <a:extLst>
              <a:ext uri="{FF2B5EF4-FFF2-40B4-BE49-F238E27FC236}">
                <a16:creationId xmlns:a16="http://schemas.microsoft.com/office/drawing/2014/main" id="{8C12D0F4-0499-7DB3-7EBA-DFD378A4F4FF}"/>
              </a:ext>
            </a:extLst>
          </p:cNvPr>
          <p:cNvSpPr txBox="1"/>
          <p:nvPr/>
        </p:nvSpPr>
        <p:spPr>
          <a:xfrm>
            <a:off x="4509083" y="594360"/>
            <a:ext cx="2898397" cy="369332"/>
          </a:xfrm>
          <a:prstGeom prst="rect">
            <a:avLst/>
          </a:prstGeom>
          <a:noFill/>
        </p:spPr>
        <p:txBody>
          <a:bodyPr wrap="square" rtlCol="0">
            <a:spAutoFit/>
          </a:bodyPr>
          <a:lstStyle/>
          <a:p>
            <a:r>
              <a:rPr lang="en-US" dirty="0"/>
              <a:t>Socio-political acceptance </a:t>
            </a:r>
            <a:endParaRPr lang="en-NL" dirty="0"/>
          </a:p>
        </p:txBody>
      </p:sp>
      <p:sp>
        <p:nvSpPr>
          <p:cNvPr id="7" name="TextBox 6">
            <a:extLst>
              <a:ext uri="{FF2B5EF4-FFF2-40B4-BE49-F238E27FC236}">
                <a16:creationId xmlns:a16="http://schemas.microsoft.com/office/drawing/2014/main" id="{A6422E06-1B5A-8231-673C-D85D835B5368}"/>
              </a:ext>
            </a:extLst>
          </p:cNvPr>
          <p:cNvSpPr txBox="1"/>
          <p:nvPr/>
        </p:nvSpPr>
        <p:spPr>
          <a:xfrm>
            <a:off x="8285528" y="5607932"/>
            <a:ext cx="2074876" cy="369332"/>
          </a:xfrm>
          <a:prstGeom prst="rect">
            <a:avLst/>
          </a:prstGeom>
          <a:noFill/>
        </p:spPr>
        <p:txBody>
          <a:bodyPr wrap="square" rtlCol="0">
            <a:spAutoFit/>
          </a:bodyPr>
          <a:lstStyle/>
          <a:p>
            <a:r>
              <a:rPr lang="en-US" dirty="0"/>
              <a:t>Market acceptance </a:t>
            </a:r>
            <a:endParaRPr lang="en-NL" dirty="0"/>
          </a:p>
        </p:txBody>
      </p:sp>
      <p:sp>
        <p:nvSpPr>
          <p:cNvPr id="8" name="TextBox 7">
            <a:extLst>
              <a:ext uri="{FF2B5EF4-FFF2-40B4-BE49-F238E27FC236}">
                <a16:creationId xmlns:a16="http://schemas.microsoft.com/office/drawing/2014/main" id="{D3F294A4-EE70-87DA-5F4E-10D549280C46}"/>
              </a:ext>
            </a:extLst>
          </p:cNvPr>
          <p:cNvSpPr txBox="1"/>
          <p:nvPr/>
        </p:nvSpPr>
        <p:spPr>
          <a:xfrm>
            <a:off x="1016467" y="5607932"/>
            <a:ext cx="2890006" cy="369332"/>
          </a:xfrm>
          <a:prstGeom prst="rect">
            <a:avLst/>
          </a:prstGeom>
          <a:noFill/>
        </p:spPr>
        <p:txBody>
          <a:bodyPr wrap="square" rtlCol="0">
            <a:spAutoFit/>
          </a:bodyPr>
          <a:lstStyle/>
          <a:p>
            <a:r>
              <a:rPr lang="en-US" dirty="0"/>
              <a:t>Community acceptance</a:t>
            </a:r>
            <a:endParaRPr lang="en-NL" dirty="0"/>
          </a:p>
        </p:txBody>
      </p:sp>
      <p:sp>
        <p:nvSpPr>
          <p:cNvPr id="9" name="Oval 8">
            <a:extLst>
              <a:ext uri="{FF2B5EF4-FFF2-40B4-BE49-F238E27FC236}">
                <a16:creationId xmlns:a16="http://schemas.microsoft.com/office/drawing/2014/main" id="{4E0ECC0D-EFB3-2DEA-D580-4BFC987A4FE3}"/>
              </a:ext>
            </a:extLst>
          </p:cNvPr>
          <p:cNvSpPr/>
          <p:nvPr/>
        </p:nvSpPr>
        <p:spPr>
          <a:xfrm>
            <a:off x="4948106" y="2327372"/>
            <a:ext cx="1774273" cy="14009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Public </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Key-stakeholders</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Policymakers </a:t>
            </a:r>
            <a:endParaRPr lang="en-NL" sz="1100" dirty="0">
              <a:solidFill>
                <a:schemeClr val="tx1"/>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F7B28963-6BED-7C06-A099-E6A4801678DE}"/>
              </a:ext>
            </a:extLst>
          </p:cNvPr>
          <p:cNvSpPr/>
          <p:nvPr/>
        </p:nvSpPr>
        <p:spPr>
          <a:xfrm>
            <a:off x="3986168" y="4188328"/>
            <a:ext cx="1774273" cy="14009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Local authorities</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Local residents</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Local stakeholders</a:t>
            </a:r>
            <a:endParaRPr lang="en-NL" sz="1100" dirty="0">
              <a:solidFill>
                <a:schemeClr val="tx1"/>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B84856E6-EFDF-AD70-06E5-9CF2F147DD2F}"/>
              </a:ext>
            </a:extLst>
          </p:cNvPr>
          <p:cNvSpPr/>
          <p:nvPr/>
        </p:nvSpPr>
        <p:spPr>
          <a:xfrm>
            <a:off x="5844331" y="4188328"/>
            <a:ext cx="1774273" cy="14009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Consumers</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Investors </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Firms </a:t>
            </a:r>
            <a:endParaRPr lang="en-NL" sz="1100" dirty="0">
              <a:solidFill>
                <a:schemeClr val="tx1"/>
              </a:solidFill>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3004C06A-7076-AA7A-570A-5FBBF812297F}"/>
              </a:ext>
            </a:extLst>
          </p:cNvPr>
          <p:cNvSpPr/>
          <p:nvPr/>
        </p:nvSpPr>
        <p:spPr>
          <a:xfrm>
            <a:off x="4939521" y="3523375"/>
            <a:ext cx="1679394" cy="1157681"/>
          </a:xfrm>
          <a:custGeom>
            <a:avLst/>
            <a:gdLst>
              <a:gd name="connsiteX0" fmla="*/ 278432 w 1815157"/>
              <a:gd name="connsiteY0" fmla="*/ 796954 h 1417740"/>
              <a:gd name="connsiteX1" fmla="*/ 253265 w 1815157"/>
              <a:gd name="connsiteY1" fmla="*/ 755010 h 1417740"/>
              <a:gd name="connsiteX2" fmla="*/ 228098 w 1815157"/>
              <a:gd name="connsiteY2" fmla="*/ 721454 h 1417740"/>
              <a:gd name="connsiteX3" fmla="*/ 219709 w 1815157"/>
              <a:gd name="connsiteY3" fmla="*/ 687898 h 1417740"/>
              <a:gd name="connsiteX4" fmla="*/ 211320 w 1815157"/>
              <a:gd name="connsiteY4" fmla="*/ 662731 h 1417740"/>
              <a:gd name="connsiteX5" fmla="*/ 228098 w 1815157"/>
              <a:gd name="connsiteY5" fmla="*/ 494951 h 1417740"/>
              <a:gd name="connsiteX6" fmla="*/ 261654 w 1815157"/>
              <a:gd name="connsiteY6" fmla="*/ 469784 h 1417740"/>
              <a:gd name="connsiteX7" fmla="*/ 286821 w 1815157"/>
              <a:gd name="connsiteY7" fmla="*/ 444617 h 1417740"/>
              <a:gd name="connsiteX8" fmla="*/ 395878 w 1815157"/>
              <a:gd name="connsiteY8" fmla="*/ 436228 h 1417740"/>
              <a:gd name="connsiteX9" fmla="*/ 479768 w 1815157"/>
              <a:gd name="connsiteY9" fmla="*/ 427839 h 1417740"/>
              <a:gd name="connsiteX10" fmla="*/ 613992 w 1815157"/>
              <a:gd name="connsiteY10" fmla="*/ 469784 h 1417740"/>
              <a:gd name="connsiteX11" fmla="*/ 630770 w 1815157"/>
              <a:gd name="connsiteY11" fmla="*/ 536896 h 1417740"/>
              <a:gd name="connsiteX12" fmla="*/ 597214 w 1815157"/>
              <a:gd name="connsiteY12" fmla="*/ 671120 h 1417740"/>
              <a:gd name="connsiteX13" fmla="*/ 563658 w 1815157"/>
              <a:gd name="connsiteY13" fmla="*/ 721454 h 1417740"/>
              <a:gd name="connsiteX14" fmla="*/ 471379 w 1815157"/>
              <a:gd name="connsiteY14" fmla="*/ 755010 h 1417740"/>
              <a:gd name="connsiteX15" fmla="*/ 446212 w 1815157"/>
              <a:gd name="connsiteY15" fmla="*/ 696287 h 1417740"/>
              <a:gd name="connsiteX16" fmla="*/ 521713 w 1815157"/>
              <a:gd name="connsiteY16" fmla="*/ 562063 h 1417740"/>
              <a:gd name="connsiteX17" fmla="*/ 546880 w 1815157"/>
              <a:gd name="connsiteY17" fmla="*/ 545285 h 1417740"/>
              <a:gd name="connsiteX18" fmla="*/ 613992 w 1815157"/>
              <a:gd name="connsiteY18" fmla="*/ 536896 h 1417740"/>
              <a:gd name="connsiteX19" fmla="*/ 664326 w 1815157"/>
              <a:gd name="connsiteY19" fmla="*/ 528507 h 1417740"/>
              <a:gd name="connsiteX20" fmla="*/ 731438 w 1815157"/>
              <a:gd name="connsiteY20" fmla="*/ 536896 h 1417740"/>
              <a:gd name="connsiteX21" fmla="*/ 756605 w 1815157"/>
              <a:gd name="connsiteY21" fmla="*/ 570452 h 1417740"/>
              <a:gd name="connsiteX22" fmla="*/ 798550 w 1815157"/>
              <a:gd name="connsiteY22" fmla="*/ 604008 h 1417740"/>
              <a:gd name="connsiteX23" fmla="*/ 823717 w 1815157"/>
              <a:gd name="connsiteY23" fmla="*/ 654342 h 1417740"/>
              <a:gd name="connsiteX24" fmla="*/ 907607 w 1815157"/>
              <a:gd name="connsiteY24" fmla="*/ 729843 h 1417740"/>
              <a:gd name="connsiteX25" fmla="*/ 983108 w 1815157"/>
              <a:gd name="connsiteY25" fmla="*/ 780176 h 1417740"/>
              <a:gd name="connsiteX26" fmla="*/ 1125720 w 1815157"/>
              <a:gd name="connsiteY26" fmla="*/ 830510 h 1417740"/>
              <a:gd name="connsiteX27" fmla="*/ 1259944 w 1815157"/>
              <a:gd name="connsiteY27" fmla="*/ 838899 h 1417740"/>
              <a:gd name="connsiteX28" fmla="*/ 1662616 w 1815157"/>
              <a:gd name="connsiteY28" fmla="*/ 822121 h 1417740"/>
              <a:gd name="connsiteX29" fmla="*/ 1729728 w 1815157"/>
              <a:gd name="connsiteY29" fmla="*/ 805343 h 1417740"/>
              <a:gd name="connsiteX30" fmla="*/ 1805229 w 1815157"/>
              <a:gd name="connsiteY30" fmla="*/ 687898 h 1417740"/>
              <a:gd name="connsiteX31" fmla="*/ 1813618 w 1815157"/>
              <a:gd name="connsiteY31" fmla="*/ 629175 h 1417740"/>
              <a:gd name="connsiteX32" fmla="*/ 1696172 w 1815157"/>
              <a:gd name="connsiteY32" fmla="*/ 494951 h 1417740"/>
              <a:gd name="connsiteX33" fmla="*/ 1570337 w 1815157"/>
              <a:gd name="connsiteY33" fmla="*/ 486562 h 1417740"/>
              <a:gd name="connsiteX34" fmla="*/ 1343834 w 1815157"/>
              <a:gd name="connsiteY34" fmla="*/ 478173 h 1417740"/>
              <a:gd name="connsiteX35" fmla="*/ 1167665 w 1815157"/>
              <a:gd name="connsiteY35" fmla="*/ 562063 h 1417740"/>
              <a:gd name="connsiteX36" fmla="*/ 1142498 w 1815157"/>
              <a:gd name="connsiteY36" fmla="*/ 654342 h 1417740"/>
              <a:gd name="connsiteX37" fmla="*/ 1159276 w 1815157"/>
              <a:gd name="connsiteY37" fmla="*/ 788565 h 1417740"/>
              <a:gd name="connsiteX38" fmla="*/ 1167665 w 1815157"/>
              <a:gd name="connsiteY38" fmla="*/ 830510 h 1417740"/>
              <a:gd name="connsiteX39" fmla="*/ 1108942 w 1815157"/>
              <a:gd name="connsiteY39" fmla="*/ 1023457 h 1417740"/>
              <a:gd name="connsiteX40" fmla="*/ 1041831 w 1815157"/>
              <a:gd name="connsiteY40" fmla="*/ 1048624 h 1417740"/>
              <a:gd name="connsiteX41" fmla="*/ 890829 w 1815157"/>
              <a:gd name="connsiteY41" fmla="*/ 1065402 h 1417740"/>
              <a:gd name="connsiteX42" fmla="*/ 706271 w 1815157"/>
              <a:gd name="connsiteY42" fmla="*/ 1015068 h 1417740"/>
              <a:gd name="connsiteX43" fmla="*/ 681104 w 1815157"/>
              <a:gd name="connsiteY43" fmla="*/ 964734 h 1417740"/>
              <a:gd name="connsiteX44" fmla="*/ 689493 w 1815157"/>
              <a:gd name="connsiteY44" fmla="*/ 872455 h 1417740"/>
              <a:gd name="connsiteX45" fmla="*/ 781772 w 1815157"/>
              <a:gd name="connsiteY45" fmla="*/ 822121 h 1417740"/>
              <a:gd name="connsiteX46" fmla="*/ 848884 w 1815157"/>
              <a:gd name="connsiteY46" fmla="*/ 780176 h 1417740"/>
              <a:gd name="connsiteX47" fmla="*/ 966330 w 1815157"/>
              <a:gd name="connsiteY47" fmla="*/ 721454 h 1417740"/>
              <a:gd name="connsiteX48" fmla="*/ 1033442 w 1815157"/>
              <a:gd name="connsiteY48" fmla="*/ 645953 h 1417740"/>
              <a:gd name="connsiteX49" fmla="*/ 1117331 w 1815157"/>
              <a:gd name="connsiteY49" fmla="*/ 536896 h 1417740"/>
              <a:gd name="connsiteX50" fmla="*/ 1125720 w 1815157"/>
              <a:gd name="connsiteY50" fmla="*/ 360727 h 1417740"/>
              <a:gd name="connsiteX51" fmla="*/ 1075386 w 1815157"/>
              <a:gd name="connsiteY51" fmla="*/ 335560 h 1417740"/>
              <a:gd name="connsiteX52" fmla="*/ 983108 w 1815157"/>
              <a:gd name="connsiteY52" fmla="*/ 352338 h 1417740"/>
              <a:gd name="connsiteX53" fmla="*/ 655937 w 1815157"/>
              <a:gd name="connsiteY53" fmla="*/ 536896 h 1417740"/>
              <a:gd name="connsiteX54" fmla="*/ 563658 w 1815157"/>
              <a:gd name="connsiteY54" fmla="*/ 671120 h 1417740"/>
              <a:gd name="connsiteX55" fmla="*/ 538491 w 1815157"/>
              <a:gd name="connsiteY55" fmla="*/ 729843 h 1417740"/>
              <a:gd name="connsiteX56" fmla="*/ 479768 w 1815157"/>
              <a:gd name="connsiteY56" fmla="*/ 805343 h 1417740"/>
              <a:gd name="connsiteX57" fmla="*/ 454601 w 1815157"/>
              <a:gd name="connsiteY57" fmla="*/ 830510 h 1417740"/>
              <a:gd name="connsiteX58" fmla="*/ 295210 w 1815157"/>
              <a:gd name="connsiteY58" fmla="*/ 872455 h 1417740"/>
              <a:gd name="connsiteX59" fmla="*/ 127431 w 1815157"/>
              <a:gd name="connsiteY59" fmla="*/ 847288 h 1417740"/>
              <a:gd name="connsiteX60" fmla="*/ 60319 w 1815157"/>
              <a:gd name="connsiteY60" fmla="*/ 755010 h 1417740"/>
              <a:gd name="connsiteX61" fmla="*/ 9985 w 1815157"/>
              <a:gd name="connsiteY61" fmla="*/ 612397 h 1417740"/>
              <a:gd name="connsiteX62" fmla="*/ 51930 w 1815157"/>
              <a:gd name="connsiteY62" fmla="*/ 411061 h 1417740"/>
              <a:gd name="connsiteX63" fmla="*/ 244876 w 1815157"/>
              <a:gd name="connsiteY63" fmla="*/ 327171 h 1417740"/>
              <a:gd name="connsiteX64" fmla="*/ 454601 w 1815157"/>
              <a:gd name="connsiteY64" fmla="*/ 276837 h 1417740"/>
              <a:gd name="connsiteX65" fmla="*/ 538491 w 1815157"/>
              <a:gd name="connsiteY65" fmla="*/ 251670 h 1417740"/>
              <a:gd name="connsiteX66" fmla="*/ 572047 w 1815157"/>
              <a:gd name="connsiteY66" fmla="*/ 763399 h 1417740"/>
              <a:gd name="connsiteX67" fmla="*/ 597214 w 1815157"/>
              <a:gd name="connsiteY67" fmla="*/ 897622 h 1417740"/>
              <a:gd name="connsiteX68" fmla="*/ 605603 w 1815157"/>
              <a:gd name="connsiteY68" fmla="*/ 939567 h 1417740"/>
              <a:gd name="connsiteX69" fmla="*/ 613992 w 1815157"/>
              <a:gd name="connsiteY69" fmla="*/ 989901 h 1417740"/>
              <a:gd name="connsiteX70" fmla="*/ 664326 w 1815157"/>
              <a:gd name="connsiteY70" fmla="*/ 1090569 h 1417740"/>
              <a:gd name="connsiteX71" fmla="*/ 689493 w 1815157"/>
              <a:gd name="connsiteY71" fmla="*/ 1157681 h 1417740"/>
              <a:gd name="connsiteX72" fmla="*/ 723049 w 1815157"/>
              <a:gd name="connsiteY72" fmla="*/ 1199626 h 1417740"/>
              <a:gd name="connsiteX73" fmla="*/ 773383 w 1815157"/>
              <a:gd name="connsiteY73" fmla="*/ 1308683 h 1417740"/>
              <a:gd name="connsiteX74" fmla="*/ 823717 w 1815157"/>
              <a:gd name="connsiteY74" fmla="*/ 1367406 h 1417740"/>
              <a:gd name="connsiteX75" fmla="*/ 848884 w 1815157"/>
              <a:gd name="connsiteY75" fmla="*/ 1392573 h 1417740"/>
              <a:gd name="connsiteX76" fmla="*/ 899218 w 1815157"/>
              <a:gd name="connsiteY76" fmla="*/ 1409351 h 1417740"/>
              <a:gd name="connsiteX77" fmla="*/ 999886 w 1815157"/>
              <a:gd name="connsiteY77" fmla="*/ 1400962 h 1417740"/>
              <a:gd name="connsiteX78" fmla="*/ 1134109 w 1815157"/>
              <a:gd name="connsiteY78" fmla="*/ 1342239 h 1417740"/>
              <a:gd name="connsiteX79" fmla="*/ 1184443 w 1815157"/>
              <a:gd name="connsiteY79" fmla="*/ 1291905 h 1417740"/>
              <a:gd name="connsiteX80" fmla="*/ 1259944 w 1815157"/>
              <a:gd name="connsiteY80" fmla="*/ 1208015 h 1417740"/>
              <a:gd name="connsiteX81" fmla="*/ 1259944 w 1815157"/>
              <a:gd name="connsiteY81" fmla="*/ 1073791 h 1417740"/>
              <a:gd name="connsiteX82" fmla="*/ 1083775 w 1815157"/>
              <a:gd name="connsiteY82" fmla="*/ 889233 h 1417740"/>
              <a:gd name="connsiteX83" fmla="*/ 991497 w 1815157"/>
              <a:gd name="connsiteY83" fmla="*/ 713065 h 1417740"/>
              <a:gd name="connsiteX84" fmla="*/ 915996 w 1815157"/>
              <a:gd name="connsiteY84" fmla="*/ 553674 h 1417740"/>
              <a:gd name="connsiteX85" fmla="*/ 949552 w 1815157"/>
              <a:gd name="connsiteY85" fmla="*/ 260059 h 1417740"/>
              <a:gd name="connsiteX86" fmla="*/ 1016664 w 1815157"/>
              <a:gd name="connsiteY86" fmla="*/ 209725 h 1417740"/>
              <a:gd name="connsiteX87" fmla="*/ 1142498 w 1815157"/>
              <a:gd name="connsiteY87" fmla="*/ 218114 h 1417740"/>
              <a:gd name="connsiteX88" fmla="*/ 1234777 w 1815157"/>
              <a:gd name="connsiteY88" fmla="*/ 243281 h 1417740"/>
              <a:gd name="connsiteX89" fmla="*/ 1285111 w 1815157"/>
              <a:gd name="connsiteY89" fmla="*/ 293615 h 1417740"/>
              <a:gd name="connsiteX90" fmla="*/ 1335445 w 1815157"/>
              <a:gd name="connsiteY90" fmla="*/ 369116 h 1417740"/>
              <a:gd name="connsiteX91" fmla="*/ 1385779 w 1815157"/>
              <a:gd name="connsiteY91" fmla="*/ 654342 h 1417740"/>
              <a:gd name="connsiteX92" fmla="*/ 1369001 w 1815157"/>
              <a:gd name="connsiteY92" fmla="*/ 872455 h 1417740"/>
              <a:gd name="connsiteX93" fmla="*/ 1226388 w 1815157"/>
              <a:gd name="connsiteY93" fmla="*/ 964734 h 1417740"/>
              <a:gd name="connsiteX94" fmla="*/ 731438 w 1815157"/>
              <a:gd name="connsiteY94" fmla="*/ 989901 h 1417740"/>
              <a:gd name="connsiteX95" fmla="*/ 530102 w 1815157"/>
              <a:gd name="connsiteY95" fmla="*/ 1015068 h 1417740"/>
              <a:gd name="connsiteX96" fmla="*/ 446212 w 1815157"/>
              <a:gd name="connsiteY96" fmla="*/ 1057013 h 1417740"/>
              <a:gd name="connsiteX97" fmla="*/ 379100 w 1815157"/>
              <a:gd name="connsiteY97" fmla="*/ 1166070 h 1417740"/>
              <a:gd name="connsiteX98" fmla="*/ 370711 w 1815157"/>
              <a:gd name="connsiteY98" fmla="*/ 1241571 h 1417740"/>
              <a:gd name="connsiteX99" fmla="*/ 379100 w 1815157"/>
              <a:gd name="connsiteY99" fmla="*/ 1317072 h 1417740"/>
              <a:gd name="connsiteX100" fmla="*/ 387489 w 1815157"/>
              <a:gd name="connsiteY100" fmla="*/ 1359017 h 1417740"/>
              <a:gd name="connsiteX101" fmla="*/ 421045 w 1815157"/>
              <a:gd name="connsiteY101" fmla="*/ 1392573 h 1417740"/>
              <a:gd name="connsiteX102" fmla="*/ 605603 w 1815157"/>
              <a:gd name="connsiteY102" fmla="*/ 1417740 h 1417740"/>
              <a:gd name="connsiteX103" fmla="*/ 915996 w 1815157"/>
              <a:gd name="connsiteY103" fmla="*/ 1392573 h 1417740"/>
              <a:gd name="connsiteX104" fmla="*/ 1117331 w 1815157"/>
              <a:gd name="connsiteY104" fmla="*/ 1350628 h 1417740"/>
              <a:gd name="connsiteX105" fmla="*/ 1192832 w 1815157"/>
              <a:gd name="connsiteY105" fmla="*/ 1342239 h 1417740"/>
              <a:gd name="connsiteX106" fmla="*/ 1251555 w 1815157"/>
              <a:gd name="connsiteY106" fmla="*/ 1317072 h 1417740"/>
              <a:gd name="connsiteX107" fmla="*/ 1318667 w 1815157"/>
              <a:gd name="connsiteY107" fmla="*/ 1291905 h 1417740"/>
              <a:gd name="connsiteX108" fmla="*/ 1402557 w 1815157"/>
              <a:gd name="connsiteY108" fmla="*/ 1233182 h 1417740"/>
              <a:gd name="connsiteX109" fmla="*/ 1520003 w 1815157"/>
              <a:gd name="connsiteY109" fmla="*/ 1124125 h 1417740"/>
              <a:gd name="connsiteX110" fmla="*/ 1536781 w 1815157"/>
              <a:gd name="connsiteY110" fmla="*/ 1065402 h 1417740"/>
              <a:gd name="connsiteX111" fmla="*/ 1494836 w 1815157"/>
              <a:gd name="connsiteY111" fmla="*/ 855677 h 1417740"/>
              <a:gd name="connsiteX112" fmla="*/ 1310278 w 1815157"/>
              <a:gd name="connsiteY112" fmla="*/ 729843 h 1417740"/>
              <a:gd name="connsiteX113" fmla="*/ 932774 w 1815157"/>
              <a:gd name="connsiteY113" fmla="*/ 654342 h 1417740"/>
              <a:gd name="connsiteX114" fmla="*/ 639159 w 1815157"/>
              <a:gd name="connsiteY114" fmla="*/ 679509 h 1417740"/>
              <a:gd name="connsiteX115" fmla="*/ 580436 w 1815157"/>
              <a:gd name="connsiteY115" fmla="*/ 729843 h 1417740"/>
              <a:gd name="connsiteX116" fmla="*/ 546880 w 1815157"/>
              <a:gd name="connsiteY116" fmla="*/ 788565 h 1417740"/>
              <a:gd name="connsiteX117" fmla="*/ 521713 w 1815157"/>
              <a:gd name="connsiteY117" fmla="*/ 822121 h 1417740"/>
              <a:gd name="connsiteX118" fmla="*/ 504935 w 1815157"/>
              <a:gd name="connsiteY118" fmla="*/ 880844 h 1417740"/>
              <a:gd name="connsiteX119" fmla="*/ 454601 w 1815157"/>
              <a:gd name="connsiteY119" fmla="*/ 939567 h 1417740"/>
              <a:gd name="connsiteX120" fmla="*/ 446212 w 1815157"/>
              <a:gd name="connsiteY120" fmla="*/ 981512 h 1417740"/>
              <a:gd name="connsiteX121" fmla="*/ 328766 w 1815157"/>
              <a:gd name="connsiteY121" fmla="*/ 1073791 h 1417740"/>
              <a:gd name="connsiteX122" fmla="*/ 236487 w 1815157"/>
              <a:gd name="connsiteY122" fmla="*/ 1048624 h 1417740"/>
              <a:gd name="connsiteX123" fmla="*/ 228098 w 1815157"/>
              <a:gd name="connsiteY123" fmla="*/ 964734 h 1417740"/>
              <a:gd name="connsiteX124" fmla="*/ 286821 w 1815157"/>
              <a:gd name="connsiteY124" fmla="*/ 662731 h 1417740"/>
              <a:gd name="connsiteX125" fmla="*/ 370711 w 1815157"/>
              <a:gd name="connsiteY125" fmla="*/ 528507 h 1417740"/>
              <a:gd name="connsiteX126" fmla="*/ 462990 w 1815157"/>
              <a:gd name="connsiteY126" fmla="*/ 419450 h 1417740"/>
              <a:gd name="connsiteX127" fmla="*/ 639159 w 1815157"/>
              <a:gd name="connsiteY127" fmla="*/ 192947 h 1417740"/>
              <a:gd name="connsiteX128" fmla="*/ 773383 w 1815157"/>
              <a:gd name="connsiteY128" fmla="*/ 92279 h 1417740"/>
              <a:gd name="connsiteX129" fmla="*/ 974719 w 1815157"/>
              <a:gd name="connsiteY129" fmla="*/ 16778 h 1417740"/>
              <a:gd name="connsiteX130" fmla="*/ 1108942 w 1815157"/>
              <a:gd name="connsiteY130" fmla="*/ 8389 h 1417740"/>
              <a:gd name="connsiteX131" fmla="*/ 1209610 w 1815157"/>
              <a:gd name="connsiteY131" fmla="*/ 0 h 1417740"/>
              <a:gd name="connsiteX132" fmla="*/ 1360612 w 1815157"/>
              <a:gd name="connsiteY132" fmla="*/ 75501 h 1417740"/>
              <a:gd name="connsiteX133" fmla="*/ 1452891 w 1815157"/>
              <a:gd name="connsiteY133" fmla="*/ 335560 h 1417740"/>
              <a:gd name="connsiteX134" fmla="*/ 1461280 w 1815157"/>
              <a:gd name="connsiteY134" fmla="*/ 427839 h 1417740"/>
              <a:gd name="connsiteX135" fmla="*/ 1478058 w 1815157"/>
              <a:gd name="connsiteY135" fmla="*/ 738232 h 1417740"/>
              <a:gd name="connsiteX136" fmla="*/ 1503225 w 1815157"/>
              <a:gd name="connsiteY136" fmla="*/ 931178 h 1417740"/>
              <a:gd name="connsiteX137" fmla="*/ 1545170 w 1815157"/>
              <a:gd name="connsiteY137" fmla="*/ 989901 h 1417740"/>
              <a:gd name="connsiteX138" fmla="*/ 1578726 w 1815157"/>
              <a:gd name="connsiteY138" fmla="*/ 1006679 h 1417740"/>
              <a:gd name="connsiteX139" fmla="*/ 1637449 w 1815157"/>
              <a:gd name="connsiteY139" fmla="*/ 1031846 h 1417740"/>
              <a:gd name="connsiteX140" fmla="*/ 1721339 w 1815157"/>
              <a:gd name="connsiteY140" fmla="*/ 1048624 h 1417740"/>
              <a:gd name="connsiteX141" fmla="*/ 1763284 w 1815157"/>
              <a:gd name="connsiteY141" fmla="*/ 1057013 h 1417740"/>
              <a:gd name="connsiteX142" fmla="*/ 1763284 w 1815157"/>
              <a:gd name="connsiteY142" fmla="*/ 1216404 h 1417740"/>
              <a:gd name="connsiteX143" fmla="*/ 1696172 w 1815157"/>
              <a:gd name="connsiteY143" fmla="*/ 1224793 h 1417740"/>
              <a:gd name="connsiteX144" fmla="*/ 1620671 w 1815157"/>
              <a:gd name="connsiteY144" fmla="*/ 1191237 h 1417740"/>
              <a:gd name="connsiteX145" fmla="*/ 1520003 w 1815157"/>
              <a:gd name="connsiteY145" fmla="*/ 1149292 h 141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815157" h="1417740">
                <a:moveTo>
                  <a:pt x="278432" y="796954"/>
                </a:moveTo>
                <a:cubicBezTo>
                  <a:pt x="270043" y="782973"/>
                  <a:pt x="262309" y="768577"/>
                  <a:pt x="253265" y="755010"/>
                </a:cubicBezTo>
                <a:cubicBezTo>
                  <a:pt x="245509" y="743377"/>
                  <a:pt x="234351" y="733960"/>
                  <a:pt x="228098" y="721454"/>
                </a:cubicBezTo>
                <a:cubicBezTo>
                  <a:pt x="222942" y="711142"/>
                  <a:pt x="222876" y="698984"/>
                  <a:pt x="219709" y="687898"/>
                </a:cubicBezTo>
                <a:cubicBezTo>
                  <a:pt x="217280" y="679395"/>
                  <a:pt x="214116" y="671120"/>
                  <a:pt x="211320" y="662731"/>
                </a:cubicBezTo>
                <a:cubicBezTo>
                  <a:pt x="216913" y="606804"/>
                  <a:pt x="213910" y="549337"/>
                  <a:pt x="228098" y="494951"/>
                </a:cubicBezTo>
                <a:cubicBezTo>
                  <a:pt x="231627" y="481422"/>
                  <a:pt x="251038" y="478883"/>
                  <a:pt x="261654" y="469784"/>
                </a:cubicBezTo>
                <a:cubicBezTo>
                  <a:pt x="270662" y="462063"/>
                  <a:pt x="275311" y="447494"/>
                  <a:pt x="286821" y="444617"/>
                </a:cubicBezTo>
                <a:cubicBezTo>
                  <a:pt x="322192" y="435774"/>
                  <a:pt x="359555" y="439386"/>
                  <a:pt x="395878" y="436228"/>
                </a:cubicBezTo>
                <a:cubicBezTo>
                  <a:pt x="423875" y="433793"/>
                  <a:pt x="451805" y="430635"/>
                  <a:pt x="479768" y="427839"/>
                </a:cubicBezTo>
                <a:cubicBezTo>
                  <a:pt x="524509" y="441821"/>
                  <a:pt x="575991" y="442339"/>
                  <a:pt x="613992" y="469784"/>
                </a:cubicBezTo>
                <a:cubicBezTo>
                  <a:pt x="632686" y="483285"/>
                  <a:pt x="629558" y="513869"/>
                  <a:pt x="630770" y="536896"/>
                </a:cubicBezTo>
                <a:cubicBezTo>
                  <a:pt x="634931" y="615964"/>
                  <a:pt x="630867" y="618236"/>
                  <a:pt x="597214" y="671120"/>
                </a:cubicBezTo>
                <a:cubicBezTo>
                  <a:pt x="586388" y="688132"/>
                  <a:pt x="578646" y="707965"/>
                  <a:pt x="563658" y="721454"/>
                </a:cubicBezTo>
                <a:cubicBezTo>
                  <a:pt x="536621" y="745788"/>
                  <a:pt x="504316" y="748423"/>
                  <a:pt x="471379" y="755010"/>
                </a:cubicBezTo>
                <a:cubicBezTo>
                  <a:pt x="462990" y="735436"/>
                  <a:pt x="446212" y="717583"/>
                  <a:pt x="446212" y="696287"/>
                </a:cubicBezTo>
                <a:cubicBezTo>
                  <a:pt x="446212" y="627805"/>
                  <a:pt x="476731" y="602047"/>
                  <a:pt x="521713" y="562063"/>
                </a:cubicBezTo>
                <a:cubicBezTo>
                  <a:pt x="529249" y="555365"/>
                  <a:pt x="537153" y="547938"/>
                  <a:pt x="546880" y="545285"/>
                </a:cubicBezTo>
                <a:cubicBezTo>
                  <a:pt x="568630" y="539353"/>
                  <a:pt x="591674" y="540084"/>
                  <a:pt x="613992" y="536896"/>
                </a:cubicBezTo>
                <a:cubicBezTo>
                  <a:pt x="630830" y="534491"/>
                  <a:pt x="647548" y="531303"/>
                  <a:pt x="664326" y="528507"/>
                </a:cubicBezTo>
                <a:cubicBezTo>
                  <a:pt x="686697" y="531303"/>
                  <a:pt x="710914" y="527567"/>
                  <a:pt x="731438" y="536896"/>
                </a:cubicBezTo>
                <a:cubicBezTo>
                  <a:pt x="744166" y="542682"/>
                  <a:pt x="746718" y="560565"/>
                  <a:pt x="756605" y="570452"/>
                </a:cubicBezTo>
                <a:cubicBezTo>
                  <a:pt x="769266" y="583113"/>
                  <a:pt x="784568" y="592823"/>
                  <a:pt x="798550" y="604008"/>
                </a:cubicBezTo>
                <a:cubicBezTo>
                  <a:pt x="806939" y="620786"/>
                  <a:pt x="812684" y="639171"/>
                  <a:pt x="823717" y="654342"/>
                </a:cubicBezTo>
                <a:cubicBezTo>
                  <a:pt x="839109" y="675506"/>
                  <a:pt x="885732" y="714218"/>
                  <a:pt x="907607" y="729843"/>
                </a:cubicBezTo>
                <a:cubicBezTo>
                  <a:pt x="932220" y="747423"/>
                  <a:pt x="956667" y="765487"/>
                  <a:pt x="983108" y="780176"/>
                </a:cubicBezTo>
                <a:cubicBezTo>
                  <a:pt x="1022223" y="801906"/>
                  <a:pt x="1079998" y="824795"/>
                  <a:pt x="1125720" y="830510"/>
                </a:cubicBezTo>
                <a:cubicBezTo>
                  <a:pt x="1170202" y="836070"/>
                  <a:pt x="1215203" y="836103"/>
                  <a:pt x="1259944" y="838899"/>
                </a:cubicBezTo>
                <a:cubicBezTo>
                  <a:pt x="1394168" y="833306"/>
                  <a:pt x="1528617" y="831692"/>
                  <a:pt x="1662616" y="822121"/>
                </a:cubicBezTo>
                <a:cubicBezTo>
                  <a:pt x="1685617" y="820478"/>
                  <a:pt x="1710769" y="818468"/>
                  <a:pt x="1729728" y="805343"/>
                </a:cubicBezTo>
                <a:cubicBezTo>
                  <a:pt x="1747945" y="792731"/>
                  <a:pt x="1794258" y="707097"/>
                  <a:pt x="1805229" y="687898"/>
                </a:cubicBezTo>
                <a:cubicBezTo>
                  <a:pt x="1808025" y="668324"/>
                  <a:pt x="1819197" y="648145"/>
                  <a:pt x="1813618" y="629175"/>
                </a:cubicBezTo>
                <a:cubicBezTo>
                  <a:pt x="1800783" y="585536"/>
                  <a:pt x="1744881" y="509775"/>
                  <a:pt x="1696172" y="494951"/>
                </a:cubicBezTo>
                <a:cubicBezTo>
                  <a:pt x="1655955" y="482711"/>
                  <a:pt x="1612328" y="488562"/>
                  <a:pt x="1570337" y="486562"/>
                </a:cubicBezTo>
                <a:cubicBezTo>
                  <a:pt x="1494870" y="482968"/>
                  <a:pt x="1419335" y="480969"/>
                  <a:pt x="1343834" y="478173"/>
                </a:cubicBezTo>
                <a:cubicBezTo>
                  <a:pt x="1262874" y="498413"/>
                  <a:pt x="1203876" y="485114"/>
                  <a:pt x="1167665" y="562063"/>
                </a:cubicBezTo>
                <a:cubicBezTo>
                  <a:pt x="1154089" y="590911"/>
                  <a:pt x="1150887" y="623582"/>
                  <a:pt x="1142498" y="654342"/>
                </a:cubicBezTo>
                <a:cubicBezTo>
                  <a:pt x="1148091" y="699083"/>
                  <a:pt x="1152899" y="743929"/>
                  <a:pt x="1159276" y="788565"/>
                </a:cubicBezTo>
                <a:cubicBezTo>
                  <a:pt x="1161292" y="802680"/>
                  <a:pt x="1168849" y="816301"/>
                  <a:pt x="1167665" y="830510"/>
                </a:cubicBezTo>
                <a:cubicBezTo>
                  <a:pt x="1162631" y="890913"/>
                  <a:pt x="1173886" y="985573"/>
                  <a:pt x="1108942" y="1023457"/>
                </a:cubicBezTo>
                <a:cubicBezTo>
                  <a:pt x="1088305" y="1035495"/>
                  <a:pt x="1064497" y="1041069"/>
                  <a:pt x="1041831" y="1048624"/>
                </a:cubicBezTo>
                <a:cubicBezTo>
                  <a:pt x="992991" y="1064904"/>
                  <a:pt x="942185" y="1061734"/>
                  <a:pt x="890829" y="1065402"/>
                </a:cubicBezTo>
                <a:cubicBezTo>
                  <a:pt x="826471" y="1055240"/>
                  <a:pt x="745927" y="1074552"/>
                  <a:pt x="706271" y="1015068"/>
                </a:cubicBezTo>
                <a:cubicBezTo>
                  <a:pt x="695866" y="999460"/>
                  <a:pt x="689493" y="981512"/>
                  <a:pt x="681104" y="964734"/>
                </a:cubicBezTo>
                <a:cubicBezTo>
                  <a:pt x="683900" y="933974"/>
                  <a:pt x="671681" y="897688"/>
                  <a:pt x="689493" y="872455"/>
                </a:cubicBezTo>
                <a:cubicBezTo>
                  <a:pt x="709699" y="843830"/>
                  <a:pt x="751449" y="839676"/>
                  <a:pt x="781772" y="822121"/>
                </a:cubicBezTo>
                <a:cubicBezTo>
                  <a:pt x="804602" y="808903"/>
                  <a:pt x="825288" y="791974"/>
                  <a:pt x="848884" y="780176"/>
                </a:cubicBezTo>
                <a:cubicBezTo>
                  <a:pt x="921044" y="744097"/>
                  <a:pt x="888996" y="789122"/>
                  <a:pt x="966330" y="721454"/>
                </a:cubicBezTo>
                <a:cubicBezTo>
                  <a:pt x="991671" y="699281"/>
                  <a:pt x="1010467" y="670569"/>
                  <a:pt x="1033442" y="645953"/>
                </a:cubicBezTo>
                <a:cubicBezTo>
                  <a:pt x="1106692" y="567471"/>
                  <a:pt x="1065375" y="627819"/>
                  <a:pt x="1117331" y="536896"/>
                </a:cubicBezTo>
                <a:cubicBezTo>
                  <a:pt x="1136181" y="452072"/>
                  <a:pt x="1191323" y="404462"/>
                  <a:pt x="1125720" y="360727"/>
                </a:cubicBezTo>
                <a:cubicBezTo>
                  <a:pt x="1110112" y="350322"/>
                  <a:pt x="1092164" y="343949"/>
                  <a:pt x="1075386" y="335560"/>
                </a:cubicBezTo>
                <a:cubicBezTo>
                  <a:pt x="1044627" y="341153"/>
                  <a:pt x="1012088" y="340608"/>
                  <a:pt x="983108" y="352338"/>
                </a:cubicBezTo>
                <a:cubicBezTo>
                  <a:pt x="861518" y="401553"/>
                  <a:pt x="744522" y="442405"/>
                  <a:pt x="655937" y="536896"/>
                </a:cubicBezTo>
                <a:cubicBezTo>
                  <a:pt x="619107" y="576182"/>
                  <a:pt x="587765" y="622906"/>
                  <a:pt x="563658" y="671120"/>
                </a:cubicBezTo>
                <a:cubicBezTo>
                  <a:pt x="554134" y="690168"/>
                  <a:pt x="549778" y="711784"/>
                  <a:pt x="538491" y="729843"/>
                </a:cubicBezTo>
                <a:cubicBezTo>
                  <a:pt x="521593" y="756880"/>
                  <a:pt x="502313" y="782798"/>
                  <a:pt x="479768" y="805343"/>
                </a:cubicBezTo>
                <a:cubicBezTo>
                  <a:pt x="471379" y="813732"/>
                  <a:pt x="464472" y="823929"/>
                  <a:pt x="454601" y="830510"/>
                </a:cubicBezTo>
                <a:cubicBezTo>
                  <a:pt x="398420" y="867964"/>
                  <a:pt x="369769" y="860984"/>
                  <a:pt x="295210" y="872455"/>
                </a:cubicBezTo>
                <a:cubicBezTo>
                  <a:pt x="239284" y="864066"/>
                  <a:pt x="178013" y="872579"/>
                  <a:pt x="127431" y="847288"/>
                </a:cubicBezTo>
                <a:cubicBezTo>
                  <a:pt x="93412" y="830279"/>
                  <a:pt x="79375" y="787926"/>
                  <a:pt x="60319" y="755010"/>
                </a:cubicBezTo>
                <a:cubicBezTo>
                  <a:pt x="51288" y="739411"/>
                  <a:pt x="14448" y="625786"/>
                  <a:pt x="9985" y="612397"/>
                </a:cubicBezTo>
                <a:cubicBezTo>
                  <a:pt x="-179" y="541250"/>
                  <a:pt x="-18636" y="476761"/>
                  <a:pt x="51930" y="411061"/>
                </a:cubicBezTo>
                <a:cubicBezTo>
                  <a:pt x="103259" y="363272"/>
                  <a:pt x="178344" y="349349"/>
                  <a:pt x="244876" y="327171"/>
                </a:cubicBezTo>
                <a:cubicBezTo>
                  <a:pt x="313080" y="304436"/>
                  <a:pt x="384973" y="294741"/>
                  <a:pt x="454601" y="276837"/>
                </a:cubicBezTo>
                <a:cubicBezTo>
                  <a:pt x="482876" y="269566"/>
                  <a:pt x="510528" y="260059"/>
                  <a:pt x="538491" y="251670"/>
                </a:cubicBezTo>
                <a:cubicBezTo>
                  <a:pt x="616858" y="460647"/>
                  <a:pt x="556061" y="275839"/>
                  <a:pt x="572047" y="763399"/>
                </a:cubicBezTo>
                <a:cubicBezTo>
                  <a:pt x="573900" y="819926"/>
                  <a:pt x="584579" y="842868"/>
                  <a:pt x="597214" y="897622"/>
                </a:cubicBezTo>
                <a:cubicBezTo>
                  <a:pt x="600420" y="911515"/>
                  <a:pt x="603052" y="925538"/>
                  <a:pt x="605603" y="939567"/>
                </a:cubicBezTo>
                <a:cubicBezTo>
                  <a:pt x="608646" y="956302"/>
                  <a:pt x="607827" y="974048"/>
                  <a:pt x="613992" y="989901"/>
                </a:cubicBezTo>
                <a:cubicBezTo>
                  <a:pt x="627590" y="1024867"/>
                  <a:pt x="651153" y="1055441"/>
                  <a:pt x="664326" y="1090569"/>
                </a:cubicBezTo>
                <a:cubicBezTo>
                  <a:pt x="672715" y="1112940"/>
                  <a:pt x="678166" y="1136645"/>
                  <a:pt x="689493" y="1157681"/>
                </a:cubicBezTo>
                <a:cubicBezTo>
                  <a:pt x="697982" y="1173446"/>
                  <a:pt x="714027" y="1184160"/>
                  <a:pt x="723049" y="1199626"/>
                </a:cubicBezTo>
                <a:cubicBezTo>
                  <a:pt x="749208" y="1244470"/>
                  <a:pt x="744327" y="1266714"/>
                  <a:pt x="773383" y="1308683"/>
                </a:cubicBezTo>
                <a:cubicBezTo>
                  <a:pt x="788058" y="1329880"/>
                  <a:pt x="806470" y="1348243"/>
                  <a:pt x="823717" y="1367406"/>
                </a:cubicBezTo>
                <a:cubicBezTo>
                  <a:pt x="831653" y="1376224"/>
                  <a:pt x="838513" y="1386811"/>
                  <a:pt x="848884" y="1392573"/>
                </a:cubicBezTo>
                <a:cubicBezTo>
                  <a:pt x="864344" y="1401162"/>
                  <a:pt x="882440" y="1403758"/>
                  <a:pt x="899218" y="1409351"/>
                </a:cubicBezTo>
                <a:cubicBezTo>
                  <a:pt x="932774" y="1406555"/>
                  <a:pt x="966808" y="1407263"/>
                  <a:pt x="999886" y="1400962"/>
                </a:cubicBezTo>
                <a:cubicBezTo>
                  <a:pt x="1039979" y="1393325"/>
                  <a:pt x="1100620" y="1368000"/>
                  <a:pt x="1134109" y="1342239"/>
                </a:cubicBezTo>
                <a:cubicBezTo>
                  <a:pt x="1152916" y="1327772"/>
                  <a:pt x="1166952" y="1307938"/>
                  <a:pt x="1184443" y="1291905"/>
                </a:cubicBezTo>
                <a:cubicBezTo>
                  <a:pt x="1254288" y="1227881"/>
                  <a:pt x="1218326" y="1277378"/>
                  <a:pt x="1259944" y="1208015"/>
                </a:cubicBezTo>
                <a:cubicBezTo>
                  <a:pt x="1263410" y="1180288"/>
                  <a:pt x="1278849" y="1101518"/>
                  <a:pt x="1259944" y="1073791"/>
                </a:cubicBezTo>
                <a:cubicBezTo>
                  <a:pt x="1248822" y="1057479"/>
                  <a:pt x="1110585" y="932427"/>
                  <a:pt x="1083775" y="889233"/>
                </a:cubicBezTo>
                <a:cubicBezTo>
                  <a:pt x="1048816" y="832910"/>
                  <a:pt x="1019875" y="772975"/>
                  <a:pt x="991497" y="713065"/>
                </a:cubicBezTo>
                <a:lnTo>
                  <a:pt x="915996" y="553674"/>
                </a:lnTo>
                <a:cubicBezTo>
                  <a:pt x="902592" y="419630"/>
                  <a:pt x="896823" y="444612"/>
                  <a:pt x="949552" y="260059"/>
                </a:cubicBezTo>
                <a:cubicBezTo>
                  <a:pt x="954614" y="242343"/>
                  <a:pt x="1008024" y="214909"/>
                  <a:pt x="1016664" y="209725"/>
                </a:cubicBezTo>
                <a:cubicBezTo>
                  <a:pt x="1058609" y="212521"/>
                  <a:pt x="1100633" y="214308"/>
                  <a:pt x="1142498" y="218114"/>
                </a:cubicBezTo>
                <a:cubicBezTo>
                  <a:pt x="1174114" y="220988"/>
                  <a:pt x="1208509" y="222267"/>
                  <a:pt x="1234777" y="243281"/>
                </a:cubicBezTo>
                <a:cubicBezTo>
                  <a:pt x="1253305" y="258104"/>
                  <a:pt x="1270288" y="275087"/>
                  <a:pt x="1285111" y="293615"/>
                </a:cubicBezTo>
                <a:cubicBezTo>
                  <a:pt x="1304006" y="317234"/>
                  <a:pt x="1318667" y="343949"/>
                  <a:pt x="1335445" y="369116"/>
                </a:cubicBezTo>
                <a:cubicBezTo>
                  <a:pt x="1357024" y="460828"/>
                  <a:pt x="1385779" y="558785"/>
                  <a:pt x="1385779" y="654342"/>
                </a:cubicBezTo>
                <a:cubicBezTo>
                  <a:pt x="1385779" y="727261"/>
                  <a:pt x="1393270" y="803693"/>
                  <a:pt x="1369001" y="872455"/>
                </a:cubicBezTo>
                <a:cubicBezTo>
                  <a:pt x="1360614" y="896219"/>
                  <a:pt x="1263236" y="959151"/>
                  <a:pt x="1226388" y="964734"/>
                </a:cubicBezTo>
                <a:cubicBezTo>
                  <a:pt x="1107094" y="982809"/>
                  <a:pt x="839506" y="986626"/>
                  <a:pt x="731438" y="989901"/>
                </a:cubicBezTo>
                <a:cubicBezTo>
                  <a:pt x="676239" y="993844"/>
                  <a:pt x="586583" y="995300"/>
                  <a:pt x="530102" y="1015068"/>
                </a:cubicBezTo>
                <a:cubicBezTo>
                  <a:pt x="500593" y="1025396"/>
                  <a:pt x="474175" y="1043031"/>
                  <a:pt x="446212" y="1057013"/>
                </a:cubicBezTo>
                <a:cubicBezTo>
                  <a:pt x="416407" y="1094269"/>
                  <a:pt x="393599" y="1116774"/>
                  <a:pt x="379100" y="1166070"/>
                </a:cubicBezTo>
                <a:cubicBezTo>
                  <a:pt x="371955" y="1190363"/>
                  <a:pt x="373507" y="1216404"/>
                  <a:pt x="370711" y="1241571"/>
                </a:cubicBezTo>
                <a:cubicBezTo>
                  <a:pt x="373507" y="1266738"/>
                  <a:pt x="375519" y="1292005"/>
                  <a:pt x="379100" y="1317072"/>
                </a:cubicBezTo>
                <a:cubicBezTo>
                  <a:pt x="381116" y="1331187"/>
                  <a:pt x="380564" y="1346553"/>
                  <a:pt x="387489" y="1359017"/>
                </a:cubicBezTo>
                <a:cubicBezTo>
                  <a:pt x="395171" y="1372845"/>
                  <a:pt x="407481" y="1384434"/>
                  <a:pt x="421045" y="1392573"/>
                </a:cubicBezTo>
                <a:cubicBezTo>
                  <a:pt x="467836" y="1420648"/>
                  <a:pt x="570507" y="1415547"/>
                  <a:pt x="605603" y="1417740"/>
                </a:cubicBezTo>
                <a:cubicBezTo>
                  <a:pt x="709067" y="1409351"/>
                  <a:pt x="813073" y="1406071"/>
                  <a:pt x="915996" y="1392573"/>
                </a:cubicBezTo>
                <a:cubicBezTo>
                  <a:pt x="983967" y="1383659"/>
                  <a:pt x="1049198" y="1358198"/>
                  <a:pt x="1117331" y="1350628"/>
                </a:cubicBezTo>
                <a:lnTo>
                  <a:pt x="1192832" y="1342239"/>
                </a:lnTo>
                <a:cubicBezTo>
                  <a:pt x="1212406" y="1333850"/>
                  <a:pt x="1231782" y="1324981"/>
                  <a:pt x="1251555" y="1317072"/>
                </a:cubicBezTo>
                <a:cubicBezTo>
                  <a:pt x="1273738" y="1308199"/>
                  <a:pt x="1297782" y="1303508"/>
                  <a:pt x="1318667" y="1291905"/>
                </a:cubicBezTo>
                <a:cubicBezTo>
                  <a:pt x="1348505" y="1275328"/>
                  <a:pt x="1375614" y="1254138"/>
                  <a:pt x="1402557" y="1233182"/>
                </a:cubicBezTo>
                <a:cubicBezTo>
                  <a:pt x="1450352" y="1196008"/>
                  <a:pt x="1478323" y="1165805"/>
                  <a:pt x="1520003" y="1124125"/>
                </a:cubicBezTo>
                <a:cubicBezTo>
                  <a:pt x="1525596" y="1104551"/>
                  <a:pt x="1538681" y="1085671"/>
                  <a:pt x="1536781" y="1065402"/>
                </a:cubicBezTo>
                <a:cubicBezTo>
                  <a:pt x="1530126" y="994420"/>
                  <a:pt x="1534722" y="914768"/>
                  <a:pt x="1494836" y="855677"/>
                </a:cubicBezTo>
                <a:cubicBezTo>
                  <a:pt x="1453179" y="793963"/>
                  <a:pt x="1377184" y="762518"/>
                  <a:pt x="1310278" y="729843"/>
                </a:cubicBezTo>
                <a:cubicBezTo>
                  <a:pt x="1203598" y="677744"/>
                  <a:pt x="1045738" y="668463"/>
                  <a:pt x="932774" y="654342"/>
                </a:cubicBezTo>
                <a:cubicBezTo>
                  <a:pt x="834902" y="662731"/>
                  <a:pt x="735209" y="658927"/>
                  <a:pt x="639159" y="679509"/>
                </a:cubicBezTo>
                <a:cubicBezTo>
                  <a:pt x="613950" y="684911"/>
                  <a:pt x="597089" y="710162"/>
                  <a:pt x="580436" y="729843"/>
                </a:cubicBezTo>
                <a:cubicBezTo>
                  <a:pt x="565873" y="747053"/>
                  <a:pt x="558984" y="769545"/>
                  <a:pt x="546880" y="788565"/>
                </a:cubicBezTo>
                <a:cubicBezTo>
                  <a:pt x="539374" y="800361"/>
                  <a:pt x="530102" y="810936"/>
                  <a:pt x="521713" y="822121"/>
                </a:cubicBezTo>
                <a:cubicBezTo>
                  <a:pt x="516120" y="841695"/>
                  <a:pt x="513359" y="862311"/>
                  <a:pt x="504935" y="880844"/>
                </a:cubicBezTo>
                <a:cubicBezTo>
                  <a:pt x="495967" y="900574"/>
                  <a:pt x="469869" y="924299"/>
                  <a:pt x="454601" y="939567"/>
                </a:cubicBezTo>
                <a:cubicBezTo>
                  <a:pt x="451805" y="953549"/>
                  <a:pt x="451331" y="968204"/>
                  <a:pt x="446212" y="981512"/>
                </a:cubicBezTo>
                <a:cubicBezTo>
                  <a:pt x="411759" y="1071089"/>
                  <a:pt x="422419" y="1045695"/>
                  <a:pt x="328766" y="1073791"/>
                </a:cubicBezTo>
                <a:cubicBezTo>
                  <a:pt x="298006" y="1065402"/>
                  <a:pt x="258113" y="1072052"/>
                  <a:pt x="236487" y="1048624"/>
                </a:cubicBezTo>
                <a:cubicBezTo>
                  <a:pt x="217425" y="1027974"/>
                  <a:pt x="227192" y="992822"/>
                  <a:pt x="228098" y="964734"/>
                </a:cubicBezTo>
                <a:cubicBezTo>
                  <a:pt x="231602" y="856105"/>
                  <a:pt x="239313" y="760914"/>
                  <a:pt x="286821" y="662731"/>
                </a:cubicBezTo>
                <a:cubicBezTo>
                  <a:pt x="309802" y="615238"/>
                  <a:pt x="339766" y="571240"/>
                  <a:pt x="370711" y="528507"/>
                </a:cubicBezTo>
                <a:cubicBezTo>
                  <a:pt x="398641" y="489938"/>
                  <a:pt x="433673" y="456976"/>
                  <a:pt x="462990" y="419450"/>
                </a:cubicBezTo>
                <a:cubicBezTo>
                  <a:pt x="590852" y="255786"/>
                  <a:pt x="540228" y="300872"/>
                  <a:pt x="639159" y="192947"/>
                </a:cubicBezTo>
                <a:cubicBezTo>
                  <a:pt x="678079" y="150489"/>
                  <a:pt x="718582" y="118157"/>
                  <a:pt x="773383" y="92279"/>
                </a:cubicBezTo>
                <a:cubicBezTo>
                  <a:pt x="838196" y="61673"/>
                  <a:pt x="905183" y="34162"/>
                  <a:pt x="974719" y="16778"/>
                </a:cubicBezTo>
                <a:cubicBezTo>
                  <a:pt x="1018209" y="5906"/>
                  <a:pt x="1064228" y="11583"/>
                  <a:pt x="1108942" y="8389"/>
                </a:cubicBezTo>
                <a:cubicBezTo>
                  <a:pt x="1142529" y="5990"/>
                  <a:pt x="1176054" y="2796"/>
                  <a:pt x="1209610" y="0"/>
                </a:cubicBezTo>
                <a:cubicBezTo>
                  <a:pt x="1259944" y="25167"/>
                  <a:pt x="1320819" y="35708"/>
                  <a:pt x="1360612" y="75501"/>
                </a:cubicBezTo>
                <a:cubicBezTo>
                  <a:pt x="1418950" y="133839"/>
                  <a:pt x="1436393" y="258571"/>
                  <a:pt x="1452891" y="335560"/>
                </a:cubicBezTo>
                <a:cubicBezTo>
                  <a:pt x="1455687" y="366320"/>
                  <a:pt x="1459079" y="397031"/>
                  <a:pt x="1461280" y="427839"/>
                </a:cubicBezTo>
                <a:cubicBezTo>
                  <a:pt x="1467782" y="518870"/>
                  <a:pt x="1473376" y="649280"/>
                  <a:pt x="1478058" y="738232"/>
                </a:cubicBezTo>
                <a:cubicBezTo>
                  <a:pt x="1483244" y="836771"/>
                  <a:pt x="1468931" y="862590"/>
                  <a:pt x="1503225" y="931178"/>
                </a:cubicBezTo>
                <a:cubicBezTo>
                  <a:pt x="1507646" y="940020"/>
                  <a:pt x="1541845" y="987051"/>
                  <a:pt x="1545170" y="989901"/>
                </a:cubicBezTo>
                <a:cubicBezTo>
                  <a:pt x="1554665" y="998040"/>
                  <a:pt x="1567868" y="1000474"/>
                  <a:pt x="1578726" y="1006679"/>
                </a:cubicBezTo>
                <a:cubicBezTo>
                  <a:pt x="1618966" y="1029673"/>
                  <a:pt x="1587845" y="1021217"/>
                  <a:pt x="1637449" y="1031846"/>
                </a:cubicBezTo>
                <a:cubicBezTo>
                  <a:pt x="1665333" y="1037821"/>
                  <a:pt x="1693376" y="1043031"/>
                  <a:pt x="1721339" y="1048624"/>
                </a:cubicBezTo>
                <a:lnTo>
                  <a:pt x="1763284" y="1057013"/>
                </a:lnTo>
                <a:cubicBezTo>
                  <a:pt x="1765137" y="1075542"/>
                  <a:pt x="1782936" y="1194568"/>
                  <a:pt x="1763284" y="1216404"/>
                </a:cubicBezTo>
                <a:cubicBezTo>
                  <a:pt x="1748202" y="1233161"/>
                  <a:pt x="1718543" y="1221997"/>
                  <a:pt x="1696172" y="1224793"/>
                </a:cubicBezTo>
                <a:cubicBezTo>
                  <a:pt x="1615034" y="1204508"/>
                  <a:pt x="1717423" y="1233566"/>
                  <a:pt x="1620671" y="1191237"/>
                </a:cubicBezTo>
                <a:cubicBezTo>
                  <a:pt x="1512070" y="1143724"/>
                  <a:pt x="1553059" y="1182348"/>
                  <a:pt x="1520003" y="1149292"/>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NL"/>
          </a:p>
        </p:txBody>
      </p:sp>
      <p:sp>
        <p:nvSpPr>
          <p:cNvPr id="2" name="TextBox 1">
            <a:extLst>
              <a:ext uri="{FF2B5EF4-FFF2-40B4-BE49-F238E27FC236}">
                <a16:creationId xmlns:a16="http://schemas.microsoft.com/office/drawing/2014/main" id="{3CA54DCD-6062-C389-DA53-AF28915431AB}"/>
              </a:ext>
            </a:extLst>
          </p:cNvPr>
          <p:cNvSpPr txBox="1"/>
          <p:nvPr/>
        </p:nvSpPr>
        <p:spPr>
          <a:xfrm>
            <a:off x="9244178" y="6112259"/>
            <a:ext cx="3071572" cy="577081"/>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Figure adjusted from </a:t>
            </a:r>
            <a:r>
              <a:rPr lang="en-GB" sz="1050" dirty="0" err="1">
                <a:effectLst/>
                <a:latin typeface="Arial" panose="020B0604020202020204" pitchFamily="34" charset="0"/>
                <a:ea typeface="Calibri" panose="020F0502020204030204" pitchFamily="34" charset="0"/>
                <a:cs typeface="Arial" panose="020B0604020202020204" pitchFamily="34" charset="0"/>
              </a:rPr>
              <a:t>Wüstenhagen</a:t>
            </a:r>
            <a:r>
              <a:rPr lang="en-GB" sz="1050" dirty="0">
                <a:effectLst/>
                <a:latin typeface="Arial" panose="020B0604020202020204" pitchFamily="34" charset="0"/>
                <a:ea typeface="Calibri" panose="020F0502020204030204" pitchFamily="34" charset="0"/>
                <a:cs typeface="Arial" panose="020B0604020202020204" pitchFamily="34" charset="0"/>
              </a:rPr>
              <a:t> et al. 2007;complemted with insights from </a:t>
            </a:r>
            <a:r>
              <a:rPr lang="en-GB" sz="1050" dirty="0" err="1">
                <a:effectLst/>
                <a:latin typeface="Arial" panose="020B0604020202020204" pitchFamily="34" charset="0"/>
                <a:ea typeface="Calibri" panose="020F0502020204030204" pitchFamily="34" charset="0"/>
                <a:cs typeface="Arial" panose="020B0604020202020204" pitchFamily="34" charset="0"/>
              </a:rPr>
              <a:t>Landeta</a:t>
            </a:r>
            <a:r>
              <a:rPr lang="en-GB" sz="1050" dirty="0">
                <a:effectLst/>
                <a:latin typeface="Arial" panose="020B0604020202020204" pitchFamily="34" charset="0"/>
                <a:ea typeface="Calibri" panose="020F0502020204030204" pitchFamily="34" charset="0"/>
                <a:cs typeface="Arial" panose="020B0604020202020204" pitchFamily="34" charset="0"/>
              </a:rPr>
              <a:t>-Manzano et al. 2018)</a:t>
            </a:r>
            <a:endParaRPr lang="en-NL" sz="1050" dirty="0">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B2BD1FFB-A0F2-E6C6-FE2A-533599813689}"/>
              </a:ext>
            </a:extLst>
          </p:cNvPr>
          <p:cNvCxnSpPr/>
          <p:nvPr/>
        </p:nvCxnSpPr>
        <p:spPr>
          <a:xfrm>
            <a:off x="2982897" y="4296792"/>
            <a:ext cx="1198486" cy="48827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4979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7">
                                            <p:txEl>
                                              <p:pRg st="0" end="0"/>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8">
                                            <p:txEl>
                                              <p:pRg st="0" end="0"/>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4F7BE-02F0-2451-8C56-3CAA18CDF7BD}"/>
              </a:ext>
            </a:extLst>
          </p:cNvPr>
          <p:cNvSpPr>
            <a:spLocks noGrp="1"/>
          </p:cNvSpPr>
          <p:nvPr>
            <p:ph type="title"/>
          </p:nvPr>
        </p:nvSpPr>
        <p:spPr>
          <a:xfrm>
            <a:off x="3956081" y="597799"/>
            <a:ext cx="6766560" cy="768096"/>
          </a:xfrm>
        </p:spPr>
        <p:txBody>
          <a:bodyPr/>
          <a:lstStyle/>
          <a:p>
            <a:r>
              <a:rPr lang="en-US" sz="2400" dirty="0">
                <a:latin typeface="Arial" panose="020B0604020202020204" pitchFamily="34" charset="0"/>
                <a:cs typeface="Arial" panose="020B0604020202020204" pitchFamily="34" charset="0"/>
              </a:rPr>
              <a:t>Actors shaping acceptance processes</a:t>
            </a:r>
            <a:endParaRPr lang="en-NL"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CD41534-AABC-E3FC-EFE1-36BC64E75462}"/>
              </a:ext>
            </a:extLst>
          </p:cNvPr>
          <p:cNvSpPr>
            <a:spLocks noGrp="1"/>
          </p:cNvSpPr>
          <p:nvPr>
            <p:ph idx="1"/>
          </p:nvPr>
        </p:nvSpPr>
        <p:spPr>
          <a:xfrm>
            <a:off x="3956081" y="2078736"/>
            <a:ext cx="6766560" cy="2700528"/>
          </a:xfrm>
        </p:spPr>
        <p:txBody>
          <a:bodyPr/>
          <a:lstStyle/>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All these actors are embedded in social interaction and have different roles in different parts of society </a:t>
            </a:r>
            <a:r>
              <a:rPr lang="en-GB" sz="1200" dirty="0">
                <a:latin typeface="Arial" panose="020B0604020202020204" pitchFamily="34" charset="0"/>
                <a:cs typeface="Arial" panose="020B0604020202020204" pitchFamily="34" charset="0"/>
              </a:rPr>
              <a:t>(</a:t>
            </a:r>
            <a:r>
              <a:rPr lang="en-GB" sz="1200" dirty="0" err="1">
                <a:latin typeface="Arial" panose="020B0604020202020204" pitchFamily="34" charset="0"/>
                <a:cs typeface="Arial" panose="020B0604020202020204" pitchFamily="34" charset="0"/>
              </a:rPr>
              <a:t>Wolsink</a:t>
            </a:r>
            <a:r>
              <a:rPr lang="en-GB" sz="1200" dirty="0">
                <a:latin typeface="Arial" panose="020B0604020202020204" pitchFamily="34" charset="0"/>
                <a:cs typeface="Arial" panose="020B0604020202020204" pitchFamily="34" charset="0"/>
              </a:rPr>
              <a:t> 2010). </a:t>
            </a:r>
            <a:endParaRPr lang="en-US" sz="12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Depending on role they have (or is allocated to them) they shape, to a greater of lesser extend, acceptance processes of the energy transition and related technologies </a:t>
            </a:r>
            <a:r>
              <a:rPr lang="en-GB" sz="1200" dirty="0">
                <a:latin typeface="Arial" panose="020B0604020202020204" pitchFamily="34" charset="0"/>
                <a:cs typeface="Arial" panose="020B0604020202020204" pitchFamily="34" charset="0"/>
              </a:rPr>
              <a:t>(Van </a:t>
            </a:r>
            <a:r>
              <a:rPr lang="en-GB" sz="1200" dirty="0" err="1">
                <a:latin typeface="Arial" panose="020B0604020202020204" pitchFamily="34" charset="0"/>
                <a:cs typeface="Arial" panose="020B0604020202020204" pitchFamily="34" charset="0"/>
              </a:rPr>
              <a:t>Rijnsoever</a:t>
            </a:r>
            <a:r>
              <a:rPr lang="en-GB" sz="1200" dirty="0">
                <a:latin typeface="Arial" panose="020B0604020202020204" pitchFamily="34" charset="0"/>
                <a:cs typeface="Arial" panose="020B0604020202020204" pitchFamily="34" charset="0"/>
              </a:rPr>
              <a:t> et al. 2015)</a:t>
            </a:r>
            <a:endParaRPr lang="en-US" sz="1200" dirty="0">
              <a:latin typeface="Arial" panose="020B0604020202020204" pitchFamily="34" charset="0"/>
              <a:cs typeface="Arial" panose="020B0604020202020204" pitchFamily="34" charset="0"/>
            </a:endParaRPr>
          </a:p>
          <a:p>
            <a:pPr marL="338328" lvl="1" indent="0">
              <a:lnSpc>
                <a:spcPct val="150000"/>
              </a:lnSpc>
              <a:buNone/>
            </a:pPr>
            <a:r>
              <a:rPr lang="en-US" dirty="0">
                <a:latin typeface="Arial" panose="020B0604020202020204" pitchFamily="34" charset="0"/>
                <a:cs typeface="Arial" panose="020B0604020202020204" pitchFamily="34" charset="0"/>
                <a:sym typeface="Wingdings" panose="05000000000000000000" pitchFamily="2" charset="2"/>
              </a:rPr>
              <a:t> </a:t>
            </a:r>
            <a:r>
              <a:rPr lang="en-US" dirty="0">
                <a:latin typeface="Arial" panose="020B0604020202020204" pitchFamily="34" charset="0"/>
                <a:cs typeface="Arial" panose="020B0604020202020204" pitchFamily="34" charset="0"/>
              </a:rPr>
              <a:t>Through different forms of engagement and social interaction in energy transition processes. </a:t>
            </a:r>
          </a:p>
          <a:p>
            <a:pPr marL="971550" lvl="1" indent="-285750">
              <a:lnSpc>
                <a:spcPct val="150000"/>
              </a:lnSpc>
            </a:pPr>
            <a:r>
              <a:rPr lang="en-US" dirty="0">
                <a:latin typeface="Arial" panose="020B0604020202020204" pitchFamily="34" charset="0"/>
                <a:cs typeface="Arial" panose="020B0604020202020204" pitchFamily="34" charset="0"/>
              </a:rPr>
              <a:t>Passively or actively (doing nothing vs. support or using a technology)</a:t>
            </a:r>
          </a:p>
          <a:p>
            <a:pPr marL="971550" lvl="1" indent="-285750">
              <a:lnSpc>
                <a:spcPct val="150000"/>
              </a:lnSpc>
            </a:pPr>
            <a:r>
              <a:rPr lang="en-US" dirty="0">
                <a:latin typeface="Arial" panose="020B0604020202020204" pitchFamily="34" charset="0"/>
                <a:cs typeface="Arial" panose="020B0604020202020204" pitchFamily="34" charset="0"/>
              </a:rPr>
              <a:t>Moreover, actors can have explicit formal or informal roles (authorities vs. citizens) </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Actors and roles important to look at when talking about acceptance </a:t>
            </a:r>
          </a:p>
        </p:txBody>
      </p:sp>
      <p:sp>
        <p:nvSpPr>
          <p:cNvPr id="5" name="Slide Number Placeholder 4">
            <a:extLst>
              <a:ext uri="{FF2B5EF4-FFF2-40B4-BE49-F238E27FC236}">
                <a16:creationId xmlns:a16="http://schemas.microsoft.com/office/drawing/2014/main" id="{146FC7D2-477F-6774-AF82-9F59A8115AFD}"/>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341474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2626-4F7E-8E0A-1CE7-F24B388029BA}"/>
              </a:ext>
            </a:extLst>
          </p:cNvPr>
          <p:cNvSpPr>
            <a:spLocks noGrp="1"/>
          </p:cNvSpPr>
          <p:nvPr>
            <p:ph type="title"/>
          </p:nvPr>
        </p:nvSpPr>
        <p:spPr/>
        <p:txBody>
          <a:bodyPr/>
          <a:lstStyle/>
          <a:p>
            <a:r>
              <a:rPr lang="en-US" dirty="0"/>
              <a:t>Responses</a:t>
            </a:r>
            <a:br>
              <a:rPr lang="en-US" dirty="0"/>
            </a:br>
            <a:r>
              <a:rPr lang="en-US" sz="2000" b="0" dirty="0"/>
              <a:t>‘how’ are actors accepting</a:t>
            </a:r>
            <a:endParaRPr lang="en-NL" dirty="0"/>
          </a:p>
        </p:txBody>
      </p:sp>
      <p:sp>
        <p:nvSpPr>
          <p:cNvPr id="4" name="Text Placeholder 3">
            <a:extLst>
              <a:ext uri="{FF2B5EF4-FFF2-40B4-BE49-F238E27FC236}">
                <a16:creationId xmlns:a16="http://schemas.microsoft.com/office/drawing/2014/main" id="{2644FED1-9853-A296-FF7A-1ED7767308F9}"/>
              </a:ext>
            </a:extLst>
          </p:cNvPr>
          <p:cNvSpPr>
            <a:spLocks noGrp="1"/>
          </p:cNvSpPr>
          <p:nvPr>
            <p:ph type="body" sz="quarter" idx="13"/>
          </p:nvPr>
        </p:nvSpPr>
        <p:spPr>
          <a:xfrm>
            <a:off x="4389119" y="4308475"/>
            <a:ext cx="4494821" cy="588963"/>
          </a:xfrm>
        </p:spPr>
        <p:txBody>
          <a:bodyPr/>
          <a:lstStyle/>
          <a:p>
            <a:r>
              <a:rPr lang="en-US" dirty="0">
                <a:latin typeface="Arial" panose="020B0604020202020204" pitchFamily="34" charset="0"/>
                <a:cs typeface="Arial" panose="020B0604020202020204" pitchFamily="34" charset="0"/>
              </a:rPr>
              <a:t>Third dimension of acceptance</a:t>
            </a:r>
            <a:endParaRPr lang="en-NL"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4DF17CD-0455-E542-B889-10F177F509E0}"/>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4055203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4F7BE-02F0-2451-8C56-3CAA18CDF7BD}"/>
              </a:ext>
            </a:extLst>
          </p:cNvPr>
          <p:cNvSpPr>
            <a:spLocks noGrp="1"/>
          </p:cNvSpPr>
          <p:nvPr>
            <p:ph type="title"/>
          </p:nvPr>
        </p:nvSpPr>
        <p:spPr>
          <a:xfrm>
            <a:off x="3956081" y="597799"/>
            <a:ext cx="6766560" cy="768096"/>
          </a:xfrm>
        </p:spPr>
        <p:txBody>
          <a:bodyPr/>
          <a:lstStyle/>
          <a:p>
            <a:r>
              <a:rPr lang="en-US" sz="2400" dirty="0">
                <a:latin typeface="Arial" panose="020B0604020202020204" pitchFamily="34" charset="0"/>
                <a:cs typeface="Arial" panose="020B0604020202020204" pitchFamily="34" charset="0"/>
              </a:rPr>
              <a:t>Various acceptance responses</a:t>
            </a:r>
            <a:endParaRPr lang="en-NL"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CD41534-AABC-E3FC-EFE1-36BC64E75462}"/>
              </a:ext>
            </a:extLst>
          </p:cNvPr>
          <p:cNvSpPr>
            <a:spLocks noGrp="1"/>
          </p:cNvSpPr>
          <p:nvPr>
            <p:ph idx="1"/>
          </p:nvPr>
        </p:nvSpPr>
        <p:spPr>
          <a:xfrm>
            <a:off x="3953564" y="2183215"/>
            <a:ext cx="6766560" cy="2700528"/>
          </a:xfrm>
        </p:spPr>
        <p:txBody>
          <a:bodyPr/>
          <a:lstStyle/>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Complications because of related connotations: support, acceptability, tolerance. </a:t>
            </a:r>
          </a:p>
          <a:p>
            <a:pPr marL="285750" indent="-285750">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nSpc>
                <a:spcPct val="150000"/>
              </a:lnSpc>
            </a:pPr>
            <a:endParaRPr lang="en-US"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Allows for silence being considered an acceptance response as well in the context of RE technologies and policies.  </a:t>
            </a:r>
          </a:p>
          <a:p>
            <a:pPr lvl="1" indent="0">
              <a:lnSpc>
                <a:spcPct val="150000"/>
              </a:lnSpc>
              <a:buNone/>
            </a:pPr>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46FC7D2-477F-6774-AF82-9F59A8115AFD}"/>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6" name="TextBox 5">
            <a:extLst>
              <a:ext uri="{FF2B5EF4-FFF2-40B4-BE49-F238E27FC236}">
                <a16:creationId xmlns:a16="http://schemas.microsoft.com/office/drawing/2014/main" id="{E5B14EED-034F-6D01-B9A9-4172C3A2E0EB}"/>
              </a:ext>
            </a:extLst>
          </p:cNvPr>
          <p:cNvSpPr txBox="1"/>
          <p:nvPr/>
        </p:nvSpPr>
        <p:spPr>
          <a:xfrm>
            <a:off x="4405618" y="2994870"/>
            <a:ext cx="3380763" cy="1261884"/>
          </a:xfrm>
          <a:prstGeom prst="rect">
            <a:avLst/>
          </a:prstGeom>
          <a:noFill/>
          <a:ln>
            <a:solidFill>
              <a:schemeClr val="tx2"/>
            </a:solidFill>
          </a:ln>
        </p:spPr>
        <p:txBody>
          <a:bodyPr wrap="square" rtlCol="0">
            <a:spAutoFit/>
          </a:bodyPr>
          <a:lstStyle/>
          <a:p>
            <a:r>
              <a:rPr lang="en-US" sz="1600" dirty="0">
                <a:solidFill>
                  <a:srgbClr val="202C8F"/>
                </a:solidFill>
                <a:latin typeface="Arial" panose="020B0604020202020204" pitchFamily="34" charset="0"/>
                <a:cs typeface="Arial" panose="020B0604020202020204" pitchFamily="34" charset="0"/>
              </a:rPr>
              <a:t>‘Support is more favorable position towards something (project), acceptance is more passive form of response’ (tolerance)</a:t>
            </a:r>
          </a:p>
          <a:p>
            <a:r>
              <a:rPr lang="nl-NL" sz="1200" dirty="0" err="1">
                <a:solidFill>
                  <a:srgbClr val="202C8F"/>
                </a:solidFill>
                <a:latin typeface="Arial "/>
              </a:rPr>
              <a:t>Batel</a:t>
            </a:r>
            <a:r>
              <a:rPr lang="nl-NL" sz="1200" dirty="0">
                <a:solidFill>
                  <a:srgbClr val="202C8F"/>
                </a:solidFill>
                <a:latin typeface="Arial "/>
              </a:rPr>
              <a:t> et al., 2013</a:t>
            </a:r>
            <a:endParaRPr lang="en-NL" sz="1200" dirty="0">
              <a:solidFill>
                <a:srgbClr val="202C8F"/>
              </a:solidFill>
              <a:latin typeface="Arial "/>
              <a:cs typeface="Arial" panose="020B0604020202020204" pitchFamily="34" charset="0"/>
            </a:endParaRPr>
          </a:p>
        </p:txBody>
      </p:sp>
      <p:sp>
        <p:nvSpPr>
          <p:cNvPr id="7" name="TextBox 6">
            <a:extLst>
              <a:ext uri="{FF2B5EF4-FFF2-40B4-BE49-F238E27FC236}">
                <a16:creationId xmlns:a16="http://schemas.microsoft.com/office/drawing/2014/main" id="{70856B85-CAA8-800F-ACF3-421C76432707}"/>
              </a:ext>
            </a:extLst>
          </p:cNvPr>
          <p:cNvSpPr txBox="1"/>
          <p:nvPr/>
        </p:nvSpPr>
        <p:spPr>
          <a:xfrm>
            <a:off x="7977986" y="2994870"/>
            <a:ext cx="3380763" cy="1261884"/>
          </a:xfrm>
          <a:prstGeom prst="rect">
            <a:avLst/>
          </a:prstGeom>
          <a:noFill/>
          <a:ln>
            <a:solidFill>
              <a:schemeClr val="tx2"/>
            </a:solidFill>
          </a:ln>
        </p:spPr>
        <p:txBody>
          <a:bodyPr wrap="square" rtlCol="0">
            <a:spAutoFit/>
          </a:bodyPr>
          <a:lstStyle/>
          <a:p>
            <a:r>
              <a:rPr lang="en-US" sz="1600" dirty="0">
                <a:solidFill>
                  <a:srgbClr val="202C8F"/>
                </a:solidFill>
                <a:latin typeface="Arial" panose="020B0604020202020204" pitchFamily="34" charset="0"/>
                <a:cs typeface="Arial" panose="020B0604020202020204" pitchFamily="34" charset="0"/>
              </a:rPr>
              <a:t>‘Acceptance is not a single outcome, but range of possible approval responses, from passive to active’  </a:t>
            </a:r>
          </a:p>
          <a:p>
            <a:r>
              <a:rPr lang="en-US" sz="1200" dirty="0">
                <a:solidFill>
                  <a:srgbClr val="202C8F"/>
                </a:solidFill>
                <a:latin typeface="Arial" panose="020B0604020202020204" pitchFamily="34" charset="0"/>
                <a:cs typeface="Arial" panose="020B0604020202020204" pitchFamily="34" charset="0"/>
              </a:rPr>
              <a:t>Bertsch et al., 2016</a:t>
            </a:r>
            <a:endParaRPr lang="en-NL" sz="1200" dirty="0">
              <a:latin typeface="Arial" panose="020B0604020202020204" pitchFamily="34" charset="0"/>
              <a:cs typeface="Arial" panose="020B0604020202020204" pitchFamily="34" charset="0"/>
            </a:endParaRPr>
          </a:p>
        </p:txBody>
      </p:sp>
      <p:cxnSp>
        <p:nvCxnSpPr>
          <p:cNvPr id="9" name="Connector: Elbow 8">
            <a:extLst>
              <a:ext uri="{FF2B5EF4-FFF2-40B4-BE49-F238E27FC236}">
                <a16:creationId xmlns:a16="http://schemas.microsoft.com/office/drawing/2014/main" id="{DD64129A-4635-8ABE-AD52-45CD9C61D5E6}"/>
              </a:ext>
            </a:extLst>
          </p:cNvPr>
          <p:cNvCxnSpPr>
            <a:cxnSpLocks/>
          </p:cNvCxnSpPr>
          <p:nvPr/>
        </p:nvCxnSpPr>
        <p:spPr>
          <a:xfrm rot="10800000" flipV="1">
            <a:off x="7499760" y="4517136"/>
            <a:ext cx="1461360" cy="351460"/>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292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{5E6B8527-B65B-45D0-B293-5D28C6889122}tf78438558_win32</Template>
  <TotalTime>449</TotalTime>
  <Words>2182</Words>
  <Application>Microsoft Office PowerPoint</Application>
  <PresentationFormat>Widescreen</PresentationFormat>
  <Paragraphs>217</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vt:lpstr>
      <vt:lpstr>Arial Black</vt:lpstr>
      <vt:lpstr>Sabon Next LT</vt:lpstr>
      <vt:lpstr>Symbol</vt:lpstr>
      <vt:lpstr>Wingdings</vt:lpstr>
      <vt:lpstr>Office Theme</vt:lpstr>
      <vt:lpstr>Acceptance of the energy transition and related technologies </vt:lpstr>
      <vt:lpstr>AGENDA</vt:lpstr>
      <vt:lpstr>Importance of acceptance</vt:lpstr>
      <vt:lpstr>Complexities of acceptance: a concept with multiple dimensions </vt:lpstr>
      <vt:lpstr>Actors and roles ‘who’ are accepting</vt:lpstr>
      <vt:lpstr>PowerPoint Presentation</vt:lpstr>
      <vt:lpstr>Actors shaping acceptance processes</vt:lpstr>
      <vt:lpstr>Responses ‘how’ are actors accepting</vt:lpstr>
      <vt:lpstr>Various acceptance responses</vt:lpstr>
      <vt:lpstr>Factors hindering/ facilitating acceptance responses</vt:lpstr>
      <vt:lpstr>Objects  ‘What’ are actors accepting</vt:lpstr>
      <vt:lpstr>Various objects of acceptance</vt:lpstr>
      <vt:lpstr>Over time   </vt:lpstr>
      <vt:lpstr>Acceptance being multidimensional and not static </vt:lpstr>
      <vt:lpstr>Results research: in the context of wind a solar projects in The Netherlands </vt:lpstr>
      <vt:lpstr>acceptance consisting of multiple dimensions </vt:lpstr>
      <vt:lpstr>Factors influencing acceptance</vt:lpstr>
      <vt:lpstr>Literature review</vt:lpstr>
      <vt:lpstr>PowerPoint Presentation</vt:lpstr>
      <vt:lpstr>Problem with only looking at factors </vt:lpstr>
      <vt:lpstr>VSD approach (relation acceptance research with Flexinet)</vt:lpstr>
      <vt:lpstr>Current state of knowledge</vt:lpstr>
      <vt:lpstr>PowerPoint Presentation</vt:lpstr>
      <vt:lpstr>Results workshop Green Village </vt:lpstr>
      <vt:lpstr>Workshop </vt:lpstr>
      <vt:lpstr>References</vt:lpstr>
      <vt:lpstr>References model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Acceptance of the energy transition and related technologies </dc:title>
  <dc:subject/>
  <dc:creator>Kluskens, Nikki</dc:creator>
  <cp:lastModifiedBy>Kluskens, Nikki</cp:lastModifiedBy>
  <cp:revision>108</cp:revision>
  <dcterms:created xsi:type="dcterms:W3CDTF">2023-04-03T11:43:42Z</dcterms:created>
  <dcterms:modified xsi:type="dcterms:W3CDTF">2023-04-04T10:26:40Z</dcterms:modified>
</cp:coreProperties>
</file>