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67" r:id="rId2"/>
    <p:sldId id="705" r:id="rId3"/>
    <p:sldId id="707" r:id="rId4"/>
    <p:sldId id="708" r:id="rId5"/>
    <p:sldId id="709" r:id="rId6"/>
    <p:sldId id="710" r:id="rId7"/>
    <p:sldId id="711" r:id="rId8"/>
    <p:sldId id="712" r:id="rId9"/>
    <p:sldId id="706" r:id="rId10"/>
    <p:sldId id="694" r:id="rId11"/>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FFCCFF"/>
    <a:srgbClr val="CC00CC"/>
    <a:srgbClr val="CCFF33"/>
    <a:srgbClr val="C7A2E2"/>
    <a:srgbClr val="3333CC"/>
    <a:srgbClr val="DEC8EE"/>
    <a:srgbClr val="9F60CE"/>
    <a:srgbClr val="EFD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39" autoAdjust="0"/>
    <p:restoredTop sz="86581" autoAdjust="0"/>
  </p:normalViewPr>
  <p:slideViewPr>
    <p:cSldViewPr>
      <p:cViewPr varScale="1">
        <p:scale>
          <a:sx n="81" d="100"/>
          <a:sy n="81" d="100"/>
        </p:scale>
        <p:origin x="855" y="4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F064BF3-8630-4569-88D6-3909C6C81102}" type="datetimeFigureOut">
              <a:rPr lang="nl-NL" smtClean="0"/>
              <a:pPr/>
              <a:t>24-10-2016</a:t>
            </a:fld>
            <a:endParaRPr lang="nl-NL"/>
          </a:p>
        </p:txBody>
      </p:sp>
      <p:sp>
        <p:nvSpPr>
          <p:cNvPr id="4" name="Tijdelijke aanduiding voor voetteks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9BF1C75F-02DA-4058-86CC-6D558D817C10}" type="slidenum">
              <a:rPr lang="nl-NL" smtClean="0"/>
              <a:pPr/>
              <a:t>‹#›</a:t>
            </a:fld>
            <a:endParaRPr lang="nl-NL"/>
          </a:p>
        </p:txBody>
      </p:sp>
    </p:spTree>
    <p:extLst>
      <p:ext uri="{BB962C8B-B14F-4D97-AF65-F5344CB8AC3E}">
        <p14:creationId xmlns:p14="http://schemas.microsoft.com/office/powerpoint/2010/main" val="9457411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B0A3409-9774-4684-8CD2-43EF4C234849}" type="datetimeFigureOut">
              <a:rPr lang="nl-NL" smtClean="0"/>
              <a:pPr/>
              <a:t>24-10-2016</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4460667-B969-42DC-9D18-C14580A895C7}" type="slidenum">
              <a:rPr lang="nl-NL" smtClean="0"/>
              <a:pPr/>
              <a:t>‹#›</a:t>
            </a:fld>
            <a:endParaRPr lang="nl-NL"/>
          </a:p>
        </p:txBody>
      </p:sp>
    </p:spTree>
    <p:extLst>
      <p:ext uri="{BB962C8B-B14F-4D97-AF65-F5344CB8AC3E}">
        <p14:creationId xmlns:p14="http://schemas.microsoft.com/office/powerpoint/2010/main" val="3765673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14460667-B969-42DC-9D18-C14580A895C7}" type="slidenum">
              <a:rPr lang="nl-NL" smtClean="0"/>
              <a:pPr/>
              <a:t>6</a:t>
            </a:fld>
            <a:endParaRPr lang="nl-NL"/>
          </a:p>
        </p:txBody>
      </p:sp>
    </p:spTree>
    <p:extLst>
      <p:ext uri="{BB962C8B-B14F-4D97-AF65-F5344CB8AC3E}">
        <p14:creationId xmlns:p14="http://schemas.microsoft.com/office/powerpoint/2010/main" val="975157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14460667-B969-42DC-9D18-C14580A895C7}" type="slidenum">
              <a:rPr lang="nl-NL" smtClean="0">
                <a:solidFill>
                  <a:prstClr val="black"/>
                </a:solidFill>
              </a:rPr>
              <a:pPr/>
              <a:t>7</a:t>
            </a:fld>
            <a:endParaRPr lang="nl-NL">
              <a:solidFill>
                <a:prstClr val="black"/>
              </a:solidFill>
            </a:endParaRPr>
          </a:p>
        </p:txBody>
      </p:sp>
    </p:spTree>
    <p:extLst>
      <p:ext uri="{BB962C8B-B14F-4D97-AF65-F5344CB8AC3E}">
        <p14:creationId xmlns:p14="http://schemas.microsoft.com/office/powerpoint/2010/main" val="9735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14460667-B969-42DC-9D18-C14580A895C7}" type="slidenum">
              <a:rPr lang="nl-NL" smtClean="0"/>
              <a:pPr/>
              <a:t>8</a:t>
            </a:fld>
            <a:endParaRPr lang="nl-NL"/>
          </a:p>
        </p:txBody>
      </p:sp>
    </p:spTree>
    <p:extLst>
      <p:ext uri="{BB962C8B-B14F-4D97-AF65-F5344CB8AC3E}">
        <p14:creationId xmlns:p14="http://schemas.microsoft.com/office/powerpoint/2010/main" val="1096532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14460667-B969-42DC-9D18-C14580A895C7}" type="slidenum">
              <a:rPr lang="nl-NL" smtClean="0"/>
              <a:pPr/>
              <a:t>9</a:t>
            </a:fld>
            <a:endParaRPr lang="nl-NL"/>
          </a:p>
        </p:txBody>
      </p:sp>
    </p:spTree>
    <p:extLst>
      <p:ext uri="{BB962C8B-B14F-4D97-AF65-F5344CB8AC3E}">
        <p14:creationId xmlns:p14="http://schemas.microsoft.com/office/powerpoint/2010/main" val="3342937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a:p>
        </p:txBody>
      </p:sp>
      <p:sp>
        <p:nvSpPr>
          <p:cNvPr id="4" name="Date Placeholder 3"/>
          <p:cNvSpPr>
            <a:spLocks noGrp="1"/>
          </p:cNvSpPr>
          <p:nvPr>
            <p:ph type="dt" sz="half" idx="10"/>
          </p:nvPr>
        </p:nvSpPr>
        <p:spPr/>
        <p:txBody>
          <a:bodyPr/>
          <a:lstStyle/>
          <a:p>
            <a:fld id="{AEE2DD1E-0DE8-4A6F-BB5A-7E38A20E788E}" type="datetimeFigureOut">
              <a:rPr lang="nl-NL" smtClean="0"/>
              <a:pPr/>
              <a:t>24-10-2016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63933A6-5AA8-4E2F-9F65-EC931713F9AF}" type="slidenum">
              <a:rPr lang="nl-NL" smtClean="0"/>
              <a:pPr/>
              <a:t>‹#›</a:t>
            </a:fld>
            <a:endParaRPr lang="nl-NL"/>
          </a:p>
        </p:txBody>
      </p:sp>
    </p:spTree>
    <p:extLst>
      <p:ext uri="{BB962C8B-B14F-4D97-AF65-F5344CB8AC3E}">
        <p14:creationId xmlns:p14="http://schemas.microsoft.com/office/powerpoint/2010/main" val="2807270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AEE2DD1E-0DE8-4A6F-BB5A-7E38A20E788E}" type="datetimeFigureOut">
              <a:rPr lang="nl-NL" smtClean="0"/>
              <a:pPr/>
              <a:t>24-10-2016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63933A6-5AA8-4E2F-9F65-EC931713F9AF}" type="slidenum">
              <a:rPr lang="nl-NL" smtClean="0"/>
              <a:pPr/>
              <a:t>‹#›</a:t>
            </a:fld>
            <a:endParaRPr lang="nl-NL"/>
          </a:p>
        </p:txBody>
      </p:sp>
    </p:spTree>
    <p:extLst>
      <p:ext uri="{BB962C8B-B14F-4D97-AF65-F5344CB8AC3E}">
        <p14:creationId xmlns:p14="http://schemas.microsoft.com/office/powerpoint/2010/main" val="3795114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AEE2DD1E-0DE8-4A6F-BB5A-7E38A20E788E}" type="datetimeFigureOut">
              <a:rPr lang="nl-NL" smtClean="0"/>
              <a:pPr/>
              <a:t>24-10-2016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63933A6-5AA8-4E2F-9F65-EC931713F9AF}" type="slidenum">
              <a:rPr lang="nl-NL" smtClean="0"/>
              <a:pPr/>
              <a:t>‹#›</a:t>
            </a:fld>
            <a:endParaRPr lang="nl-NL"/>
          </a:p>
        </p:txBody>
      </p:sp>
    </p:spTree>
    <p:extLst>
      <p:ext uri="{BB962C8B-B14F-4D97-AF65-F5344CB8AC3E}">
        <p14:creationId xmlns:p14="http://schemas.microsoft.com/office/powerpoint/2010/main" val="2972990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7643192" cy="1143000"/>
          </a:xfrm>
        </p:spPr>
        <p:txBody>
          <a:bodyPr>
            <a:normAutofit/>
          </a:bodyPr>
          <a:lstStyle>
            <a:lvl1pPr algn="l">
              <a:defRPr sz="4000">
                <a:latin typeface="Tahoma" pitchFamily="34" charset="0"/>
                <a:ea typeface="Tahoma" pitchFamily="34" charset="0"/>
                <a:cs typeface="Tahoma" pitchFamily="34" charset="0"/>
              </a:defRPr>
            </a:lvl1pPr>
          </a:lstStyle>
          <a:p>
            <a:r>
              <a:rPr lang="en-US" dirty="0"/>
              <a:t>Click to edit Master title style</a:t>
            </a:r>
            <a:endParaRPr lang="nl-NL" dirty="0"/>
          </a:p>
        </p:txBody>
      </p:sp>
      <p:sp>
        <p:nvSpPr>
          <p:cNvPr id="3" name="Content Placeholder 2"/>
          <p:cNvSpPr>
            <a:spLocks noGrp="1"/>
          </p:cNvSpPr>
          <p:nvPr>
            <p:ph idx="1"/>
          </p:nvPr>
        </p:nvSpPr>
        <p:spPr>
          <a:xfrm>
            <a:off x="1043608" y="1600200"/>
            <a:ext cx="7643192" cy="4525963"/>
          </a:xfrm>
        </p:spPr>
        <p:txBody>
          <a:bodyPr/>
          <a:lstStyle>
            <a:lvl1pPr>
              <a:defRPr>
                <a:latin typeface="Tahoma" pitchFamily="34" charset="0"/>
                <a:ea typeface="Tahoma" pitchFamily="34" charset="0"/>
                <a:cs typeface="Tahoma" pitchFamily="34" charset="0"/>
              </a:defRPr>
            </a:lvl1pPr>
            <a:lvl2pPr>
              <a:defRPr>
                <a:latin typeface="Tahoma" pitchFamily="34" charset="0"/>
                <a:ea typeface="Tahoma" pitchFamily="34" charset="0"/>
                <a:cs typeface="Tahoma" pitchFamily="34" charset="0"/>
              </a:defRPr>
            </a:lvl2pPr>
            <a:lvl3pPr>
              <a:defRPr>
                <a:latin typeface="Tahoma" pitchFamily="34" charset="0"/>
                <a:ea typeface="Tahoma" pitchFamily="34" charset="0"/>
                <a:cs typeface="Tahoma" pitchFamily="34" charset="0"/>
              </a:defRPr>
            </a:lvl3pPr>
            <a:lvl4pPr>
              <a:defRPr>
                <a:latin typeface="Tahoma" pitchFamily="34" charset="0"/>
                <a:ea typeface="Tahoma" pitchFamily="34" charset="0"/>
                <a:cs typeface="Tahoma" pitchFamily="34" charset="0"/>
              </a:defRPr>
            </a:lvl4pPr>
            <a:lvl5pPr>
              <a:defRPr>
                <a:latin typeface="Tahoma" pitchFamily="34" charset="0"/>
                <a:ea typeface="Tahoma" pitchFamily="34" charset="0"/>
                <a:cs typeface="Tahom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Date Placeholder 3"/>
          <p:cNvSpPr>
            <a:spLocks noGrp="1"/>
          </p:cNvSpPr>
          <p:nvPr>
            <p:ph type="dt" sz="half" idx="10"/>
          </p:nvPr>
        </p:nvSpPr>
        <p:spPr/>
        <p:txBody>
          <a:bodyPr/>
          <a:lstStyle/>
          <a:p>
            <a:fld id="{AEE2DD1E-0DE8-4A6F-BB5A-7E38A20E788E}" type="datetimeFigureOut">
              <a:rPr lang="nl-NL" smtClean="0"/>
              <a:pPr/>
              <a:t>24-10-2016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63933A6-5AA8-4E2F-9F65-EC931713F9AF}" type="slidenum">
              <a:rPr lang="nl-NL" smtClean="0"/>
              <a:pPr/>
              <a:t>‹#›</a:t>
            </a:fld>
            <a:endParaRPr lang="nl-NL"/>
          </a:p>
        </p:txBody>
      </p:sp>
    </p:spTree>
    <p:extLst>
      <p:ext uri="{BB962C8B-B14F-4D97-AF65-F5344CB8AC3E}">
        <p14:creationId xmlns:p14="http://schemas.microsoft.com/office/powerpoint/2010/main" val="145251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E2DD1E-0DE8-4A6F-BB5A-7E38A20E788E}" type="datetimeFigureOut">
              <a:rPr lang="nl-NL" smtClean="0"/>
              <a:pPr/>
              <a:t>24-10-2016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63933A6-5AA8-4E2F-9F65-EC931713F9AF}" type="slidenum">
              <a:rPr lang="nl-NL" smtClean="0"/>
              <a:pPr/>
              <a:t>‹#›</a:t>
            </a:fld>
            <a:endParaRPr lang="nl-NL"/>
          </a:p>
        </p:txBody>
      </p:sp>
    </p:spTree>
    <p:extLst>
      <p:ext uri="{BB962C8B-B14F-4D97-AF65-F5344CB8AC3E}">
        <p14:creationId xmlns:p14="http://schemas.microsoft.com/office/powerpoint/2010/main" val="2586867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p>
            <a:fld id="{AEE2DD1E-0DE8-4A6F-BB5A-7E38A20E788E}" type="datetimeFigureOut">
              <a:rPr lang="nl-NL" smtClean="0"/>
              <a:pPr/>
              <a:t>24-10-2016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63933A6-5AA8-4E2F-9F65-EC931713F9AF}" type="slidenum">
              <a:rPr lang="nl-NL" smtClean="0"/>
              <a:pPr/>
              <a:t>‹#›</a:t>
            </a:fld>
            <a:endParaRPr lang="nl-NL"/>
          </a:p>
        </p:txBody>
      </p:sp>
    </p:spTree>
    <p:extLst>
      <p:ext uri="{BB962C8B-B14F-4D97-AF65-F5344CB8AC3E}">
        <p14:creationId xmlns:p14="http://schemas.microsoft.com/office/powerpoint/2010/main" val="3347670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p>
            <a:fld id="{AEE2DD1E-0DE8-4A6F-BB5A-7E38A20E788E}" type="datetimeFigureOut">
              <a:rPr lang="nl-NL" smtClean="0"/>
              <a:pPr/>
              <a:t>24-10-2016</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B63933A6-5AA8-4E2F-9F65-EC931713F9AF}" type="slidenum">
              <a:rPr lang="nl-NL" smtClean="0"/>
              <a:pPr/>
              <a:t>‹#›</a:t>
            </a:fld>
            <a:endParaRPr lang="nl-NL"/>
          </a:p>
        </p:txBody>
      </p:sp>
    </p:spTree>
    <p:extLst>
      <p:ext uri="{BB962C8B-B14F-4D97-AF65-F5344CB8AC3E}">
        <p14:creationId xmlns:p14="http://schemas.microsoft.com/office/powerpoint/2010/main" val="181898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p>
            <a:fld id="{AEE2DD1E-0DE8-4A6F-BB5A-7E38A20E788E}" type="datetimeFigureOut">
              <a:rPr lang="nl-NL" smtClean="0"/>
              <a:pPr/>
              <a:t>24-10-2016</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B63933A6-5AA8-4E2F-9F65-EC931713F9AF}" type="slidenum">
              <a:rPr lang="nl-NL" smtClean="0"/>
              <a:pPr/>
              <a:t>‹#›</a:t>
            </a:fld>
            <a:endParaRPr lang="nl-NL"/>
          </a:p>
        </p:txBody>
      </p:sp>
    </p:spTree>
    <p:extLst>
      <p:ext uri="{BB962C8B-B14F-4D97-AF65-F5344CB8AC3E}">
        <p14:creationId xmlns:p14="http://schemas.microsoft.com/office/powerpoint/2010/main" val="463657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2DD1E-0DE8-4A6F-BB5A-7E38A20E788E}" type="datetimeFigureOut">
              <a:rPr lang="nl-NL" smtClean="0"/>
              <a:pPr/>
              <a:t>24-10-2016</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B63933A6-5AA8-4E2F-9F65-EC931713F9AF}" type="slidenum">
              <a:rPr lang="nl-NL" smtClean="0"/>
              <a:pPr/>
              <a:t>‹#›</a:t>
            </a:fld>
            <a:endParaRPr lang="nl-NL"/>
          </a:p>
        </p:txBody>
      </p:sp>
    </p:spTree>
    <p:extLst>
      <p:ext uri="{BB962C8B-B14F-4D97-AF65-F5344CB8AC3E}">
        <p14:creationId xmlns:p14="http://schemas.microsoft.com/office/powerpoint/2010/main" val="682509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E2DD1E-0DE8-4A6F-BB5A-7E38A20E788E}" type="datetimeFigureOut">
              <a:rPr lang="nl-NL" smtClean="0"/>
              <a:pPr/>
              <a:t>24-10-2016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63933A6-5AA8-4E2F-9F65-EC931713F9AF}" type="slidenum">
              <a:rPr lang="nl-NL" smtClean="0"/>
              <a:pPr/>
              <a:t>‹#›</a:t>
            </a:fld>
            <a:endParaRPr lang="nl-NL"/>
          </a:p>
        </p:txBody>
      </p:sp>
    </p:spTree>
    <p:extLst>
      <p:ext uri="{BB962C8B-B14F-4D97-AF65-F5344CB8AC3E}">
        <p14:creationId xmlns:p14="http://schemas.microsoft.com/office/powerpoint/2010/main" val="3286468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E2DD1E-0DE8-4A6F-BB5A-7E38A20E788E}" type="datetimeFigureOut">
              <a:rPr lang="nl-NL" smtClean="0"/>
              <a:pPr/>
              <a:t>24-10-2016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63933A6-5AA8-4E2F-9F65-EC931713F9AF}" type="slidenum">
              <a:rPr lang="nl-NL" smtClean="0"/>
              <a:pPr/>
              <a:t>‹#›</a:t>
            </a:fld>
            <a:endParaRPr lang="nl-NL"/>
          </a:p>
        </p:txBody>
      </p:sp>
    </p:spTree>
    <p:extLst>
      <p:ext uri="{BB962C8B-B14F-4D97-AF65-F5344CB8AC3E}">
        <p14:creationId xmlns:p14="http://schemas.microsoft.com/office/powerpoint/2010/main" val="1736041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E2DD1E-0DE8-4A6F-BB5A-7E38A20E788E}" type="datetimeFigureOut">
              <a:rPr lang="nl-NL" smtClean="0"/>
              <a:pPr/>
              <a:t>24-10-2016</a:t>
            </a:fld>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933A6-5AA8-4E2F-9F65-EC931713F9AF}" type="slidenum">
              <a:rPr lang="nl-NL" smtClean="0"/>
              <a:pPr/>
              <a:t>‹#›</a:t>
            </a:fld>
            <a:endParaRPr lang="nl-NL"/>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8389"/>
            <a:ext cx="9144000" cy="6853805"/>
          </a:xfrm>
          <a:prstGeom prst="rect">
            <a:avLst/>
          </a:prstGeom>
        </p:spPr>
      </p:pic>
      <p:pic>
        <p:nvPicPr>
          <p:cNvPr id="10" name="Picture 9"/>
          <p:cNvPicPr>
            <a:picLocks noChangeAspect="1"/>
          </p:cNvPicPr>
          <p:nvPr userDrawn="1"/>
        </p:nvPicPr>
        <p:blipFill rotWithShape="1">
          <a:blip r:embed="rId13" cstate="print">
            <a:extLst>
              <a:ext uri="{28A0092B-C50C-407E-A947-70E740481C1C}">
                <a14:useLocalDpi xmlns:a14="http://schemas.microsoft.com/office/drawing/2010/main" val="0"/>
              </a:ext>
            </a:extLst>
          </a:blip>
          <a:srcRect l="10000" t="87355" b="10680"/>
          <a:stretch/>
        </p:blipFill>
        <p:spPr>
          <a:xfrm>
            <a:off x="914400" y="5981350"/>
            <a:ext cx="8229600" cy="880844"/>
          </a:xfrm>
          <a:prstGeom prst="rect">
            <a:avLst/>
          </a:prstGeom>
        </p:spPr>
      </p:pic>
    </p:spTree>
    <p:extLst>
      <p:ext uri="{BB962C8B-B14F-4D97-AF65-F5344CB8AC3E}">
        <p14:creationId xmlns:p14="http://schemas.microsoft.com/office/powerpoint/2010/main" val="2409589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71317"/>
          </a:xfrm>
          <a:prstGeom prst="rect">
            <a:avLst/>
          </a:prstGeom>
        </p:spPr>
      </p:pic>
      <p:sp>
        <p:nvSpPr>
          <p:cNvPr id="7" name="Rectangle 3"/>
          <p:cNvSpPr>
            <a:spLocks noGrp="1" noChangeArrowheads="1"/>
          </p:cNvSpPr>
          <p:nvPr>
            <p:ph type="subTitle" idx="1"/>
          </p:nvPr>
        </p:nvSpPr>
        <p:spPr>
          <a:xfrm>
            <a:off x="2362200" y="1524000"/>
            <a:ext cx="6242248" cy="4267200"/>
          </a:xfrm>
          <a:ln/>
        </p:spPr>
        <p:txBody>
          <a:bodyPr>
            <a:normAutofit lnSpcReduction="10000"/>
          </a:bodyPr>
          <a:lstStyle/>
          <a:p>
            <a:pPr algn="l">
              <a:lnSpc>
                <a:spcPct val="80000"/>
              </a:lnSpc>
              <a:spcBef>
                <a:spcPct val="0"/>
              </a:spcBef>
            </a:pPr>
            <a:r>
              <a:rPr lang="nl-NL" sz="4800" dirty="0">
                <a:solidFill>
                  <a:schemeClr val="bg1"/>
                </a:solidFill>
                <a:latin typeface="TahomaTu-Regular" charset="0"/>
              </a:rPr>
              <a:t>Sturen van infrastructuren – de publieke waarde(n) van netwerken</a:t>
            </a:r>
            <a:endParaRPr lang="en-GB" sz="2400" dirty="0">
              <a:solidFill>
                <a:schemeClr val="bg1"/>
              </a:solidFill>
              <a:latin typeface="TahomaTu-Regular" charset="0"/>
            </a:endParaRPr>
          </a:p>
          <a:p>
            <a:pPr algn="l">
              <a:lnSpc>
                <a:spcPct val="80000"/>
              </a:lnSpc>
              <a:spcBef>
                <a:spcPct val="0"/>
              </a:spcBef>
            </a:pPr>
            <a:endParaRPr lang="en-GB" sz="2400" dirty="0">
              <a:solidFill>
                <a:schemeClr val="bg1"/>
              </a:solidFill>
              <a:latin typeface="TahomaTu-Regular" charset="0"/>
            </a:endParaRPr>
          </a:p>
          <a:p>
            <a:pPr algn="l">
              <a:lnSpc>
                <a:spcPct val="80000"/>
              </a:lnSpc>
              <a:spcBef>
                <a:spcPct val="0"/>
              </a:spcBef>
            </a:pPr>
            <a:endParaRPr lang="en-GB" sz="2400" dirty="0">
              <a:solidFill>
                <a:schemeClr val="bg1"/>
              </a:solidFill>
              <a:latin typeface="TahomaTu-Regular" charset="0"/>
            </a:endParaRPr>
          </a:p>
          <a:p>
            <a:pPr algn="l">
              <a:lnSpc>
                <a:spcPct val="80000"/>
              </a:lnSpc>
              <a:spcBef>
                <a:spcPct val="0"/>
              </a:spcBef>
            </a:pPr>
            <a:endParaRPr lang="en-GB" sz="2000" dirty="0">
              <a:solidFill>
                <a:schemeClr val="bg1"/>
              </a:solidFill>
              <a:latin typeface="TahomaTu-Regular" charset="0"/>
            </a:endParaRPr>
          </a:p>
          <a:p>
            <a:pPr algn="l">
              <a:lnSpc>
                <a:spcPct val="80000"/>
              </a:lnSpc>
              <a:spcBef>
                <a:spcPct val="0"/>
              </a:spcBef>
            </a:pPr>
            <a:r>
              <a:rPr lang="en-GB" sz="2000" dirty="0">
                <a:solidFill>
                  <a:schemeClr val="bg1"/>
                </a:solidFill>
                <a:latin typeface="TahomaTu-Regular" charset="0"/>
              </a:rPr>
              <a:t>Masterclass I&amp;M, </a:t>
            </a:r>
            <a:r>
              <a:rPr lang="en-GB" sz="2000" dirty="0" err="1">
                <a:solidFill>
                  <a:schemeClr val="bg1"/>
                </a:solidFill>
                <a:latin typeface="TahomaTu-Regular" charset="0"/>
              </a:rPr>
              <a:t>ktober</a:t>
            </a:r>
            <a:r>
              <a:rPr lang="en-GB" sz="2000" dirty="0">
                <a:solidFill>
                  <a:schemeClr val="bg1"/>
                </a:solidFill>
                <a:latin typeface="TahomaTu-Regular" charset="0"/>
              </a:rPr>
              <a:t> 2016, Den Haag</a:t>
            </a:r>
          </a:p>
          <a:p>
            <a:pPr algn="l">
              <a:lnSpc>
                <a:spcPct val="80000"/>
              </a:lnSpc>
              <a:spcBef>
                <a:spcPct val="0"/>
              </a:spcBef>
            </a:pPr>
            <a:endParaRPr lang="en-GB" sz="2000" dirty="0">
              <a:solidFill>
                <a:schemeClr val="bg1"/>
              </a:solidFill>
              <a:latin typeface="TahomaTu-Regular" charset="0"/>
            </a:endParaRPr>
          </a:p>
          <a:p>
            <a:pPr algn="l">
              <a:lnSpc>
                <a:spcPct val="80000"/>
              </a:lnSpc>
              <a:spcBef>
                <a:spcPct val="0"/>
              </a:spcBef>
            </a:pPr>
            <a:r>
              <a:rPr lang="en-GB" sz="2000" dirty="0">
                <a:solidFill>
                  <a:schemeClr val="bg1"/>
                </a:solidFill>
                <a:latin typeface="TahomaTu-Regular" charset="0"/>
              </a:rPr>
              <a:t>Aad Correljé</a:t>
            </a:r>
          </a:p>
          <a:p>
            <a:pPr algn="l">
              <a:lnSpc>
                <a:spcPct val="80000"/>
              </a:lnSpc>
              <a:spcBef>
                <a:spcPct val="0"/>
              </a:spcBef>
            </a:pPr>
            <a:r>
              <a:rPr lang="en-GB" sz="2000" dirty="0">
                <a:solidFill>
                  <a:schemeClr val="bg1"/>
                </a:solidFill>
                <a:latin typeface="TahomaTu-Regular" charset="0"/>
              </a:rPr>
              <a:t>Delft University of Technology, </a:t>
            </a:r>
            <a:r>
              <a:rPr lang="en-GB" sz="2000" dirty="0" err="1">
                <a:solidFill>
                  <a:schemeClr val="bg1"/>
                </a:solidFill>
                <a:latin typeface="TahomaTu-Regular" charset="0"/>
              </a:rPr>
              <a:t>Clingendael</a:t>
            </a:r>
            <a:r>
              <a:rPr lang="en-GB" sz="2000" dirty="0">
                <a:solidFill>
                  <a:schemeClr val="bg1"/>
                </a:solidFill>
                <a:latin typeface="TahomaTu-Regular" charset="0"/>
              </a:rPr>
              <a:t> International Energy Programme</a:t>
            </a:r>
          </a:p>
        </p:txBody>
      </p:sp>
      <p:pic>
        <p:nvPicPr>
          <p:cNvPr id="5" name="Picture 8" descr="https://encrypted-tbn2.gstatic.com/images?q=tbn:ANd9GcSImDRU8uM4GJtrpIMWxksWlAL_3XUBaSLkNajf__NGq8zHoxG_mw"/>
          <p:cNvPicPr>
            <a:picLocks noChangeAspect="1" noChangeArrowheads="1"/>
          </p:cNvPicPr>
          <p:nvPr/>
        </p:nvPicPr>
        <p:blipFill>
          <a:blip r:embed="rId3" cstate="print"/>
          <a:srcRect/>
          <a:stretch>
            <a:fillRect/>
          </a:stretch>
        </p:blipFill>
        <p:spPr bwMode="auto">
          <a:xfrm>
            <a:off x="219518" y="5949280"/>
            <a:ext cx="1400154" cy="576064"/>
          </a:xfrm>
          <a:prstGeom prst="rect">
            <a:avLst/>
          </a:prstGeom>
          <a:noFill/>
        </p:spPr>
      </p:pic>
    </p:spTree>
    <p:extLst>
      <p:ext uri="{BB962C8B-B14F-4D97-AF65-F5344CB8AC3E}">
        <p14:creationId xmlns:p14="http://schemas.microsoft.com/office/powerpoint/2010/main" val="671339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Stellingen</a:t>
            </a:r>
            <a:endParaRPr lang="nl-NL" dirty="0"/>
          </a:p>
        </p:txBody>
      </p:sp>
      <p:sp>
        <p:nvSpPr>
          <p:cNvPr id="3" name="Content Placeholder 2"/>
          <p:cNvSpPr>
            <a:spLocks noGrp="1"/>
          </p:cNvSpPr>
          <p:nvPr>
            <p:ph idx="1"/>
          </p:nvPr>
        </p:nvSpPr>
        <p:spPr>
          <a:xfrm>
            <a:off x="1043608" y="1600200"/>
            <a:ext cx="7643192" cy="4925144"/>
          </a:xfrm>
        </p:spPr>
        <p:txBody>
          <a:bodyPr>
            <a:normAutofit fontScale="85000" lnSpcReduction="20000"/>
          </a:bodyPr>
          <a:lstStyle/>
          <a:p>
            <a:pPr marL="514350" indent="-514350">
              <a:buFont typeface="+mj-lt"/>
              <a:buAutoNum type="arabicPeriod"/>
            </a:pPr>
            <a:r>
              <a:rPr lang="en-US" dirty="0" err="1"/>
              <a:t>Verscheidenheid</a:t>
            </a:r>
            <a:r>
              <a:rPr lang="en-US" dirty="0"/>
              <a:t> in </a:t>
            </a:r>
            <a:r>
              <a:rPr lang="en-US" dirty="0" err="1"/>
              <a:t>specifieke</a:t>
            </a:r>
            <a:r>
              <a:rPr lang="en-US" dirty="0"/>
              <a:t> </a:t>
            </a:r>
            <a:r>
              <a:rPr lang="en-US" dirty="0" err="1"/>
              <a:t>infrastructuur-gebonden</a:t>
            </a:r>
            <a:r>
              <a:rPr lang="en-US" dirty="0"/>
              <a:t> </a:t>
            </a:r>
            <a:r>
              <a:rPr lang="en-US" dirty="0" err="1"/>
              <a:t>publieke</a:t>
            </a:r>
            <a:r>
              <a:rPr lang="en-US" dirty="0"/>
              <a:t> </a:t>
            </a:r>
            <a:r>
              <a:rPr lang="en-US" dirty="0" err="1"/>
              <a:t>waarden</a:t>
            </a:r>
            <a:r>
              <a:rPr lang="en-US" dirty="0"/>
              <a:t> </a:t>
            </a:r>
            <a:r>
              <a:rPr lang="en-US" dirty="0" err="1"/>
              <a:t>vormt</a:t>
            </a:r>
            <a:r>
              <a:rPr lang="en-US" dirty="0"/>
              <a:t> </a:t>
            </a:r>
            <a:r>
              <a:rPr lang="en-US" dirty="0" err="1"/>
              <a:t>een</a:t>
            </a:r>
            <a:r>
              <a:rPr lang="en-US" dirty="0"/>
              <a:t> </a:t>
            </a:r>
            <a:r>
              <a:rPr lang="en-US" dirty="0" err="1"/>
              <a:t>belangrijke</a:t>
            </a:r>
            <a:r>
              <a:rPr lang="en-US" dirty="0"/>
              <a:t> </a:t>
            </a:r>
            <a:r>
              <a:rPr lang="en-US" dirty="0" err="1"/>
              <a:t>belemmering</a:t>
            </a:r>
            <a:r>
              <a:rPr lang="en-US" dirty="0"/>
              <a:t> </a:t>
            </a:r>
            <a:r>
              <a:rPr lang="en-US" dirty="0" err="1"/>
              <a:t>voor</a:t>
            </a:r>
            <a:r>
              <a:rPr lang="en-US" dirty="0"/>
              <a:t> de </a:t>
            </a:r>
            <a:r>
              <a:rPr lang="en-US" dirty="0" err="1"/>
              <a:t>coordinatie</a:t>
            </a:r>
            <a:r>
              <a:rPr lang="en-US" dirty="0"/>
              <a:t> van (</a:t>
            </a:r>
            <a:r>
              <a:rPr lang="en-US" dirty="0" err="1"/>
              <a:t>duurzame</a:t>
            </a:r>
            <a:r>
              <a:rPr lang="en-US" dirty="0"/>
              <a:t>) infra-</a:t>
            </a:r>
            <a:r>
              <a:rPr lang="en-US" dirty="0" err="1"/>
              <a:t>ontwikkeling</a:t>
            </a:r>
            <a:r>
              <a:rPr lang="en-US" dirty="0"/>
              <a:t>    </a:t>
            </a:r>
          </a:p>
          <a:p>
            <a:pPr marL="514350" indent="-514350">
              <a:buFont typeface="+mj-lt"/>
              <a:buAutoNum type="arabicPeriod"/>
            </a:pPr>
            <a:r>
              <a:rPr lang="en-US" dirty="0"/>
              <a:t>De c</a:t>
            </a:r>
            <a:r>
              <a:rPr lang="nl-NL" dirty="0" err="1"/>
              <a:t>onfrontatie</a:t>
            </a:r>
            <a:r>
              <a:rPr lang="nl-NL" dirty="0"/>
              <a:t> van (een veelheid aan) lokale individuele en collectieve waarden rond infrastructuurontwikkelingen met publieke waarden is problematisch</a:t>
            </a:r>
          </a:p>
          <a:p>
            <a:pPr marL="514350" indent="-514350">
              <a:buFont typeface="+mj-lt"/>
              <a:buAutoNum type="arabicPeriod"/>
            </a:pPr>
            <a:r>
              <a:rPr lang="en-US" dirty="0"/>
              <a:t>Het Huis van </a:t>
            </a:r>
            <a:r>
              <a:rPr lang="en-US" dirty="0" err="1"/>
              <a:t>Thorbecke</a:t>
            </a:r>
            <a:r>
              <a:rPr lang="en-US" dirty="0"/>
              <a:t> </a:t>
            </a:r>
            <a:r>
              <a:rPr lang="en-US" dirty="0" err="1"/>
              <a:t>verdient</a:t>
            </a:r>
            <a:r>
              <a:rPr lang="en-US" dirty="0"/>
              <a:t> </a:t>
            </a:r>
            <a:r>
              <a:rPr lang="en-US" dirty="0" err="1"/>
              <a:t>een</a:t>
            </a:r>
            <a:r>
              <a:rPr lang="en-US" dirty="0"/>
              <a:t> </a:t>
            </a:r>
            <a:r>
              <a:rPr lang="en-US" dirty="0" err="1"/>
              <a:t>opknapbeurt</a:t>
            </a:r>
            <a:r>
              <a:rPr lang="en-US" dirty="0"/>
              <a:t> </a:t>
            </a:r>
            <a:r>
              <a:rPr lang="en-US" dirty="0" err="1"/>
              <a:t>waar</a:t>
            </a:r>
            <a:r>
              <a:rPr lang="en-US" dirty="0"/>
              <a:t> het </a:t>
            </a:r>
            <a:r>
              <a:rPr lang="en-US" dirty="0" err="1"/>
              <a:t>gaat</a:t>
            </a:r>
            <a:r>
              <a:rPr lang="en-US" dirty="0"/>
              <a:t> om de (mate/</a:t>
            </a:r>
            <a:r>
              <a:rPr lang="en-US" dirty="0" err="1"/>
              <a:t>vorm</a:t>
            </a:r>
            <a:r>
              <a:rPr lang="en-US" dirty="0"/>
              <a:t> van </a:t>
            </a:r>
            <a:r>
              <a:rPr lang="en-US" dirty="0" err="1"/>
              <a:t>delegatie</a:t>
            </a:r>
            <a:r>
              <a:rPr lang="en-US" dirty="0"/>
              <a:t> van) </a:t>
            </a:r>
            <a:r>
              <a:rPr lang="en-US" dirty="0" err="1"/>
              <a:t>bestuurlijke</a:t>
            </a:r>
            <a:r>
              <a:rPr lang="en-US" dirty="0"/>
              <a:t> </a:t>
            </a:r>
            <a:r>
              <a:rPr lang="en-US" dirty="0" err="1"/>
              <a:t>verantwoordelijkheden</a:t>
            </a:r>
            <a:r>
              <a:rPr lang="en-US" dirty="0"/>
              <a:t> op het </a:t>
            </a:r>
            <a:r>
              <a:rPr lang="en-US" dirty="0" err="1"/>
              <a:t>gebied</a:t>
            </a:r>
            <a:r>
              <a:rPr lang="en-US" dirty="0"/>
              <a:t> van </a:t>
            </a:r>
            <a:r>
              <a:rPr lang="en-US" dirty="0" err="1"/>
              <a:t>infrastructuur</a:t>
            </a:r>
            <a:r>
              <a:rPr lang="en-US" dirty="0"/>
              <a:t> </a:t>
            </a:r>
            <a:r>
              <a:rPr lang="en-US" dirty="0" err="1"/>
              <a:t>ontwikkeling</a:t>
            </a:r>
            <a:r>
              <a:rPr lang="en-US" dirty="0"/>
              <a:t> </a:t>
            </a:r>
            <a:endParaRPr lang="nl-NL" dirty="0"/>
          </a:p>
        </p:txBody>
      </p:sp>
    </p:spTree>
    <p:extLst>
      <p:ext uri="{BB962C8B-B14F-4D97-AF65-F5344CB8AC3E}">
        <p14:creationId xmlns:p14="http://schemas.microsoft.com/office/powerpoint/2010/main" val="3958027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Governance…</a:t>
            </a:r>
            <a:endParaRPr lang="nl-NL" dirty="0"/>
          </a:p>
        </p:txBody>
      </p:sp>
      <p:sp>
        <p:nvSpPr>
          <p:cNvPr id="3" name="Content Placeholder 2"/>
          <p:cNvSpPr>
            <a:spLocks noGrp="1"/>
          </p:cNvSpPr>
          <p:nvPr>
            <p:ph idx="1"/>
          </p:nvPr>
        </p:nvSpPr>
        <p:spPr/>
        <p:txBody>
          <a:bodyPr>
            <a:normAutofit fontScale="77500" lnSpcReduction="20000"/>
          </a:bodyPr>
          <a:lstStyle/>
          <a:p>
            <a:r>
              <a:rPr lang="nl-NL" dirty="0"/>
              <a:t>welke gevolgen heeft het uitgaan van marktwerking (voor een ‘gezonde’ concurrentie, efficiëntie  en prikkeling tot innovatie) op het daadwerkelijke gedrag van de verschillende betrokken partijen? </a:t>
            </a:r>
          </a:p>
          <a:p>
            <a:r>
              <a:rPr lang="nl-NL" dirty="0"/>
              <a:t>Wat zijn dan de consequenties voor andere maatschappelijke waarden die een rol spelen rond infrastructuren? </a:t>
            </a:r>
          </a:p>
          <a:p>
            <a:r>
              <a:rPr lang="nl-NL" dirty="0"/>
              <a:t>Welke onbedoelde effecten hebben bepaalde vormen van sturing? En hoe om te gaan met de sterke noodzaak tot meer coördinatie, binnen en tussen infrastructuren, en op de korte en lange termijn? </a:t>
            </a:r>
          </a:p>
        </p:txBody>
      </p:sp>
    </p:spTree>
    <p:extLst>
      <p:ext uri="{BB962C8B-B14F-4D97-AF65-F5344CB8AC3E}">
        <p14:creationId xmlns:p14="http://schemas.microsoft.com/office/powerpoint/2010/main" val="584511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Infrastructuren</a:t>
            </a:r>
            <a:r>
              <a:rPr lang="en-GB" dirty="0"/>
              <a:t> </a:t>
            </a:r>
            <a:r>
              <a:rPr lang="en-GB" dirty="0" err="1"/>
              <a:t>verbinden</a:t>
            </a:r>
            <a:r>
              <a:rPr lang="en-GB" dirty="0"/>
              <a:t>!</a:t>
            </a:r>
            <a:endParaRPr lang="nl-NL" dirty="0"/>
          </a:p>
        </p:txBody>
      </p:sp>
      <p:sp>
        <p:nvSpPr>
          <p:cNvPr id="3" name="Content Placeholder 2"/>
          <p:cNvSpPr>
            <a:spLocks noGrp="1"/>
          </p:cNvSpPr>
          <p:nvPr>
            <p:ph idx="1"/>
          </p:nvPr>
        </p:nvSpPr>
        <p:spPr/>
        <p:txBody>
          <a:bodyPr>
            <a:normAutofit lnSpcReduction="10000"/>
          </a:bodyPr>
          <a:lstStyle/>
          <a:p>
            <a:pPr marL="0" indent="0">
              <a:buNone/>
            </a:pPr>
            <a:r>
              <a:rPr lang="en-GB" dirty="0"/>
              <a:t>In </a:t>
            </a:r>
            <a:r>
              <a:rPr lang="en-GB" dirty="0" err="1"/>
              <a:t>Ruimtelijke</a:t>
            </a:r>
            <a:r>
              <a:rPr lang="en-GB" dirty="0"/>
              <a:t> zin: </a:t>
            </a:r>
            <a:r>
              <a:rPr lang="en-GB" dirty="0" err="1"/>
              <a:t>huizen</a:t>
            </a:r>
            <a:r>
              <a:rPr lang="en-GB" dirty="0"/>
              <a:t>, </a:t>
            </a:r>
            <a:r>
              <a:rPr lang="en-GB" dirty="0" err="1"/>
              <a:t>wijken</a:t>
            </a:r>
            <a:r>
              <a:rPr lang="en-GB" dirty="0"/>
              <a:t>, </a:t>
            </a:r>
            <a:r>
              <a:rPr lang="en-GB" dirty="0" err="1"/>
              <a:t>dorpen</a:t>
            </a:r>
            <a:r>
              <a:rPr lang="en-GB" dirty="0"/>
              <a:t>, </a:t>
            </a:r>
            <a:r>
              <a:rPr lang="en-GB" dirty="0" err="1"/>
              <a:t>steden</a:t>
            </a:r>
            <a:r>
              <a:rPr lang="en-GB" dirty="0"/>
              <a:t>, </a:t>
            </a:r>
            <a:r>
              <a:rPr lang="en-GB" dirty="0" err="1"/>
              <a:t>regio’s</a:t>
            </a:r>
            <a:r>
              <a:rPr lang="en-GB" dirty="0"/>
              <a:t>, </a:t>
            </a:r>
            <a:r>
              <a:rPr lang="en-GB" dirty="0" err="1"/>
              <a:t>landen</a:t>
            </a:r>
            <a:r>
              <a:rPr lang="en-GB" dirty="0"/>
              <a:t>, </a:t>
            </a:r>
            <a:r>
              <a:rPr lang="en-GB" dirty="0" err="1"/>
              <a:t>werelddelen</a:t>
            </a:r>
            <a:endParaRPr lang="en-GB" dirty="0"/>
          </a:p>
          <a:p>
            <a:pPr marL="0" indent="0">
              <a:buNone/>
            </a:pPr>
            <a:r>
              <a:rPr lang="en-GB" dirty="0"/>
              <a:t>In </a:t>
            </a:r>
            <a:r>
              <a:rPr lang="en-GB" dirty="0" err="1"/>
              <a:t>Systeemtechnische</a:t>
            </a:r>
            <a:r>
              <a:rPr lang="en-GB" dirty="0"/>
              <a:t> zin: </a:t>
            </a:r>
            <a:r>
              <a:rPr lang="en-GB" dirty="0" err="1"/>
              <a:t>elementen</a:t>
            </a:r>
            <a:r>
              <a:rPr lang="en-GB" dirty="0"/>
              <a:t> </a:t>
            </a:r>
            <a:r>
              <a:rPr lang="en-GB" dirty="0" err="1"/>
              <a:t>en</a:t>
            </a:r>
            <a:r>
              <a:rPr lang="en-GB" dirty="0"/>
              <a:t> </a:t>
            </a:r>
            <a:r>
              <a:rPr lang="en-GB" dirty="0" err="1"/>
              <a:t>processen</a:t>
            </a:r>
            <a:r>
              <a:rPr lang="en-GB" dirty="0"/>
              <a:t> die </a:t>
            </a:r>
            <a:r>
              <a:rPr lang="en-GB" dirty="0" err="1"/>
              <a:t>voorzien</a:t>
            </a:r>
            <a:r>
              <a:rPr lang="en-GB" dirty="0"/>
              <a:t> in </a:t>
            </a:r>
            <a:r>
              <a:rPr lang="en-GB" dirty="0" err="1"/>
              <a:t>goederen</a:t>
            </a:r>
            <a:r>
              <a:rPr lang="en-GB" dirty="0"/>
              <a:t> </a:t>
            </a:r>
            <a:r>
              <a:rPr lang="en-GB" dirty="0" err="1"/>
              <a:t>en</a:t>
            </a:r>
            <a:r>
              <a:rPr lang="en-GB" dirty="0"/>
              <a:t> </a:t>
            </a:r>
            <a:r>
              <a:rPr lang="en-GB" dirty="0" err="1"/>
              <a:t>diensten</a:t>
            </a:r>
            <a:endParaRPr lang="en-GB" dirty="0"/>
          </a:p>
          <a:p>
            <a:pPr marL="0" indent="0">
              <a:buNone/>
            </a:pPr>
            <a:r>
              <a:rPr lang="en-GB" dirty="0"/>
              <a:t>In </a:t>
            </a:r>
            <a:r>
              <a:rPr lang="en-GB" dirty="0" err="1"/>
              <a:t>Maatschappelijke</a:t>
            </a:r>
            <a:r>
              <a:rPr lang="en-GB" dirty="0"/>
              <a:t> zin: (</a:t>
            </a:r>
            <a:r>
              <a:rPr lang="en-GB" dirty="0" err="1"/>
              <a:t>groepen</a:t>
            </a:r>
            <a:r>
              <a:rPr lang="en-GB" dirty="0"/>
              <a:t>) </a:t>
            </a:r>
            <a:r>
              <a:rPr lang="en-GB" dirty="0" err="1"/>
              <a:t>mensen</a:t>
            </a:r>
            <a:r>
              <a:rPr lang="en-GB" dirty="0"/>
              <a:t>, </a:t>
            </a:r>
            <a:r>
              <a:rPr lang="en-GB" dirty="0" err="1"/>
              <a:t>organisaties</a:t>
            </a:r>
            <a:r>
              <a:rPr lang="en-GB" dirty="0"/>
              <a:t>, </a:t>
            </a:r>
            <a:r>
              <a:rPr lang="en-GB" dirty="0" err="1"/>
              <a:t>bedrijven</a:t>
            </a:r>
            <a:r>
              <a:rPr lang="en-GB" dirty="0"/>
              <a:t>, </a:t>
            </a:r>
            <a:r>
              <a:rPr lang="en-GB" dirty="0" err="1"/>
              <a:t>producenten</a:t>
            </a:r>
            <a:r>
              <a:rPr lang="en-GB" dirty="0"/>
              <a:t>, </a:t>
            </a:r>
            <a:r>
              <a:rPr lang="en-GB" dirty="0" err="1"/>
              <a:t>consumenten</a:t>
            </a:r>
            <a:endParaRPr lang="nl-NL" dirty="0"/>
          </a:p>
        </p:txBody>
      </p:sp>
    </p:spTree>
    <p:extLst>
      <p:ext uri="{BB962C8B-B14F-4D97-AF65-F5344CB8AC3E}">
        <p14:creationId xmlns:p14="http://schemas.microsoft.com/office/powerpoint/2010/main" val="3853178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a:t>
            </a:r>
            <a:r>
              <a:rPr lang="en-GB" dirty="0" err="1"/>
              <a:t>ruimtelijke</a:t>
            </a:r>
            <a:r>
              <a:rPr lang="en-GB" dirty="0"/>
              <a:t> zin?</a:t>
            </a:r>
            <a:endParaRPr lang="nl-NL" dirty="0"/>
          </a:p>
        </p:txBody>
      </p:sp>
      <p:sp>
        <p:nvSpPr>
          <p:cNvPr id="3" name="Content Placeholder 2"/>
          <p:cNvSpPr>
            <a:spLocks noGrp="1"/>
          </p:cNvSpPr>
          <p:nvPr>
            <p:ph idx="1"/>
          </p:nvPr>
        </p:nvSpPr>
        <p:spPr/>
        <p:txBody>
          <a:bodyPr/>
          <a:lstStyle/>
          <a:p>
            <a:r>
              <a:rPr lang="en-GB" dirty="0" err="1"/>
              <a:t>Toenemende</a:t>
            </a:r>
            <a:r>
              <a:rPr lang="en-GB" dirty="0"/>
              <a:t> </a:t>
            </a:r>
            <a:r>
              <a:rPr lang="en-GB" dirty="0" err="1"/>
              <a:t>interactie</a:t>
            </a:r>
            <a:r>
              <a:rPr lang="en-GB" dirty="0"/>
              <a:t> </a:t>
            </a:r>
            <a:r>
              <a:rPr lang="en-GB" dirty="0" err="1"/>
              <a:t>tussen</a:t>
            </a:r>
            <a:r>
              <a:rPr lang="en-GB" dirty="0"/>
              <a:t> de </a:t>
            </a:r>
            <a:r>
              <a:rPr lang="en-GB" dirty="0" err="1"/>
              <a:t>verschillende</a:t>
            </a:r>
            <a:r>
              <a:rPr lang="en-GB" dirty="0"/>
              <a:t> </a:t>
            </a:r>
            <a:r>
              <a:rPr lang="en-GB" dirty="0" err="1"/>
              <a:t>ruimtelijke</a:t>
            </a:r>
            <a:r>
              <a:rPr lang="en-GB" dirty="0"/>
              <a:t> </a:t>
            </a:r>
            <a:r>
              <a:rPr lang="en-GB" dirty="0" err="1"/>
              <a:t>schaalniveau’s</a:t>
            </a:r>
            <a:endParaRPr lang="en-GB" dirty="0"/>
          </a:p>
          <a:p>
            <a:r>
              <a:rPr lang="en-GB" dirty="0" err="1"/>
              <a:t>Concentratie</a:t>
            </a:r>
            <a:r>
              <a:rPr lang="en-GB" dirty="0"/>
              <a:t> van </a:t>
            </a:r>
            <a:r>
              <a:rPr lang="en-GB" dirty="0" err="1"/>
              <a:t>activiteiten</a:t>
            </a:r>
            <a:r>
              <a:rPr lang="en-GB" dirty="0"/>
              <a:t> op </a:t>
            </a:r>
            <a:r>
              <a:rPr lang="en-GB" dirty="0" err="1"/>
              <a:t>lokale</a:t>
            </a:r>
            <a:r>
              <a:rPr lang="en-GB" dirty="0"/>
              <a:t> </a:t>
            </a:r>
            <a:r>
              <a:rPr lang="en-GB" dirty="0" err="1"/>
              <a:t>schaal</a:t>
            </a:r>
            <a:endParaRPr lang="en-GB" dirty="0"/>
          </a:p>
          <a:p>
            <a:r>
              <a:rPr lang="en-GB" dirty="0" err="1"/>
              <a:t>Horzontale</a:t>
            </a:r>
            <a:r>
              <a:rPr lang="en-GB" dirty="0"/>
              <a:t> </a:t>
            </a:r>
            <a:r>
              <a:rPr lang="en-GB" dirty="0" err="1"/>
              <a:t>en</a:t>
            </a:r>
            <a:r>
              <a:rPr lang="en-GB" dirty="0"/>
              <a:t> </a:t>
            </a:r>
            <a:r>
              <a:rPr lang="en-GB" dirty="0" err="1"/>
              <a:t>verticale</a:t>
            </a:r>
            <a:r>
              <a:rPr lang="en-GB" dirty="0"/>
              <a:t> </a:t>
            </a:r>
            <a:r>
              <a:rPr lang="en-GB" dirty="0" err="1"/>
              <a:t>deconcentratie</a:t>
            </a:r>
            <a:r>
              <a:rPr lang="en-GB" dirty="0"/>
              <a:t> van (</a:t>
            </a:r>
            <a:r>
              <a:rPr lang="en-GB" dirty="0" err="1"/>
              <a:t>ketens</a:t>
            </a:r>
            <a:r>
              <a:rPr lang="en-GB" dirty="0"/>
              <a:t>) </a:t>
            </a:r>
            <a:r>
              <a:rPr lang="en-GB" dirty="0" err="1"/>
              <a:t>activiteiten</a:t>
            </a:r>
            <a:endParaRPr lang="en-GB" dirty="0"/>
          </a:p>
          <a:p>
            <a:pPr>
              <a:buFont typeface="Wingdings" panose="05000000000000000000" pitchFamily="2" charset="2"/>
              <a:buChar char="Ø"/>
            </a:pPr>
            <a:r>
              <a:rPr lang="en-GB" b="1" dirty="0" err="1">
                <a:solidFill>
                  <a:srgbClr val="FF0000"/>
                </a:solidFill>
              </a:rPr>
              <a:t>Vermenging</a:t>
            </a:r>
            <a:r>
              <a:rPr lang="en-GB" b="1" dirty="0">
                <a:solidFill>
                  <a:srgbClr val="FF0000"/>
                </a:solidFill>
              </a:rPr>
              <a:t> </a:t>
            </a:r>
            <a:r>
              <a:rPr lang="en-GB" b="1" dirty="0" err="1">
                <a:solidFill>
                  <a:srgbClr val="FF0000"/>
                </a:solidFill>
              </a:rPr>
              <a:t>en</a:t>
            </a:r>
            <a:r>
              <a:rPr lang="en-GB" b="1" dirty="0">
                <a:solidFill>
                  <a:srgbClr val="FF0000"/>
                </a:solidFill>
              </a:rPr>
              <a:t> </a:t>
            </a:r>
            <a:r>
              <a:rPr lang="en-GB" b="1" dirty="0" err="1">
                <a:solidFill>
                  <a:srgbClr val="FF0000"/>
                </a:solidFill>
              </a:rPr>
              <a:t>confrontatie</a:t>
            </a:r>
            <a:r>
              <a:rPr lang="en-GB" b="1" dirty="0">
                <a:solidFill>
                  <a:srgbClr val="FF0000"/>
                </a:solidFill>
              </a:rPr>
              <a:t> van </a:t>
            </a:r>
            <a:r>
              <a:rPr lang="en-GB" b="1" dirty="0" err="1">
                <a:solidFill>
                  <a:srgbClr val="FF0000"/>
                </a:solidFill>
              </a:rPr>
              <a:t>lokale</a:t>
            </a:r>
            <a:r>
              <a:rPr lang="en-GB" b="1" dirty="0">
                <a:solidFill>
                  <a:srgbClr val="FF0000"/>
                </a:solidFill>
              </a:rPr>
              <a:t> (</a:t>
            </a:r>
            <a:r>
              <a:rPr lang="en-GB" b="1" dirty="0" err="1">
                <a:solidFill>
                  <a:srgbClr val="FF0000"/>
                </a:solidFill>
              </a:rPr>
              <a:t>publieke</a:t>
            </a:r>
            <a:r>
              <a:rPr lang="en-GB" b="1" dirty="0">
                <a:solidFill>
                  <a:srgbClr val="FF0000"/>
                </a:solidFill>
              </a:rPr>
              <a:t>) </a:t>
            </a:r>
            <a:r>
              <a:rPr lang="en-GB" b="1" dirty="0" err="1">
                <a:solidFill>
                  <a:srgbClr val="FF0000"/>
                </a:solidFill>
              </a:rPr>
              <a:t>waarden</a:t>
            </a:r>
            <a:r>
              <a:rPr lang="en-GB" b="1" dirty="0">
                <a:solidFill>
                  <a:srgbClr val="FF0000"/>
                </a:solidFill>
              </a:rPr>
              <a:t>…</a:t>
            </a:r>
          </a:p>
          <a:p>
            <a:endParaRPr lang="nl-NL" dirty="0"/>
          </a:p>
        </p:txBody>
      </p:sp>
    </p:spTree>
    <p:extLst>
      <p:ext uri="{BB962C8B-B14F-4D97-AF65-F5344CB8AC3E}">
        <p14:creationId xmlns:p14="http://schemas.microsoft.com/office/powerpoint/2010/main" val="17591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In systeemtechnische zin?</a:t>
            </a:r>
          </a:p>
        </p:txBody>
      </p:sp>
      <p:sp>
        <p:nvSpPr>
          <p:cNvPr id="3" name="Content Placeholder 2"/>
          <p:cNvSpPr>
            <a:spLocks noGrp="1"/>
          </p:cNvSpPr>
          <p:nvPr>
            <p:ph idx="1"/>
          </p:nvPr>
        </p:nvSpPr>
        <p:spPr/>
        <p:txBody>
          <a:bodyPr>
            <a:normAutofit/>
          </a:bodyPr>
          <a:lstStyle/>
          <a:p>
            <a:r>
              <a:rPr lang="en-GB" dirty="0"/>
              <a:t>(inter)</a:t>
            </a:r>
            <a:r>
              <a:rPr lang="en-GB" dirty="0" err="1"/>
              <a:t>afhankelijkheid</a:t>
            </a:r>
            <a:r>
              <a:rPr lang="en-GB" dirty="0"/>
              <a:t> van </a:t>
            </a:r>
            <a:r>
              <a:rPr lang="en-GB" dirty="0" err="1"/>
              <a:t>lokale</a:t>
            </a:r>
            <a:r>
              <a:rPr lang="en-GB" dirty="0"/>
              <a:t> </a:t>
            </a:r>
            <a:r>
              <a:rPr lang="en-GB" dirty="0" err="1"/>
              <a:t>elementen</a:t>
            </a:r>
            <a:r>
              <a:rPr lang="en-GB" dirty="0"/>
              <a:t> </a:t>
            </a:r>
            <a:r>
              <a:rPr lang="en-GB" dirty="0" err="1"/>
              <a:t>en</a:t>
            </a:r>
            <a:r>
              <a:rPr lang="en-GB" dirty="0"/>
              <a:t> </a:t>
            </a:r>
            <a:r>
              <a:rPr lang="en-GB" dirty="0" err="1"/>
              <a:t>processen</a:t>
            </a:r>
            <a:endParaRPr lang="en-GB" dirty="0"/>
          </a:p>
          <a:p>
            <a:r>
              <a:rPr lang="en-GB" dirty="0" err="1"/>
              <a:t>Onafhankelijkheid</a:t>
            </a:r>
            <a:r>
              <a:rPr lang="en-GB" dirty="0"/>
              <a:t> van </a:t>
            </a:r>
            <a:r>
              <a:rPr lang="en-GB" dirty="0" err="1"/>
              <a:t>lokale</a:t>
            </a:r>
            <a:r>
              <a:rPr lang="en-GB" dirty="0"/>
              <a:t> </a:t>
            </a:r>
            <a:r>
              <a:rPr lang="en-GB" dirty="0" err="1"/>
              <a:t>systemen</a:t>
            </a:r>
            <a:endParaRPr lang="en-GB" dirty="0"/>
          </a:p>
          <a:p>
            <a:r>
              <a:rPr lang="en-GB" dirty="0" err="1"/>
              <a:t>Interactie</a:t>
            </a:r>
            <a:r>
              <a:rPr lang="en-GB" dirty="0"/>
              <a:t> </a:t>
            </a:r>
            <a:r>
              <a:rPr lang="en-GB" dirty="0" err="1"/>
              <a:t>en</a:t>
            </a:r>
            <a:r>
              <a:rPr lang="en-GB" dirty="0"/>
              <a:t> </a:t>
            </a:r>
            <a:r>
              <a:rPr lang="en-GB" dirty="0" err="1"/>
              <a:t>afhankelijkheid</a:t>
            </a:r>
            <a:r>
              <a:rPr lang="en-GB" dirty="0"/>
              <a:t> </a:t>
            </a:r>
            <a:r>
              <a:rPr lang="en-GB" dirty="0" err="1"/>
              <a:t>tussen</a:t>
            </a:r>
            <a:r>
              <a:rPr lang="en-GB" dirty="0"/>
              <a:t> </a:t>
            </a:r>
            <a:r>
              <a:rPr lang="en-GB" dirty="0" err="1"/>
              <a:t>verschillende</a:t>
            </a:r>
            <a:r>
              <a:rPr lang="en-GB" dirty="0"/>
              <a:t> infra-</a:t>
            </a:r>
            <a:r>
              <a:rPr lang="en-GB" dirty="0" err="1"/>
              <a:t>systemen</a:t>
            </a:r>
            <a:endParaRPr lang="en-GB" dirty="0"/>
          </a:p>
          <a:p>
            <a:pPr lvl="0">
              <a:buFont typeface="Wingdings" panose="05000000000000000000" pitchFamily="2" charset="2"/>
              <a:buChar char="Ø"/>
            </a:pPr>
            <a:r>
              <a:rPr lang="en-GB" b="1" dirty="0" err="1">
                <a:solidFill>
                  <a:srgbClr val="FF0000"/>
                </a:solidFill>
              </a:rPr>
              <a:t>Vermenging</a:t>
            </a:r>
            <a:r>
              <a:rPr lang="en-GB" b="1" dirty="0">
                <a:solidFill>
                  <a:srgbClr val="FF0000"/>
                </a:solidFill>
              </a:rPr>
              <a:t> </a:t>
            </a:r>
            <a:r>
              <a:rPr lang="en-GB" b="1" dirty="0" err="1">
                <a:solidFill>
                  <a:srgbClr val="FF0000"/>
                </a:solidFill>
              </a:rPr>
              <a:t>en</a:t>
            </a:r>
            <a:r>
              <a:rPr lang="en-GB" b="1" dirty="0">
                <a:solidFill>
                  <a:srgbClr val="FF0000"/>
                </a:solidFill>
              </a:rPr>
              <a:t> </a:t>
            </a:r>
            <a:r>
              <a:rPr lang="en-GB" b="1" dirty="0" err="1">
                <a:solidFill>
                  <a:srgbClr val="FF0000"/>
                </a:solidFill>
              </a:rPr>
              <a:t>confrontatie</a:t>
            </a:r>
            <a:r>
              <a:rPr lang="en-GB" b="1" dirty="0">
                <a:solidFill>
                  <a:srgbClr val="FF0000"/>
                </a:solidFill>
              </a:rPr>
              <a:t> van </a:t>
            </a:r>
            <a:r>
              <a:rPr lang="en-GB" b="1" dirty="0" err="1">
                <a:solidFill>
                  <a:srgbClr val="FF0000"/>
                </a:solidFill>
              </a:rPr>
              <a:t>technische</a:t>
            </a:r>
            <a:r>
              <a:rPr lang="en-GB" b="1" dirty="0">
                <a:solidFill>
                  <a:srgbClr val="FF0000"/>
                </a:solidFill>
              </a:rPr>
              <a:t> </a:t>
            </a:r>
            <a:r>
              <a:rPr lang="en-GB" b="1" dirty="0" err="1">
                <a:solidFill>
                  <a:srgbClr val="FF0000"/>
                </a:solidFill>
              </a:rPr>
              <a:t>condities</a:t>
            </a:r>
            <a:r>
              <a:rPr lang="en-GB" b="1" dirty="0">
                <a:solidFill>
                  <a:srgbClr val="FF0000"/>
                </a:solidFill>
              </a:rPr>
              <a:t>, </a:t>
            </a:r>
            <a:r>
              <a:rPr lang="en-GB" b="1" dirty="0" err="1">
                <a:solidFill>
                  <a:srgbClr val="FF0000"/>
                </a:solidFill>
              </a:rPr>
              <a:t>normen</a:t>
            </a:r>
            <a:r>
              <a:rPr lang="en-GB" b="1" dirty="0">
                <a:solidFill>
                  <a:srgbClr val="FF0000"/>
                </a:solidFill>
              </a:rPr>
              <a:t> </a:t>
            </a:r>
            <a:r>
              <a:rPr lang="en-GB" b="1" dirty="0" err="1">
                <a:solidFill>
                  <a:srgbClr val="FF0000"/>
                </a:solidFill>
              </a:rPr>
              <a:t>en</a:t>
            </a:r>
            <a:r>
              <a:rPr lang="en-GB" b="1" dirty="0">
                <a:solidFill>
                  <a:srgbClr val="FF0000"/>
                </a:solidFill>
              </a:rPr>
              <a:t> </a:t>
            </a:r>
            <a:r>
              <a:rPr lang="en-GB" b="1" dirty="0" err="1">
                <a:solidFill>
                  <a:srgbClr val="FF0000"/>
                </a:solidFill>
              </a:rPr>
              <a:t>standaarden</a:t>
            </a:r>
            <a:r>
              <a:rPr lang="en-GB" b="1" dirty="0">
                <a:solidFill>
                  <a:srgbClr val="FF0000"/>
                </a:solidFill>
              </a:rPr>
              <a:t>…</a:t>
            </a:r>
          </a:p>
          <a:p>
            <a:endParaRPr lang="nl-NL" dirty="0"/>
          </a:p>
        </p:txBody>
      </p:sp>
    </p:spTree>
    <p:extLst>
      <p:ext uri="{BB962C8B-B14F-4D97-AF65-F5344CB8AC3E}">
        <p14:creationId xmlns:p14="http://schemas.microsoft.com/office/powerpoint/2010/main" val="247641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In Maatschappelijke zin?</a:t>
            </a:r>
          </a:p>
        </p:txBody>
      </p:sp>
      <p:sp>
        <p:nvSpPr>
          <p:cNvPr id="3" name="Content Placeholder 2"/>
          <p:cNvSpPr>
            <a:spLocks noGrp="1"/>
          </p:cNvSpPr>
          <p:nvPr>
            <p:ph idx="1"/>
          </p:nvPr>
        </p:nvSpPr>
        <p:spPr/>
        <p:txBody>
          <a:bodyPr>
            <a:normAutofit lnSpcReduction="10000"/>
          </a:bodyPr>
          <a:lstStyle/>
          <a:p>
            <a:r>
              <a:rPr lang="nl-NL" dirty="0"/>
              <a:t>Nieuwe rollen en verdeling van lusten en lasten voor (groepen) mensen en  organisaties</a:t>
            </a:r>
          </a:p>
          <a:p>
            <a:r>
              <a:rPr lang="en-GB" dirty="0" err="1"/>
              <a:t>Nieuwe</a:t>
            </a:r>
            <a:r>
              <a:rPr lang="en-GB" dirty="0"/>
              <a:t> </a:t>
            </a:r>
            <a:r>
              <a:rPr lang="en-GB" dirty="0" err="1"/>
              <a:t>rollen</a:t>
            </a:r>
            <a:r>
              <a:rPr lang="en-GB" dirty="0"/>
              <a:t>, </a:t>
            </a:r>
            <a:r>
              <a:rPr lang="en-GB" dirty="0" err="1"/>
              <a:t>uitdagingen</a:t>
            </a:r>
            <a:r>
              <a:rPr lang="en-GB" dirty="0"/>
              <a:t> </a:t>
            </a:r>
            <a:r>
              <a:rPr lang="en-GB" dirty="0" err="1"/>
              <a:t>en</a:t>
            </a:r>
            <a:r>
              <a:rPr lang="en-GB" dirty="0"/>
              <a:t> </a:t>
            </a:r>
            <a:r>
              <a:rPr lang="en-GB" dirty="0" err="1"/>
              <a:t>verantwoordelijkheden</a:t>
            </a:r>
            <a:r>
              <a:rPr lang="en-GB" dirty="0"/>
              <a:t> </a:t>
            </a:r>
            <a:r>
              <a:rPr lang="en-GB" dirty="0" err="1"/>
              <a:t>voor</a:t>
            </a:r>
            <a:r>
              <a:rPr lang="en-GB" dirty="0"/>
              <a:t> </a:t>
            </a:r>
            <a:r>
              <a:rPr lang="en-GB" dirty="0" err="1"/>
              <a:t>bestuurders</a:t>
            </a:r>
            <a:endParaRPr lang="en-GB" dirty="0"/>
          </a:p>
          <a:p>
            <a:pPr lvl="0">
              <a:buFont typeface="Wingdings" panose="05000000000000000000" pitchFamily="2" charset="2"/>
              <a:buChar char="Ø"/>
            </a:pPr>
            <a:r>
              <a:rPr lang="en-GB" b="1" dirty="0" err="1">
                <a:solidFill>
                  <a:srgbClr val="FF0000"/>
                </a:solidFill>
              </a:rPr>
              <a:t>Vermenging</a:t>
            </a:r>
            <a:r>
              <a:rPr lang="en-GB" b="1" dirty="0">
                <a:solidFill>
                  <a:srgbClr val="FF0000"/>
                </a:solidFill>
              </a:rPr>
              <a:t> </a:t>
            </a:r>
            <a:r>
              <a:rPr lang="en-GB" b="1" dirty="0" err="1">
                <a:solidFill>
                  <a:srgbClr val="FF0000"/>
                </a:solidFill>
              </a:rPr>
              <a:t>en</a:t>
            </a:r>
            <a:r>
              <a:rPr lang="en-GB" b="1" dirty="0">
                <a:solidFill>
                  <a:srgbClr val="FF0000"/>
                </a:solidFill>
              </a:rPr>
              <a:t> </a:t>
            </a:r>
            <a:r>
              <a:rPr lang="en-GB" b="1" dirty="0" err="1">
                <a:solidFill>
                  <a:srgbClr val="FF0000"/>
                </a:solidFill>
              </a:rPr>
              <a:t>confrontatie</a:t>
            </a:r>
            <a:r>
              <a:rPr lang="en-GB" b="1" dirty="0">
                <a:solidFill>
                  <a:srgbClr val="FF0000"/>
                </a:solidFill>
              </a:rPr>
              <a:t> van </a:t>
            </a:r>
            <a:r>
              <a:rPr lang="en-GB" b="1" dirty="0" err="1">
                <a:solidFill>
                  <a:srgbClr val="FF0000"/>
                </a:solidFill>
              </a:rPr>
              <a:t>individuele</a:t>
            </a:r>
            <a:r>
              <a:rPr lang="en-GB" b="1" dirty="0">
                <a:solidFill>
                  <a:srgbClr val="FF0000"/>
                </a:solidFill>
              </a:rPr>
              <a:t> </a:t>
            </a:r>
            <a:r>
              <a:rPr lang="en-GB" b="1" dirty="0" err="1">
                <a:solidFill>
                  <a:srgbClr val="FF0000"/>
                </a:solidFill>
              </a:rPr>
              <a:t>en</a:t>
            </a:r>
            <a:r>
              <a:rPr lang="en-GB" b="1" dirty="0">
                <a:solidFill>
                  <a:srgbClr val="FF0000"/>
                </a:solidFill>
              </a:rPr>
              <a:t> </a:t>
            </a:r>
            <a:r>
              <a:rPr lang="en-GB" b="1" dirty="0" err="1">
                <a:solidFill>
                  <a:srgbClr val="FF0000"/>
                </a:solidFill>
              </a:rPr>
              <a:t>collectieve</a:t>
            </a:r>
            <a:r>
              <a:rPr lang="en-GB" b="1" dirty="0">
                <a:solidFill>
                  <a:srgbClr val="FF0000"/>
                </a:solidFill>
              </a:rPr>
              <a:t> (</a:t>
            </a:r>
            <a:r>
              <a:rPr lang="en-GB" b="1" dirty="0" err="1">
                <a:solidFill>
                  <a:srgbClr val="FF0000"/>
                </a:solidFill>
              </a:rPr>
              <a:t>groeps</a:t>
            </a:r>
            <a:r>
              <a:rPr lang="en-GB" b="1" dirty="0">
                <a:solidFill>
                  <a:srgbClr val="FF0000"/>
                </a:solidFill>
              </a:rPr>
              <a:t>) </a:t>
            </a:r>
            <a:r>
              <a:rPr lang="en-GB" b="1" dirty="0" err="1">
                <a:solidFill>
                  <a:srgbClr val="FF0000"/>
                </a:solidFill>
              </a:rPr>
              <a:t>waarden</a:t>
            </a:r>
            <a:r>
              <a:rPr lang="en-GB" b="1" dirty="0">
                <a:solidFill>
                  <a:srgbClr val="FF0000"/>
                </a:solidFill>
              </a:rPr>
              <a:t>…</a:t>
            </a:r>
          </a:p>
          <a:p>
            <a:endParaRPr lang="nl-NL" dirty="0"/>
          </a:p>
          <a:p>
            <a:endParaRPr lang="nl-NL" dirty="0"/>
          </a:p>
        </p:txBody>
      </p:sp>
    </p:spTree>
    <p:extLst>
      <p:ext uri="{BB962C8B-B14F-4D97-AF65-F5344CB8AC3E}">
        <p14:creationId xmlns:p14="http://schemas.microsoft.com/office/powerpoint/2010/main" val="3671589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1616" y="3717032"/>
            <a:ext cx="3446775" cy="258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GB" dirty="0"/>
              <a:t>Infra-</a:t>
            </a:r>
            <a:r>
              <a:rPr lang="en-GB" dirty="0" err="1"/>
              <a:t>structuur</a:t>
            </a:r>
            <a:r>
              <a:rPr lang="en-GB" dirty="0"/>
              <a:t> governance in </a:t>
            </a:r>
            <a:r>
              <a:rPr lang="en-GB" dirty="0" err="1"/>
              <a:t>isolatie</a:t>
            </a:r>
            <a:endParaRPr lang="nl-NL" dirty="0"/>
          </a:p>
        </p:txBody>
      </p:sp>
      <p:pic>
        <p:nvPicPr>
          <p:cNvPr id="18434" name="Picture 2" descr="http://www.oilandgaslawyerblog.com/files/2015/02/NG-Systems-illustr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484784"/>
            <a:ext cx="3984679" cy="2592288"/>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4293096"/>
            <a:ext cx="4760913"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49858" y="980728"/>
            <a:ext cx="2366516" cy="2827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2135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Multi-level </a:t>
            </a:r>
            <a:r>
              <a:rPr lang="en-GB" dirty="0" err="1"/>
              <a:t>bestuurlijke</a:t>
            </a:r>
            <a:r>
              <a:rPr lang="en-GB" dirty="0"/>
              <a:t> </a:t>
            </a:r>
            <a:r>
              <a:rPr lang="en-GB" dirty="0" err="1"/>
              <a:t>uitdagingen</a:t>
            </a:r>
            <a:r>
              <a:rPr lang="en-GB" dirty="0"/>
              <a:t> </a:t>
            </a:r>
            <a:r>
              <a:rPr lang="en-GB" dirty="0" err="1"/>
              <a:t>en</a:t>
            </a:r>
            <a:r>
              <a:rPr lang="en-GB" dirty="0"/>
              <a:t> </a:t>
            </a:r>
            <a:r>
              <a:rPr lang="en-GB" dirty="0" err="1"/>
              <a:t>verantwoordelijkheden</a:t>
            </a:r>
            <a:r>
              <a:rPr lang="en-GB" dirty="0"/>
              <a:t>????</a:t>
            </a:r>
            <a:endParaRPr lang="nl-NL" dirty="0"/>
          </a:p>
        </p:txBody>
      </p:sp>
      <p:sp>
        <p:nvSpPr>
          <p:cNvPr id="3" name="Content Placeholder 2"/>
          <p:cNvSpPr>
            <a:spLocks noGrp="1"/>
          </p:cNvSpPr>
          <p:nvPr>
            <p:ph idx="1"/>
          </p:nvPr>
        </p:nvSpPr>
        <p:spPr/>
        <p:txBody>
          <a:bodyPr/>
          <a:lstStyle/>
          <a:p>
            <a:endParaRPr lang="nl-NL" dirty="0"/>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700664"/>
            <a:ext cx="5280248" cy="3960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1433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Het </a:t>
            </a:r>
            <a:r>
              <a:rPr lang="en-GB" dirty="0" err="1"/>
              <a:t>nieuwe</a:t>
            </a:r>
            <a:r>
              <a:rPr lang="en-GB" dirty="0"/>
              <a:t> huis van </a:t>
            </a:r>
            <a:r>
              <a:rPr lang="en-GB" dirty="0" err="1"/>
              <a:t>Thorbecke</a:t>
            </a:r>
            <a:r>
              <a:rPr lang="en-GB" dirty="0"/>
              <a:t>?</a:t>
            </a:r>
            <a:endParaRPr lang="nl-NL" dirty="0"/>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772816"/>
            <a:ext cx="6096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6437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10050</TotalTime>
  <Words>355</Words>
  <Application>Microsoft Office PowerPoint</Application>
  <PresentationFormat>On-screen Show (4:3)</PresentationFormat>
  <Paragraphs>41</Paragraphs>
  <Slides>10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Tahoma</vt:lpstr>
      <vt:lpstr>TahomaTu-Regular</vt:lpstr>
      <vt:lpstr>Wingdings</vt:lpstr>
      <vt:lpstr>Office Theme</vt:lpstr>
      <vt:lpstr>PowerPoint Presentation</vt:lpstr>
      <vt:lpstr>Governance…</vt:lpstr>
      <vt:lpstr>Infrastructuren verbinden!</vt:lpstr>
      <vt:lpstr>In ruimtelijke zin?</vt:lpstr>
      <vt:lpstr>In systeemtechnische zin?</vt:lpstr>
      <vt:lpstr>In Maatschappelijke zin?</vt:lpstr>
      <vt:lpstr>Infra-structuur governance in isolatie</vt:lpstr>
      <vt:lpstr>Multi-level bestuurlijke uitdagingen en verantwoordelijkheden????</vt:lpstr>
      <vt:lpstr>Het nieuwe huis van Thorbecke?</vt:lpstr>
      <vt:lpstr>Stellingen</vt:lpstr>
    </vt:vector>
  </TitlesOfParts>
  <Company>TU Delft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NGInfra BSIK program completion stages</dc:title>
  <dc:creator>Arjan van Binsbergen</dc:creator>
  <cp:lastModifiedBy>Bert Sadowski</cp:lastModifiedBy>
  <cp:revision>759</cp:revision>
  <dcterms:created xsi:type="dcterms:W3CDTF">2012-06-13T13:47:57Z</dcterms:created>
  <dcterms:modified xsi:type="dcterms:W3CDTF">2016-10-24T12:18:43Z</dcterms:modified>
</cp:coreProperties>
</file>