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7"/>
  </p:sldMasterIdLst>
  <p:notesMasterIdLst>
    <p:notesMasterId r:id="rId29"/>
  </p:notesMasterIdLst>
  <p:handoutMasterIdLst>
    <p:handoutMasterId r:id="rId30"/>
  </p:handoutMasterIdLst>
  <p:sldIdLst>
    <p:sldId id="2707" r:id="rId8"/>
    <p:sldId id="2708" r:id="rId9"/>
    <p:sldId id="2709" r:id="rId10"/>
    <p:sldId id="2710" r:id="rId11"/>
    <p:sldId id="2712" r:id="rId12"/>
    <p:sldId id="278" r:id="rId13"/>
    <p:sldId id="276" r:id="rId14"/>
    <p:sldId id="2714" r:id="rId15"/>
    <p:sldId id="2715" r:id="rId16"/>
    <p:sldId id="296" r:id="rId17"/>
    <p:sldId id="2717" r:id="rId18"/>
    <p:sldId id="298" r:id="rId19"/>
    <p:sldId id="258" r:id="rId20"/>
    <p:sldId id="2633" r:id="rId21"/>
    <p:sldId id="439" r:id="rId22"/>
    <p:sldId id="2722" r:id="rId23"/>
    <p:sldId id="2692" r:id="rId24"/>
    <p:sldId id="2701" r:id="rId25"/>
    <p:sldId id="2702" r:id="rId26"/>
    <p:sldId id="2719" r:id="rId27"/>
    <p:sldId id="2720" r:id="rId28"/>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TTRAPIROM Peraphan" initials="JP" lastIdx="3" clrIdx="0">
    <p:extLst>
      <p:ext uri="{19B8F6BF-5375-455C-9EA6-DF929625EA0E}">
        <p15:presenceInfo xmlns:p15="http://schemas.microsoft.com/office/powerpoint/2012/main" userId="JITTRAPIROM Perap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5" autoAdjust="0"/>
    <p:restoredTop sz="88719" autoAdjust="0"/>
  </p:normalViewPr>
  <p:slideViewPr>
    <p:cSldViewPr>
      <p:cViewPr varScale="1">
        <p:scale>
          <a:sx n="59" d="100"/>
          <a:sy n="59" d="100"/>
        </p:scale>
        <p:origin x="888" y="48"/>
      </p:cViewPr>
      <p:guideLst/>
    </p:cSldViewPr>
  </p:slideViewPr>
  <p:notesTextViewPr>
    <p:cViewPr>
      <p:scale>
        <a:sx n="100" d="100"/>
        <a:sy n="100" d="100"/>
      </p:scale>
      <p:origin x="0" y="0"/>
    </p:cViewPr>
  </p:notesTextViewPr>
  <p:notesViewPr>
    <p:cSldViewPr>
      <p:cViewPr varScale="1">
        <p:scale>
          <a:sx n="42" d="100"/>
          <a:sy n="42" d="100"/>
        </p:scale>
        <p:origin x="234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r>
              <a:rPr lang="nl-NL" dirty="0" err="1"/>
              <a:t>preferred</a:t>
            </a:r>
            <a:r>
              <a:rPr lang="nl-NL" dirty="0"/>
              <a:t> approaches </a:t>
            </a:r>
            <a:r>
              <a:rPr lang="nl-NL" dirty="0" err="1"/>
              <a:t>to</a:t>
            </a:r>
            <a:r>
              <a:rPr lang="nl-NL" dirty="0"/>
              <a:t> deal </a:t>
            </a:r>
            <a:r>
              <a:rPr lang="nl-NL" dirty="0" err="1"/>
              <a:t>with</a:t>
            </a:r>
            <a:r>
              <a:rPr lang="nl-NL" dirty="0"/>
              <a:t> </a:t>
            </a:r>
            <a:r>
              <a:rPr lang="nl-NL" dirty="0" err="1"/>
              <a:t>uncertainty</a:t>
            </a:r>
            <a:r>
              <a:rPr lang="nl-NL" dirty="0"/>
              <a:t> </a:t>
            </a:r>
          </a:p>
        </c:rich>
      </c:tx>
      <c:overlay val="0"/>
      <c:spPr>
        <a:noFill/>
        <a:ln>
          <a:noFill/>
        </a:ln>
        <a:effectLst/>
      </c:spPr>
      <c:txPr>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Omgang met onzekerheid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GB" sz="1197" b="0" i="0" u="none" strike="noStrike" kern="1200" baseline="0" noProof="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More information and/or postpone decisions</c:v>
                </c:pt>
                <c:pt idx="1">
                  <c:v>Hire expertise</c:v>
                </c:pt>
                <c:pt idx="2">
                  <c:v>Pilot projects</c:v>
                </c:pt>
                <c:pt idx="3">
                  <c:v>Collaboration</c:v>
                </c:pt>
                <c:pt idx="4">
                  <c:v>Other</c:v>
                </c:pt>
              </c:strCache>
            </c:strRef>
          </c:cat>
          <c:val>
            <c:numRef>
              <c:f>Blad1!$B$2:$B$6</c:f>
              <c:numCache>
                <c:formatCode>0.0%</c:formatCode>
                <c:ptCount val="5"/>
                <c:pt idx="0" formatCode="0%">
                  <c:v>0.74</c:v>
                </c:pt>
                <c:pt idx="1">
                  <c:v>0.33100000000000002</c:v>
                </c:pt>
                <c:pt idx="2">
                  <c:v>0.52500000000000002</c:v>
                </c:pt>
                <c:pt idx="3">
                  <c:v>0.49199999999999999</c:v>
                </c:pt>
                <c:pt idx="4" formatCode="0%">
                  <c:v>0.12</c:v>
                </c:pt>
              </c:numCache>
            </c:numRef>
          </c:val>
          <c:extLst>
            <c:ext xmlns:c16="http://schemas.microsoft.com/office/drawing/2014/chart" uri="{C3380CC4-5D6E-409C-BE32-E72D297353CC}">
              <c16:uniqueId val="{00000000-B7CA-44E2-A174-E0AE63BF3C44}"/>
            </c:ext>
          </c:extLst>
        </c:ser>
        <c:dLbls>
          <c:showLegendKey val="0"/>
          <c:showVal val="0"/>
          <c:showCatName val="0"/>
          <c:showSerName val="0"/>
          <c:showPercent val="0"/>
          <c:showBubbleSize val="0"/>
        </c:dLbls>
        <c:gapWidth val="219"/>
        <c:overlap val="-27"/>
        <c:axId val="1636284208"/>
        <c:axId val="1636306256"/>
      </c:barChart>
      <c:catAx>
        <c:axId val="163628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nl-NL"/>
          </a:p>
        </c:txPr>
        <c:crossAx val="1636306256"/>
        <c:crosses val="autoZero"/>
        <c:auto val="1"/>
        <c:lblAlgn val="ctr"/>
        <c:lblOffset val="100"/>
        <c:noMultiLvlLbl val="0"/>
      </c:catAx>
      <c:valAx>
        <c:axId val="1636306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nl-NL"/>
          </a:p>
        </c:txPr>
        <c:crossAx val="163628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en-GB" smtClean="0"/>
              <a:pPr/>
              <a:t>25/09/2022</a:t>
            </a:fld>
            <a:endParaRPr lang="en-GB" dirty="0"/>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en-GB" smtClean="0"/>
              <a:pPr/>
              <a:t>‹nr.›</a:t>
            </a:fld>
            <a:endParaRPr lang="en-GB"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25/09/2022</a:t>
            </a:fld>
            <a:endParaRPr lang="en-GB" dirty="0"/>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en-GB"/>
              <a:t>Klik om de modelstijlen te bewerken</a:t>
            </a:r>
          </a:p>
          <a:p>
            <a:pPr lvl="1"/>
            <a:r>
              <a:rPr lang="en-GB"/>
              <a:t>Tweede niveau</a:t>
            </a:r>
          </a:p>
          <a:p>
            <a:pPr lvl="2"/>
            <a:r>
              <a:rPr lang="en-GB"/>
              <a:t>Derde niveau</a:t>
            </a:r>
          </a:p>
          <a:p>
            <a:pPr lvl="3"/>
            <a:r>
              <a:rPr lang="en-GB"/>
              <a:t>Vierde niveau</a:t>
            </a:r>
          </a:p>
          <a:p>
            <a:pPr lvl="4"/>
            <a:r>
              <a:rPr lang="en-GB"/>
              <a:t>Vijfde niveau</a:t>
            </a:r>
            <a:endParaRPr lang="en-GB" dirty="0"/>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‹nr.›</a:t>
            </a:fld>
            <a:endParaRPr lang="en-GB"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locat.net/cop26-transport-commitment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lobaldrivetozero.org/MOU/" TargetMode="External"/><Relationship Id="rId5" Type="http://schemas.openxmlformats.org/officeDocument/2006/relationships/hyperlink" Target="https://ukcop26.org/cop26-declaration-on-accelerating-the-transition-to-100-zero-emission-cars-and-vans/" TargetMode="External"/><Relationship Id="rId4" Type="http://schemas.openxmlformats.org/officeDocument/2006/relationships/hyperlink" Target="http://slocat.net/wp-content/uploads/2021/12/COP26-Outcomes-for-Sustainable-Low-Carbon-Transport-December-2021_12-07_1506.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runchbase.com/organization/maas-finlan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en-GB" dirty="0"/>
              <a:t>why commuting is lower - </a:t>
            </a:r>
          </a:p>
          <a:p>
            <a:r>
              <a:rPr lang="en-GB" dirty="0"/>
              <a:t>- see </a:t>
            </a:r>
            <a:r>
              <a:rPr lang="en-GB" dirty="0" err="1"/>
              <a:t>MaaS</a:t>
            </a:r>
            <a:r>
              <a:rPr lang="en-GB" dirty="0"/>
              <a:t> as less useful due to regularity of their trips and NS card</a:t>
            </a:r>
          </a:p>
          <a:p>
            <a:r>
              <a:rPr lang="en-GB" dirty="0"/>
              <a:t>- </a:t>
            </a:r>
          </a:p>
          <a:p>
            <a:endParaRPr lang="en-GB" dirty="0"/>
          </a:p>
          <a:p>
            <a:r>
              <a:rPr lang="en-GB" dirty="0"/>
              <a:t>Why people use less car sharing</a:t>
            </a:r>
          </a:p>
          <a:p>
            <a:r>
              <a:rPr lang="en-GB" dirty="0"/>
              <a:t>- no routine; and </a:t>
            </a:r>
            <a:r>
              <a:rPr lang="en-GB" dirty="0" err="1"/>
              <a:t>availablility</a:t>
            </a:r>
            <a:r>
              <a:rPr lang="en-GB" dirty="0"/>
              <a:t> </a:t>
            </a:r>
          </a:p>
          <a:p>
            <a:r>
              <a:rPr lang="en-GB" dirty="0"/>
              <a:t>- no experience in car sharing</a:t>
            </a:r>
          </a:p>
          <a:p>
            <a:endParaRPr lang="en-GB" dirty="0"/>
          </a:p>
          <a:p>
            <a:endParaRPr lang="en-GB" dirty="0"/>
          </a:p>
          <a:p>
            <a:r>
              <a:rPr lang="en-GB" dirty="0"/>
              <a:t>First time for business travel; and niche protection </a:t>
            </a:r>
          </a:p>
          <a:p>
            <a:r>
              <a:rPr lang="en-GB" dirty="0"/>
              <a:t>- </a:t>
            </a:r>
          </a:p>
          <a:p>
            <a:endParaRPr lang="en-GB" dirty="0"/>
          </a:p>
          <a:p>
            <a:r>
              <a:rPr lang="en-GB" dirty="0"/>
              <a:t>combine the real behaviour or trip </a:t>
            </a:r>
          </a:p>
          <a:p>
            <a:endParaRPr lang="en-GB" dirty="0"/>
          </a:p>
          <a:p>
            <a:r>
              <a:rPr lang="en-GB" dirty="0"/>
              <a:t>scale up </a:t>
            </a:r>
          </a:p>
          <a:p>
            <a:endParaRPr lang="en-GB" dirty="0"/>
          </a:p>
          <a:p>
            <a:r>
              <a:rPr lang="en-GB" dirty="0"/>
              <a:t>- policy preparation for RU </a:t>
            </a:r>
          </a:p>
          <a:p>
            <a:r>
              <a:rPr lang="en-GB" dirty="0"/>
              <a:t>- policy for Maas and Business trips</a:t>
            </a:r>
          </a:p>
          <a:p>
            <a:r>
              <a:rPr lang="en-GB" dirty="0"/>
              <a:t>- give arguments for why people would use </a:t>
            </a:r>
            <a:r>
              <a:rPr lang="en-GB" dirty="0" err="1"/>
              <a:t>MaaS</a:t>
            </a:r>
            <a:endParaRPr lang="en-GB" dirty="0"/>
          </a:p>
          <a:p>
            <a:r>
              <a:rPr lang="en-GB" dirty="0"/>
              <a:t>- Preparing a plan for providing carsharing facility </a:t>
            </a:r>
          </a:p>
          <a:p>
            <a:r>
              <a:rPr lang="en-GB" dirty="0"/>
              <a:t>- reservation and availability monitoring; waiting time </a:t>
            </a:r>
          </a:p>
          <a:p>
            <a:r>
              <a:rPr lang="en-GB" dirty="0"/>
              <a:t>- Model to estimate accessibility to the campus; no definition to accessibility </a:t>
            </a:r>
          </a:p>
          <a:p>
            <a:endParaRPr lang="en-GB" dirty="0"/>
          </a:p>
          <a:p>
            <a:r>
              <a:rPr lang="en-GB" dirty="0"/>
              <a:t>- </a:t>
            </a:r>
            <a:r>
              <a:rPr lang="en-GB" dirty="0" err="1"/>
              <a:t>oppotunity</a:t>
            </a:r>
            <a:r>
              <a:rPr lang="en-GB"/>
              <a:t> to break routine. </a:t>
            </a:r>
          </a:p>
          <a:p>
            <a:endParaRPr lang="en-GB"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a:t>
            </a:fld>
            <a:endParaRPr lang="en-GB" dirty="0"/>
          </a:p>
        </p:txBody>
      </p:sp>
    </p:spTree>
    <p:extLst>
      <p:ext uri="{BB962C8B-B14F-4D97-AF65-F5344CB8AC3E}">
        <p14:creationId xmlns:p14="http://schemas.microsoft.com/office/powerpoint/2010/main" val="215185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963613"/>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20730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963613"/>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91884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12</a:t>
            </a:fld>
            <a:endParaRPr lang="en-GB" dirty="0"/>
          </a:p>
        </p:txBody>
      </p:sp>
    </p:spTree>
    <p:extLst>
      <p:ext uri="{BB962C8B-B14F-4D97-AF65-F5344CB8AC3E}">
        <p14:creationId xmlns:p14="http://schemas.microsoft.com/office/powerpoint/2010/main" val="413430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a:latin typeface="+mn-lt"/>
              </a:rPr>
              <a:t>Is Sustainable Transport a goal or a process or a thinking framework?</a:t>
            </a:r>
            <a:r>
              <a:rPr lang="en-US"/>
              <a:t> </a:t>
            </a:r>
            <a:endParaRPr lang="en-US" sz="1400">
              <a:latin typeface="+mn-lt"/>
            </a:endParaRPr>
          </a:p>
          <a:p>
            <a:endParaRPr lang="en-US">
              <a:latin typeface="+mn-lt"/>
            </a:endParaRPr>
          </a:p>
          <a:p>
            <a:r>
              <a:rPr lang="en-US">
                <a:latin typeface="+mn-lt"/>
              </a:rPr>
              <a:t>If there is no consensus, how can ST be planned, assessed and integrated with other systems? Who will choose which ST vision is ‘right’?</a:t>
            </a:r>
            <a:r>
              <a:rPr lang="en-US"/>
              <a:t> </a:t>
            </a:r>
            <a:endParaRPr lang="en-US">
              <a:latin typeface="+mn-lt"/>
              <a:ea typeface="Open Sans"/>
              <a:cs typeface="Open Sans"/>
            </a:endParaRPr>
          </a:p>
          <a:p>
            <a:endParaRPr lang="en-US">
              <a:latin typeface="+mn-lt"/>
            </a:endParaRPr>
          </a:p>
          <a:p>
            <a:r>
              <a:rPr lang="en-US">
                <a:latin typeface="+mn-lt"/>
              </a:rPr>
              <a:t>ST framework often consider single perspective (Government dominant) and focus on assessment and evaluation. Uncertainty related to such a long-range planning</a:t>
            </a:r>
            <a:endParaRPr lang="en-US">
              <a:latin typeface="+mn-lt"/>
              <a:ea typeface="Open Sans"/>
              <a:cs typeface="Open Sans"/>
            </a:endParaRPr>
          </a:p>
          <a:p>
            <a:endParaRPr lang="en-US">
              <a:latin typeface="+mn-lt"/>
            </a:endParaRPr>
          </a:p>
          <a:p>
            <a:r>
              <a:rPr lang="en-US">
                <a:latin typeface="+mn-lt"/>
              </a:rPr>
              <a:t>Often focus on technological means (EV or </a:t>
            </a:r>
            <a:r>
              <a:rPr lang="en-US"/>
              <a:t>hydrogen</a:t>
            </a:r>
            <a:r>
              <a:rPr lang="en-US">
                <a:latin typeface="+mn-lt"/>
              </a:rPr>
              <a:t>) and dominance by one single goal (e.g. zero emission)</a:t>
            </a:r>
          </a:p>
          <a:p>
            <a:endParaRPr lang="en-US">
              <a:latin typeface="+mn-lt"/>
            </a:endParaRPr>
          </a:p>
          <a:p>
            <a:endParaRPr lang="en-US">
              <a:latin typeface="+mn-lt"/>
            </a:endParaRPr>
          </a:p>
          <a:p>
            <a:pPr marL="285750" indent="-285750">
              <a:buFontTx/>
              <a:buChar char="-"/>
            </a:pPr>
            <a:r>
              <a:rPr lang="en-US" sz="1400">
                <a:hlinkClick r:id="rId3"/>
              </a:rPr>
              <a:t>Decabonisation of transport was more central to COP26</a:t>
            </a:r>
            <a:r>
              <a:rPr lang="en-US" sz="1400"/>
              <a:t> than any COP ever (</a:t>
            </a:r>
            <a:r>
              <a:rPr lang="en-US" sz="1400">
                <a:hlinkClick r:id="rId4"/>
              </a:rPr>
              <a:t>Slocat, 2021</a:t>
            </a:r>
            <a:r>
              <a:rPr lang="en-US" sz="1400"/>
              <a:t>)</a:t>
            </a:r>
            <a:endParaRPr lang="en-US" sz="1400">
              <a:ea typeface="Open Sans"/>
              <a:cs typeface="Open Sans"/>
            </a:endParaRPr>
          </a:p>
          <a:p>
            <a:pPr marL="285750" indent="-285750">
              <a:buFontTx/>
              <a:buChar char="-"/>
            </a:pPr>
            <a:r>
              <a:rPr lang="en-US" sz="1400"/>
              <a:t>EV took the central stage But lack of emphasis on PT, walking and Cycling</a:t>
            </a:r>
            <a:endParaRPr lang="en-US" sz="1400">
              <a:ea typeface="Open Sans"/>
              <a:cs typeface="Open Sans"/>
            </a:endParaRPr>
          </a:p>
          <a:p>
            <a:pPr marL="285750" indent="-285750">
              <a:buFontTx/>
              <a:buChar char="-"/>
            </a:pPr>
            <a:r>
              <a:rPr lang="en-US" sz="1400">
                <a:hlinkClick r:id="rId5"/>
              </a:rPr>
              <a:t>Glasgow declaration on zero-emission Cars and Vans</a:t>
            </a:r>
            <a:r>
              <a:rPr lang="en-US" sz="1400"/>
              <a:t> – ending ICE car by 2035 in leading market and 2040 worldwide; role of multi-stakeholders defined; </a:t>
            </a:r>
            <a:r>
              <a:rPr lang="en-US" sz="1400">
                <a:hlinkClick r:id="rId6"/>
              </a:rPr>
              <a:t>Heavy-duty veh by 2040</a:t>
            </a:r>
            <a:r>
              <a:rPr lang="en-US">
                <a:hlinkClick r:id="rId6"/>
              </a:rPr>
              <a:t> </a:t>
            </a:r>
            <a:endParaRPr lang="en-US" sz="1400"/>
          </a:p>
          <a:p>
            <a:pPr marL="285750" indent="-285750">
              <a:buFontTx/>
              <a:buChar char="-"/>
            </a:pPr>
            <a:r>
              <a:rPr lang="en-US" sz="1400">
                <a:latin typeface="+mn-lt"/>
              </a:rPr>
              <a:t>In the context of hyper-decarbonization in the transport sectors, how are other goals within sustainable transport addressed ?</a:t>
            </a:r>
            <a:endParaRPr lang="en-US" sz="1400">
              <a:latin typeface="+mn-lt"/>
              <a:ea typeface="Open Sans"/>
              <a:cs typeface="Open Sans"/>
            </a:endParaRPr>
          </a:p>
          <a:p>
            <a:endParaRPr lang="en-US">
              <a:latin typeface="+mn-lt"/>
            </a:endParaRPr>
          </a:p>
          <a:p>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14</a:t>
            </a:fld>
            <a:endParaRPr lang="en-GB"/>
          </a:p>
        </p:txBody>
      </p:sp>
    </p:spTree>
    <p:extLst>
      <p:ext uri="{BB962C8B-B14F-4D97-AF65-F5344CB8AC3E}">
        <p14:creationId xmlns:p14="http://schemas.microsoft.com/office/powerpoint/2010/main" val="12611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00000"/>
              </a:lnSpc>
            </a:pPr>
            <a:endParaRPr lang="en-US" sz="2400"/>
          </a:p>
          <a:p>
            <a:pPr>
              <a:lnSpc>
                <a:spcPct val="100000"/>
              </a:lnSpc>
            </a:pPr>
            <a:r>
              <a:rPr lang="en-US" sz="2400"/>
              <a:t>Business, industry, national government, local authority, public transport providers are becoming increasingly interested in </a:t>
            </a:r>
            <a:r>
              <a:rPr lang="en-US" sz="2400" err="1"/>
              <a:t>MaaS</a:t>
            </a:r>
            <a:endParaRPr lang="en-US" sz="2400"/>
          </a:p>
          <a:p>
            <a:pPr>
              <a:lnSpc>
                <a:spcPct val="100000"/>
              </a:lnSpc>
            </a:pPr>
            <a:endParaRPr lang="en-US" sz="2400"/>
          </a:p>
          <a:p>
            <a:pPr>
              <a:lnSpc>
                <a:spcPct val="100000"/>
              </a:lnSpc>
            </a:pPr>
            <a:endParaRPr lang="en-US" sz="2400"/>
          </a:p>
          <a:p>
            <a:pPr>
              <a:lnSpc>
                <a:spcPct val="100000"/>
              </a:lnSpc>
            </a:pPr>
            <a:r>
              <a:rPr lang="en-US" sz="2400"/>
              <a:t>Motivation: finding innovative ways to enhance efficiencies in infrastructure operation and public spending</a:t>
            </a:r>
          </a:p>
          <a:p>
            <a:pPr>
              <a:lnSpc>
                <a:spcPct val="100000"/>
              </a:lnSpc>
            </a:pPr>
            <a:r>
              <a:rPr lang="en-US" sz="2400"/>
              <a:t>Tender late-2018, awarded early-2019</a:t>
            </a:r>
          </a:p>
          <a:p>
            <a:pPr>
              <a:lnSpc>
                <a:spcPct val="100000"/>
              </a:lnSpc>
            </a:pPr>
            <a:r>
              <a:rPr lang="en-US" sz="2400"/>
              <a:t>In operation between Jan 2020- Dec 2021</a:t>
            </a:r>
          </a:p>
          <a:p>
            <a:pPr>
              <a:lnSpc>
                <a:spcPct val="100000"/>
              </a:lnSpc>
            </a:pPr>
            <a:r>
              <a:rPr lang="en-US" sz="2400"/>
              <a:t>Total 20 million EUR</a:t>
            </a:r>
          </a:p>
          <a:p>
            <a:pPr>
              <a:lnSpc>
                <a:spcPct val="100000"/>
              </a:lnSpc>
            </a:pPr>
            <a:r>
              <a:rPr lang="en-US" sz="2400"/>
              <a:t>Overarching goals for the pilots</a:t>
            </a:r>
          </a:p>
          <a:p>
            <a:pPr lvl="1">
              <a:lnSpc>
                <a:spcPct val="100000"/>
              </a:lnSpc>
            </a:pPr>
            <a:r>
              <a:rPr lang="en-US" sz="2000"/>
              <a:t>Enhance travelers convenient and comfort</a:t>
            </a:r>
          </a:p>
          <a:p>
            <a:pPr lvl="1">
              <a:lnSpc>
                <a:spcPct val="100000"/>
              </a:lnSpc>
            </a:pPr>
            <a:r>
              <a:rPr lang="en-US" sz="2000"/>
              <a:t>Gain experience in </a:t>
            </a:r>
            <a:r>
              <a:rPr lang="en-US" sz="2000" err="1"/>
              <a:t>MaaS</a:t>
            </a:r>
            <a:endParaRPr lang="en-US" sz="2000"/>
          </a:p>
          <a:p>
            <a:pPr lvl="1">
              <a:lnSpc>
                <a:spcPct val="100000"/>
              </a:lnSpc>
            </a:pPr>
            <a:r>
              <a:rPr lang="en-US" sz="2000"/>
              <a:t>Use </a:t>
            </a:r>
            <a:r>
              <a:rPr lang="en-US" sz="2000" err="1"/>
              <a:t>MaaS</a:t>
            </a:r>
            <a:r>
              <a:rPr lang="en-US" sz="2000"/>
              <a:t> as a step toward sustainable mobility</a:t>
            </a:r>
          </a:p>
          <a:p>
            <a:pPr>
              <a:lnSpc>
                <a:spcPct val="100000"/>
              </a:lnSpc>
            </a:pPr>
            <a:r>
              <a:rPr lang="en-US" sz="2400"/>
              <a:t>Detail information is not yet published</a:t>
            </a:r>
          </a:p>
          <a:p>
            <a:pPr>
              <a:lnSpc>
                <a:spcPct val="100000"/>
              </a:lnSpc>
            </a:pPr>
            <a:endParaRPr lang="en-US" sz="2400"/>
          </a:p>
          <a:p>
            <a:pPr marL="321366" indent="-321366">
              <a:spcBef>
                <a:spcPts val="0"/>
              </a:spcBef>
              <a:buFont typeface="Arial" panose="020B0604020202020204" pitchFamily="34" charset="0"/>
              <a:buChar char="•"/>
            </a:pPr>
            <a:r>
              <a:rPr lang="en-GB" sz="2800"/>
              <a:t>Integration of different modes through a single interface</a:t>
            </a:r>
          </a:p>
          <a:p>
            <a:pPr marL="321366" indent="-321366">
              <a:spcBef>
                <a:spcPts val="0"/>
              </a:spcBef>
              <a:buFont typeface="Arial" panose="020B0604020202020204" pitchFamily="34" charset="0"/>
              <a:buChar char="•"/>
            </a:pPr>
            <a:r>
              <a:rPr lang="en-GB" sz="2800"/>
              <a:t>In an exchange for pay-as-you-go or a monthly subscription</a:t>
            </a:r>
          </a:p>
          <a:p>
            <a:pPr marL="321366" indent="-321366">
              <a:spcBef>
                <a:spcPts val="0"/>
              </a:spcBef>
              <a:buFont typeface="Arial" panose="020B0604020202020204" pitchFamily="34" charset="0"/>
              <a:buChar char="•"/>
            </a:pPr>
            <a:r>
              <a:rPr lang="en-GB" sz="2800"/>
              <a:t>Promise a shift from an ownership-based to a usage-based transport system</a:t>
            </a:r>
          </a:p>
          <a:p>
            <a:pPr>
              <a:lnSpc>
                <a:spcPct val="100000"/>
              </a:lnSpc>
            </a:pPr>
            <a:endParaRPr lang="en-US" sz="2400"/>
          </a:p>
          <a:p>
            <a:pPr marL="0" lvl="0" indent="0">
              <a:buNone/>
            </a:pPr>
            <a:r>
              <a:rPr lang="en-US" sz="4000" b="1"/>
              <a:t>Current </a:t>
            </a:r>
            <a:r>
              <a:rPr lang="en-US" sz="4000" b="1" err="1"/>
              <a:t>MaaS</a:t>
            </a:r>
            <a:r>
              <a:rPr lang="en-US" sz="4000" b="1"/>
              <a:t> status</a:t>
            </a:r>
          </a:p>
          <a:p>
            <a:pPr marL="180682" lvl="0" indent="-180682">
              <a:buFont typeface="Arial" charset="0"/>
              <a:buChar char="•"/>
            </a:pPr>
            <a:r>
              <a:rPr lang="en-US" sz="4000"/>
              <a:t>Hight expectation (24 to 230 billion USD btw 2017-2025) </a:t>
            </a:r>
          </a:p>
          <a:p>
            <a:pPr marL="180682" lvl="0" indent="-180682">
              <a:buFont typeface="Arial" charset="0"/>
              <a:buChar char="•"/>
            </a:pPr>
            <a:r>
              <a:rPr lang="en-US" sz="4000"/>
              <a:t>Some substantial investments are being made (e.g. </a:t>
            </a:r>
            <a:r>
              <a:rPr lang="en-GB" sz="4000" err="1">
                <a:hlinkClick r:id="rId3"/>
              </a:rPr>
              <a:t>MaaS</a:t>
            </a:r>
            <a:r>
              <a:rPr lang="en-GB" sz="4000">
                <a:hlinkClick r:id="rId3"/>
              </a:rPr>
              <a:t> Global raised €21.4m</a:t>
            </a:r>
            <a:r>
              <a:rPr lang="en-US" sz="4000"/>
              <a:t>)</a:t>
            </a:r>
          </a:p>
          <a:p>
            <a:pPr marL="180682" lvl="0" indent="-180682">
              <a:buFont typeface="Arial" charset="0"/>
              <a:buChar char="•"/>
            </a:pPr>
            <a:r>
              <a:rPr lang="en-US" sz="4000"/>
              <a:t>Regulation &amp; legislation are adjusted to enable </a:t>
            </a:r>
            <a:r>
              <a:rPr lang="en-US" sz="4000" err="1"/>
              <a:t>MaaS</a:t>
            </a:r>
            <a:r>
              <a:rPr lang="en-US" sz="4000"/>
              <a:t> (Finland)</a:t>
            </a:r>
          </a:p>
          <a:p>
            <a:pPr marL="180682" lvl="0" indent="-180682">
              <a:buFont typeface="Arial" charset="0"/>
              <a:buChar char="•"/>
            </a:pPr>
            <a:r>
              <a:rPr lang="en-US" sz="4000"/>
              <a:t>Several </a:t>
            </a:r>
            <a:r>
              <a:rPr lang="en-US" sz="4000" err="1"/>
              <a:t>MaaS</a:t>
            </a:r>
            <a:r>
              <a:rPr lang="en-US" sz="4000"/>
              <a:t> projects &amp; pilots – NL, Japan, UK, Finland, Sweden, etc.</a:t>
            </a:r>
          </a:p>
          <a:p>
            <a:pPr marL="180682" lvl="0" indent="-180682">
              <a:buFont typeface="Arial" charset="0"/>
              <a:buChar char="•"/>
            </a:pPr>
            <a:r>
              <a:rPr lang="en-US" sz="4000">
                <a:solidFill>
                  <a:schemeClr val="accent2">
                    <a:lumMod val="75000"/>
                  </a:schemeClr>
                </a:solidFill>
              </a:rPr>
              <a:t>Given these prospects, there are issues &amp; concerns</a:t>
            </a:r>
          </a:p>
          <a:p>
            <a:pPr>
              <a:lnSpc>
                <a:spcPct val="100000"/>
              </a:lnSpc>
            </a:pPr>
            <a:endParaRPr lang="en-US" sz="2400"/>
          </a:p>
        </p:txBody>
      </p:sp>
    </p:spTree>
    <p:extLst>
      <p:ext uri="{BB962C8B-B14F-4D97-AF65-F5344CB8AC3E}">
        <p14:creationId xmlns:p14="http://schemas.microsoft.com/office/powerpoint/2010/main" val="236545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3000B"/>
        </a:solidFill>
        <a:effectLst/>
      </p:bgPr>
    </p:bg>
    <p:spTree>
      <p:nvGrpSpPr>
        <p:cNvPr id="1" name=""/>
        <p:cNvGrpSpPr/>
        <p:nvPr/>
      </p:nvGrpSpPr>
      <p:grpSpPr>
        <a:xfrm>
          <a:off x="0" y="0"/>
          <a:ext cx="0" cy="0"/>
          <a:chOff x="0" y="0"/>
          <a:chExt cx="0" cy="0"/>
        </a:xfrm>
      </p:grpSpPr>
      <p:sp>
        <p:nvSpPr>
          <p:cNvPr id="13" name="Vrije tekstregel voor toelichting 1"/>
          <p:cNvSpPr>
            <a:spLocks noGrp="1" noSelect="1"/>
          </p:cNvSpPr>
          <p:nvPr>
            <p:ph type="body" sz="quarter" idx="16" hasCustomPrompt="1"/>
          </p:nvPr>
        </p:nvSpPr>
        <p:spPr>
          <a:xfrm>
            <a:off x="939613" y="5018400"/>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[Optional text line for explanation] </a:t>
            </a:r>
          </a:p>
        </p:txBody>
      </p:sp>
      <p:sp>
        <p:nvSpPr>
          <p:cNvPr id="12" name="Naam van presentator 2"/>
          <p:cNvSpPr>
            <a:spLocks noGrp="1" noSelect="1"/>
          </p:cNvSpPr>
          <p:nvPr>
            <p:ph type="body" sz="quarter" idx="15" hasCustomPrompt="1"/>
          </p:nvPr>
        </p:nvSpPr>
        <p:spPr>
          <a:xfrm>
            <a:off x="939613" y="4774496"/>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[Name of presenter]</a:t>
            </a:r>
          </a:p>
        </p:txBody>
      </p:sp>
      <p:sp>
        <p:nvSpPr>
          <p:cNvPr id="11" name="date 3 (JU-Free)"/>
          <p:cNvSpPr>
            <a:spLocks noGrp="1"/>
          </p:cNvSpPr>
          <p:nvPr>
            <p:ph type="body" sz="quarter" idx="14" hasCustomPrompt="1"/>
          </p:nvPr>
        </p:nvSpPr>
        <p:spPr>
          <a:xfrm>
            <a:off x="939613" y="4528107"/>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[Date of presentation]</a:t>
            </a:r>
          </a:p>
          <a:p>
            <a:pPr lvl="0"/>
            <a:r>
              <a:rPr lang="en-GB" dirty="0"/>
              <a:t>JU-LEVEL1=</a:t>
            </a:r>
            <a:r>
              <a:rPr lang="en-GB" dirty="0" err="1"/>
              <a:t>Standaard</a:t>
            </a:r>
            <a:endParaRPr lang="en-GB" dirty="0"/>
          </a:p>
        </p:txBody>
      </p:sp>
      <p:sp>
        <p:nvSpPr>
          <p:cNvPr id="6" name="Title 4 (JU-Free)"/>
          <p:cNvSpPr>
            <a:spLocks noGrp="1"/>
          </p:cNvSpPr>
          <p:nvPr>
            <p:ph type="body" sz="quarter" idx="13" hasCustomPrompt="1"/>
          </p:nvPr>
        </p:nvSpPr>
        <p:spPr>
          <a:xfrm>
            <a:off x="863545" y="512677"/>
            <a:ext cx="10080000" cy="3647900"/>
          </a:xfrm>
        </p:spPr>
        <p:txBody>
          <a:bodyPr anchor="b"/>
          <a:lstStyle>
            <a:lvl1pPr marL="0" indent="0">
              <a:lnSpc>
                <a:spcPct val="85000"/>
              </a:lnSpc>
              <a:spcBef>
                <a:spcPts val="0"/>
              </a:spcBef>
              <a:buNone/>
              <a:defRPr sz="6800" b="0">
                <a:solidFill>
                  <a:schemeClr val="bg1"/>
                </a:solidFill>
                <a:latin typeface="+mj-lt"/>
              </a:defRPr>
            </a:lvl1pPr>
            <a:lvl2pPr marL="0" indent="0">
              <a:lnSpc>
                <a:spcPct val="85000"/>
              </a:lnSpc>
              <a:spcBef>
                <a:spcPts val="0"/>
              </a:spcBef>
              <a:buNone/>
              <a:defRPr sz="6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rame content 2 (JU-Free)"/>
          <p:cNvSpPr>
            <a:spLocks noGrp="1"/>
          </p:cNvSpPr>
          <p:nvPr>
            <p:ph idx="1" hasCustomPrompt="1"/>
          </p:nvPr>
        </p:nvSpPr>
        <p:spPr bwMode="gray">
          <a:xfrm>
            <a:off x="1066027" y="1773930"/>
            <a:ext cx="10062000" cy="4212000"/>
          </a:xfrm>
        </p:spPr>
        <p:txBody>
          <a:bodyPr/>
          <a:lstStyle>
            <a:lvl1pPr>
              <a:defRPr baseline="0"/>
            </a:lvl1pPr>
          </a:lstStyle>
          <a:p>
            <a:pPr lvl="0"/>
            <a:r>
              <a:rPr lang="en-GB" dirty="0"/>
              <a:t>[</a:t>
            </a:r>
            <a:r>
              <a:rPr lang="en-GB" dirty="0" err="1"/>
              <a:t>Tekst</a:t>
            </a:r>
            <a:r>
              <a:rPr lang="en-GB" dirty="0"/>
              <a:t> 2-kolomsindeling]</a:t>
            </a:r>
          </a:p>
          <a:p>
            <a:pPr lvl="0"/>
            <a:r>
              <a:rPr lang="en-GB" dirty="0"/>
              <a:t>JU-LEVEL1=</a:t>
            </a:r>
            <a:r>
              <a:rPr lang="en-GB" dirty="0" err="1"/>
              <a:t>Standaard</a:t>
            </a:r>
            <a:endParaRPr lang="en-GB" dirty="0"/>
          </a:p>
          <a:p>
            <a:pPr lvl="1"/>
            <a:r>
              <a:rPr lang="en-GB" dirty="0"/>
              <a:t>JU-LEVEL2=</a:t>
            </a:r>
            <a:r>
              <a:rPr lang="en-GB" noProof="1"/>
              <a:t> Opsomming 2e niveau</a:t>
            </a:r>
            <a:endParaRPr lang="en-GB" dirty="0"/>
          </a:p>
          <a:p>
            <a:pPr lvl="2"/>
            <a:r>
              <a:rPr lang="en-GB" dirty="0"/>
              <a:t>JU-LEVEL3=</a:t>
            </a:r>
            <a:r>
              <a:rPr lang="en-GB" noProof="1"/>
              <a:t> Opsomming nummer 1e niveau</a:t>
            </a:r>
            <a:endParaRPr lang="en-GB" dirty="0"/>
          </a:p>
          <a:p>
            <a:pPr lvl="3"/>
            <a:r>
              <a:rPr lang="en-GB" dirty="0"/>
              <a:t>JU-LEVEL4=Kop</a:t>
            </a:r>
          </a:p>
          <a:p>
            <a:pPr lvl="4"/>
            <a:r>
              <a:rPr lang="en-GB" dirty="0"/>
              <a:t>JU-LEVEL5=</a:t>
            </a:r>
            <a:r>
              <a:rPr lang="en-GB" dirty="0" err="1"/>
              <a:t>Basistekst</a:t>
            </a:r>
            <a:endParaRPr lang="en-GB" dirty="0"/>
          </a:p>
          <a:p>
            <a:pPr lvl="5"/>
            <a:r>
              <a:rPr lang="en-GB" dirty="0"/>
              <a:t>JU-LEVEL6=</a:t>
            </a:r>
            <a:r>
              <a:rPr lang="en-GB" dirty="0" err="1"/>
              <a:t>Zwevend</a:t>
            </a:r>
            <a:r>
              <a:rPr lang="en-GB" dirty="0"/>
              <a:t> 1e </a:t>
            </a:r>
            <a:r>
              <a:rPr lang="en-GB" dirty="0" err="1"/>
              <a:t>niveau</a:t>
            </a:r>
            <a:endParaRPr lang="en-GB" dirty="0"/>
          </a:p>
          <a:p>
            <a:pPr lvl="6"/>
            <a:r>
              <a:rPr lang="en-GB" dirty="0"/>
              <a:t>JU-LEVEL7=</a:t>
            </a:r>
            <a:r>
              <a:rPr lang="en-GB" dirty="0" err="1"/>
              <a:t>Zwevend</a:t>
            </a:r>
            <a:r>
              <a:rPr lang="en-GB" dirty="0"/>
              <a:t> 2e </a:t>
            </a:r>
            <a:r>
              <a:rPr lang="en-GB" dirty="0" err="1"/>
              <a:t>niveau</a:t>
            </a:r>
            <a:endParaRPr lang="en-GB" dirty="0"/>
          </a:p>
          <a:p>
            <a:pPr lvl="0"/>
            <a:endParaRPr lang="en-GB" noProof="1"/>
          </a:p>
        </p:txBody>
      </p:sp>
      <p:sp>
        <p:nvSpPr>
          <p:cNvPr id="2" name="Title 6"/>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7 (JU-Free)"/>
          <p:cNvSpPr>
            <a:spLocks noGrp="1"/>
          </p:cNvSpPr>
          <p:nvPr>
            <p:ph type="body" sz="quarter" idx="1002" hasCustomPrompt="1"/>
          </p:nvPr>
        </p:nvSpPr>
        <p:spPr>
          <a:xfrm>
            <a:off x="864000" y="670673"/>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1=</a:t>
            </a:r>
            <a:r>
              <a:rPr lang="en-GB" dirty="0" err="1"/>
              <a:t>Standaard</a:t>
            </a:r>
            <a:endParaRPr lang="en-GB" dirty="0"/>
          </a:p>
        </p:txBody>
      </p:sp>
    </p:spTree>
    <p:extLst>
      <p:ext uri="{BB962C8B-B14F-4D97-AF65-F5344CB8AC3E}">
        <p14:creationId xmlns:p14="http://schemas.microsoft.com/office/powerpoint/2010/main" val="35530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2"/>
          <p:cNvSpPr>
            <a:spLocks noGrp="1" noSelect="1"/>
          </p:cNvSpPr>
          <p:nvPr>
            <p:ph type="dt" sz="half" idx="10"/>
          </p:nvPr>
        </p:nvSpPr>
        <p:spPr/>
        <p:txBody>
          <a:bodyPr/>
          <a:lstStyle/>
          <a:p>
            <a:fld id="{3173DE11-90EF-4400-A6F5-8A2DCCBD9698}" type="datetime4">
              <a:rPr lang="en-GB" noProof="1" smtClean="0"/>
              <a:t>25 September 2022</a:t>
            </a:fld>
            <a:endParaRPr lang="en-GB" noProof="1"/>
          </a:p>
        </p:txBody>
      </p:sp>
      <p:sp>
        <p:nvSpPr>
          <p:cNvPr id="8" name="Footer Placeholder 3"/>
          <p:cNvSpPr>
            <a:spLocks noGrp="1" noSelect="1"/>
          </p:cNvSpPr>
          <p:nvPr>
            <p:ph type="ftr" sz="quarter" idx="11"/>
          </p:nvPr>
        </p:nvSpPr>
        <p:spPr/>
        <p:txBody>
          <a:bodyPr/>
          <a:lstStyle/>
          <a:p>
            <a:r>
              <a:rPr lang="en-GB" noProof="1"/>
              <a:t>[Voettekst]</a:t>
            </a:r>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3" name="Frame content 5"/>
          <p:cNvSpPr>
            <a:spLocks noGrp="1" noSelect="1"/>
          </p:cNvSpPr>
          <p:nvPr>
            <p:ph idx="1004" hasCustomPrompt="1"/>
          </p:nvPr>
        </p:nvSpPr>
        <p:spPr bwMode="gray">
          <a:xfrm>
            <a:off x="6638827" y="1773930"/>
            <a:ext cx="4489200" cy="4212000"/>
          </a:xfrm>
        </p:spPr>
        <p:txBody>
          <a:bodyPr/>
          <a:lstStyle>
            <a:lvl1pPr>
              <a:defRPr baseline="0"/>
            </a:lvl1pPr>
          </a:lstStyle>
          <a:p>
            <a:pPr lvl="0"/>
            <a:r>
              <a:rPr lang="en-GB"/>
              <a:t>[Tekst 2-kolomsindeling]</a:t>
            </a:r>
            <a:endParaRPr lang="en-GB" dirty="0"/>
          </a:p>
        </p:txBody>
      </p:sp>
      <p:sp>
        <p:nvSpPr>
          <p:cNvPr id="12" name="Frame content 6 (JU-Free)"/>
          <p:cNvSpPr>
            <a:spLocks noGrp="1"/>
          </p:cNvSpPr>
          <p:nvPr>
            <p:ph idx="1003" hasCustomPrompt="1"/>
          </p:nvPr>
        </p:nvSpPr>
        <p:spPr bwMode="gray">
          <a:xfrm>
            <a:off x="1066027" y="1773930"/>
            <a:ext cx="4489200" cy="4212000"/>
          </a:xfrm>
        </p:spPr>
        <p:txBody>
          <a:bodyPr/>
          <a:lstStyle>
            <a:lvl1pPr>
              <a:defRPr baseline="0"/>
            </a:lvl1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p>
          <a:p>
            <a:pPr lvl="0"/>
            <a:endParaRPr lang="en-GB" noProof="1"/>
          </a:p>
        </p:txBody>
      </p:sp>
      <p:sp>
        <p:nvSpPr>
          <p:cNvPr id="2" name="Title 7"/>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8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278817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white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8474400" y="3160800"/>
            <a:ext cx="34452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endParaRPr lang="en-GB" dirty="0"/>
          </a:p>
        </p:txBody>
      </p:sp>
      <p:sp>
        <p:nvSpPr>
          <p:cNvPr id="6" name="Frame text 2 (JU-Free)"/>
          <p:cNvSpPr>
            <a:spLocks noGrp="1"/>
          </p:cNvSpPr>
          <p:nvPr>
            <p:ph type="body" sz="quarter" idx="11" hasCustomPrompt="1"/>
          </p:nvPr>
        </p:nvSpPr>
        <p:spPr>
          <a:xfrm>
            <a:off x="8651875" y="3860613"/>
            <a:ext cx="3097213" cy="2232025"/>
          </a:xfrm>
        </p:spPr>
        <p:txBody>
          <a:bodyPr/>
          <a:lstStyle>
            <a:lvl1pPr marL="0" indent="0">
              <a:lnSpc>
                <a:spcPct val="85000"/>
              </a:lnSpc>
              <a:spcBef>
                <a:spcPts val="0"/>
              </a:spcBef>
              <a:buNone/>
              <a:defRPr sz="3000" b="1" baseline="0">
                <a:solidFill>
                  <a:schemeClr val="accent1"/>
                </a:solidFill>
                <a:latin typeface="+mn-lt"/>
              </a:defRPr>
            </a:lvl1pPr>
            <a:lvl2pPr marL="0" indent="0">
              <a:spcBef>
                <a:spcPts val="2400"/>
              </a:spcBef>
              <a:buNone/>
              <a:defRPr sz="1400"/>
            </a:lvl2pPr>
            <a:lvl3pPr marL="0" indent="0">
              <a:spcBef>
                <a:spcPts val="0"/>
              </a:spcBef>
              <a:buFont typeface="Arial" panose="020B0604020202020204" pitchFamily="34" charset="0"/>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GB"/>
              <a:t>[Kop]</a:t>
            </a:r>
          </a:p>
          <a:p>
            <a:pPr lvl="0"/>
            <a:r>
              <a:rPr lang="en-GB"/>
              <a:t>JU-LEVEL1=Kop</a:t>
            </a:r>
          </a:p>
          <a:p>
            <a:pPr lvl="1"/>
            <a:r>
              <a:rPr lang="en-GB"/>
              <a:t>JU-LEVEL2=Basistekst</a:t>
            </a:r>
            <a:endParaRPr lang="en-GB" dirty="0"/>
          </a:p>
        </p:txBody>
      </p:sp>
      <p:sp>
        <p:nvSpPr>
          <p:cNvPr id="2" name="Rounded Rectangle 3">
            <a:extLst>
              <a:ext uri="{FF2B5EF4-FFF2-40B4-BE49-F238E27FC236}">
                <a16:creationId xmlns:a16="http://schemas.microsoft.com/office/drawing/2014/main" id="{658BE619-73D5-4A0A-9AB2-3E869478FB4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Tree>
    <p:extLst>
      <p:ext uri="{BB962C8B-B14F-4D97-AF65-F5344CB8AC3E}">
        <p14:creationId xmlns:p14="http://schemas.microsoft.com/office/powerpoint/2010/main" val="797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red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280800" y="280800"/>
            <a:ext cx="34452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endParaRPr lang="en-GB" dirty="0"/>
          </a:p>
        </p:txBody>
      </p:sp>
      <p:sp>
        <p:nvSpPr>
          <p:cNvPr id="6" name="Frame text 2 (JU-Free)"/>
          <p:cNvSpPr>
            <a:spLocks noGrp="1"/>
          </p:cNvSpPr>
          <p:nvPr>
            <p:ph type="body" sz="quarter" idx="11" hasCustomPrompt="1"/>
          </p:nvPr>
        </p:nvSpPr>
        <p:spPr>
          <a:xfrm>
            <a:off x="457200" y="979200"/>
            <a:ext cx="3097213" cy="2232025"/>
          </a:xfrm>
        </p:spPr>
        <p:txBody>
          <a:bodyPr/>
          <a:lstStyle>
            <a:lvl1pPr marL="0" indent="0">
              <a:lnSpc>
                <a:spcPct val="85000"/>
              </a:lnSpc>
              <a:spcBef>
                <a:spcPts val="0"/>
              </a:spcBef>
              <a:buNone/>
              <a:defRPr sz="3000" b="1" baseline="0">
                <a:solidFill>
                  <a:schemeClr val="bg1"/>
                </a:solidFill>
                <a:latin typeface="+mn-lt"/>
              </a:defRPr>
            </a:lvl1pPr>
            <a:lvl2pPr marL="0" indent="0">
              <a:spcBef>
                <a:spcPts val="2400"/>
              </a:spcBef>
              <a:buNone/>
              <a:defRPr sz="1400">
                <a:solidFill>
                  <a:schemeClr val="bg1"/>
                </a:solidFill>
              </a:defRPr>
            </a:lvl2pPr>
            <a:lvl3pPr marL="0" indent="0">
              <a:spcBef>
                <a:spcPts val="0"/>
              </a:spcBef>
              <a:buFont typeface="Arial" panose="020B0604020202020204" pitchFamily="34" charset="0"/>
              <a:buNone/>
              <a:defRPr sz="1400">
                <a:solidFill>
                  <a:schemeClr val="bg1"/>
                </a:solidFill>
              </a:defRPr>
            </a:lvl3pPr>
            <a:lvl4pPr marL="0" indent="0">
              <a:spcBef>
                <a:spcPts val="0"/>
              </a:spcBef>
              <a:buFont typeface="Arial" panose="020B0604020202020204" pitchFamily="34" charset="0"/>
              <a:buNone/>
              <a:defRPr sz="1400">
                <a:solidFill>
                  <a:schemeClr val="bg1"/>
                </a:solidFill>
                <a:latin typeface="+mn-lt"/>
              </a:defRPr>
            </a:lvl4pPr>
            <a:lvl5pPr marL="0" indent="0">
              <a:spcBef>
                <a:spcPts val="0"/>
              </a:spcBef>
              <a:buFont typeface="Arial" panose="020B0604020202020204" pitchFamily="34" charset="0"/>
              <a:buNone/>
              <a:defRPr sz="1400">
                <a:solidFill>
                  <a:schemeClr val="bg1"/>
                </a:solidFill>
              </a:defRPr>
            </a:lvl5pPr>
            <a:lvl6pPr marL="0" indent="0">
              <a:spcBef>
                <a:spcPts val="0"/>
              </a:spcBef>
              <a:buFont typeface="Arial" panose="020B0604020202020204" pitchFamily="34" charset="0"/>
              <a:buNone/>
              <a:defRPr sz="1400">
                <a:solidFill>
                  <a:schemeClr val="bg1"/>
                </a:solidFill>
              </a:defRPr>
            </a:lvl6pPr>
            <a:lvl7pPr marL="0" indent="0">
              <a:spcBef>
                <a:spcPts val="0"/>
              </a:spcBef>
              <a:buFont typeface="Arial" panose="020B0604020202020204" pitchFamily="34" charset="0"/>
              <a:buNone/>
              <a:defRPr sz="1400">
                <a:solidFill>
                  <a:schemeClr val="bg1"/>
                </a:solidFill>
              </a:defRPr>
            </a:lvl7pPr>
            <a:lvl8pPr marL="0" indent="0">
              <a:spcBef>
                <a:spcPts val="0"/>
              </a:spcBef>
              <a:buFont typeface="Arial" panose="020B0604020202020204" pitchFamily="34" charset="0"/>
              <a:buNone/>
              <a:defRPr sz="1400">
                <a:solidFill>
                  <a:schemeClr val="bg1"/>
                </a:solidFill>
              </a:defRPr>
            </a:lvl8pPr>
            <a:lvl9pPr marL="0" indent="0">
              <a:spcBef>
                <a:spcPts val="0"/>
              </a:spcBef>
              <a:buFont typeface="Arial" panose="020B0604020202020204" pitchFamily="34" charset="0"/>
              <a:buNone/>
              <a:defRPr sz="1400">
                <a:solidFill>
                  <a:schemeClr val="bg1"/>
                </a:solidFill>
              </a:defRPr>
            </a:lvl9pPr>
          </a:lstStyle>
          <a:p>
            <a:pPr lvl="0"/>
            <a:r>
              <a:rPr lang="en-GB"/>
              <a:t>[Kop]</a:t>
            </a:r>
          </a:p>
          <a:p>
            <a:pPr lvl="0"/>
            <a:r>
              <a:rPr lang="en-GB"/>
              <a:t>JU-LEVEL1=Kop</a:t>
            </a:r>
          </a:p>
          <a:p>
            <a:pPr lvl="1"/>
            <a:r>
              <a:rPr lang="en-GB"/>
              <a:t>JU-LEVEL2=Basistekst</a:t>
            </a:r>
            <a:endParaRPr lang="en-GB" dirty="0"/>
          </a:p>
        </p:txBody>
      </p:sp>
      <p:sp>
        <p:nvSpPr>
          <p:cNvPr id="9" name="Rounded Rectangle 3">
            <a:extLst>
              <a:ext uri="{FF2B5EF4-FFF2-40B4-BE49-F238E27FC236}">
                <a16:creationId xmlns:a16="http://schemas.microsoft.com/office/drawing/2014/main" id="{83609E12-BE53-4187-AD3F-CFB25812DE68}"/>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Tree>
    <p:extLst>
      <p:ext uri="{BB962C8B-B14F-4D97-AF65-F5344CB8AC3E}">
        <p14:creationId xmlns:p14="http://schemas.microsoft.com/office/powerpoint/2010/main" val="17611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R)">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6094800" y="0"/>
            <a:ext cx="6094800" cy="6208481"/>
          </a:xfrm>
          <a:noFill/>
        </p:spPr>
        <p:txBody>
          <a:bodyPr/>
          <a:lstStyle>
            <a:lvl1pPr marL="0" indent="0">
              <a:buNone/>
              <a:defRPr/>
            </a:lvl1pPr>
          </a:lstStyle>
          <a:p>
            <a:r>
              <a:rPr lang="en-GB"/>
              <a:t>[Afbeelding]</a:t>
            </a:r>
            <a:endParaRPr lang="en-GB" dirty="0"/>
          </a:p>
        </p:txBody>
      </p:sp>
      <p:sp>
        <p:nvSpPr>
          <p:cNvPr id="17" name="Achtergrondvlak 2"/>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3"/>
          <p:cNvSpPr>
            <a:spLocks noGrp="1" noSelect="1"/>
          </p:cNvSpPr>
          <p:nvPr>
            <p:ph type="dt" sz="half" idx="10"/>
          </p:nvPr>
        </p:nvSpPr>
        <p:spPr/>
        <p:txBody>
          <a:bodyPr/>
          <a:lstStyle/>
          <a:p>
            <a:fld id="{3173DE11-90EF-4400-A6F5-8A2DCCBD9698}" type="datetime4">
              <a:rPr lang="en-GB" noProof="1" smtClean="0"/>
              <a:t>25 September 2022</a:t>
            </a:fld>
            <a:endParaRPr lang="en-GB" noProof="1"/>
          </a:p>
        </p:txBody>
      </p:sp>
      <p:sp>
        <p:nvSpPr>
          <p:cNvPr id="8" name="Footer Placeholder 4"/>
          <p:cNvSpPr>
            <a:spLocks noGrp="1" noSelect="1"/>
          </p:cNvSpPr>
          <p:nvPr>
            <p:ph type="ftr" sz="quarter" idx="11"/>
          </p:nvPr>
        </p:nvSpPr>
        <p:spPr/>
        <p:txBody>
          <a:bodyPr/>
          <a:lstStyle/>
          <a:p>
            <a:r>
              <a:rPr lang="en-GB" noProof="1"/>
              <a:t>[Voettekst]</a:t>
            </a:r>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2" name="Placeholder 6"/>
          <p:cNvSpPr>
            <a:spLocks noGrp="1" noSelect="1"/>
          </p:cNvSpPr>
          <p:nvPr>
            <p:ph type="body" sz="quarter" idx="13" hasCustomPrompt="1"/>
          </p:nvPr>
        </p:nvSpPr>
        <p:spPr>
          <a:xfrm>
            <a:off x="10656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a:t>[Tekst]</a:t>
            </a:r>
            <a:endParaRPr lang="en-GB" dirty="0"/>
          </a:p>
        </p:txBody>
      </p:sp>
      <p:sp>
        <p:nvSpPr>
          <p:cNvPr id="5" name="***Titel 7"/>
          <p:cNvSpPr>
            <a:spLocks noGrp="1" noSelect="1"/>
          </p:cNvSpPr>
          <p:nvPr>
            <p:ph type="title" hasCustomPrompt="1"/>
          </p:nvPr>
        </p:nvSpPr>
        <p:spPr>
          <a:xfrm>
            <a:off x="864817" y="469373"/>
            <a:ext cx="4727127" cy="720000"/>
          </a:xfrm>
        </p:spPr>
        <p:txBody>
          <a:bodyPr/>
          <a:lstStyle>
            <a:lvl1pPr>
              <a:defRPr/>
            </a:lvl1pPr>
          </a:lstStyle>
          <a:p>
            <a:r>
              <a:rPr lang="en-GB" dirty="0"/>
              <a:t>[title]</a:t>
            </a:r>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7423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L)">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0" y="0"/>
            <a:ext cx="6094800" cy="6208560"/>
          </a:xfrm>
        </p:spPr>
        <p:txBody>
          <a:bodyPr/>
          <a:lstStyle>
            <a:lvl1pPr marL="0" indent="0">
              <a:buNone/>
              <a:defRPr/>
            </a:lvl1pPr>
          </a:lstStyle>
          <a:p>
            <a:r>
              <a:rPr lang="en-GB"/>
              <a:t>[Afbeelding]</a:t>
            </a:r>
            <a:endParaRPr lang="en-GB" dirty="0"/>
          </a:p>
        </p:txBody>
      </p:sp>
      <p:sp>
        <p:nvSpPr>
          <p:cNvPr id="17" name="Achtergrondvlak 2"/>
          <p:cNvSpPr>
            <a:spLocks noSelect="1"/>
          </p:cNvSpPr>
          <p:nvPr userDrawn="1"/>
        </p:nvSpPr>
        <p:spPr>
          <a:xfrm>
            <a:off x="0" y="6210000"/>
            <a:ext cx="12196800" cy="79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3"/>
          <p:cNvSpPr>
            <a:spLocks noGrp="1" noSelect="1"/>
          </p:cNvSpPr>
          <p:nvPr>
            <p:ph type="dt" sz="half" idx="10"/>
          </p:nvPr>
        </p:nvSpPr>
        <p:spPr/>
        <p:txBody>
          <a:bodyPr/>
          <a:lstStyle/>
          <a:p>
            <a:fld id="{3173DE11-90EF-4400-A6F5-8A2DCCBD9698}" type="datetime4">
              <a:rPr lang="en-GB" noProof="1" smtClean="0"/>
              <a:t>25 September 2022</a:t>
            </a:fld>
            <a:endParaRPr lang="en-GB" noProof="1"/>
          </a:p>
        </p:txBody>
      </p:sp>
      <p:sp>
        <p:nvSpPr>
          <p:cNvPr id="8" name="Footer Placeholder 4"/>
          <p:cNvSpPr>
            <a:spLocks noGrp="1" noSelect="1"/>
          </p:cNvSpPr>
          <p:nvPr>
            <p:ph type="ftr" sz="quarter" idx="11"/>
          </p:nvPr>
        </p:nvSpPr>
        <p:spPr/>
        <p:txBody>
          <a:bodyPr/>
          <a:lstStyle/>
          <a:p>
            <a:r>
              <a:rPr lang="en-GB" noProof="1"/>
              <a:t>[Voettekst]</a:t>
            </a:r>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2" name="Placeholder 6"/>
          <p:cNvSpPr>
            <a:spLocks noGrp="1" noSelect="1"/>
          </p:cNvSpPr>
          <p:nvPr>
            <p:ph type="body" sz="quarter" idx="13" hasCustomPrompt="1"/>
          </p:nvPr>
        </p:nvSpPr>
        <p:spPr>
          <a:xfrm>
            <a:off x="66240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dirty="0"/>
              <a:t>[</a:t>
            </a:r>
            <a:r>
              <a:rPr lang="en-GB" dirty="0" err="1"/>
              <a:t>Tekst</a:t>
            </a:r>
            <a:r>
              <a:rPr lang="en-GB" dirty="0"/>
              <a:t>]</a:t>
            </a:r>
          </a:p>
        </p:txBody>
      </p:sp>
      <p:sp>
        <p:nvSpPr>
          <p:cNvPr id="5" name="***Titel 7"/>
          <p:cNvSpPr>
            <a:spLocks noGrp="1" noSelect="1"/>
          </p:cNvSpPr>
          <p:nvPr>
            <p:ph type="title" hasCustomPrompt="1"/>
          </p:nvPr>
        </p:nvSpPr>
        <p:spPr>
          <a:xfrm>
            <a:off x="6400425" y="469373"/>
            <a:ext cx="4727127" cy="720000"/>
          </a:xfrm>
        </p:spPr>
        <p:txBody>
          <a:bodyPr/>
          <a:lstStyle>
            <a:lvl1pPr>
              <a:defRPr/>
            </a:lvl1pPr>
          </a:lstStyle>
          <a:p>
            <a:r>
              <a:rPr lang="en-GB"/>
              <a:t>[titel]</a:t>
            </a:r>
            <a:endParaRPr lang="en-GB" dirty="0"/>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527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white logo">
    <p:spTree>
      <p:nvGrpSpPr>
        <p:cNvPr id="1" name=""/>
        <p:cNvGrpSpPr/>
        <p:nvPr/>
      </p:nvGrpSpPr>
      <p:grpSpPr>
        <a:xfrm>
          <a:off x="0" y="0"/>
          <a:ext cx="0" cy="0"/>
          <a:chOff x="0" y="0"/>
          <a:chExt cx="0" cy="0"/>
        </a:xfrm>
      </p:grpSpPr>
      <p:sp>
        <p:nvSpPr>
          <p:cNvPr id="10"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endParaRPr lang="en-GB" dirty="0"/>
          </a:p>
        </p:txBody>
      </p:sp>
      <p:sp>
        <p:nvSpPr>
          <p:cNvPr id="8" name="Rounded Rectangle 3">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7"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550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red/black logo">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endParaRPr lang="en-GB" dirty="0"/>
          </a:p>
        </p:txBody>
      </p:sp>
      <p:sp>
        <p:nvSpPr>
          <p:cNvPr id="12" name="Achtergrondvlak 2">
            <a:extLst>
              <a:ext uri="{FF2B5EF4-FFF2-40B4-BE49-F238E27FC236}">
                <a16:creationId xmlns:a16="http://schemas.microsoft.com/office/drawing/2014/main" id="{C92C52A1-98B3-4A17-9378-B421B9C2FEC3}"/>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endParaRPr lang="en-GB" dirty="0"/>
          </a:p>
        </p:txBody>
      </p:sp>
      <p:sp>
        <p:nvSpPr>
          <p:cNvPr id="8" name="Rounded Rectangle 4">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2006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white logo">
    <p:spTree>
      <p:nvGrpSpPr>
        <p:cNvPr id="1" name=""/>
        <p:cNvGrpSpPr/>
        <p:nvPr/>
      </p:nvGrpSpPr>
      <p:grpSpPr>
        <a:xfrm>
          <a:off x="0" y="0"/>
          <a:ext cx="0" cy="0"/>
          <a:chOff x="0" y="0"/>
          <a:chExt cx="0" cy="0"/>
        </a:xfrm>
      </p:grpSpPr>
      <p:sp>
        <p:nvSpPr>
          <p:cNvPr id="7"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endParaRPr lang="en-GB" dirty="0"/>
          </a:p>
        </p:txBody>
      </p:sp>
      <p:sp>
        <p:nvSpPr>
          <p:cNvPr id="8" name="Rounded Rectangle 3">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9"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1076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red/black logo">
    <p:spTree>
      <p:nvGrpSpPr>
        <p:cNvPr id="1" name=""/>
        <p:cNvGrpSpPr/>
        <p:nvPr/>
      </p:nvGrpSpPr>
      <p:grpSpPr>
        <a:xfrm>
          <a:off x="0" y="0"/>
          <a:ext cx="0" cy="0"/>
          <a:chOff x="0" y="0"/>
          <a:chExt cx="0" cy="0"/>
        </a:xfrm>
      </p:grpSpPr>
      <p:sp>
        <p:nvSpPr>
          <p:cNvPr id="7" name="Frame picture 1">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endParaRPr lang="en-GB" dirty="0"/>
          </a:p>
        </p:txBody>
      </p:sp>
      <p:sp>
        <p:nvSpPr>
          <p:cNvPr id="9" name="Achtergrondvlak 2">
            <a:extLst>
              <a:ext uri="{FF2B5EF4-FFF2-40B4-BE49-F238E27FC236}">
                <a16:creationId xmlns:a16="http://schemas.microsoft.com/office/drawing/2014/main" id="{61754AF3-BC4E-4713-948D-AEF78A2110BC}"/>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endParaRPr lang="en-GB" dirty="0"/>
          </a:p>
        </p:txBody>
      </p:sp>
      <p:sp>
        <p:nvSpPr>
          <p:cNvPr id="8" name="Rounded Rectangle 4">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12"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130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25 September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3" name="Frame text 4 (JU-Free)"/>
          <p:cNvSpPr>
            <a:spLocks noGrp="1"/>
          </p:cNvSpPr>
          <p:nvPr>
            <p:ph type="body" sz="quarter" idx="13" hasCustomPrompt="1"/>
          </p:nvPr>
        </p:nvSpPr>
        <p:spPr>
          <a:xfrm>
            <a:off x="1017712" y="2215838"/>
            <a:ext cx="10298980"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r>
              <a:rPr lang="en-GB" dirty="0"/>
              <a:t> </a:t>
            </a:r>
          </a:p>
        </p:txBody>
      </p:sp>
      <p:sp>
        <p:nvSpPr>
          <p:cNvPr id="2" name="***Titel 5"/>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0" name="Kopregel 6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252554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lvl1pPr>
              <a:defRPr/>
            </a:lvl1pPr>
          </a:lstStyle>
          <a:p>
            <a:r>
              <a:rPr lang="en-GB" noProof="1"/>
              <a:t>[title]</a:t>
            </a:r>
          </a:p>
        </p:txBody>
      </p:sp>
      <p:sp>
        <p:nvSpPr>
          <p:cNvPr id="6" name="Date Placeholder 2"/>
          <p:cNvSpPr>
            <a:spLocks noGrp="1" noSelect="1"/>
          </p:cNvSpPr>
          <p:nvPr>
            <p:ph type="dt" sz="half" idx="10"/>
          </p:nvPr>
        </p:nvSpPr>
        <p:spPr/>
        <p:txBody>
          <a:bodyPr/>
          <a:lstStyle/>
          <a:p>
            <a:fld id="{C55B993B-3046-4D80-9DA9-AF3F7D602039}" type="datetime4">
              <a:rPr lang="en-GB" noProof="1" smtClean="0"/>
              <a:t>25 September 2022</a:t>
            </a:fld>
            <a:endParaRPr lang="en-GB" noProof="1"/>
          </a:p>
        </p:txBody>
      </p:sp>
      <p:sp>
        <p:nvSpPr>
          <p:cNvPr id="7" name="Footer Placeholder 3"/>
          <p:cNvSpPr>
            <a:spLocks noGrp="1" noSelect="1"/>
          </p:cNvSpPr>
          <p:nvPr>
            <p:ph type="ftr" sz="quarter" idx="11"/>
          </p:nvPr>
        </p:nvSpPr>
        <p:spPr/>
        <p:txBody>
          <a:bodyPr/>
          <a:lstStyle/>
          <a:p>
            <a:r>
              <a:rPr lang="en-GB" noProof="1"/>
              <a:t>[Voettekst]</a:t>
            </a:r>
          </a:p>
        </p:txBody>
      </p:sp>
      <p:sp>
        <p:nvSpPr>
          <p:cNvPr id="8"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pic>
        <p:nvPicPr>
          <p:cNvPr id="5" name="GCP Logo 4:3" descr="GCProject-white-CMJ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5456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ard">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JU-Free)"/>
          <p:cNvSpPr>
            <a:spLocks noGrp="1"/>
          </p:cNvSpPr>
          <p:nvPr>
            <p:ph idx="1" hasCustomPrompt="1"/>
          </p:nvPr>
        </p:nvSpPr>
        <p:spPr bwMode="gray">
          <a:xfrm>
            <a:off x="1066027" y="1773930"/>
            <a:ext cx="100620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25 september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latin typeface="+mn-lt"/>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dirty="0"/>
              <a:t>[kopregel]</a:t>
            </a:r>
          </a:p>
          <a:p>
            <a:pPr lvl="0"/>
            <a:r>
              <a:rPr lang="nl-NL"/>
              <a:t>JU-LEVEL1=Standaard</a:t>
            </a:r>
            <a:endParaRPr lang="nl-NL" dirty="0"/>
          </a:p>
        </p:txBody>
      </p:sp>
    </p:spTree>
    <p:extLst>
      <p:ext uri="{BB962C8B-B14F-4D97-AF65-F5344CB8AC3E}">
        <p14:creationId xmlns:p14="http://schemas.microsoft.com/office/powerpoint/2010/main" val="2444873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5EEF7-3236-45A6-B98D-9F52A1C4F35B}" type="datetimeFigureOut">
              <a:rPr lang="nl-NL" smtClean="0"/>
              <a:t>25-9-2022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5B1642B-7D2E-4ABA-909C-631C73DF07AD}" type="slidenum">
              <a:rPr lang="nl-NL" smtClean="0"/>
              <a:t>‹nr.›</a:t>
            </a:fld>
            <a:endParaRPr lang="nl-NL"/>
          </a:p>
        </p:txBody>
      </p:sp>
    </p:spTree>
    <p:extLst>
      <p:ext uri="{BB962C8B-B14F-4D97-AF65-F5344CB8AC3E}">
        <p14:creationId xmlns:p14="http://schemas.microsoft.com/office/powerpoint/2010/main" val="183380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s (2)">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25 September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4" name="Frame text 4"/>
          <p:cNvSpPr>
            <a:spLocks noGrp="1" noSelect="1"/>
          </p:cNvSpPr>
          <p:nvPr>
            <p:ph type="body" sz="quarter" idx="14" hasCustomPrompt="1"/>
          </p:nvPr>
        </p:nvSpPr>
        <p:spPr>
          <a:xfrm>
            <a:off x="5541900" y="2217600"/>
            <a:ext cx="577479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 typeface="Open Sans" panose="020B0606030504020204" pitchFamily="34" charset="0"/>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3" name="Frame text 5 (JU-Free)"/>
          <p:cNvSpPr>
            <a:spLocks noGrp="1"/>
          </p:cNvSpPr>
          <p:nvPr>
            <p:ph type="body" sz="quarter" idx="13" hasCustomPrompt="1"/>
          </p:nvPr>
        </p:nvSpPr>
        <p:spPr>
          <a:xfrm>
            <a:off x="1017712" y="2215838"/>
            <a:ext cx="4034171"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r>
              <a:rPr lang="en-GB" dirty="0"/>
              <a:t> </a:t>
            </a:r>
          </a:p>
        </p:txBody>
      </p:sp>
      <p:sp>
        <p:nvSpPr>
          <p:cNvPr id="2" name="***Titel 6"/>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0" name="Kopregel 7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3464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4)">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25 September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6" name="Frame text 4"/>
          <p:cNvSpPr>
            <a:spLocks noGrp="1" noSelect="1"/>
          </p:cNvSpPr>
          <p:nvPr>
            <p:ph type="body" sz="quarter" idx="16" hasCustomPrompt="1"/>
          </p:nvPr>
        </p:nvSpPr>
        <p:spPr>
          <a:xfrm>
            <a:off x="9249904"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5" name="Frame text 5"/>
          <p:cNvSpPr>
            <a:spLocks noGrp="1" noSelect="1"/>
          </p:cNvSpPr>
          <p:nvPr>
            <p:ph type="body" sz="quarter" idx="15" hasCustomPrompt="1"/>
          </p:nvPr>
        </p:nvSpPr>
        <p:spPr>
          <a:xfrm>
            <a:off x="6509241"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4" name="Frame text 6"/>
          <p:cNvSpPr>
            <a:spLocks noGrp="1" noSelect="1"/>
          </p:cNvSpPr>
          <p:nvPr>
            <p:ph type="body" sz="quarter" idx="14" hasCustomPrompt="1"/>
          </p:nvPr>
        </p:nvSpPr>
        <p:spPr>
          <a:xfrm>
            <a:off x="3768579"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3" name="Frame text 7 (JU-Free)"/>
          <p:cNvSpPr>
            <a:spLocks noGrp="1"/>
          </p:cNvSpPr>
          <p:nvPr>
            <p:ph type="body" sz="quarter" idx="13" hasCustomPrompt="1"/>
          </p:nvPr>
        </p:nvSpPr>
        <p:spPr>
          <a:xfrm>
            <a:off x="1027917"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endParaRPr lang="en-GB" dirty="0"/>
          </a:p>
        </p:txBody>
      </p:sp>
      <p:sp>
        <p:nvSpPr>
          <p:cNvPr id="2" name="***Titel 8"/>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7" name="Kopregel 9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1014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tween slide white">
    <p:bg>
      <p:bgPr>
        <a:solidFill>
          <a:srgbClr val="FFFFFF"/>
        </a:solidFill>
        <a:effectLst/>
      </p:bgPr>
    </p:bg>
    <p:spTree>
      <p:nvGrpSpPr>
        <p:cNvPr id="1" name=""/>
        <p:cNvGrpSpPr/>
        <p:nvPr/>
      </p:nvGrpSpPr>
      <p:grpSpPr>
        <a:xfrm>
          <a:off x="0" y="0"/>
          <a:ext cx="0" cy="0"/>
          <a:chOff x="0" y="0"/>
          <a:chExt cx="0" cy="0"/>
        </a:xfrm>
      </p:grpSpPr>
      <p:sp>
        <p:nvSpPr>
          <p:cNvPr id="4" name="Frame text 1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Tree>
    <p:extLst>
      <p:ext uri="{BB962C8B-B14F-4D97-AF65-F5344CB8AC3E}">
        <p14:creationId xmlns:p14="http://schemas.microsoft.com/office/powerpoint/2010/main" val="18862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tween slide Red Impact">
    <p:bg>
      <p:bgPr>
        <a:solidFill>
          <a:srgbClr val="E3000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8C201B"/>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6"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915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etween slide Lady bug">
    <p:bg>
      <p:bgPr>
        <a:solidFill>
          <a:srgbClr val="8C201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00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etween slide Maroon">
    <p:bg>
      <p:bgPr>
        <a:solidFill>
          <a:srgbClr val="730E04"/>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EE1C25"/>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57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column layout">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2"/>
          <p:cNvSpPr>
            <a:spLocks noGrp="1" noSelect="1"/>
          </p:cNvSpPr>
          <p:nvPr>
            <p:ph type="dt" sz="half" idx="10"/>
          </p:nvPr>
        </p:nvSpPr>
        <p:spPr/>
        <p:txBody>
          <a:bodyPr/>
          <a:lstStyle/>
          <a:p>
            <a:fld id="{3173DE11-90EF-4400-A6F5-8A2DCCBD9698}" type="datetime4">
              <a:rPr lang="en-GB" noProof="1" smtClean="0"/>
              <a:t>25 September 2022</a:t>
            </a:fld>
            <a:endParaRPr lang="en-GB" noProof="1"/>
          </a:p>
        </p:txBody>
      </p:sp>
      <p:sp>
        <p:nvSpPr>
          <p:cNvPr id="8" name="Footer Placeholder 3"/>
          <p:cNvSpPr>
            <a:spLocks noGrp="1" noSelect="1"/>
          </p:cNvSpPr>
          <p:nvPr>
            <p:ph type="ftr" sz="quarter" idx="11"/>
          </p:nvPr>
        </p:nvSpPr>
        <p:spPr/>
        <p:txBody>
          <a:bodyPr/>
          <a:lstStyle/>
          <a:p>
            <a:r>
              <a:rPr lang="en-GB" noProof="1"/>
              <a:t>[Voettekst]</a:t>
            </a:r>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2" name="Title 5"/>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6 (JU-Free)"/>
          <p:cNvSpPr>
            <a:spLocks noGrp="1"/>
          </p:cNvSpPr>
          <p:nvPr>
            <p:ph type="body" sz="quarter" idx="1002" hasCustomPrompt="1"/>
          </p:nvPr>
        </p:nvSpPr>
        <p:spPr>
          <a:xfrm>
            <a:off x="864000" y="680400"/>
            <a:ext cx="10440000"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
        <p:nvSpPr>
          <p:cNvPr id="5" name="Frame text 7 (JU-Free)"/>
          <p:cNvSpPr>
            <a:spLocks noGrp="1"/>
          </p:cNvSpPr>
          <p:nvPr>
            <p:ph type="body" sz="quarter" idx="1003" hasCustomPrompt="1"/>
          </p:nvPr>
        </p:nvSpPr>
        <p:spPr>
          <a:xfrm>
            <a:off x="1065213" y="2134800"/>
            <a:ext cx="10062000" cy="3636000"/>
          </a:xfrm>
        </p:spPr>
        <p:txBody>
          <a:bodyPr numCol="2" spcCol="1080000"/>
          <a:lstStyle>
            <a:lvl1pPr>
              <a:defRPr/>
            </a:lvl1pPr>
            <a:lvl4pPr>
              <a:defRPr/>
            </a:lvl4pPr>
            <a:lvl5pPr>
              <a:defRPr/>
            </a:lvl5pPr>
            <a:lvl6pPr>
              <a:defRPr baseline="0"/>
            </a:lvl6pPr>
            <a:lvl7pPr>
              <a:defRPr/>
            </a:lvl7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1"/>
          <p:cNvSpPr>
            <a:spLocks noGrp="1" noSelect="1"/>
          </p:cNvSpPr>
          <p:nvPr>
            <p:ph type="dt" sz="half" idx="2"/>
          </p:nvPr>
        </p:nvSpPr>
        <p:spPr bwMode="gray">
          <a:xfrm>
            <a:off x="9816205" y="6489368"/>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25 September 2022</a:t>
            </a:fld>
            <a:endParaRPr lang="en-GB" noProof="1"/>
          </a:p>
        </p:txBody>
      </p:sp>
      <p:sp>
        <p:nvSpPr>
          <p:cNvPr id="5" name="Footer Placeholder 2"/>
          <p:cNvSpPr>
            <a:spLocks noGrp="1" noSelect="1"/>
          </p:cNvSpPr>
          <p:nvPr>
            <p:ph type="ftr" sz="quarter" idx="3"/>
          </p:nvPr>
        </p:nvSpPr>
        <p:spPr bwMode="gray">
          <a:xfrm>
            <a:off x="1065600" y="6489368"/>
            <a:ext cx="3060000"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Slide Number Placeholder 3"/>
          <p:cNvSpPr>
            <a:spLocks noGrp="1" noSelect="1"/>
          </p:cNvSpPr>
          <p:nvPr>
            <p:ph type="sldNum" sz="quarter" idx="4"/>
          </p:nvPr>
        </p:nvSpPr>
        <p:spPr bwMode="gray">
          <a:xfrm>
            <a:off x="11116439" y="6489368"/>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3" name="Frame text 4 (JU-Free)"/>
          <p:cNvSpPr>
            <a:spLocks noGrp="1"/>
          </p:cNvSpPr>
          <p:nvPr>
            <p:ph type="body" idx="1"/>
          </p:nvPr>
        </p:nvSpPr>
        <p:spPr bwMode="gray">
          <a:xfrm>
            <a:off x="1066027" y="1773930"/>
            <a:ext cx="10440000" cy="4428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nummer 1e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p:txBody>
      </p:sp>
      <p:sp>
        <p:nvSpPr>
          <p:cNvPr id="2" name="Title Placeholder 5"/>
          <p:cNvSpPr>
            <a:spLocks noGrp="1" noSelect="1"/>
          </p:cNvSpPr>
          <p:nvPr>
            <p:ph type="title"/>
          </p:nvPr>
        </p:nvSpPr>
        <p:spPr bwMode="gray">
          <a:xfrm>
            <a:off x="864817" y="469373"/>
            <a:ext cx="10440000" cy="720000"/>
          </a:xfrm>
          <a:prstGeom prst="rect">
            <a:avLst/>
          </a:prstGeom>
        </p:spPr>
        <p:txBody>
          <a:bodyPr vert="horz" lIns="0" tIns="0" rIns="0" bIns="0" rtlCol="0" anchor="t">
            <a:noAutofit/>
          </a:bodyPr>
          <a:lstStyle/>
          <a:p>
            <a:r>
              <a:rPr lang="en-GB" noProof="1"/>
              <a:t>[Title]</a:t>
            </a:r>
          </a:p>
        </p:txBody>
      </p:sp>
      <p:sp>
        <p:nvSpPr>
          <p:cNvPr id="9" name="Frame 6"/>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ame 7"/>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16" r:id="rId4"/>
    <p:sldLayoutId id="2147483737" r:id="rId5"/>
    <p:sldLayoutId id="2147483720" r:id="rId6"/>
    <p:sldLayoutId id="2147483721" r:id="rId7"/>
    <p:sldLayoutId id="2147483722" r:id="rId8"/>
    <p:sldLayoutId id="2147483710" r:id="rId9"/>
    <p:sldLayoutId id="2147483724" r:id="rId10"/>
    <p:sldLayoutId id="2147483732" r:id="rId11"/>
    <p:sldLayoutId id="2147483725" r:id="rId12"/>
    <p:sldLayoutId id="2147483726" r:id="rId13"/>
    <p:sldLayoutId id="2147483728" r:id="rId14"/>
    <p:sldLayoutId id="2147483729" r:id="rId15"/>
    <p:sldLayoutId id="2147483730" r:id="rId16"/>
    <p:sldLayoutId id="2147483740" r:id="rId17"/>
    <p:sldLayoutId id="2147483731" r:id="rId18"/>
    <p:sldLayoutId id="2147483741" r:id="rId19"/>
    <p:sldLayoutId id="2147483713" r:id="rId20"/>
    <p:sldLayoutId id="2147483757" r:id="rId21"/>
    <p:sldLayoutId id="2147483759" r:id="rId22"/>
    <p:sldLayoutId id="2147483761" r:id="rId23"/>
  </p:sldLayoutIdLst>
  <p:hf sldNum="0" hdr="0" ftr="0" dt="0"/>
  <p:txStyles>
    <p:titleStyle>
      <a:lvl1pPr algn="l" defTabSz="1088610" rtl="0" eaLnBrk="1" latinLnBrk="0" hangingPunct="1">
        <a:spcBef>
          <a:spcPct val="0"/>
        </a:spcBef>
        <a:buNone/>
        <a:defRPr sz="1700" b="0" kern="1200" cap="all" baseline="0">
          <a:solidFill>
            <a:schemeClr val="accent1"/>
          </a:solidFill>
          <a:latin typeface="+mj-lt"/>
          <a:ea typeface="+mj-ea"/>
          <a:cs typeface="+mj-cs"/>
        </a:defRPr>
      </a:lvl1pPr>
    </p:titleStyle>
    <p:body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vanderheijden@ru.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cid:2E89AEE3-0127-47CF-8801-5CB39CB8BFF2@ws.tudelft.net" TargetMode="External"/><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locat.net/cop26-transport-commitments/"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sv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ceholder 1">
            <a:extLst>
              <a:ext uri="{FF2B5EF4-FFF2-40B4-BE49-F238E27FC236}">
                <a16:creationId xmlns:a16="http://schemas.microsoft.com/office/drawing/2014/main" id="{CA112733-8D84-4185-A440-97A0DAA270BD}"/>
              </a:ext>
            </a:extLst>
          </p:cNvPr>
          <p:cNvSpPr>
            <a:spLocks noGrp="1"/>
          </p:cNvSpPr>
          <p:nvPr>
            <p:ph type="body" sz="quarter" idx="16"/>
          </p:nvPr>
        </p:nvSpPr>
        <p:spPr>
          <a:xfrm>
            <a:off x="863544" y="3628724"/>
            <a:ext cx="9900000" cy="2175310"/>
          </a:xfrm>
        </p:spPr>
        <p:txBody>
          <a:bodyPr>
            <a:normAutofit fontScale="92500" lnSpcReduction="10000"/>
          </a:bodyPr>
          <a:lstStyle/>
          <a:p>
            <a:r>
              <a:rPr lang="en-GB" sz="3200" dirty="0">
                <a:solidFill>
                  <a:schemeClr val="bg1"/>
                </a:solidFill>
              </a:rPr>
              <a:t>Rob van der Heijden</a:t>
            </a:r>
          </a:p>
          <a:p>
            <a:endParaRPr lang="en-GB" dirty="0">
              <a:solidFill>
                <a:schemeClr val="bg1"/>
              </a:solidFill>
            </a:endParaRPr>
          </a:p>
          <a:p>
            <a:r>
              <a:rPr lang="en-GB" sz="2200" dirty="0" err="1">
                <a:solidFill>
                  <a:schemeClr val="bg1"/>
                </a:solidFill>
              </a:rPr>
              <a:t>m.m.v</a:t>
            </a:r>
            <a:r>
              <a:rPr lang="en-GB" sz="2200" dirty="0">
                <a:solidFill>
                  <a:schemeClr val="bg1"/>
                </a:solidFill>
              </a:rPr>
              <a:t>. Peraphan Jittrapirom &amp; Jannie Coenen </a:t>
            </a:r>
          </a:p>
          <a:p>
            <a:endParaRPr lang="en-GB" dirty="0">
              <a:solidFill>
                <a:schemeClr val="bg1"/>
              </a:solidFill>
            </a:endParaRPr>
          </a:p>
          <a:p>
            <a:r>
              <a:rPr lang="en-GB" sz="3200" dirty="0">
                <a:solidFill>
                  <a:schemeClr val="bg1"/>
                </a:solidFill>
              </a:rPr>
              <a:t>Nijmegen School of Management, Radboud Universiteit</a:t>
            </a:r>
          </a:p>
          <a:p>
            <a:endParaRPr lang="en-GB" sz="2000" dirty="0">
              <a:solidFill>
                <a:srgbClr val="000000"/>
              </a:solidFill>
              <a:hlinkClick r:id="rId3">
                <a:extLst>
                  <a:ext uri="{A12FA001-AC4F-418D-AE19-62706E023703}">
                    <ahyp:hlinkClr xmlns:ahyp="http://schemas.microsoft.com/office/drawing/2018/hyperlinkcolor" val="tx"/>
                  </a:ext>
                </a:extLst>
              </a:hlinkClick>
            </a:endParaRPr>
          </a:p>
          <a:p>
            <a:r>
              <a:rPr lang="en-GB" sz="2000" dirty="0">
                <a:solidFill>
                  <a:schemeClr val="bg1"/>
                </a:solidFill>
                <a:hlinkClick r:id="rId3">
                  <a:extLst>
                    <a:ext uri="{A12FA001-AC4F-418D-AE19-62706E023703}">
                      <ahyp:hlinkClr xmlns:ahyp="http://schemas.microsoft.com/office/drawing/2018/hyperlinkcolor" val="tx"/>
                    </a:ext>
                  </a:extLst>
                </a:hlinkClick>
              </a:rPr>
              <a:t>rob.vanderheijden@ru.nl</a:t>
            </a:r>
            <a:r>
              <a:rPr lang="en-GB" sz="2000" dirty="0">
                <a:solidFill>
                  <a:schemeClr val="bg1"/>
                </a:solidFill>
              </a:rPr>
              <a:t> </a:t>
            </a:r>
          </a:p>
          <a:p>
            <a:endParaRPr lang="en-GB" dirty="0"/>
          </a:p>
        </p:txBody>
      </p:sp>
      <p:sp>
        <p:nvSpPr>
          <p:cNvPr id="6" name="Placeholder 4">
            <a:extLst>
              <a:ext uri="{FF2B5EF4-FFF2-40B4-BE49-F238E27FC236}">
                <a16:creationId xmlns:a16="http://schemas.microsoft.com/office/drawing/2014/main" id="{9BDA1F51-3FE3-442D-824C-A417D5EB3EAD}"/>
              </a:ext>
            </a:extLst>
          </p:cNvPr>
          <p:cNvSpPr>
            <a:spLocks noGrp="1"/>
          </p:cNvSpPr>
          <p:nvPr>
            <p:ph type="body" sz="quarter" idx="13"/>
          </p:nvPr>
        </p:nvSpPr>
        <p:spPr>
          <a:xfrm>
            <a:off x="863544" y="1395663"/>
            <a:ext cx="10921087" cy="1270535"/>
          </a:xfrm>
        </p:spPr>
        <p:txBody>
          <a:bodyPr>
            <a:normAutofit/>
          </a:bodyPr>
          <a:lstStyle/>
          <a:p>
            <a:r>
              <a:rPr lang="en-GB" sz="4800" b="1" dirty="0" err="1">
                <a:latin typeface="Arial" panose="020B0604020202020204" pitchFamily="34" charset="0"/>
                <a:ea typeface="MS Mincho" panose="02020609040205080304" pitchFamily="49" charset="-128"/>
                <a:cs typeface="Arial" panose="020B0604020202020204" pitchFamily="34" charset="0"/>
              </a:rPr>
              <a:t>Transities</a:t>
            </a:r>
            <a:r>
              <a:rPr lang="en-GB" sz="4800" b="1" dirty="0">
                <a:latin typeface="Arial" panose="020B0604020202020204" pitchFamily="34" charset="0"/>
                <a:ea typeface="MS Mincho" panose="02020609040205080304" pitchFamily="49" charset="-128"/>
                <a:cs typeface="Arial" panose="020B0604020202020204" pitchFamily="34" charset="0"/>
              </a:rPr>
              <a:t>, </a:t>
            </a:r>
            <a:r>
              <a:rPr lang="en-GB" sz="4800" b="1" dirty="0" err="1">
                <a:latin typeface="Arial" panose="020B0604020202020204" pitchFamily="34" charset="0"/>
                <a:ea typeface="MS Mincho" panose="02020609040205080304" pitchFamily="49" charset="-128"/>
                <a:cs typeface="Arial" panose="020B0604020202020204" pitchFamily="34" charset="0"/>
              </a:rPr>
              <a:t>onzekerheid</a:t>
            </a:r>
            <a:r>
              <a:rPr lang="en-GB" sz="4800" b="1" dirty="0">
                <a:latin typeface="Arial" panose="020B0604020202020204" pitchFamily="34" charset="0"/>
                <a:ea typeface="MS Mincho" panose="02020609040205080304" pitchFamily="49" charset="-128"/>
                <a:cs typeface="Arial" panose="020B0604020202020204" pitchFamily="34" charset="0"/>
              </a:rPr>
              <a:t> en </a:t>
            </a:r>
            <a:r>
              <a:rPr lang="en-GB" sz="4800" b="1" dirty="0" err="1">
                <a:latin typeface="Arial" panose="020B0604020202020204" pitchFamily="34" charset="0"/>
                <a:ea typeface="MS Mincho" panose="02020609040205080304" pitchFamily="49" charset="-128"/>
                <a:cs typeface="Arial" panose="020B0604020202020204" pitchFamily="34" charset="0"/>
              </a:rPr>
              <a:t>gedrag</a:t>
            </a:r>
            <a:r>
              <a:rPr lang="en-GB" sz="4800" b="1" dirty="0">
                <a:latin typeface="Arial" panose="020B0604020202020204" pitchFamily="34" charset="0"/>
                <a:ea typeface="MS Mincho" panose="02020609040205080304" pitchFamily="49" charset="-128"/>
                <a:cs typeface="Arial" panose="020B0604020202020204" pitchFamily="34" charset="0"/>
              </a:rPr>
              <a:t>:</a:t>
            </a:r>
          </a:p>
          <a:p>
            <a:r>
              <a:rPr lang="en-GB" sz="4800" b="1" dirty="0">
                <a:latin typeface="Arial" panose="020B0604020202020204" pitchFamily="34" charset="0"/>
                <a:ea typeface="MS Mincho" panose="02020609040205080304" pitchFamily="49" charset="-128"/>
                <a:cs typeface="Arial" panose="020B0604020202020204" pitchFamily="34" charset="0"/>
              </a:rPr>
              <a:t>……</a:t>
            </a:r>
          </a:p>
        </p:txBody>
      </p:sp>
    </p:spTree>
    <p:extLst>
      <p:ext uri="{BB962C8B-B14F-4D97-AF65-F5344CB8AC3E}">
        <p14:creationId xmlns:p14="http://schemas.microsoft.com/office/powerpoint/2010/main" val="23352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35BEDF58-2463-42C2-9DCA-C8D6E341A87F}"/>
              </a:ext>
            </a:extLst>
          </p:cNvPr>
          <p:cNvGrpSpPr/>
          <p:nvPr/>
        </p:nvGrpSpPr>
        <p:grpSpPr>
          <a:xfrm>
            <a:off x="1199456" y="404664"/>
            <a:ext cx="9937104" cy="5760640"/>
            <a:chOff x="0" y="0"/>
            <a:chExt cx="5875020" cy="3749040"/>
          </a:xfrm>
        </p:grpSpPr>
        <p:pic>
          <p:nvPicPr>
            <p:cNvPr id="6" name="Afbeelding 5">
              <a:extLst>
                <a:ext uri="{FF2B5EF4-FFF2-40B4-BE49-F238E27FC236}">
                  <a16:creationId xmlns:a16="http://schemas.microsoft.com/office/drawing/2014/main" id="{44C9F682-6242-4837-AA9D-C0BA85F81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090"/>
            <a:stretch/>
          </p:blipFill>
          <p:spPr bwMode="auto">
            <a:xfrm>
              <a:off x="0" y="0"/>
              <a:ext cx="5875020" cy="3749040"/>
            </a:xfrm>
            <a:prstGeom prst="rect">
              <a:avLst/>
            </a:prstGeom>
            <a:noFill/>
            <a:ln>
              <a:noFill/>
            </a:ln>
            <a:extLst>
              <a:ext uri="{53640926-AAD7-44D8-BBD7-CCE9431645EC}">
                <a14:shadowObscured xmlns:a14="http://schemas.microsoft.com/office/drawing/2010/main"/>
              </a:ext>
            </a:extLst>
          </p:spPr>
        </p:pic>
        <p:sp>
          <p:nvSpPr>
            <p:cNvPr id="7" name="Tekstvak 2">
              <a:extLst>
                <a:ext uri="{FF2B5EF4-FFF2-40B4-BE49-F238E27FC236}">
                  <a16:creationId xmlns:a16="http://schemas.microsoft.com/office/drawing/2014/main" id="{DEB56A41-B80C-4454-ACE2-849FA76664A6}"/>
                </a:ext>
              </a:extLst>
            </p:cNvPr>
            <p:cNvSpPr txBox="1">
              <a:spLocks noChangeArrowheads="1"/>
            </p:cNvSpPr>
            <p:nvPr/>
          </p:nvSpPr>
          <p:spPr bwMode="auto">
            <a:xfrm>
              <a:off x="4874886" y="2830260"/>
              <a:ext cx="900736" cy="78711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800" dirty="0">
                  <a:effectLst/>
                  <a:latin typeface="Open Sans   "/>
                  <a:ea typeface="Calibri" panose="020F0502020204030204" pitchFamily="34" charset="0"/>
                  <a:cs typeface="Arial" panose="020B0604020202020204" pitchFamily="34" charset="0"/>
                </a:rPr>
                <a:t>Be capable of double-loop learning. Mental maturity has been achieved</a:t>
              </a:r>
            </a:p>
            <a:p>
              <a:pPr algn="ctr">
                <a:lnSpc>
                  <a:spcPct val="107000"/>
                </a:lnSpc>
                <a:spcAft>
                  <a:spcPts val="800"/>
                </a:spcAft>
              </a:pPr>
              <a:r>
                <a:rPr lang="en-GB" sz="800" dirty="0">
                  <a:effectLst/>
                  <a:latin typeface="Open Sans   "/>
                  <a:ea typeface="Calibri" panose="020F0502020204030204" pitchFamily="34" charset="0"/>
                  <a:cs typeface="Arial" panose="020B0604020202020204" pitchFamily="34" charset="0"/>
                </a:rPr>
                <a:t>Activity 6</a:t>
              </a:r>
              <a:endParaRPr lang="nl-NL" sz="800" dirty="0">
                <a:effectLst/>
                <a:latin typeface="Open Sans   "/>
                <a:ea typeface="Calibri" panose="020F0502020204030204" pitchFamily="34" charset="0"/>
                <a:cs typeface="Arial" panose="020B0604020202020204" pitchFamily="34" charset="0"/>
              </a:endParaRPr>
            </a:p>
          </p:txBody>
        </p:sp>
        <p:sp>
          <p:nvSpPr>
            <p:cNvPr id="8" name="Tekstvak 2">
              <a:extLst>
                <a:ext uri="{FF2B5EF4-FFF2-40B4-BE49-F238E27FC236}">
                  <a16:creationId xmlns:a16="http://schemas.microsoft.com/office/drawing/2014/main" id="{93F07239-0049-4BAF-BDC1-B1CB038374F7}"/>
                </a:ext>
              </a:extLst>
            </p:cNvPr>
            <p:cNvSpPr txBox="1">
              <a:spLocks noChangeArrowheads="1"/>
            </p:cNvSpPr>
            <p:nvPr/>
          </p:nvSpPr>
          <p:spPr bwMode="auto">
            <a:xfrm>
              <a:off x="134652" y="268239"/>
              <a:ext cx="910191" cy="80010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r>
                <a:rPr lang="en-GB" sz="750" dirty="0">
                  <a:effectLst/>
                  <a:latin typeface="Open Sans   "/>
                  <a:ea typeface="Calibri" panose="020F0502020204030204" pitchFamily="34" charset="0"/>
                  <a:cs typeface="Arial" panose="020B0604020202020204" pitchFamily="34" charset="0"/>
                </a:rPr>
                <a:t>Gain awareness of possible complex BAU SC behaviours at multiple dimensions in response to relevant grand challenges</a:t>
              </a:r>
              <a:endParaRPr lang="nl-NL" sz="750" dirty="0">
                <a:effectLst/>
                <a:latin typeface="Open Sans   "/>
                <a:ea typeface="Calibri" panose="020F0502020204030204" pitchFamily="34" charset="0"/>
                <a:cs typeface="Arial" panose="020B0604020202020204" pitchFamily="34" charset="0"/>
              </a:endParaRPr>
            </a:p>
            <a:p>
              <a:pPr algn="ctr"/>
              <a:r>
                <a:rPr lang="en-GB" sz="750" dirty="0">
                  <a:effectLst/>
                  <a:latin typeface="Open Sans   "/>
                  <a:ea typeface="Calibri" panose="020F0502020204030204" pitchFamily="34" charset="0"/>
                  <a:cs typeface="Arial" panose="020B0604020202020204" pitchFamily="34" charset="0"/>
                </a:rPr>
                <a:t> </a:t>
              </a:r>
              <a:endParaRPr lang="nl-NL" sz="750" dirty="0">
                <a:effectLst/>
                <a:latin typeface="Open Sans   "/>
                <a:ea typeface="Calibri" panose="020F0502020204030204" pitchFamily="34" charset="0"/>
                <a:cs typeface="Arial" panose="020B0604020202020204" pitchFamily="34" charset="0"/>
              </a:endParaRPr>
            </a:p>
            <a:p>
              <a:pPr algn="ctr"/>
              <a:r>
                <a:rPr lang="en-GB" sz="750" dirty="0">
                  <a:effectLst/>
                  <a:latin typeface="Open Sans   "/>
                  <a:ea typeface="Calibri" panose="020F0502020204030204" pitchFamily="34" charset="0"/>
                  <a:cs typeface="Arial" panose="020B0604020202020204" pitchFamily="34" charset="0"/>
                </a:rPr>
                <a:t>Activity 1a to 1c</a:t>
              </a:r>
              <a:endParaRPr lang="nl-NL" sz="750" dirty="0">
                <a:effectLst/>
                <a:latin typeface="Open Sans   "/>
                <a:ea typeface="Calibri" panose="020F0502020204030204" pitchFamily="34" charset="0"/>
                <a:cs typeface="Arial" panose="020B0604020202020204" pitchFamily="34" charset="0"/>
              </a:endParaRPr>
            </a:p>
          </p:txBody>
        </p:sp>
        <p:sp>
          <p:nvSpPr>
            <p:cNvPr id="9" name="Tekstvak 2">
              <a:extLst>
                <a:ext uri="{FF2B5EF4-FFF2-40B4-BE49-F238E27FC236}">
                  <a16:creationId xmlns:a16="http://schemas.microsoft.com/office/drawing/2014/main" id="{2E837C7A-4D40-499F-AD2A-846094A6EF0C}"/>
                </a:ext>
              </a:extLst>
            </p:cNvPr>
            <p:cNvSpPr txBox="1">
              <a:spLocks noChangeArrowheads="1"/>
            </p:cNvSpPr>
            <p:nvPr/>
          </p:nvSpPr>
          <p:spPr bwMode="auto">
            <a:xfrm>
              <a:off x="2037322" y="281142"/>
              <a:ext cx="900188" cy="78711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r>
                <a:rPr lang="en-GB" sz="800" dirty="0">
                  <a:effectLst/>
                  <a:latin typeface="Open Sans   "/>
                  <a:ea typeface="Calibri" panose="020F0502020204030204" pitchFamily="34" charset="0"/>
                  <a:cs typeface="Arial" panose="020B0604020202020204" pitchFamily="34" charset="0"/>
                </a:rPr>
                <a:t>Gain awareness of, develop, and be able to accept the no-regrets CLSC interventions</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 </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Activity 3a to 3d</a:t>
              </a:r>
              <a:endParaRPr lang="nl-NL" sz="800" dirty="0">
                <a:effectLst/>
                <a:latin typeface="Open Sans   "/>
                <a:ea typeface="Calibri" panose="020F0502020204030204" pitchFamily="34" charset="0"/>
                <a:cs typeface="Arial" panose="020B0604020202020204" pitchFamily="34" charset="0"/>
              </a:endParaRPr>
            </a:p>
          </p:txBody>
        </p:sp>
        <p:sp>
          <p:nvSpPr>
            <p:cNvPr id="10" name="Tekstvak 2">
              <a:extLst>
                <a:ext uri="{FF2B5EF4-FFF2-40B4-BE49-F238E27FC236}">
                  <a16:creationId xmlns:a16="http://schemas.microsoft.com/office/drawing/2014/main" id="{891AF019-D4E9-47AA-8348-606CD98131AC}"/>
                </a:ext>
              </a:extLst>
            </p:cNvPr>
            <p:cNvSpPr txBox="1">
              <a:spLocks noChangeArrowheads="1"/>
            </p:cNvSpPr>
            <p:nvPr/>
          </p:nvSpPr>
          <p:spPr bwMode="auto">
            <a:xfrm>
              <a:off x="3911684" y="281142"/>
              <a:ext cx="900188" cy="78711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r>
                <a:rPr lang="en-GB" sz="800" dirty="0">
                  <a:effectLst/>
                  <a:latin typeface="Open Sans   "/>
                  <a:ea typeface="Calibri" panose="020F0502020204030204" pitchFamily="34" charset="0"/>
                  <a:cs typeface="Arial" panose="020B0604020202020204" pitchFamily="34" charset="0"/>
                </a:rPr>
                <a:t>Gain awareness of, develop, and be able to accept plan to monitor the transition pathways</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 </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Activity 5</a:t>
              </a:r>
              <a:endParaRPr lang="nl-NL" sz="800" dirty="0">
                <a:effectLst/>
                <a:latin typeface="Open Sans   "/>
                <a:ea typeface="Calibri" panose="020F0502020204030204" pitchFamily="34" charset="0"/>
                <a:cs typeface="Arial" panose="020B0604020202020204" pitchFamily="34" charset="0"/>
              </a:endParaRPr>
            </a:p>
          </p:txBody>
        </p:sp>
        <p:sp>
          <p:nvSpPr>
            <p:cNvPr id="11" name="Tekstvak 2">
              <a:extLst>
                <a:ext uri="{FF2B5EF4-FFF2-40B4-BE49-F238E27FC236}">
                  <a16:creationId xmlns:a16="http://schemas.microsoft.com/office/drawing/2014/main" id="{792D7434-B5DF-40B4-9CF7-597ED4CB86D0}"/>
                </a:ext>
              </a:extLst>
            </p:cNvPr>
            <p:cNvSpPr txBox="1">
              <a:spLocks noChangeArrowheads="1"/>
            </p:cNvSpPr>
            <p:nvPr/>
          </p:nvSpPr>
          <p:spPr bwMode="auto">
            <a:xfrm>
              <a:off x="1076165" y="2819399"/>
              <a:ext cx="900736" cy="80010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r>
                <a:rPr lang="en-GB" sz="800" dirty="0">
                  <a:effectLst/>
                  <a:latin typeface="Open Sans   "/>
                  <a:ea typeface="Calibri" panose="020F0502020204030204" pitchFamily="34" charset="0"/>
                  <a:cs typeface="Arial" panose="020B0604020202020204" pitchFamily="34" charset="0"/>
                </a:rPr>
                <a:t>Gain awareness of, develop, and be able to accept the multidimensional CLSC goals under deep uncertainty</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 </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Activity 2a to 2b</a:t>
              </a:r>
              <a:endParaRPr lang="nl-NL" sz="800" dirty="0">
                <a:effectLst/>
                <a:latin typeface="Open Sans   "/>
                <a:ea typeface="Calibri" panose="020F0502020204030204" pitchFamily="34" charset="0"/>
                <a:cs typeface="Arial" panose="020B0604020202020204" pitchFamily="34" charset="0"/>
              </a:endParaRPr>
            </a:p>
          </p:txBody>
        </p:sp>
        <p:sp>
          <p:nvSpPr>
            <p:cNvPr id="12" name="Tekstvak 2">
              <a:extLst>
                <a:ext uri="{FF2B5EF4-FFF2-40B4-BE49-F238E27FC236}">
                  <a16:creationId xmlns:a16="http://schemas.microsoft.com/office/drawing/2014/main" id="{CB1E8BCF-39EC-46B7-B193-8EA0F4F20B9B}"/>
                </a:ext>
              </a:extLst>
            </p:cNvPr>
            <p:cNvSpPr txBox="1">
              <a:spLocks noChangeArrowheads="1"/>
            </p:cNvSpPr>
            <p:nvPr/>
          </p:nvSpPr>
          <p:spPr bwMode="auto">
            <a:xfrm>
              <a:off x="2989444" y="2830260"/>
              <a:ext cx="900736" cy="787110"/>
            </a:xfrm>
            <a:prstGeom prst="rect">
              <a:avLst/>
            </a:prstGeom>
            <a:solidFill>
              <a:schemeClr val="bg1"/>
            </a:solidFill>
            <a:ln w="19050">
              <a:noFill/>
              <a:miter lim="800000"/>
              <a:headEnd/>
              <a:tailEnd/>
            </a:ln>
          </p:spPr>
          <p:txBody>
            <a:bodyPr rot="0" vert="horz" wrap="square" lIns="91440" tIns="45720" rIns="91440" bIns="45720" anchor="t" anchorCtr="0">
              <a:noAutofit/>
            </a:bodyPr>
            <a:lstStyle/>
            <a:p>
              <a:pPr algn="ctr"/>
              <a:r>
                <a:rPr lang="en-GB" sz="800" dirty="0">
                  <a:effectLst/>
                  <a:latin typeface="Open Sans   "/>
                  <a:ea typeface="Calibri" panose="020F0502020204030204" pitchFamily="34" charset="0"/>
                  <a:cs typeface="Arial" panose="020B0604020202020204" pitchFamily="34" charset="0"/>
                </a:rPr>
                <a:t>Gain awareness of, develop, and be able to accept the transition pathways </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 </a:t>
              </a:r>
              <a:endParaRPr lang="nl-NL" sz="800" dirty="0">
                <a:effectLst/>
                <a:latin typeface="Open Sans   "/>
                <a:ea typeface="Calibri" panose="020F0502020204030204" pitchFamily="34" charset="0"/>
                <a:cs typeface="Arial" panose="020B0604020202020204" pitchFamily="34" charset="0"/>
              </a:endParaRPr>
            </a:p>
            <a:p>
              <a:pPr algn="ctr"/>
              <a:r>
                <a:rPr lang="en-GB" sz="800" dirty="0">
                  <a:effectLst/>
                  <a:latin typeface="Open Sans   "/>
                  <a:ea typeface="Calibri" panose="020F0502020204030204" pitchFamily="34" charset="0"/>
                  <a:cs typeface="Arial" panose="020B0604020202020204" pitchFamily="34" charset="0"/>
                </a:rPr>
                <a:t>Activity 4</a:t>
              </a:r>
              <a:endParaRPr lang="nl-NL" sz="800" dirty="0">
                <a:effectLst/>
                <a:latin typeface="Open Sans   "/>
                <a:ea typeface="Calibri" panose="020F0502020204030204" pitchFamily="34" charset="0"/>
                <a:cs typeface="Arial" panose="020B0604020202020204" pitchFamily="34" charset="0"/>
              </a:endParaRPr>
            </a:p>
          </p:txBody>
        </p:sp>
      </p:grpSp>
      <p:sp>
        <p:nvSpPr>
          <p:cNvPr id="13" name="Tekstvak 2">
            <a:extLst>
              <a:ext uri="{FF2B5EF4-FFF2-40B4-BE49-F238E27FC236}">
                <a16:creationId xmlns:a16="http://schemas.microsoft.com/office/drawing/2014/main" id="{99730CC5-48D2-4E37-9826-E21F2F5FD214}"/>
              </a:ext>
            </a:extLst>
          </p:cNvPr>
          <p:cNvSpPr txBox="1">
            <a:spLocks noChangeArrowheads="1"/>
          </p:cNvSpPr>
          <p:nvPr/>
        </p:nvSpPr>
        <p:spPr bwMode="auto">
          <a:xfrm>
            <a:off x="6419797" y="6275084"/>
            <a:ext cx="5772203" cy="5382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000" dirty="0">
                <a:solidFill>
                  <a:schemeClr val="accent5"/>
                </a:solidFill>
                <a:effectLst/>
                <a:latin typeface="Open Sans   "/>
                <a:ea typeface="Calibri" panose="020F0502020204030204" pitchFamily="34" charset="0"/>
                <a:cs typeface="Arial" panose="020B0604020202020204" pitchFamily="34" charset="0"/>
              </a:rPr>
              <a:t>Coenen, J., van der Heijden, R., &amp; van Riel, A. (2019). Making a Transition toward more Mature Closed-Loop Supply Chain Management under Deep Uncertainty and Dynamic Complexity: A Methodology. </a:t>
            </a:r>
            <a:r>
              <a:rPr lang="nl-NL" sz="1000" i="1" dirty="0">
                <a:solidFill>
                  <a:schemeClr val="accent5"/>
                </a:solidFill>
                <a:effectLst/>
                <a:latin typeface="Open Sans   "/>
                <a:ea typeface="Calibri" panose="020F0502020204030204" pitchFamily="34" charset="0"/>
                <a:cs typeface="Arial" panose="020B0604020202020204" pitchFamily="34" charset="0"/>
              </a:rPr>
              <a:t>Sustainability</a:t>
            </a:r>
            <a:r>
              <a:rPr lang="nl-NL" sz="1000" dirty="0">
                <a:solidFill>
                  <a:schemeClr val="accent5"/>
                </a:solidFill>
                <a:effectLst/>
                <a:latin typeface="Open Sans   "/>
                <a:ea typeface="Calibri" panose="020F0502020204030204" pitchFamily="34" charset="0"/>
                <a:cs typeface="Arial" panose="020B0604020202020204" pitchFamily="34" charset="0"/>
              </a:rPr>
              <a:t>, 11(8), 2318. </a:t>
            </a:r>
          </a:p>
        </p:txBody>
      </p:sp>
    </p:spTree>
    <p:extLst>
      <p:ext uri="{BB962C8B-B14F-4D97-AF65-F5344CB8AC3E}">
        <p14:creationId xmlns:p14="http://schemas.microsoft.com/office/powerpoint/2010/main" val="348527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876000" y="1725960"/>
            <a:ext cx="11005562" cy="4248472"/>
          </a:xfrm>
        </p:spPr>
        <p:txBody>
          <a:bodyPr/>
          <a:lstStyle/>
          <a:p>
            <a:pPr marL="342900" indent="-342900">
              <a:buFontTx/>
              <a:buChar char="-"/>
            </a:pPr>
            <a:r>
              <a:rPr lang="nl-NL" sz="2400" b="1" dirty="0">
                <a:latin typeface="+mn-lt"/>
              </a:rPr>
              <a:t>Veel aandacht in beleidsdocumenten. Complexiteit o.a.</a:t>
            </a:r>
          </a:p>
          <a:p>
            <a:pPr marL="342900" indent="-342900">
              <a:buFontTx/>
              <a:buChar char="-"/>
            </a:pPr>
            <a:endParaRPr lang="nl-NL" sz="2400" b="1" dirty="0">
              <a:latin typeface="+mn-lt"/>
            </a:endParaRPr>
          </a:p>
          <a:p>
            <a:pPr marL="666900" lvl="2" indent="-342900">
              <a:buFontTx/>
              <a:buChar char="-"/>
            </a:pPr>
            <a:r>
              <a:rPr lang="nl-NL" sz="2400" b="1" dirty="0"/>
              <a:t>Veranderende RO / visie op bereikbaarheid (digitalisering)</a:t>
            </a:r>
          </a:p>
          <a:p>
            <a:pPr marL="666900" lvl="2" indent="-342900">
              <a:buFontTx/>
              <a:buChar char="-"/>
            </a:pPr>
            <a:endParaRPr lang="nl-NL" sz="2400" b="1" dirty="0"/>
          </a:p>
          <a:p>
            <a:pPr marL="666900" lvl="2" indent="-342900">
              <a:buFontTx/>
              <a:buChar char="-"/>
            </a:pPr>
            <a:r>
              <a:rPr lang="nl-NL" sz="2400" b="1" dirty="0"/>
              <a:t>Multi-actor, (semi-)publiek  - privaat</a:t>
            </a:r>
          </a:p>
          <a:p>
            <a:pPr marL="666900" lvl="2" indent="-342900">
              <a:buFontTx/>
              <a:buChar char="-"/>
            </a:pPr>
            <a:endParaRPr lang="nl-NL" sz="2400" b="1" dirty="0"/>
          </a:p>
          <a:p>
            <a:pPr marL="666900" lvl="2" indent="-342900">
              <a:buFontTx/>
              <a:buChar char="-"/>
            </a:pPr>
            <a:r>
              <a:rPr lang="nl-NL" sz="2400" b="1" dirty="0"/>
              <a:t>Technologische innovaties </a:t>
            </a:r>
          </a:p>
          <a:p>
            <a:pPr marL="666900" lvl="2" indent="-342900">
              <a:buFontTx/>
              <a:buChar char="-"/>
            </a:pPr>
            <a:endParaRPr lang="nl-NL" sz="2400" b="1" dirty="0"/>
          </a:p>
          <a:p>
            <a:pPr marL="666900" lvl="2" indent="-342900">
              <a:buFontTx/>
              <a:buChar char="-"/>
            </a:pPr>
            <a:r>
              <a:rPr lang="nl-NL" sz="2400" b="1" dirty="0"/>
              <a:t>Onzekere </a:t>
            </a:r>
            <a:r>
              <a:rPr lang="nl-NL" sz="2400" b="1" dirty="0" err="1"/>
              <a:t>sociaal-economische</a:t>
            </a:r>
            <a:r>
              <a:rPr lang="nl-NL" sz="2400" b="1" dirty="0"/>
              <a:t> context: veranderende reizigerswensen</a:t>
            </a:r>
          </a:p>
          <a:p>
            <a:pPr marL="666900" lvl="2" indent="-342900">
              <a:buFontTx/>
              <a:buChar char="-"/>
            </a:pPr>
            <a:endParaRPr lang="nl-NL" sz="2400" b="1" dirty="0"/>
          </a:p>
          <a:p>
            <a:pPr marL="342900" indent="-342900">
              <a:buFontTx/>
              <a:buChar char="-"/>
            </a:pPr>
            <a:endParaRPr lang="nl-NL" sz="2400" dirty="0"/>
          </a:p>
          <a:p>
            <a:pPr marL="342900" indent="-342900">
              <a:buFontTx/>
              <a:buChar char="-"/>
            </a:pPr>
            <a:endParaRPr lang="nl-NL" sz="2400" dirty="0"/>
          </a:p>
        </p:txBody>
      </p:sp>
      <p:sp>
        <p:nvSpPr>
          <p:cNvPr id="3" name="Titel 2">
            <a:extLst>
              <a:ext uri="{FF2B5EF4-FFF2-40B4-BE49-F238E27FC236}">
                <a16:creationId xmlns:a16="http://schemas.microsoft.com/office/drawing/2014/main" id="{B6F80D2F-D867-4A39-AC03-9B022A5ABF81}"/>
              </a:ext>
            </a:extLst>
          </p:cNvPr>
          <p:cNvSpPr>
            <a:spLocks noGrp="1"/>
          </p:cNvSpPr>
          <p:nvPr>
            <p:ph type="title"/>
          </p:nvPr>
        </p:nvSpPr>
        <p:spPr>
          <a:xfrm>
            <a:off x="876000" y="603624"/>
            <a:ext cx="10440000" cy="720000"/>
          </a:xfrm>
        </p:spPr>
        <p:txBody>
          <a:bodyPr/>
          <a:lstStyle/>
          <a:p>
            <a:r>
              <a:rPr lang="nl-NL" b="1" dirty="0">
                <a:solidFill>
                  <a:schemeClr val="accent5"/>
                </a:solidFill>
                <a:latin typeface="+mn-lt"/>
              </a:rPr>
              <a:t>Voorbeeld: duurzame mobiliteit </a:t>
            </a:r>
            <a:endParaRPr lang="nl-NL" sz="2800" b="1" dirty="0">
              <a:solidFill>
                <a:schemeClr val="accent5"/>
              </a:solidFill>
              <a:latin typeface="+mn-lt"/>
            </a:endParaRPr>
          </a:p>
        </p:txBody>
      </p:sp>
      <p:sp>
        <p:nvSpPr>
          <p:cNvPr id="5" name="Rechthoek 4">
            <a:extLst>
              <a:ext uri="{FF2B5EF4-FFF2-40B4-BE49-F238E27FC236}">
                <a16:creationId xmlns:a16="http://schemas.microsoft.com/office/drawing/2014/main" id="{02163D95-D839-4E07-BD47-1B7F2B8F818A}"/>
              </a:ext>
            </a:extLst>
          </p:cNvPr>
          <p:cNvSpPr/>
          <p:nvPr/>
        </p:nvSpPr>
        <p:spPr>
          <a:xfrm>
            <a:off x="9696400" y="5517232"/>
            <a:ext cx="1944216"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19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34A2E9-AA44-467F-9393-D530B7B0843D}"/>
              </a:ext>
            </a:extLst>
          </p:cNvPr>
          <p:cNvSpPr>
            <a:spLocks noGrp="1"/>
          </p:cNvSpPr>
          <p:nvPr>
            <p:ph type="body" sz="quarter" idx="13"/>
          </p:nvPr>
        </p:nvSpPr>
        <p:spPr>
          <a:xfrm>
            <a:off x="409842" y="1174356"/>
            <a:ext cx="4727127" cy="2912586"/>
          </a:xfrm>
        </p:spPr>
        <p:txBody>
          <a:bodyPr vert="horz" lIns="0" tIns="0" rIns="0" bIns="0" rtlCol="0" anchor="t">
            <a:noAutofit/>
          </a:bodyPr>
          <a:lstStyle/>
          <a:p>
            <a:pPr marL="323850" indent="-323850"/>
            <a:r>
              <a:rPr lang="en-US" sz="2000" dirty="0" err="1">
                <a:solidFill>
                  <a:schemeClr val="accent5"/>
                </a:solidFill>
              </a:rPr>
              <a:t>Infrastructuur</a:t>
            </a:r>
            <a:r>
              <a:rPr lang="en-US" sz="2000" dirty="0">
                <a:solidFill>
                  <a:schemeClr val="accent5"/>
                </a:solidFill>
              </a:rPr>
              <a:t>: </a:t>
            </a:r>
            <a:r>
              <a:rPr lang="en-US" sz="2000" dirty="0" err="1">
                <a:solidFill>
                  <a:schemeClr val="accent5"/>
                </a:solidFill>
              </a:rPr>
              <a:t>fietsstraten</a:t>
            </a:r>
            <a:r>
              <a:rPr lang="en-US" sz="2000" dirty="0">
                <a:solidFill>
                  <a:schemeClr val="accent5"/>
                </a:solidFill>
              </a:rPr>
              <a:t>, OV- lanes, P&amp;R </a:t>
            </a:r>
            <a:r>
              <a:rPr lang="en-US" sz="2000" dirty="0" err="1">
                <a:solidFill>
                  <a:schemeClr val="accent5"/>
                </a:solidFill>
              </a:rPr>
              <a:t>ipv</a:t>
            </a:r>
            <a:r>
              <a:rPr lang="en-US" sz="2000" dirty="0">
                <a:solidFill>
                  <a:schemeClr val="accent5"/>
                </a:solidFill>
              </a:rPr>
              <a:t> </a:t>
            </a:r>
            <a:r>
              <a:rPr lang="en-US" sz="2000" dirty="0" err="1">
                <a:solidFill>
                  <a:schemeClr val="accent5"/>
                </a:solidFill>
              </a:rPr>
              <a:t>straatparkeren</a:t>
            </a:r>
            <a:r>
              <a:rPr lang="en-US" sz="2000" dirty="0">
                <a:solidFill>
                  <a:schemeClr val="accent5"/>
                </a:solidFill>
              </a:rPr>
              <a:t>,…</a:t>
            </a:r>
          </a:p>
          <a:p>
            <a:pPr marL="323850" indent="-323850"/>
            <a:r>
              <a:rPr lang="en-US" sz="2000" dirty="0" err="1">
                <a:solidFill>
                  <a:schemeClr val="accent5"/>
                </a:solidFill>
              </a:rPr>
              <a:t>Voertuigen</a:t>
            </a:r>
            <a:r>
              <a:rPr lang="en-US" sz="2000" dirty="0">
                <a:solidFill>
                  <a:schemeClr val="accent5"/>
                </a:solidFill>
              </a:rPr>
              <a:t>: </a:t>
            </a:r>
            <a:r>
              <a:rPr lang="en-US" sz="2000" dirty="0" err="1">
                <a:solidFill>
                  <a:schemeClr val="accent5"/>
                </a:solidFill>
              </a:rPr>
              <a:t>micromobiliteit</a:t>
            </a:r>
            <a:r>
              <a:rPr lang="en-US" sz="2000" dirty="0">
                <a:solidFill>
                  <a:schemeClr val="accent5"/>
                </a:solidFill>
              </a:rPr>
              <a:t>, </a:t>
            </a:r>
            <a:r>
              <a:rPr lang="en-US" sz="2000" dirty="0" err="1">
                <a:solidFill>
                  <a:schemeClr val="accent5"/>
                </a:solidFill>
              </a:rPr>
              <a:t>schone</a:t>
            </a:r>
            <a:r>
              <a:rPr lang="en-US" sz="2000" dirty="0">
                <a:solidFill>
                  <a:schemeClr val="accent5"/>
                </a:solidFill>
              </a:rPr>
              <a:t> </a:t>
            </a:r>
            <a:r>
              <a:rPr lang="en-US" sz="2000" dirty="0" err="1">
                <a:solidFill>
                  <a:schemeClr val="accent5"/>
                </a:solidFill>
              </a:rPr>
              <a:t>aandrijving</a:t>
            </a:r>
            <a:r>
              <a:rPr lang="en-US" sz="2000" dirty="0">
                <a:solidFill>
                  <a:schemeClr val="accent5"/>
                </a:solidFill>
              </a:rPr>
              <a:t>, AVG, …</a:t>
            </a:r>
            <a:endParaRPr lang="en-US" sz="2000" dirty="0">
              <a:solidFill>
                <a:schemeClr val="accent5"/>
              </a:solidFill>
              <a:ea typeface="Open Sans"/>
              <a:cs typeface="Open Sans"/>
            </a:endParaRPr>
          </a:p>
          <a:p>
            <a:pPr marL="323850" indent="-323850"/>
            <a:r>
              <a:rPr lang="en-US" sz="2000" dirty="0" err="1">
                <a:solidFill>
                  <a:schemeClr val="accent5"/>
                </a:solidFill>
              </a:rPr>
              <a:t>Reizen</a:t>
            </a:r>
            <a:r>
              <a:rPr lang="en-US" sz="2000" dirty="0">
                <a:solidFill>
                  <a:schemeClr val="accent5"/>
                </a:solidFill>
              </a:rPr>
              <a:t>: </a:t>
            </a:r>
            <a:r>
              <a:rPr lang="en-US" sz="2000" dirty="0" err="1">
                <a:solidFill>
                  <a:schemeClr val="accent5"/>
                </a:solidFill>
              </a:rPr>
              <a:t>fiets</a:t>
            </a:r>
            <a:r>
              <a:rPr lang="en-US" sz="2000" dirty="0">
                <a:solidFill>
                  <a:schemeClr val="accent5"/>
                </a:solidFill>
              </a:rPr>
              <a:t>, OV, </a:t>
            </a:r>
            <a:r>
              <a:rPr lang="en-US" sz="2000" dirty="0" err="1">
                <a:solidFill>
                  <a:schemeClr val="accent5"/>
                </a:solidFill>
              </a:rPr>
              <a:t>Keten-diensten</a:t>
            </a:r>
            <a:r>
              <a:rPr lang="en-US" sz="2000" dirty="0">
                <a:solidFill>
                  <a:schemeClr val="accent5"/>
                </a:solidFill>
              </a:rPr>
              <a:t> (</a:t>
            </a:r>
            <a:r>
              <a:rPr lang="en-US" sz="2000" dirty="0" err="1">
                <a:solidFill>
                  <a:schemeClr val="accent5"/>
                </a:solidFill>
              </a:rPr>
              <a:t>MaaS</a:t>
            </a:r>
            <a:r>
              <a:rPr lang="en-US" sz="2000" dirty="0">
                <a:solidFill>
                  <a:schemeClr val="accent5"/>
                </a:solidFill>
              </a:rPr>
              <a:t>), </a:t>
            </a:r>
            <a:r>
              <a:rPr lang="en-US" sz="2000" dirty="0" err="1">
                <a:solidFill>
                  <a:schemeClr val="accent5"/>
                </a:solidFill>
              </a:rPr>
              <a:t>deelmobiliteit</a:t>
            </a:r>
            <a:r>
              <a:rPr lang="en-US" sz="2000" dirty="0">
                <a:solidFill>
                  <a:schemeClr val="accent5"/>
                </a:solidFill>
              </a:rPr>
              <a:t>, ….</a:t>
            </a:r>
          </a:p>
          <a:p>
            <a:pPr marL="323850" indent="-323850"/>
            <a:r>
              <a:rPr lang="en-US" sz="2000" dirty="0" err="1">
                <a:solidFill>
                  <a:schemeClr val="accent5"/>
                </a:solidFill>
              </a:rPr>
              <a:t>Activiteiten</a:t>
            </a:r>
            <a:r>
              <a:rPr lang="en-US" sz="2000" dirty="0">
                <a:solidFill>
                  <a:schemeClr val="accent5"/>
                </a:solidFill>
              </a:rPr>
              <a:t>: 15-minuten </a:t>
            </a:r>
            <a:r>
              <a:rPr lang="en-US" sz="2000" dirty="0" err="1">
                <a:solidFill>
                  <a:schemeClr val="accent5"/>
                </a:solidFill>
              </a:rPr>
              <a:t>stad</a:t>
            </a:r>
            <a:r>
              <a:rPr lang="en-US" sz="2000" dirty="0">
                <a:solidFill>
                  <a:schemeClr val="accent5"/>
                </a:solidFill>
              </a:rPr>
              <a:t>, </a:t>
            </a:r>
            <a:r>
              <a:rPr lang="en-US" sz="2000" dirty="0" err="1">
                <a:solidFill>
                  <a:schemeClr val="accent5"/>
                </a:solidFill>
              </a:rPr>
              <a:t>d</a:t>
            </a:r>
            <a:r>
              <a:rPr lang="en-US" sz="2000" dirty="0" err="1">
                <a:solidFill>
                  <a:schemeClr val="accent5"/>
                </a:solidFill>
                <a:ea typeface="Open Sans"/>
                <a:cs typeface="Open Sans"/>
              </a:rPr>
              <a:t>igitale</a:t>
            </a:r>
            <a:r>
              <a:rPr lang="en-US" sz="2000" dirty="0">
                <a:solidFill>
                  <a:schemeClr val="accent5"/>
                </a:solidFill>
                <a:ea typeface="Open Sans"/>
                <a:cs typeface="Open Sans"/>
              </a:rPr>
              <a:t> </a:t>
            </a:r>
            <a:r>
              <a:rPr lang="en-US" sz="2000" dirty="0" err="1">
                <a:solidFill>
                  <a:schemeClr val="accent5"/>
                </a:solidFill>
                <a:ea typeface="Open Sans"/>
                <a:cs typeface="Open Sans"/>
              </a:rPr>
              <a:t>connectiviteit</a:t>
            </a:r>
            <a:r>
              <a:rPr lang="en-US" sz="2000" dirty="0">
                <a:solidFill>
                  <a:schemeClr val="accent5"/>
                </a:solidFill>
                <a:ea typeface="Open Sans"/>
                <a:cs typeface="Open Sans"/>
              </a:rPr>
              <a:t>, ….</a:t>
            </a:r>
          </a:p>
          <a:p>
            <a:pPr marL="0" indent="0">
              <a:buNone/>
            </a:pPr>
            <a:endParaRPr lang="en-US" sz="2200" b="1" dirty="0">
              <a:solidFill>
                <a:schemeClr val="accent5"/>
              </a:solidFill>
              <a:ea typeface="Open Sans"/>
              <a:cs typeface="Open Sans"/>
            </a:endParaRPr>
          </a:p>
          <a:p>
            <a:pPr marL="0" indent="0">
              <a:buNone/>
            </a:pPr>
            <a:r>
              <a:rPr lang="en-US" sz="2200" b="1" dirty="0">
                <a:solidFill>
                  <a:schemeClr val="accent5"/>
                </a:solidFill>
                <a:ea typeface="Open Sans"/>
                <a:cs typeface="Open Sans"/>
              </a:rPr>
              <a:t>Socio-</a:t>
            </a:r>
            <a:r>
              <a:rPr lang="en-US" sz="2200" b="1" dirty="0" err="1">
                <a:solidFill>
                  <a:schemeClr val="accent5"/>
                </a:solidFill>
                <a:ea typeface="Open Sans"/>
                <a:cs typeface="Open Sans"/>
              </a:rPr>
              <a:t>technische</a:t>
            </a:r>
            <a:r>
              <a:rPr lang="en-US" sz="2200" b="1" dirty="0">
                <a:solidFill>
                  <a:schemeClr val="accent5"/>
                </a:solidFill>
                <a:ea typeface="Open Sans"/>
                <a:cs typeface="Open Sans"/>
              </a:rPr>
              <a:t> </a:t>
            </a:r>
            <a:r>
              <a:rPr lang="en-US" sz="2200" b="1" dirty="0" err="1">
                <a:solidFill>
                  <a:schemeClr val="accent5"/>
                </a:solidFill>
                <a:ea typeface="Open Sans"/>
                <a:cs typeface="Open Sans"/>
              </a:rPr>
              <a:t>perspectief</a:t>
            </a:r>
            <a:r>
              <a:rPr lang="en-US" sz="2200" b="1" dirty="0">
                <a:solidFill>
                  <a:schemeClr val="accent5"/>
                </a:solidFill>
                <a:ea typeface="Open Sans"/>
                <a:cs typeface="Open Sans"/>
              </a:rPr>
              <a:t>; </a:t>
            </a:r>
          </a:p>
          <a:p>
            <a:pPr marL="0" indent="0">
              <a:buNone/>
            </a:pPr>
            <a:r>
              <a:rPr lang="en-US" sz="2200" b="1" dirty="0">
                <a:solidFill>
                  <a:schemeClr val="accent5"/>
                </a:solidFill>
                <a:ea typeface="Open Sans"/>
                <a:cs typeface="Open Sans"/>
              </a:rPr>
              <a:t>multi-actor </a:t>
            </a:r>
            <a:r>
              <a:rPr lang="en-US" sz="2200" b="1" dirty="0" err="1">
                <a:solidFill>
                  <a:schemeClr val="accent5"/>
                </a:solidFill>
                <a:ea typeface="Open Sans"/>
                <a:cs typeface="Open Sans"/>
              </a:rPr>
              <a:t>besliscontext</a:t>
            </a:r>
            <a:r>
              <a:rPr lang="en-US" sz="2200" b="1" dirty="0">
                <a:solidFill>
                  <a:schemeClr val="accent5"/>
                </a:solidFill>
                <a:ea typeface="Open Sans"/>
                <a:cs typeface="Open Sans"/>
              </a:rPr>
              <a:t>;</a:t>
            </a:r>
          </a:p>
          <a:p>
            <a:pPr marL="0" indent="0">
              <a:buNone/>
            </a:pPr>
            <a:r>
              <a:rPr lang="en-US" sz="2200" b="1" dirty="0" err="1">
                <a:solidFill>
                  <a:schemeClr val="accent5"/>
                </a:solidFill>
                <a:ea typeface="Open Sans"/>
                <a:cs typeface="Open Sans"/>
              </a:rPr>
              <a:t>conflicterende</a:t>
            </a:r>
            <a:r>
              <a:rPr lang="en-US" sz="2200" b="1" dirty="0">
                <a:solidFill>
                  <a:schemeClr val="accent5"/>
                </a:solidFill>
                <a:ea typeface="Open Sans"/>
                <a:cs typeface="Open Sans"/>
              </a:rPr>
              <a:t> </a:t>
            </a:r>
            <a:r>
              <a:rPr lang="en-US" sz="2200" b="1" dirty="0" err="1">
                <a:solidFill>
                  <a:schemeClr val="accent5"/>
                </a:solidFill>
                <a:ea typeface="Open Sans"/>
                <a:cs typeface="Open Sans"/>
              </a:rPr>
              <a:t>belangen</a:t>
            </a:r>
            <a:r>
              <a:rPr lang="en-US" sz="2200" b="1" dirty="0">
                <a:solidFill>
                  <a:schemeClr val="accent5"/>
                </a:solidFill>
                <a:ea typeface="Open Sans"/>
                <a:cs typeface="Open Sans"/>
              </a:rPr>
              <a:t>;</a:t>
            </a:r>
          </a:p>
          <a:p>
            <a:pPr marL="0" indent="0">
              <a:buNone/>
            </a:pPr>
            <a:r>
              <a:rPr lang="en-US" sz="2200" b="1" dirty="0">
                <a:solidFill>
                  <a:schemeClr val="accent5"/>
                </a:solidFill>
                <a:ea typeface="Open Sans"/>
                <a:cs typeface="Open Sans"/>
              </a:rPr>
              <a:t>(</a:t>
            </a:r>
            <a:r>
              <a:rPr lang="en-US" sz="2200" b="1" dirty="0" err="1">
                <a:solidFill>
                  <a:schemeClr val="accent5"/>
                </a:solidFill>
                <a:ea typeface="Open Sans"/>
                <a:cs typeface="Open Sans"/>
              </a:rPr>
              <a:t>diepe</a:t>
            </a:r>
            <a:r>
              <a:rPr lang="en-US" sz="2200" b="1" dirty="0">
                <a:solidFill>
                  <a:schemeClr val="accent5"/>
                </a:solidFill>
                <a:ea typeface="Open Sans"/>
                <a:cs typeface="Open Sans"/>
              </a:rPr>
              <a:t>) </a:t>
            </a:r>
            <a:r>
              <a:rPr lang="en-US" sz="2200" b="1" dirty="0" err="1">
                <a:solidFill>
                  <a:schemeClr val="accent5"/>
                </a:solidFill>
                <a:ea typeface="Open Sans"/>
                <a:cs typeface="Open Sans"/>
              </a:rPr>
              <a:t>onzekerheid</a:t>
            </a:r>
            <a:r>
              <a:rPr lang="en-US" sz="2200" b="1" dirty="0">
                <a:solidFill>
                  <a:schemeClr val="accent5"/>
                </a:solidFill>
                <a:ea typeface="Open Sans"/>
                <a:cs typeface="Open Sans"/>
              </a:rPr>
              <a:t> </a:t>
            </a:r>
          </a:p>
          <a:p>
            <a:pPr marL="323850" indent="-323850"/>
            <a:endParaRPr lang="en-US" dirty="0">
              <a:ea typeface="Open Sans"/>
              <a:cs typeface="Open Sans"/>
            </a:endParaRPr>
          </a:p>
          <a:p>
            <a:pPr marL="0" indent="0">
              <a:buNone/>
            </a:pPr>
            <a:endParaRPr lang="en-US" dirty="0">
              <a:ea typeface="Open Sans"/>
              <a:cs typeface="Open Sans"/>
            </a:endParaRPr>
          </a:p>
          <a:p>
            <a:pPr marL="323850" indent="-323850"/>
            <a:endParaRPr lang="en-US" dirty="0">
              <a:ea typeface="Open Sans"/>
              <a:cs typeface="Open Sans"/>
            </a:endParaRPr>
          </a:p>
        </p:txBody>
      </p:sp>
      <p:sp>
        <p:nvSpPr>
          <p:cNvPr id="4" name="Title 3">
            <a:extLst>
              <a:ext uri="{FF2B5EF4-FFF2-40B4-BE49-F238E27FC236}">
                <a16:creationId xmlns:a16="http://schemas.microsoft.com/office/drawing/2014/main" id="{D7A68482-65C1-4024-8249-9A3F78A9DBC0}"/>
              </a:ext>
            </a:extLst>
          </p:cNvPr>
          <p:cNvSpPr>
            <a:spLocks noGrp="1"/>
          </p:cNvSpPr>
          <p:nvPr>
            <p:ph type="title"/>
          </p:nvPr>
        </p:nvSpPr>
        <p:spPr>
          <a:xfrm>
            <a:off x="409842" y="430133"/>
            <a:ext cx="4727127" cy="720000"/>
          </a:xfrm>
        </p:spPr>
        <p:txBody>
          <a:bodyPr>
            <a:noAutofit/>
          </a:bodyPr>
          <a:lstStyle/>
          <a:p>
            <a:r>
              <a:rPr lang="en-US" sz="2800" b="1" cap="none" spc="-210" dirty="0" err="1">
                <a:solidFill>
                  <a:schemeClr val="accent5"/>
                </a:solidFill>
                <a:latin typeface="+mn-lt"/>
              </a:rPr>
              <a:t>uiteenlopende</a:t>
            </a:r>
            <a:r>
              <a:rPr lang="en-US" sz="2800" b="1" cap="none" spc="-210" dirty="0">
                <a:solidFill>
                  <a:schemeClr val="accent5"/>
                </a:solidFill>
                <a:latin typeface="+mn-lt"/>
              </a:rPr>
              <a:t> </a:t>
            </a:r>
            <a:r>
              <a:rPr lang="en-US" sz="2800" b="1" cap="none" spc="-210" dirty="0" err="1">
                <a:solidFill>
                  <a:schemeClr val="accent5"/>
                </a:solidFill>
                <a:latin typeface="+mn-lt"/>
              </a:rPr>
              <a:t>ideeën</a:t>
            </a:r>
            <a:r>
              <a:rPr lang="en-US" sz="2800" b="1" cap="none" spc="-210" dirty="0">
                <a:solidFill>
                  <a:schemeClr val="accent5"/>
                </a:solidFill>
                <a:latin typeface="+mn-lt"/>
              </a:rPr>
              <a:t>:</a:t>
            </a:r>
            <a:r>
              <a:rPr lang="en-US" sz="2800" b="1" spc="-210" dirty="0">
                <a:solidFill>
                  <a:schemeClr val="accent5"/>
                </a:solidFill>
                <a:latin typeface="+mn-lt"/>
              </a:rPr>
              <a:t> </a:t>
            </a:r>
            <a:endParaRPr lang="en-US" sz="2800" b="1" cap="none" spc="-210" dirty="0">
              <a:solidFill>
                <a:schemeClr val="accent5"/>
              </a:solidFill>
              <a:latin typeface="+mn-lt"/>
            </a:endParaRPr>
          </a:p>
        </p:txBody>
      </p:sp>
      <p:pic>
        <p:nvPicPr>
          <p:cNvPr id="9" name="Picture 9">
            <a:extLst>
              <a:ext uri="{FF2B5EF4-FFF2-40B4-BE49-F238E27FC236}">
                <a16:creationId xmlns:a16="http://schemas.microsoft.com/office/drawing/2014/main" id="{4B87FB5F-084E-447B-87E5-8165995F9E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6969" y="362693"/>
            <a:ext cx="2428097" cy="1813864"/>
          </a:xfrm>
          <a:prstGeom prst="rect">
            <a:avLst/>
          </a:prstGeom>
        </p:spPr>
      </p:pic>
      <p:pic>
        <p:nvPicPr>
          <p:cNvPr id="2" name="Picture 1"/>
          <p:cNvPicPr>
            <a:picLocks noChangeAspect="1"/>
          </p:cNvPicPr>
          <p:nvPr/>
        </p:nvPicPr>
        <p:blipFill>
          <a:blip r:embed="rId4"/>
          <a:stretch>
            <a:fillRect/>
          </a:stretch>
        </p:blipFill>
        <p:spPr>
          <a:xfrm>
            <a:off x="5102877" y="4310833"/>
            <a:ext cx="1906192" cy="1906192"/>
          </a:xfrm>
          <a:prstGeom prst="rect">
            <a:avLst/>
          </a:prstGeom>
        </p:spPr>
      </p:pic>
      <p:pic>
        <p:nvPicPr>
          <p:cNvPr id="5" name="Picture 4"/>
          <p:cNvPicPr>
            <a:picLocks noChangeAspect="1"/>
          </p:cNvPicPr>
          <p:nvPr/>
        </p:nvPicPr>
        <p:blipFill>
          <a:blip r:embed="rId5"/>
          <a:stretch>
            <a:fillRect/>
          </a:stretch>
        </p:blipFill>
        <p:spPr>
          <a:xfrm>
            <a:off x="6804419" y="4973435"/>
            <a:ext cx="2398044" cy="1438827"/>
          </a:xfrm>
          <a:prstGeom prst="rect">
            <a:avLst/>
          </a:prstGeom>
        </p:spPr>
      </p:pic>
      <p:pic>
        <p:nvPicPr>
          <p:cNvPr id="7" name="Picture 6"/>
          <p:cNvPicPr>
            <a:picLocks noChangeAspect="1"/>
          </p:cNvPicPr>
          <p:nvPr/>
        </p:nvPicPr>
        <p:blipFill>
          <a:blip r:embed="rId6"/>
          <a:stretch>
            <a:fillRect/>
          </a:stretch>
        </p:blipFill>
        <p:spPr>
          <a:xfrm>
            <a:off x="7154941" y="932815"/>
            <a:ext cx="2830525" cy="1698315"/>
          </a:xfrm>
          <a:prstGeom prst="rect">
            <a:avLst/>
          </a:prstGeom>
        </p:spPr>
      </p:pic>
      <p:pic>
        <p:nvPicPr>
          <p:cNvPr id="10" name="Picture 9"/>
          <p:cNvPicPr>
            <a:picLocks noChangeAspect="1"/>
          </p:cNvPicPr>
          <p:nvPr/>
        </p:nvPicPr>
        <p:blipFill>
          <a:blip r:embed="rId7"/>
          <a:stretch>
            <a:fillRect/>
          </a:stretch>
        </p:blipFill>
        <p:spPr>
          <a:xfrm>
            <a:off x="5121921" y="2630649"/>
            <a:ext cx="3159105" cy="1352265"/>
          </a:xfrm>
          <a:prstGeom prst="rect">
            <a:avLst/>
          </a:prstGeom>
        </p:spPr>
      </p:pic>
      <p:pic>
        <p:nvPicPr>
          <p:cNvPr id="8" name="Picture 8" descr="A picture containing building, outdoor, ground, road&#10;&#10;Description automatically generated">
            <a:extLst>
              <a:ext uri="{FF2B5EF4-FFF2-40B4-BE49-F238E27FC236}">
                <a16:creationId xmlns:a16="http://schemas.microsoft.com/office/drawing/2014/main" id="{18A7CBB1-BCAC-44E4-A3DD-24EFBEDD79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83844" y="1741317"/>
            <a:ext cx="2654507" cy="1779625"/>
          </a:xfrm>
          <a:prstGeom prst="rect">
            <a:avLst/>
          </a:prstGeom>
        </p:spPr>
      </p:pic>
      <p:pic>
        <p:nvPicPr>
          <p:cNvPr id="1026" name="Picture 2" descr="Pedal power for the last mile – Eurocit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9097" y="330678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kaart internationale treinreizen netwerk">
            <a:extLst>
              <a:ext uri="{FF2B5EF4-FFF2-40B4-BE49-F238E27FC236}">
                <a16:creationId xmlns:a16="http://schemas.microsoft.com/office/drawing/2014/main" id="{333E1A65-EA1C-4D94-A436-E6043F79AA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9623" y="4726003"/>
            <a:ext cx="2561315" cy="170153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B49A9893-30B7-4D0C-BF45-EF3A111C95D5}"/>
              </a:ext>
            </a:extLst>
          </p:cNvPr>
          <p:cNvSpPr/>
          <p:nvPr/>
        </p:nvSpPr>
        <p:spPr>
          <a:xfrm>
            <a:off x="589651" y="5187177"/>
            <a:ext cx="4513225" cy="121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523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2E89AEE3-0127-47CF-8801-5CB39CB8BFF2@ws.tudelft.net"/>
          <p:cNvPicPr/>
          <p:nvPr/>
        </p:nvPicPr>
        <p:blipFill>
          <a:blip r:embed="rId2" r:link="rId3">
            <a:extLst>
              <a:ext uri="{28A0092B-C50C-407E-A947-70E740481C1C}">
                <a14:useLocalDpi xmlns:a14="http://schemas.microsoft.com/office/drawing/2010/main"/>
              </a:ext>
            </a:extLst>
          </a:blip>
          <a:srcRect/>
          <a:stretch>
            <a:fillRect/>
          </a:stretch>
        </p:blipFill>
        <p:spPr bwMode="auto">
          <a:xfrm>
            <a:off x="1343472" y="476672"/>
            <a:ext cx="7920880" cy="4176464"/>
          </a:xfrm>
          <a:prstGeom prst="rect">
            <a:avLst/>
          </a:prstGeom>
          <a:noFill/>
          <a:ln>
            <a:noFill/>
          </a:ln>
        </p:spPr>
      </p:pic>
      <p:sp>
        <p:nvSpPr>
          <p:cNvPr id="3" name="Rechthoek 2"/>
          <p:cNvSpPr/>
          <p:nvPr/>
        </p:nvSpPr>
        <p:spPr>
          <a:xfrm>
            <a:off x="1546910" y="4581128"/>
            <a:ext cx="7514004" cy="1720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r>
              <a:rPr lang="en-US" dirty="0">
                <a:solidFill>
                  <a:srgbClr val="FF0000"/>
                </a:solidFill>
              </a:rPr>
              <a:t>Government – Providers: PhD at RU/TUD</a:t>
            </a:r>
          </a:p>
          <a:p>
            <a:r>
              <a:rPr lang="en-US" dirty="0">
                <a:solidFill>
                  <a:srgbClr val="FFC000"/>
                </a:solidFill>
              </a:rPr>
              <a:t>Government – Consumers/Citizens: PhD at RU/TUD</a:t>
            </a:r>
          </a:p>
          <a:p>
            <a:r>
              <a:rPr lang="en-US" dirty="0">
                <a:solidFill>
                  <a:srgbClr val="00B0F0"/>
                </a:solidFill>
              </a:rPr>
              <a:t>Consumers/Citizens - Providers: postdoc at TUD/RU</a:t>
            </a:r>
          </a:p>
          <a:p>
            <a:r>
              <a:rPr lang="en-US" dirty="0">
                <a:solidFill>
                  <a:srgbClr val="00CC66"/>
                </a:solidFill>
              </a:rPr>
              <a:t>Future Transition Paths: PhD at TUD/RU</a:t>
            </a:r>
          </a:p>
          <a:p>
            <a:r>
              <a:rPr lang="en-US" dirty="0">
                <a:solidFill>
                  <a:srgbClr val="006600"/>
                </a:solidFill>
              </a:rPr>
              <a:t>Adaptive Policies: postdoc at RU/TUD</a:t>
            </a:r>
            <a:endParaRPr lang="nl-NL" dirty="0">
              <a:solidFill>
                <a:srgbClr val="006600"/>
              </a:solidFill>
            </a:endParaRPr>
          </a:p>
          <a:p>
            <a:pPr algn="ctr"/>
            <a:r>
              <a:rPr lang="nl-NL" dirty="0"/>
              <a:t>  </a:t>
            </a:r>
          </a:p>
        </p:txBody>
      </p:sp>
      <p:sp>
        <p:nvSpPr>
          <p:cNvPr id="7" name="Rechthoek 6"/>
          <p:cNvSpPr/>
          <p:nvPr/>
        </p:nvSpPr>
        <p:spPr>
          <a:xfrm>
            <a:off x="6384032" y="5517232"/>
            <a:ext cx="3324230" cy="1058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Start: sept. 2020</a:t>
            </a:r>
          </a:p>
        </p:txBody>
      </p:sp>
      <p:sp>
        <p:nvSpPr>
          <p:cNvPr id="4" name="Rechthoek 3">
            <a:extLst>
              <a:ext uri="{FF2B5EF4-FFF2-40B4-BE49-F238E27FC236}">
                <a16:creationId xmlns:a16="http://schemas.microsoft.com/office/drawing/2014/main" id="{C5DFE777-9AFC-40AF-A715-32B4BC82FD3B}"/>
              </a:ext>
            </a:extLst>
          </p:cNvPr>
          <p:cNvSpPr/>
          <p:nvPr/>
        </p:nvSpPr>
        <p:spPr>
          <a:xfrm>
            <a:off x="9408367" y="620688"/>
            <a:ext cx="2304257" cy="15841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accent5"/>
                </a:solidFill>
              </a:rPr>
              <a:t>Structuur NWO-project</a:t>
            </a:r>
          </a:p>
          <a:p>
            <a:pPr algn="ctr"/>
            <a:r>
              <a:rPr lang="nl-NL" b="1" dirty="0">
                <a:solidFill>
                  <a:schemeClr val="accent5"/>
                </a:solidFill>
              </a:rPr>
              <a:t>“On the Move” (RU/TUD) </a:t>
            </a:r>
          </a:p>
        </p:txBody>
      </p:sp>
    </p:spTree>
    <p:extLst>
      <p:ext uri="{BB962C8B-B14F-4D97-AF65-F5344CB8AC3E}">
        <p14:creationId xmlns:p14="http://schemas.microsoft.com/office/powerpoint/2010/main" val="128678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48966-3A3F-4C37-83FF-8093FE3BE69C}"/>
              </a:ext>
            </a:extLst>
          </p:cNvPr>
          <p:cNvSpPr>
            <a:spLocks noGrp="1"/>
          </p:cNvSpPr>
          <p:nvPr>
            <p:ph type="body" sz="quarter" idx="13"/>
          </p:nvPr>
        </p:nvSpPr>
        <p:spPr>
          <a:xfrm>
            <a:off x="951678" y="835314"/>
            <a:ext cx="5309197" cy="5185974"/>
          </a:xfrm>
        </p:spPr>
        <p:txBody>
          <a:bodyPr vert="horz" lIns="0" tIns="0" rIns="0" bIns="0" rtlCol="0" anchor="t">
            <a:noAutofit/>
          </a:bodyPr>
          <a:lstStyle/>
          <a:p>
            <a:r>
              <a:rPr lang="en-GB" sz="2800" b="1" kern="1200" dirty="0">
                <a:effectLst/>
                <a:latin typeface="+mn-lt"/>
                <a:ea typeface="Times New Roman" panose="02020603050405020304" pitchFamily="18" charset="0"/>
                <a:cs typeface="Arial" panose="020B0604020202020204" pitchFamily="34" charset="0"/>
              </a:rPr>
              <a:t>“Sustainable mobility system: offers </a:t>
            </a:r>
            <a:r>
              <a:rPr lang="en-GB" sz="2800" b="1" i="1" kern="1200" dirty="0">
                <a:effectLst/>
                <a:latin typeface="+mn-lt"/>
                <a:ea typeface="Times New Roman" panose="02020603050405020304" pitchFamily="18" charset="0"/>
                <a:cs typeface="Arial" panose="020B0604020202020204" pitchFamily="34" charset="0"/>
              </a:rPr>
              <a:t>safe, user-oriented </a:t>
            </a:r>
            <a:r>
              <a:rPr lang="en-GB" sz="2800" b="1" kern="1200" dirty="0">
                <a:effectLst/>
                <a:latin typeface="+mn-lt"/>
                <a:ea typeface="Times New Roman" panose="02020603050405020304" pitchFamily="18" charset="0"/>
                <a:cs typeface="Arial" panose="020B0604020202020204" pitchFamily="34" charset="0"/>
              </a:rPr>
              <a:t>services, that is </a:t>
            </a:r>
            <a:r>
              <a:rPr lang="en-GB" sz="2800" b="1" i="1" kern="1200" dirty="0">
                <a:effectLst/>
                <a:latin typeface="+mn-lt"/>
                <a:ea typeface="Times New Roman" panose="02020603050405020304" pitchFamily="18" charset="0"/>
                <a:cs typeface="Arial" panose="020B0604020202020204" pitchFamily="34" charset="0"/>
              </a:rPr>
              <a:t>inclusive</a:t>
            </a:r>
            <a:r>
              <a:rPr lang="en-GB" sz="2800" b="1" kern="1200" dirty="0">
                <a:effectLst/>
                <a:latin typeface="+mn-lt"/>
                <a:ea typeface="Times New Roman" panose="02020603050405020304" pitchFamily="18" charset="0"/>
                <a:cs typeface="Arial" panose="020B0604020202020204" pitchFamily="34" charset="0"/>
              </a:rPr>
              <a:t> and </a:t>
            </a:r>
            <a:r>
              <a:rPr lang="en-GB" sz="2800" b="1" i="1" kern="1200" dirty="0">
                <a:effectLst/>
                <a:latin typeface="+mn-lt"/>
                <a:ea typeface="Times New Roman" panose="02020603050405020304" pitchFamily="18" charset="0"/>
                <a:cs typeface="Arial" panose="020B0604020202020204" pitchFamily="34" charset="0"/>
              </a:rPr>
              <a:t>affordable</a:t>
            </a:r>
            <a:r>
              <a:rPr lang="en-GB" sz="2800" b="1" kern="1200" dirty="0">
                <a:effectLst/>
                <a:latin typeface="+mn-lt"/>
                <a:ea typeface="Times New Roman" panose="02020603050405020304" pitchFamily="18" charset="0"/>
                <a:cs typeface="Arial" panose="020B0604020202020204" pitchFamily="34" charset="0"/>
              </a:rPr>
              <a:t>, and </a:t>
            </a:r>
            <a:r>
              <a:rPr lang="en-GB" sz="2800" b="1" i="1" kern="1200" dirty="0">
                <a:effectLst/>
                <a:latin typeface="+mn-lt"/>
                <a:ea typeface="Times New Roman" panose="02020603050405020304" pitchFamily="18" charset="0"/>
                <a:cs typeface="Arial" panose="020B0604020202020204" pitchFamily="34" charset="0"/>
              </a:rPr>
              <a:t>environmentally friendly</a:t>
            </a:r>
            <a:r>
              <a:rPr lang="en-GB" sz="2800" b="1" kern="1200" dirty="0">
                <a:effectLst/>
                <a:latin typeface="+mn-lt"/>
                <a:ea typeface="Times New Roman" panose="02020603050405020304" pitchFamily="18" charset="0"/>
                <a:cs typeface="Arial" panose="020B0604020202020204" pitchFamily="34" charset="0"/>
              </a:rPr>
              <a:t>, and that operates in an </a:t>
            </a:r>
            <a:r>
              <a:rPr lang="en-GB" sz="2800" b="1" i="1" kern="1200" dirty="0">
                <a:effectLst/>
                <a:latin typeface="+mn-lt"/>
                <a:ea typeface="Times New Roman" panose="02020603050405020304" pitchFamily="18" charset="0"/>
                <a:cs typeface="Arial" panose="020B0604020202020204" pitchFamily="34" charset="0"/>
              </a:rPr>
              <a:t>effective and efficient </a:t>
            </a:r>
            <a:r>
              <a:rPr lang="en-GB" sz="2800" b="1" kern="1200" dirty="0">
                <a:effectLst/>
                <a:latin typeface="+mn-lt"/>
                <a:ea typeface="Times New Roman" panose="02020603050405020304" pitchFamily="18" charset="0"/>
                <a:cs typeface="Arial" panose="020B0604020202020204" pitchFamily="34" charset="0"/>
              </a:rPr>
              <a:t>way”</a:t>
            </a:r>
            <a:r>
              <a:rPr lang="en-GB" sz="1800" b="1" kern="1200" dirty="0">
                <a:effectLst/>
                <a:latin typeface="+mn-lt"/>
                <a:ea typeface="Times New Roman" panose="02020603050405020304" pitchFamily="18" charset="0"/>
                <a:cs typeface="Arial" panose="020B0604020202020204" pitchFamily="34" charset="0"/>
              </a:rPr>
              <a:t> </a:t>
            </a:r>
            <a:endParaRPr lang="nl-NL" sz="1800" b="1" dirty="0">
              <a:effectLst/>
              <a:latin typeface="+mn-lt"/>
              <a:ea typeface="Calibri" panose="020F0502020204030204" pitchFamily="34" charset="0"/>
              <a:cs typeface="Arial" panose="020B0604020202020204" pitchFamily="34" charset="0"/>
            </a:endParaRPr>
          </a:p>
          <a:p>
            <a:endParaRPr lang="en-US" dirty="0">
              <a:latin typeface="+mn-lt"/>
            </a:endParaRPr>
          </a:p>
          <a:p>
            <a:endParaRPr lang="en-US" dirty="0">
              <a:latin typeface="+mn-lt"/>
            </a:endParaRPr>
          </a:p>
        </p:txBody>
      </p:sp>
      <p:grpSp>
        <p:nvGrpSpPr>
          <p:cNvPr id="41" name="Group 40">
            <a:extLst>
              <a:ext uri="{FF2B5EF4-FFF2-40B4-BE49-F238E27FC236}">
                <a16:creationId xmlns:a16="http://schemas.microsoft.com/office/drawing/2014/main" id="{F63D6CA3-4D9D-477B-BEF6-D2FF2F7F00F1}"/>
              </a:ext>
            </a:extLst>
          </p:cNvPr>
          <p:cNvGrpSpPr/>
          <p:nvPr/>
        </p:nvGrpSpPr>
        <p:grpSpPr>
          <a:xfrm>
            <a:off x="6456040" y="870937"/>
            <a:ext cx="5648070" cy="4176297"/>
            <a:chOff x="4279769" y="1685257"/>
            <a:chExt cx="5844619" cy="4321630"/>
          </a:xfrm>
        </p:grpSpPr>
        <p:grpSp>
          <p:nvGrpSpPr>
            <p:cNvPr id="42" name="Group 41">
              <a:extLst>
                <a:ext uri="{FF2B5EF4-FFF2-40B4-BE49-F238E27FC236}">
                  <a16:creationId xmlns:a16="http://schemas.microsoft.com/office/drawing/2014/main" id="{0981D41C-A4C9-4C93-BCC0-912775BD6A56}"/>
                </a:ext>
              </a:extLst>
            </p:cNvPr>
            <p:cNvGrpSpPr/>
            <p:nvPr/>
          </p:nvGrpSpPr>
          <p:grpSpPr>
            <a:xfrm>
              <a:off x="4279769" y="1685257"/>
              <a:ext cx="5844619" cy="4321630"/>
              <a:chOff x="4279769" y="1685257"/>
              <a:chExt cx="5844619" cy="4321630"/>
            </a:xfrm>
          </p:grpSpPr>
          <p:sp>
            <p:nvSpPr>
              <p:cNvPr id="46" name="Rectangle 45">
                <a:extLst>
                  <a:ext uri="{FF2B5EF4-FFF2-40B4-BE49-F238E27FC236}">
                    <a16:creationId xmlns:a16="http://schemas.microsoft.com/office/drawing/2014/main" id="{B840A065-958A-4AEE-828E-90B2421E2640}"/>
                  </a:ext>
                </a:extLst>
              </p:cNvPr>
              <p:cNvSpPr/>
              <p:nvPr/>
            </p:nvSpPr>
            <p:spPr>
              <a:xfrm>
                <a:off x="4279769" y="1685257"/>
                <a:ext cx="5844619" cy="43196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9C4F97A-DFD8-46C7-A617-E78509AC5500}"/>
                  </a:ext>
                </a:extLst>
              </p:cNvPr>
              <p:cNvGrpSpPr/>
              <p:nvPr/>
            </p:nvGrpSpPr>
            <p:grpSpPr>
              <a:xfrm>
                <a:off x="4376295" y="1772165"/>
                <a:ext cx="5641199" cy="4234722"/>
                <a:chOff x="4376295" y="1772165"/>
                <a:chExt cx="5641199" cy="4234722"/>
              </a:xfrm>
            </p:grpSpPr>
            <p:grpSp>
              <p:nvGrpSpPr>
                <p:cNvPr id="48" name="Group 47">
                  <a:extLst>
                    <a:ext uri="{FF2B5EF4-FFF2-40B4-BE49-F238E27FC236}">
                      <a16:creationId xmlns:a16="http://schemas.microsoft.com/office/drawing/2014/main" id="{2CD22905-C144-4C10-A698-A3F6760515B4}"/>
                    </a:ext>
                  </a:extLst>
                </p:cNvPr>
                <p:cNvGrpSpPr/>
                <p:nvPr/>
              </p:nvGrpSpPr>
              <p:grpSpPr>
                <a:xfrm>
                  <a:off x="5498159" y="2202019"/>
                  <a:ext cx="4519335" cy="3470312"/>
                  <a:chOff x="5498159" y="2202019"/>
                  <a:chExt cx="4519335" cy="3470312"/>
                </a:xfrm>
              </p:grpSpPr>
              <p:sp>
                <p:nvSpPr>
                  <p:cNvPr id="52" name="TextBox 51">
                    <a:extLst>
                      <a:ext uri="{FF2B5EF4-FFF2-40B4-BE49-F238E27FC236}">
                        <a16:creationId xmlns:a16="http://schemas.microsoft.com/office/drawing/2014/main" id="{4C18819C-526C-40E3-8957-87BD1BACC6A8}"/>
                      </a:ext>
                    </a:extLst>
                  </p:cNvPr>
                  <p:cNvSpPr txBox="1"/>
                  <p:nvPr/>
                </p:nvSpPr>
                <p:spPr>
                  <a:xfrm>
                    <a:off x="9024517" y="3732986"/>
                    <a:ext cx="981038" cy="169277"/>
                  </a:xfrm>
                  <a:prstGeom prst="rect">
                    <a:avLst/>
                  </a:prstGeom>
                  <a:noFill/>
                </p:spPr>
                <p:txBody>
                  <a:bodyPr wrap="none" lIns="0" tIns="0" rIns="0" bIns="0" rtlCol="0">
                    <a:spAutoFit/>
                  </a:bodyPr>
                  <a:lstStyle/>
                  <a:p>
                    <a:r>
                      <a:rPr lang="en-US" sz="1100" b="1"/>
                      <a:t>Zero emission</a:t>
                    </a:r>
                  </a:p>
                </p:txBody>
              </p:sp>
              <p:sp>
                <p:nvSpPr>
                  <p:cNvPr id="53" name="TextBox 52">
                    <a:extLst>
                      <a:ext uri="{FF2B5EF4-FFF2-40B4-BE49-F238E27FC236}">
                        <a16:creationId xmlns:a16="http://schemas.microsoft.com/office/drawing/2014/main" id="{44A4F7CD-04B1-4C69-9E53-3688704FF30B}"/>
                      </a:ext>
                    </a:extLst>
                  </p:cNvPr>
                  <p:cNvSpPr txBox="1"/>
                  <p:nvPr/>
                </p:nvSpPr>
                <p:spPr>
                  <a:xfrm>
                    <a:off x="9014278" y="3104912"/>
                    <a:ext cx="734843" cy="350336"/>
                  </a:xfrm>
                  <a:prstGeom prst="rect">
                    <a:avLst/>
                  </a:prstGeom>
                  <a:noFill/>
                </p:spPr>
                <p:txBody>
                  <a:bodyPr wrap="none" lIns="0" tIns="0" rIns="0" bIns="0" rtlCol="0" anchor="t">
                    <a:spAutoFit/>
                  </a:bodyPr>
                  <a:lstStyle/>
                  <a:p>
                    <a:r>
                      <a:rPr lang="en-US" sz="1100" b="1" err="1">
                        <a:latin typeface="Open Sans"/>
                        <a:ea typeface="Open Sans ExtraBold"/>
                        <a:cs typeface="Open Sans ExtraBold"/>
                      </a:rPr>
                      <a:t>Efficiëntie</a:t>
                    </a:r>
                    <a:endParaRPr lang="nl-NL" sz="1100" b="1">
                      <a:latin typeface="Open Sans"/>
                      <a:ea typeface="Open Sans ExtraBold"/>
                      <a:cs typeface="Open Sans ExtraBold"/>
                    </a:endParaRPr>
                  </a:p>
                  <a:p>
                    <a:endParaRPr lang="en-US" sz="1100" b="1">
                      <a:ea typeface="Open Sans"/>
                      <a:cs typeface="Open Sans"/>
                    </a:endParaRPr>
                  </a:p>
                </p:txBody>
              </p:sp>
              <p:sp>
                <p:nvSpPr>
                  <p:cNvPr id="54" name="TextBox 53">
                    <a:extLst>
                      <a:ext uri="{FF2B5EF4-FFF2-40B4-BE49-F238E27FC236}">
                        <a16:creationId xmlns:a16="http://schemas.microsoft.com/office/drawing/2014/main" id="{3251754B-1A63-4DA2-B485-D43B3186FCD2}"/>
                      </a:ext>
                    </a:extLst>
                  </p:cNvPr>
                  <p:cNvSpPr txBox="1"/>
                  <p:nvPr/>
                </p:nvSpPr>
                <p:spPr>
                  <a:xfrm>
                    <a:off x="8894495" y="4388935"/>
                    <a:ext cx="1122999" cy="175168"/>
                  </a:xfrm>
                  <a:prstGeom prst="rect">
                    <a:avLst/>
                  </a:prstGeom>
                  <a:noFill/>
                </p:spPr>
                <p:txBody>
                  <a:bodyPr wrap="none" lIns="0" tIns="0" rIns="0" bIns="0" rtlCol="0" anchor="t">
                    <a:spAutoFit/>
                  </a:bodyPr>
                  <a:lstStyle/>
                  <a:p>
                    <a:r>
                      <a:rPr lang="en-US" sz="1100" b="1" err="1"/>
                      <a:t>Betaalbaarheid</a:t>
                    </a:r>
                    <a:endParaRPr lang="en-US" sz="1100" b="1" err="1">
                      <a:ea typeface="Open Sans"/>
                      <a:cs typeface="Open Sans"/>
                    </a:endParaRPr>
                  </a:p>
                </p:txBody>
              </p:sp>
              <p:sp>
                <p:nvSpPr>
                  <p:cNvPr id="55" name="TextBox 54">
                    <a:extLst>
                      <a:ext uri="{FF2B5EF4-FFF2-40B4-BE49-F238E27FC236}">
                        <a16:creationId xmlns:a16="http://schemas.microsoft.com/office/drawing/2014/main" id="{79C85651-900C-4EEB-A6E8-307BE3EEA68A}"/>
                      </a:ext>
                    </a:extLst>
                  </p:cNvPr>
                  <p:cNvSpPr txBox="1"/>
                  <p:nvPr/>
                </p:nvSpPr>
                <p:spPr>
                  <a:xfrm>
                    <a:off x="7433264" y="5497163"/>
                    <a:ext cx="967073" cy="175168"/>
                  </a:xfrm>
                  <a:prstGeom prst="rect">
                    <a:avLst/>
                  </a:prstGeom>
                  <a:noFill/>
                </p:spPr>
                <p:txBody>
                  <a:bodyPr wrap="none" lIns="0" tIns="0" rIns="0" bIns="0" rtlCol="0" anchor="t">
                    <a:spAutoFit/>
                  </a:bodyPr>
                  <a:lstStyle/>
                  <a:p>
                    <a:r>
                      <a:rPr lang="en-US" sz="1100" b="1" err="1"/>
                      <a:t>Leefbaarheid</a:t>
                    </a:r>
                    <a:endParaRPr lang="en-US" sz="1100" b="1" err="1">
                      <a:ea typeface="Open Sans"/>
                      <a:cs typeface="Open Sans"/>
                    </a:endParaRPr>
                  </a:p>
                </p:txBody>
              </p:sp>
              <p:sp>
                <p:nvSpPr>
                  <p:cNvPr id="56" name="TextBox 55">
                    <a:extLst>
                      <a:ext uri="{FF2B5EF4-FFF2-40B4-BE49-F238E27FC236}">
                        <a16:creationId xmlns:a16="http://schemas.microsoft.com/office/drawing/2014/main" id="{4FBD440B-E2B2-43E3-894E-00B0FF319962}"/>
                      </a:ext>
                    </a:extLst>
                  </p:cNvPr>
                  <p:cNvSpPr txBox="1"/>
                  <p:nvPr/>
                </p:nvSpPr>
                <p:spPr>
                  <a:xfrm>
                    <a:off x="5963732" y="4574713"/>
                    <a:ext cx="899017" cy="179932"/>
                  </a:xfrm>
                  <a:prstGeom prst="rect">
                    <a:avLst/>
                  </a:prstGeom>
                  <a:noFill/>
                </p:spPr>
                <p:txBody>
                  <a:bodyPr wrap="square" lIns="0" tIns="0" rIns="0" bIns="0" rtlCol="0" anchor="t">
                    <a:spAutoFit/>
                  </a:bodyPr>
                  <a:lstStyle/>
                  <a:p>
                    <a:r>
                      <a:rPr lang="en-US" sz="1100" b="1" err="1"/>
                      <a:t>Veiligheid</a:t>
                    </a:r>
                  </a:p>
                </p:txBody>
              </p:sp>
              <p:sp>
                <p:nvSpPr>
                  <p:cNvPr id="57" name="TextBox 56">
                    <a:extLst>
                      <a:ext uri="{FF2B5EF4-FFF2-40B4-BE49-F238E27FC236}">
                        <a16:creationId xmlns:a16="http://schemas.microsoft.com/office/drawing/2014/main" id="{F695B197-C2A7-4302-AFA3-7493833947B0}"/>
                      </a:ext>
                    </a:extLst>
                  </p:cNvPr>
                  <p:cNvSpPr txBox="1"/>
                  <p:nvPr/>
                </p:nvSpPr>
                <p:spPr>
                  <a:xfrm>
                    <a:off x="5498159" y="3128162"/>
                    <a:ext cx="1299028" cy="175168"/>
                  </a:xfrm>
                  <a:prstGeom prst="rect">
                    <a:avLst/>
                  </a:prstGeom>
                  <a:noFill/>
                </p:spPr>
                <p:txBody>
                  <a:bodyPr wrap="square" lIns="0" tIns="0" rIns="0" bIns="0" rtlCol="0" anchor="t">
                    <a:spAutoFit/>
                  </a:bodyPr>
                  <a:lstStyle/>
                  <a:p>
                    <a:r>
                      <a:rPr lang="en-US" sz="1100" b="1" dirty="0" err="1"/>
                      <a:t>Kansengelijkheid</a:t>
                    </a:r>
                    <a:endParaRPr lang="en-US" sz="1100" b="1" dirty="0">
                      <a:ea typeface="Open Sans"/>
                      <a:cs typeface="Open Sans"/>
                    </a:endParaRPr>
                  </a:p>
                </p:txBody>
              </p:sp>
              <p:sp>
                <p:nvSpPr>
                  <p:cNvPr id="58" name="TextBox 57">
                    <a:extLst>
                      <a:ext uri="{FF2B5EF4-FFF2-40B4-BE49-F238E27FC236}">
                        <a16:creationId xmlns:a16="http://schemas.microsoft.com/office/drawing/2014/main" id="{C9751713-AAA0-4F0E-B014-13D61FB44D9B}"/>
                      </a:ext>
                    </a:extLst>
                  </p:cNvPr>
                  <p:cNvSpPr txBox="1"/>
                  <p:nvPr/>
                </p:nvSpPr>
                <p:spPr>
                  <a:xfrm>
                    <a:off x="8482753" y="4985368"/>
                    <a:ext cx="1127975" cy="175168"/>
                  </a:xfrm>
                  <a:prstGeom prst="rect">
                    <a:avLst/>
                  </a:prstGeom>
                  <a:noFill/>
                </p:spPr>
                <p:txBody>
                  <a:bodyPr wrap="none" lIns="0" tIns="0" rIns="0" bIns="0" rtlCol="0" anchor="t">
                    <a:spAutoFit/>
                  </a:bodyPr>
                  <a:lstStyle/>
                  <a:p>
                    <a:r>
                      <a:rPr lang="en-US" sz="1100" b="1" err="1"/>
                      <a:t>Bereikbaarheid</a:t>
                    </a:r>
                    <a:endParaRPr lang="en-US" sz="1100" b="1" err="1">
                      <a:ea typeface="Open Sans"/>
                      <a:cs typeface="Open Sans"/>
                    </a:endParaRPr>
                  </a:p>
                </p:txBody>
              </p:sp>
              <p:sp>
                <p:nvSpPr>
                  <p:cNvPr id="59" name="TextBox 58">
                    <a:extLst>
                      <a:ext uri="{FF2B5EF4-FFF2-40B4-BE49-F238E27FC236}">
                        <a16:creationId xmlns:a16="http://schemas.microsoft.com/office/drawing/2014/main" id="{04046570-1F57-41A6-9071-8BEA4C819BAB}"/>
                      </a:ext>
                    </a:extLst>
                  </p:cNvPr>
                  <p:cNvSpPr txBox="1"/>
                  <p:nvPr/>
                </p:nvSpPr>
                <p:spPr>
                  <a:xfrm>
                    <a:off x="7297009" y="2202019"/>
                    <a:ext cx="514224" cy="175168"/>
                  </a:xfrm>
                  <a:prstGeom prst="rect">
                    <a:avLst/>
                  </a:prstGeom>
                  <a:noFill/>
                </p:spPr>
                <p:txBody>
                  <a:bodyPr wrap="none" lIns="0" tIns="0" rIns="0" bIns="0" rtlCol="0" anchor="t">
                    <a:spAutoFit/>
                  </a:bodyPr>
                  <a:lstStyle/>
                  <a:p>
                    <a:r>
                      <a:rPr lang="en-US" sz="1100" b="1" err="1"/>
                      <a:t>Gemak</a:t>
                    </a:r>
                  </a:p>
                </p:txBody>
              </p:sp>
              <p:sp>
                <p:nvSpPr>
                  <p:cNvPr id="60" name="TextBox 59">
                    <a:extLst>
                      <a:ext uri="{FF2B5EF4-FFF2-40B4-BE49-F238E27FC236}">
                        <a16:creationId xmlns:a16="http://schemas.microsoft.com/office/drawing/2014/main" id="{F4DFF9B7-44C3-476C-9F89-F99B6B585278}"/>
                      </a:ext>
                    </a:extLst>
                  </p:cNvPr>
                  <p:cNvSpPr txBox="1"/>
                  <p:nvPr/>
                </p:nvSpPr>
                <p:spPr>
                  <a:xfrm>
                    <a:off x="6122287" y="2522922"/>
                    <a:ext cx="1105202" cy="175168"/>
                  </a:xfrm>
                  <a:prstGeom prst="rect">
                    <a:avLst/>
                  </a:prstGeom>
                  <a:noFill/>
                </p:spPr>
                <p:txBody>
                  <a:bodyPr wrap="square" lIns="0" tIns="0" rIns="0" bIns="0" rtlCol="0" anchor="t">
                    <a:spAutoFit/>
                  </a:bodyPr>
                  <a:lstStyle/>
                  <a:p>
                    <a:r>
                      <a:rPr lang="en-US" sz="1100" b="1"/>
                      <a:t>Eco-</a:t>
                    </a:r>
                    <a:r>
                      <a:rPr lang="en-US" sz="1100" b="1" err="1"/>
                      <a:t>vriendelijk</a:t>
                    </a:r>
                  </a:p>
                </p:txBody>
              </p:sp>
              <p:sp>
                <p:nvSpPr>
                  <p:cNvPr id="61" name="TextBox 60">
                    <a:extLst>
                      <a:ext uri="{FF2B5EF4-FFF2-40B4-BE49-F238E27FC236}">
                        <a16:creationId xmlns:a16="http://schemas.microsoft.com/office/drawing/2014/main" id="{1980F661-DDEE-43E4-9F23-A9F1A305F144}"/>
                      </a:ext>
                    </a:extLst>
                  </p:cNvPr>
                  <p:cNvSpPr txBox="1"/>
                  <p:nvPr/>
                </p:nvSpPr>
                <p:spPr>
                  <a:xfrm>
                    <a:off x="6202679" y="5070006"/>
                    <a:ext cx="862569" cy="175168"/>
                  </a:xfrm>
                  <a:prstGeom prst="rect">
                    <a:avLst/>
                  </a:prstGeom>
                  <a:noFill/>
                </p:spPr>
                <p:txBody>
                  <a:bodyPr wrap="none" lIns="0" tIns="0" rIns="0" bIns="0" rtlCol="0" anchor="t">
                    <a:spAutoFit/>
                  </a:bodyPr>
                  <a:lstStyle/>
                  <a:p>
                    <a:r>
                      <a:rPr lang="en-US" sz="1100" b="1" err="1"/>
                      <a:t>Gezondheid</a:t>
                    </a:r>
                    <a:endParaRPr lang="en-US" sz="1100" b="1" err="1">
                      <a:ea typeface="Open Sans"/>
                      <a:cs typeface="Open Sans"/>
                    </a:endParaRPr>
                  </a:p>
                </p:txBody>
              </p:sp>
              <p:sp>
                <p:nvSpPr>
                  <p:cNvPr id="62" name="TextBox 61">
                    <a:extLst>
                      <a:ext uri="{FF2B5EF4-FFF2-40B4-BE49-F238E27FC236}">
                        <a16:creationId xmlns:a16="http://schemas.microsoft.com/office/drawing/2014/main" id="{84B0B6DF-A70F-4598-B6D8-AAA8A252FDDD}"/>
                      </a:ext>
                    </a:extLst>
                  </p:cNvPr>
                  <p:cNvSpPr txBox="1"/>
                  <p:nvPr/>
                </p:nvSpPr>
                <p:spPr>
                  <a:xfrm>
                    <a:off x="8401007" y="2487167"/>
                    <a:ext cx="708527" cy="169277"/>
                  </a:xfrm>
                  <a:prstGeom prst="rect">
                    <a:avLst/>
                  </a:prstGeom>
                  <a:noFill/>
                </p:spPr>
                <p:txBody>
                  <a:bodyPr wrap="none" lIns="0" tIns="0" rIns="0" bIns="0" rtlCol="0">
                    <a:spAutoFit/>
                  </a:bodyPr>
                  <a:lstStyle/>
                  <a:p>
                    <a:r>
                      <a:rPr lang="en-US" sz="1100" b="1"/>
                      <a:t>Resilience</a:t>
                    </a:r>
                  </a:p>
                </p:txBody>
              </p:sp>
              <p:cxnSp>
                <p:nvCxnSpPr>
                  <p:cNvPr id="63" name="Straight Connector 62">
                    <a:extLst>
                      <a:ext uri="{FF2B5EF4-FFF2-40B4-BE49-F238E27FC236}">
                        <a16:creationId xmlns:a16="http://schemas.microsoft.com/office/drawing/2014/main" id="{606B3737-DD73-4C77-A399-937169A1B032}"/>
                      </a:ext>
                    </a:extLst>
                  </p:cNvPr>
                  <p:cNvCxnSpPr>
                    <a:cxnSpLocks/>
                    <a:stCxn id="62" idx="1"/>
                    <a:endCxn id="60" idx="3"/>
                  </p:cNvCxnSpPr>
                  <p:nvPr/>
                </p:nvCxnSpPr>
                <p:spPr>
                  <a:xfrm flipH="1">
                    <a:off x="7227489" y="2571806"/>
                    <a:ext cx="1173518" cy="38700"/>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8564B29-E23D-40D0-8B6D-F777265F8C4D}"/>
                      </a:ext>
                    </a:extLst>
                  </p:cNvPr>
                  <p:cNvCxnSpPr>
                    <a:cxnSpLocks/>
                    <a:endCxn id="53" idx="0"/>
                  </p:cNvCxnSpPr>
                  <p:nvPr/>
                </p:nvCxnSpPr>
                <p:spPr>
                  <a:xfrm>
                    <a:off x="9103502" y="2713511"/>
                    <a:ext cx="278199" cy="391401"/>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73869C2-810B-401A-94D7-0B1D5DC62B23}"/>
                      </a:ext>
                    </a:extLst>
                  </p:cNvPr>
                  <p:cNvCxnSpPr>
                    <a:cxnSpLocks/>
                    <a:stCxn id="59" idx="2"/>
                    <a:endCxn id="62" idx="0"/>
                  </p:cNvCxnSpPr>
                  <p:nvPr/>
                </p:nvCxnSpPr>
                <p:spPr>
                  <a:xfrm>
                    <a:off x="7820512" y="2291942"/>
                    <a:ext cx="934759" cy="195225"/>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70554E2-3672-4694-B65E-9531CFD43874}"/>
                      </a:ext>
                    </a:extLst>
                  </p:cNvPr>
                  <p:cNvCxnSpPr>
                    <a:cxnSpLocks/>
                    <a:stCxn id="57" idx="3"/>
                    <a:endCxn id="54" idx="1"/>
                  </p:cNvCxnSpPr>
                  <p:nvPr/>
                </p:nvCxnSpPr>
                <p:spPr>
                  <a:xfrm>
                    <a:off x="6797187" y="3215746"/>
                    <a:ext cx="2097307" cy="1260774"/>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0D69CB-B012-4831-8BF8-1BEFF1C33040}"/>
                      </a:ext>
                    </a:extLst>
                  </p:cNvPr>
                  <p:cNvCxnSpPr>
                    <a:cxnSpLocks/>
                    <a:endCxn id="52" idx="0"/>
                  </p:cNvCxnSpPr>
                  <p:nvPr/>
                </p:nvCxnSpPr>
                <p:spPr>
                  <a:xfrm>
                    <a:off x="9422909" y="3323156"/>
                    <a:ext cx="92127" cy="409830"/>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4743F2-D3C9-419F-8DC3-2EE7961C893E}"/>
                      </a:ext>
                    </a:extLst>
                  </p:cNvPr>
                  <p:cNvCxnSpPr>
                    <a:cxnSpLocks/>
                    <a:stCxn id="56" idx="3"/>
                    <a:endCxn id="62" idx="2"/>
                  </p:cNvCxnSpPr>
                  <p:nvPr/>
                </p:nvCxnSpPr>
                <p:spPr>
                  <a:xfrm flipV="1">
                    <a:off x="6862749" y="2656444"/>
                    <a:ext cx="1892521" cy="2008236"/>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EA381F0-7B08-4A92-B0B4-84820C6FB5A0}"/>
                      </a:ext>
                    </a:extLst>
                  </p:cNvPr>
                  <p:cNvCxnSpPr>
                    <a:cxnSpLocks/>
                  </p:cNvCxnSpPr>
                  <p:nvPr/>
                </p:nvCxnSpPr>
                <p:spPr>
                  <a:xfrm flipH="1">
                    <a:off x="9116730" y="4630622"/>
                    <a:ext cx="221976" cy="294563"/>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0EF3316-0ABC-4CB9-A53B-354FA979EA6D}"/>
                      </a:ext>
                    </a:extLst>
                  </p:cNvPr>
                  <p:cNvCxnSpPr>
                    <a:cxnSpLocks/>
                    <a:stCxn id="52" idx="2"/>
                  </p:cNvCxnSpPr>
                  <p:nvPr/>
                </p:nvCxnSpPr>
                <p:spPr>
                  <a:xfrm flipH="1">
                    <a:off x="9422910" y="3902263"/>
                    <a:ext cx="92126" cy="370294"/>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5E9900-F6B6-45F8-9767-4FA5090FFC99}"/>
                      </a:ext>
                    </a:extLst>
                  </p:cNvPr>
                  <p:cNvCxnSpPr>
                    <a:cxnSpLocks/>
                  </p:cNvCxnSpPr>
                  <p:nvPr/>
                </p:nvCxnSpPr>
                <p:spPr>
                  <a:xfrm flipH="1">
                    <a:off x="8192845" y="5214828"/>
                    <a:ext cx="645337" cy="366973"/>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C058934-5675-4AFB-A07B-BA295DD7E13B}"/>
                      </a:ext>
                    </a:extLst>
                  </p:cNvPr>
                  <p:cNvCxnSpPr>
                    <a:cxnSpLocks/>
                    <a:stCxn id="59" idx="2"/>
                    <a:endCxn id="55" idx="0"/>
                  </p:cNvCxnSpPr>
                  <p:nvPr/>
                </p:nvCxnSpPr>
                <p:spPr>
                  <a:xfrm>
                    <a:off x="7554121" y="2377187"/>
                    <a:ext cx="362680" cy="3119976"/>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795D7B0-19B0-4293-8AAB-1C5C00F2CF6D}"/>
                      </a:ext>
                    </a:extLst>
                  </p:cNvPr>
                  <p:cNvCxnSpPr>
                    <a:cxnSpLocks/>
                    <a:stCxn id="62" idx="2"/>
                    <a:endCxn id="55" idx="0"/>
                  </p:cNvCxnSpPr>
                  <p:nvPr/>
                </p:nvCxnSpPr>
                <p:spPr>
                  <a:xfrm flipH="1">
                    <a:off x="7916801" y="2656444"/>
                    <a:ext cx="838470" cy="2840719"/>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F7FAE5-F9CB-4BB1-AA0F-162E778031A9}"/>
                      </a:ext>
                    </a:extLst>
                  </p:cNvPr>
                  <p:cNvCxnSpPr>
                    <a:cxnSpLocks/>
                  </p:cNvCxnSpPr>
                  <p:nvPr/>
                </p:nvCxnSpPr>
                <p:spPr>
                  <a:xfrm>
                    <a:off x="6667794" y="5307857"/>
                    <a:ext cx="629215" cy="273944"/>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589CB04-3508-4823-84FB-5BEDA77CC274}"/>
                      </a:ext>
                    </a:extLst>
                  </p:cNvPr>
                  <p:cNvCxnSpPr>
                    <a:cxnSpLocks/>
                    <a:stCxn id="61" idx="0"/>
                    <a:endCxn id="60" idx="2"/>
                  </p:cNvCxnSpPr>
                  <p:nvPr/>
                </p:nvCxnSpPr>
                <p:spPr>
                  <a:xfrm flipV="1">
                    <a:off x="6633964" y="2698090"/>
                    <a:ext cx="40924" cy="2371917"/>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03F9297-DEC6-415C-BF70-A4EC2575A1D2}"/>
                      </a:ext>
                    </a:extLst>
                  </p:cNvPr>
                  <p:cNvCxnSpPr>
                    <a:cxnSpLocks/>
                    <a:stCxn id="60" idx="2"/>
                    <a:endCxn id="57" idx="0"/>
                  </p:cNvCxnSpPr>
                  <p:nvPr/>
                </p:nvCxnSpPr>
                <p:spPr>
                  <a:xfrm flipH="1">
                    <a:off x="6147674" y="2698090"/>
                    <a:ext cx="527215" cy="430072"/>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14F472-747C-448C-8B70-36B19ED40A52}"/>
                      </a:ext>
                    </a:extLst>
                  </p:cNvPr>
                  <p:cNvCxnSpPr>
                    <a:cxnSpLocks/>
                    <a:stCxn id="59" idx="1"/>
                    <a:endCxn id="60" idx="0"/>
                  </p:cNvCxnSpPr>
                  <p:nvPr/>
                </p:nvCxnSpPr>
                <p:spPr>
                  <a:xfrm flipH="1">
                    <a:off x="6674888" y="2289603"/>
                    <a:ext cx="622120" cy="233318"/>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9D1C9C8-9CCE-4AE2-AB06-0FED86CEF4F5}"/>
                      </a:ext>
                    </a:extLst>
                  </p:cNvPr>
                  <p:cNvCxnSpPr>
                    <a:cxnSpLocks/>
                    <a:stCxn id="53" idx="1"/>
                    <a:endCxn id="57" idx="3"/>
                  </p:cNvCxnSpPr>
                  <p:nvPr/>
                </p:nvCxnSpPr>
                <p:spPr>
                  <a:xfrm flipH="1" flipV="1">
                    <a:off x="6797187" y="3215746"/>
                    <a:ext cx="2217091" cy="64333"/>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98A246F-1B86-439D-A412-7E0F33109716}"/>
                      </a:ext>
                    </a:extLst>
                  </p:cNvPr>
                  <p:cNvCxnSpPr>
                    <a:cxnSpLocks/>
                    <a:stCxn id="52" idx="1"/>
                    <a:endCxn id="61" idx="3"/>
                  </p:cNvCxnSpPr>
                  <p:nvPr/>
                </p:nvCxnSpPr>
                <p:spPr>
                  <a:xfrm flipH="1">
                    <a:off x="7065249" y="3817625"/>
                    <a:ext cx="1959268" cy="1339966"/>
                  </a:xfrm>
                  <a:prstGeom prst="line">
                    <a:avLst/>
                  </a:prstGeom>
                  <a:ln>
                    <a:solidFill>
                      <a:schemeClr val="bg1">
                        <a:lumMod val="50000"/>
                        <a:alpha val="26000"/>
                      </a:schemeClr>
                    </a:solidFill>
                  </a:ln>
                </p:spPr>
                <p:style>
                  <a:lnRef idx="1">
                    <a:schemeClr val="accent1"/>
                  </a:lnRef>
                  <a:fillRef idx="0">
                    <a:schemeClr val="accent1"/>
                  </a:fillRef>
                  <a:effectRef idx="0">
                    <a:schemeClr val="accent1"/>
                  </a:effectRef>
                  <a:fontRef idx="minor">
                    <a:schemeClr val="tx1"/>
                  </a:fontRef>
                </p:style>
              </p:cxnSp>
            </p:grpSp>
            <p:pic>
              <p:nvPicPr>
                <p:cNvPr id="49" name="Picture 48" descr="Shape&#10;&#10;Description automatically generated with low confidence">
                  <a:extLst>
                    <a:ext uri="{FF2B5EF4-FFF2-40B4-BE49-F238E27FC236}">
                      <a16:creationId xmlns:a16="http://schemas.microsoft.com/office/drawing/2014/main" id="{5BF49274-C87F-49DB-B81C-F5F364D20E70}"/>
                    </a:ext>
                  </a:extLst>
                </p:cNvPr>
                <p:cNvPicPr>
                  <a:picLocks noChangeAspect="1"/>
                </p:cNvPicPr>
                <p:nvPr/>
              </p:nvPicPr>
              <p:blipFill>
                <a:blip r:embed="rId3"/>
                <a:stretch>
                  <a:fillRect/>
                </a:stretch>
              </p:blipFill>
              <p:spPr>
                <a:xfrm>
                  <a:off x="4376295" y="3323156"/>
                  <a:ext cx="1666805" cy="1666805"/>
                </a:xfrm>
                <a:prstGeom prst="rect">
                  <a:avLst/>
                </a:prstGeom>
              </p:spPr>
            </p:pic>
            <p:sp>
              <p:nvSpPr>
                <p:cNvPr id="50" name="TextBox 49">
                  <a:extLst>
                    <a:ext uri="{FF2B5EF4-FFF2-40B4-BE49-F238E27FC236}">
                      <a16:creationId xmlns:a16="http://schemas.microsoft.com/office/drawing/2014/main" id="{4B64C9B3-2DA4-4B26-A48E-8DCAC83ADBEB}"/>
                    </a:ext>
                  </a:extLst>
                </p:cNvPr>
                <p:cNvSpPr txBox="1"/>
                <p:nvPr/>
              </p:nvSpPr>
              <p:spPr>
                <a:xfrm>
                  <a:off x="4846387" y="5839681"/>
                  <a:ext cx="3682507" cy="167206"/>
                </a:xfrm>
                <a:prstGeom prst="rect">
                  <a:avLst/>
                </a:prstGeom>
                <a:noFill/>
              </p:spPr>
              <p:txBody>
                <a:bodyPr wrap="none" lIns="0" tIns="0" rIns="0" bIns="0" rtlCol="0" anchor="t">
                  <a:spAutoFit/>
                </a:bodyPr>
                <a:lstStyle/>
                <a:p>
                  <a:r>
                    <a:rPr lang="en-US" sz="1050" dirty="0" err="1">
                      <a:solidFill>
                        <a:schemeClr val="accent5"/>
                      </a:solidFill>
                    </a:rPr>
                    <a:t>Afbeelding</a:t>
                  </a:r>
                  <a:r>
                    <a:rPr lang="en-US" sz="1050" dirty="0">
                      <a:solidFill>
                        <a:schemeClr val="accent5"/>
                      </a:solidFill>
                    </a:rPr>
                    <a:t> door P. Jittrapirom (Inspired by Jan </a:t>
                  </a:r>
                  <a:r>
                    <a:rPr lang="en-US" sz="1050" dirty="0" err="1">
                      <a:solidFill>
                        <a:schemeClr val="accent5"/>
                      </a:solidFill>
                    </a:rPr>
                    <a:t>Konietzko</a:t>
                  </a:r>
                  <a:r>
                    <a:rPr lang="en-US" sz="1050" dirty="0"/>
                    <a:t>)</a:t>
                  </a:r>
                </a:p>
              </p:txBody>
            </p:sp>
            <p:sp>
              <p:nvSpPr>
                <p:cNvPr id="51" name="TextBox 50">
                  <a:extLst>
                    <a:ext uri="{FF2B5EF4-FFF2-40B4-BE49-F238E27FC236}">
                      <a16:creationId xmlns:a16="http://schemas.microsoft.com/office/drawing/2014/main" id="{7A11F90E-BF27-44D4-A4EE-BE06C70AC489}"/>
                    </a:ext>
                  </a:extLst>
                </p:cNvPr>
                <p:cNvSpPr txBox="1"/>
                <p:nvPr/>
              </p:nvSpPr>
              <p:spPr>
                <a:xfrm>
                  <a:off x="5307328" y="1772165"/>
                  <a:ext cx="4470857" cy="254789"/>
                </a:xfrm>
                <a:prstGeom prst="rect">
                  <a:avLst/>
                </a:prstGeom>
                <a:noFill/>
              </p:spPr>
              <p:txBody>
                <a:bodyPr wrap="square" lIns="0" tIns="0" rIns="0" bIns="0" rtlCol="0" anchor="t">
                  <a:spAutoFit/>
                </a:bodyPr>
                <a:lstStyle/>
                <a:p>
                  <a:r>
                    <a:rPr lang="en-US" sz="1600" b="1" dirty="0" err="1">
                      <a:solidFill>
                        <a:schemeClr val="accent5"/>
                      </a:solidFill>
                    </a:rPr>
                    <a:t>Staren</a:t>
                  </a:r>
                  <a:r>
                    <a:rPr lang="en-US" sz="1600" b="1" dirty="0">
                      <a:solidFill>
                        <a:schemeClr val="accent5"/>
                      </a:solidFill>
                    </a:rPr>
                    <a:t> we </a:t>
                  </a:r>
                  <a:r>
                    <a:rPr lang="en-US" sz="1600" b="1" dirty="0" err="1">
                      <a:solidFill>
                        <a:schemeClr val="accent5"/>
                      </a:solidFill>
                    </a:rPr>
                    <a:t>ons</a:t>
                  </a:r>
                  <a:r>
                    <a:rPr lang="en-US" sz="1600" b="1" dirty="0">
                      <a:solidFill>
                        <a:schemeClr val="accent5"/>
                      </a:solidFill>
                    </a:rPr>
                    <a:t> blind op </a:t>
                  </a:r>
                  <a:r>
                    <a:rPr lang="en-US" sz="1600" b="1" dirty="0" err="1">
                      <a:solidFill>
                        <a:schemeClr val="accent5"/>
                      </a:solidFill>
                    </a:rPr>
                    <a:t>emissie</a:t>
                  </a:r>
                  <a:r>
                    <a:rPr lang="en-US" sz="1600" b="1" dirty="0">
                      <a:solidFill>
                        <a:schemeClr val="accent5"/>
                      </a:solidFill>
                    </a:rPr>
                    <a:t>?</a:t>
                  </a:r>
                  <a:endParaRPr lang="en-US" sz="1600" b="1" dirty="0">
                    <a:solidFill>
                      <a:schemeClr val="accent5"/>
                    </a:solidFill>
                    <a:ea typeface="Open Sans"/>
                    <a:cs typeface="Open Sans"/>
                  </a:endParaRPr>
                </a:p>
              </p:txBody>
            </p:sp>
          </p:grpSp>
        </p:grpSp>
        <p:sp>
          <p:nvSpPr>
            <p:cNvPr id="44" name="Isosceles Triangle 43">
              <a:extLst>
                <a:ext uri="{FF2B5EF4-FFF2-40B4-BE49-F238E27FC236}">
                  <a16:creationId xmlns:a16="http://schemas.microsoft.com/office/drawing/2014/main" id="{E7DEAB42-E86E-4F72-8393-ECF91D7A23EE}"/>
                </a:ext>
              </a:extLst>
            </p:cNvPr>
            <p:cNvSpPr/>
            <p:nvPr/>
          </p:nvSpPr>
          <p:spPr>
            <a:xfrm rot="16200000">
              <a:off x="7705114" y="1731617"/>
              <a:ext cx="419927" cy="4180956"/>
            </a:xfrm>
            <a:prstGeom prst="triangle">
              <a:avLst/>
            </a:prstGeom>
            <a:solidFill>
              <a:schemeClr val="accent1">
                <a:alpha val="31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descr="Urban Sustainable Food systems – join URBACT's movement towards COP26! –  Resilia Solutions">
            <a:extLst>
              <a:ext uri="{FF2B5EF4-FFF2-40B4-BE49-F238E27FC236}">
                <a16:creationId xmlns:a16="http://schemas.microsoft.com/office/drawing/2014/main" id="{FFC28E60-B42E-4D5E-AFD5-02490F3ED93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721" b="1142"/>
          <a:stretch/>
        </p:blipFill>
        <p:spPr bwMode="auto">
          <a:xfrm>
            <a:off x="7021661" y="5395180"/>
            <a:ext cx="2697725" cy="1129280"/>
          </a:xfrm>
          <a:prstGeom prst="rect">
            <a:avLst/>
          </a:prstGeom>
          <a:solidFill>
            <a:srgbClr val="FFFFFF"/>
          </a:solidFill>
        </p:spPr>
      </p:pic>
      <p:sp>
        <p:nvSpPr>
          <p:cNvPr id="45" name="TextBox 44">
            <a:extLst>
              <a:ext uri="{FF2B5EF4-FFF2-40B4-BE49-F238E27FC236}">
                <a16:creationId xmlns:a16="http://schemas.microsoft.com/office/drawing/2014/main" id="{F206709B-94F4-4D0A-A2FC-1C952E63683B}"/>
              </a:ext>
            </a:extLst>
          </p:cNvPr>
          <p:cNvSpPr txBox="1"/>
          <p:nvPr/>
        </p:nvSpPr>
        <p:spPr>
          <a:xfrm>
            <a:off x="9719386" y="5339702"/>
            <a:ext cx="2697725" cy="938719"/>
          </a:xfrm>
          <a:prstGeom prst="rect">
            <a:avLst/>
          </a:prstGeom>
          <a:noFill/>
        </p:spPr>
        <p:txBody>
          <a:bodyPr wrap="square" lIns="91440" tIns="45720" rIns="91440" bIns="45720" anchor="t">
            <a:spAutoFit/>
          </a:bodyPr>
          <a:lstStyle/>
          <a:p>
            <a:r>
              <a:rPr lang="en-US" sz="1100" dirty="0" err="1">
                <a:solidFill>
                  <a:schemeClr val="accent5"/>
                </a:solidFill>
              </a:rPr>
              <a:t>Decarbonisatie</a:t>
            </a:r>
            <a:r>
              <a:rPr lang="en-US" sz="1100" dirty="0">
                <a:solidFill>
                  <a:schemeClr val="accent5"/>
                </a:solidFill>
              </a:rPr>
              <a:t> van </a:t>
            </a:r>
            <a:r>
              <a:rPr lang="en-US" sz="1100" dirty="0" err="1">
                <a:solidFill>
                  <a:schemeClr val="accent5"/>
                </a:solidFill>
              </a:rPr>
              <a:t>mobiliteit</a:t>
            </a:r>
            <a:r>
              <a:rPr lang="en-US" sz="1100" dirty="0">
                <a:solidFill>
                  <a:schemeClr val="accent5"/>
                </a:solidFill>
              </a:rPr>
              <a:t> </a:t>
            </a:r>
            <a:r>
              <a:rPr lang="en-US" sz="1100" dirty="0" err="1">
                <a:solidFill>
                  <a:schemeClr val="accent5"/>
                </a:solidFill>
              </a:rPr>
              <a:t>stond</a:t>
            </a:r>
            <a:r>
              <a:rPr lang="en-US" sz="1100" dirty="0">
                <a:solidFill>
                  <a:schemeClr val="accent5"/>
                </a:solidFill>
              </a:rPr>
              <a:t> </a:t>
            </a:r>
            <a:r>
              <a:rPr lang="en-US" sz="1100" dirty="0" err="1">
                <a:solidFill>
                  <a:schemeClr val="accent5"/>
                </a:solidFill>
              </a:rPr>
              <a:t>centraal</a:t>
            </a:r>
            <a:r>
              <a:rPr lang="en-US" sz="1100" dirty="0">
                <a:solidFill>
                  <a:schemeClr val="accent5"/>
                </a:solidFill>
              </a:rPr>
              <a:t> </a:t>
            </a:r>
            <a:r>
              <a:rPr lang="en-US" sz="1100" dirty="0" err="1">
                <a:solidFill>
                  <a:schemeClr val="accent5"/>
                </a:solidFill>
              </a:rPr>
              <a:t>bij</a:t>
            </a:r>
            <a:r>
              <a:rPr lang="en-US" sz="1100" dirty="0">
                <a:solidFill>
                  <a:schemeClr val="accent5"/>
                </a:solidFill>
              </a:rPr>
              <a:t> </a:t>
            </a:r>
            <a:r>
              <a:rPr lang="en-US" sz="1100" dirty="0">
                <a:solidFill>
                  <a:schemeClr val="accent5"/>
                </a:solidFill>
                <a:hlinkClick r:id="rId5">
                  <a:extLst>
                    <a:ext uri="{A12FA001-AC4F-418D-AE19-62706E023703}">
                      <ahyp:hlinkClr xmlns:ahyp="http://schemas.microsoft.com/office/drawing/2018/hyperlinkcolor" val="tx"/>
                    </a:ext>
                  </a:extLst>
                </a:hlinkClick>
              </a:rPr>
              <a:t>COP26</a:t>
            </a:r>
            <a:r>
              <a:rPr lang="en-US" sz="1100" dirty="0">
                <a:solidFill>
                  <a:schemeClr val="accent5"/>
                </a:solidFill>
              </a:rPr>
              <a:t> - Glasgow </a:t>
            </a:r>
            <a:r>
              <a:rPr lang="en-US" sz="1100" dirty="0" err="1">
                <a:solidFill>
                  <a:schemeClr val="accent5"/>
                </a:solidFill>
              </a:rPr>
              <a:t>verklaring</a:t>
            </a:r>
            <a:r>
              <a:rPr lang="en-US" sz="1100" dirty="0">
                <a:solidFill>
                  <a:schemeClr val="accent5"/>
                </a:solidFill>
              </a:rPr>
              <a:t> over zero-emission Cars and Vans – 2035 </a:t>
            </a:r>
            <a:r>
              <a:rPr lang="en-US" sz="1100" dirty="0" err="1">
                <a:solidFill>
                  <a:schemeClr val="accent5"/>
                </a:solidFill>
              </a:rPr>
              <a:t>rijke</a:t>
            </a:r>
            <a:r>
              <a:rPr lang="en-US" sz="1100" dirty="0">
                <a:solidFill>
                  <a:schemeClr val="accent5"/>
                </a:solidFill>
              </a:rPr>
              <a:t> </a:t>
            </a:r>
            <a:r>
              <a:rPr lang="en-US" sz="1100" dirty="0" err="1">
                <a:solidFill>
                  <a:schemeClr val="accent5"/>
                </a:solidFill>
              </a:rPr>
              <a:t>landen</a:t>
            </a:r>
            <a:r>
              <a:rPr lang="en-US" sz="1100" dirty="0">
                <a:solidFill>
                  <a:schemeClr val="accent5"/>
                </a:solidFill>
              </a:rPr>
              <a:t> en 2040 </a:t>
            </a:r>
            <a:r>
              <a:rPr lang="en-US" sz="1100" dirty="0" err="1">
                <a:solidFill>
                  <a:schemeClr val="accent5"/>
                </a:solidFill>
              </a:rPr>
              <a:t>wereldwijd</a:t>
            </a:r>
            <a:endParaRPr lang="en-US" sz="1100" dirty="0">
              <a:solidFill>
                <a:schemeClr val="accent5"/>
              </a:solidFill>
              <a:ea typeface="Open Sans"/>
              <a:cs typeface="Open Sans"/>
            </a:endParaRPr>
          </a:p>
        </p:txBody>
      </p:sp>
    </p:spTree>
    <p:extLst>
      <p:ext uri="{BB962C8B-B14F-4D97-AF65-F5344CB8AC3E}">
        <p14:creationId xmlns:p14="http://schemas.microsoft.com/office/powerpoint/2010/main" val="1119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err="1">
                <a:solidFill>
                  <a:schemeClr val="accent5"/>
                </a:solidFill>
                <a:latin typeface="+mn-lt"/>
              </a:rPr>
              <a:t>Illustratie</a:t>
            </a:r>
            <a:r>
              <a:rPr lang="en-GB" sz="3200" b="1" dirty="0">
                <a:solidFill>
                  <a:schemeClr val="accent5"/>
                </a:solidFill>
                <a:latin typeface="+mn-lt"/>
              </a:rPr>
              <a:t> </a:t>
            </a:r>
            <a:r>
              <a:rPr lang="en-GB" sz="3200" b="1" dirty="0" err="1">
                <a:solidFill>
                  <a:schemeClr val="accent5"/>
                </a:solidFill>
                <a:latin typeface="+mn-lt"/>
              </a:rPr>
              <a:t>complexiteit</a:t>
            </a:r>
            <a:r>
              <a:rPr lang="en-GB" sz="3200" b="1" dirty="0">
                <a:solidFill>
                  <a:schemeClr val="accent5"/>
                </a:solidFill>
                <a:latin typeface="+mn-lt"/>
              </a:rPr>
              <a:t>: Mobility-as-a-Service (</a:t>
            </a:r>
            <a:r>
              <a:rPr lang="en-GB" sz="3200" b="1" dirty="0" err="1">
                <a:solidFill>
                  <a:schemeClr val="accent5"/>
                </a:solidFill>
                <a:latin typeface="+mn-lt"/>
              </a:rPr>
              <a:t>MaaS</a:t>
            </a:r>
            <a:r>
              <a:rPr lang="en-GB" sz="3200" b="1" dirty="0">
                <a:solidFill>
                  <a:schemeClr val="accent5"/>
                </a:solidFill>
                <a:latin typeface="+mn-lt"/>
              </a:rPr>
              <a:t>)</a:t>
            </a:r>
          </a:p>
        </p:txBody>
      </p:sp>
      <p:pic>
        <p:nvPicPr>
          <p:cNvPr id="6" name="Content Placeholder 8"/>
          <p:cNvPicPr>
            <a:picLocks noChangeAspect="1"/>
          </p:cNvPicPr>
          <p:nvPr/>
        </p:nvPicPr>
        <p:blipFill rotWithShape="1">
          <a:blip r:embed="rId3"/>
          <a:srcRect l="52709" r="36748" b="6648"/>
          <a:stretch/>
        </p:blipFill>
        <p:spPr bwMode="auto">
          <a:xfrm>
            <a:off x="7283458" y="1834470"/>
            <a:ext cx="930754" cy="15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a:extLst>
              <a:ext uri="{FF2B5EF4-FFF2-40B4-BE49-F238E27FC236}">
                <a16:creationId xmlns:a16="http://schemas.microsoft.com/office/drawing/2014/main" id="{395CAF43-5EF0-4CC9-858F-D98C62324D1D}"/>
              </a:ext>
            </a:extLst>
          </p:cNvPr>
          <p:cNvPicPr>
            <a:picLocks noChangeAspect="1"/>
          </p:cNvPicPr>
          <p:nvPr/>
        </p:nvPicPr>
        <p:blipFill>
          <a:blip r:embed="rId4"/>
          <a:stretch>
            <a:fillRect/>
          </a:stretch>
        </p:blipFill>
        <p:spPr>
          <a:xfrm>
            <a:off x="8405090" y="1834470"/>
            <a:ext cx="930754" cy="1328856"/>
          </a:xfrm>
          <a:prstGeom prst="rect">
            <a:avLst/>
          </a:prstGeom>
        </p:spPr>
      </p:pic>
      <p:sp>
        <p:nvSpPr>
          <p:cNvPr id="10" name="Content Placeholder 2">
            <a:extLst>
              <a:ext uri="{FF2B5EF4-FFF2-40B4-BE49-F238E27FC236}">
                <a16:creationId xmlns:a16="http://schemas.microsoft.com/office/drawing/2014/main" id="{18B34A5B-1E11-40FC-9B0A-E7BA0389C5B4}"/>
              </a:ext>
            </a:extLst>
          </p:cNvPr>
          <p:cNvSpPr txBox="1">
            <a:spLocks/>
          </p:cNvSpPr>
          <p:nvPr/>
        </p:nvSpPr>
        <p:spPr bwMode="gray">
          <a:xfrm>
            <a:off x="911568" y="1811463"/>
            <a:ext cx="6285656" cy="4348743"/>
          </a:xfrm>
          <a:prstGeom prst="rect">
            <a:avLst/>
          </a:prstGeom>
        </p:spPr>
        <p:txBody>
          <a:bodyPr vert="horz" lIns="0" tIns="0" rIns="0" bIns="0" rtlCol="0" anchor="t">
            <a:noAutofit/>
          </a:bodyPr>
          <a:lst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a:lstStyle>
          <a:p>
            <a:pPr marL="0" indent="0">
              <a:lnSpc>
                <a:spcPct val="150000"/>
              </a:lnSpc>
              <a:spcBef>
                <a:spcPts val="0"/>
              </a:spcBef>
              <a:buNone/>
            </a:pPr>
            <a:r>
              <a:rPr lang="en-GB" sz="1800" b="1" dirty="0">
                <a:solidFill>
                  <a:schemeClr val="accent5"/>
                </a:solidFill>
                <a:ea typeface="+mn-lt"/>
                <a:cs typeface="+mn-lt"/>
              </a:rPr>
              <a:t>Concept </a:t>
            </a:r>
            <a:r>
              <a:rPr lang="en-GB" sz="1800" b="1" dirty="0" err="1">
                <a:solidFill>
                  <a:schemeClr val="accent5"/>
                </a:solidFill>
                <a:ea typeface="+mn-lt"/>
                <a:cs typeface="+mn-lt"/>
              </a:rPr>
              <a:t>MaaS</a:t>
            </a:r>
            <a:r>
              <a:rPr lang="en-GB" sz="1800" b="1" dirty="0">
                <a:solidFill>
                  <a:schemeClr val="accent5"/>
                </a:solidFill>
                <a:ea typeface="+mn-lt"/>
                <a:cs typeface="+mn-lt"/>
              </a:rPr>
              <a:t>:</a:t>
            </a:r>
          </a:p>
          <a:p>
            <a:pPr marL="323850" indent="-323850">
              <a:lnSpc>
                <a:spcPct val="150000"/>
              </a:lnSpc>
              <a:spcBef>
                <a:spcPts val="0"/>
              </a:spcBef>
            </a:pPr>
            <a:r>
              <a:rPr lang="en-GB" sz="1800" b="1" dirty="0" err="1">
                <a:solidFill>
                  <a:schemeClr val="accent5"/>
                </a:solidFill>
                <a:ea typeface="+mn-lt"/>
                <a:cs typeface="+mn-lt"/>
              </a:rPr>
              <a:t>Integratie</a:t>
            </a:r>
            <a:r>
              <a:rPr lang="en-GB" sz="1800" b="1" dirty="0">
                <a:solidFill>
                  <a:schemeClr val="accent5"/>
                </a:solidFill>
                <a:ea typeface="+mn-lt"/>
                <a:cs typeface="+mn-lt"/>
              </a:rPr>
              <a:t>  </a:t>
            </a:r>
            <a:r>
              <a:rPr lang="en-GB" sz="1800" b="1" dirty="0" err="1">
                <a:solidFill>
                  <a:schemeClr val="accent5"/>
                </a:solidFill>
                <a:ea typeface="+mn-lt"/>
                <a:cs typeface="+mn-lt"/>
              </a:rPr>
              <a:t>verschillende</a:t>
            </a:r>
            <a:r>
              <a:rPr lang="en-GB" sz="1800" b="1" dirty="0">
                <a:solidFill>
                  <a:schemeClr val="accent5"/>
                </a:solidFill>
                <a:ea typeface="+mn-lt"/>
                <a:cs typeface="+mn-lt"/>
              </a:rPr>
              <a:t> </a:t>
            </a:r>
            <a:r>
              <a:rPr lang="en-GB" sz="1800" b="1" dirty="0" err="1">
                <a:solidFill>
                  <a:schemeClr val="accent5"/>
                </a:solidFill>
                <a:ea typeface="+mn-lt"/>
                <a:cs typeface="+mn-lt"/>
              </a:rPr>
              <a:t>reismiddelen</a:t>
            </a:r>
            <a:r>
              <a:rPr lang="en-GB" sz="1800" b="1" dirty="0">
                <a:solidFill>
                  <a:schemeClr val="accent5"/>
                </a:solidFill>
                <a:ea typeface="+mn-lt"/>
                <a:cs typeface="+mn-lt"/>
              </a:rPr>
              <a:t> in 1 interface</a:t>
            </a:r>
          </a:p>
          <a:p>
            <a:pPr marL="323850" indent="-323850">
              <a:lnSpc>
                <a:spcPct val="150000"/>
              </a:lnSpc>
              <a:spcBef>
                <a:spcPts val="0"/>
              </a:spcBef>
            </a:pPr>
            <a:r>
              <a:rPr lang="en-GB" sz="1800" b="1" dirty="0" err="1">
                <a:solidFill>
                  <a:schemeClr val="accent5"/>
                </a:solidFill>
              </a:rPr>
              <a:t>Betaling</a:t>
            </a:r>
            <a:r>
              <a:rPr lang="en-GB" sz="1800" b="1" dirty="0">
                <a:solidFill>
                  <a:schemeClr val="accent5"/>
                </a:solidFill>
              </a:rPr>
              <a:t> per trip of per abonnement</a:t>
            </a:r>
          </a:p>
          <a:p>
            <a:pPr marL="323850" indent="-323850">
              <a:lnSpc>
                <a:spcPct val="150000"/>
              </a:lnSpc>
              <a:spcBef>
                <a:spcPts val="0"/>
              </a:spcBef>
            </a:pPr>
            <a:r>
              <a:rPr lang="en-GB" sz="1800" b="1" dirty="0">
                <a:solidFill>
                  <a:schemeClr val="accent5"/>
                </a:solidFill>
                <a:ea typeface="+mn-lt"/>
                <a:cs typeface="+mn-lt"/>
              </a:rPr>
              <a:t>Van </a:t>
            </a:r>
            <a:r>
              <a:rPr lang="en-GB" sz="1800" b="1" dirty="0" err="1">
                <a:solidFill>
                  <a:schemeClr val="accent5"/>
                </a:solidFill>
                <a:ea typeface="+mn-lt"/>
                <a:cs typeface="+mn-lt"/>
              </a:rPr>
              <a:t>privaat</a:t>
            </a:r>
            <a:r>
              <a:rPr lang="en-GB" sz="1800" b="1" dirty="0">
                <a:solidFill>
                  <a:schemeClr val="accent5"/>
                </a:solidFill>
                <a:ea typeface="+mn-lt"/>
                <a:cs typeface="+mn-lt"/>
              </a:rPr>
              <a:t> </a:t>
            </a:r>
            <a:r>
              <a:rPr lang="en-GB" sz="1800" b="1" dirty="0" err="1">
                <a:solidFill>
                  <a:schemeClr val="accent5"/>
                </a:solidFill>
                <a:ea typeface="+mn-lt"/>
                <a:cs typeface="+mn-lt"/>
              </a:rPr>
              <a:t>naar</a:t>
            </a:r>
            <a:r>
              <a:rPr lang="en-GB" sz="1800" b="1" dirty="0">
                <a:solidFill>
                  <a:schemeClr val="accent5"/>
                </a:solidFill>
                <a:ea typeface="+mn-lt"/>
                <a:cs typeface="+mn-lt"/>
              </a:rPr>
              <a:t> </a:t>
            </a:r>
            <a:r>
              <a:rPr lang="en-GB" sz="1800" b="1" dirty="0" err="1">
                <a:solidFill>
                  <a:schemeClr val="accent5"/>
                </a:solidFill>
                <a:ea typeface="+mn-lt"/>
                <a:cs typeface="+mn-lt"/>
              </a:rPr>
              <a:t>gedeeld</a:t>
            </a:r>
            <a:r>
              <a:rPr lang="en-GB" sz="1800" b="1" dirty="0">
                <a:solidFill>
                  <a:schemeClr val="accent5"/>
                </a:solidFill>
                <a:ea typeface="+mn-lt"/>
                <a:cs typeface="+mn-lt"/>
              </a:rPr>
              <a:t> </a:t>
            </a:r>
            <a:r>
              <a:rPr lang="en-GB" sz="1800" b="1" dirty="0" err="1">
                <a:solidFill>
                  <a:schemeClr val="accent5"/>
                </a:solidFill>
                <a:ea typeface="+mn-lt"/>
                <a:cs typeface="+mn-lt"/>
              </a:rPr>
              <a:t>gebruik</a:t>
            </a:r>
            <a:r>
              <a:rPr lang="en-GB" sz="1800" b="1" dirty="0">
                <a:solidFill>
                  <a:schemeClr val="accent5"/>
                </a:solidFill>
                <a:ea typeface="+mn-lt"/>
                <a:cs typeface="+mn-lt"/>
              </a:rPr>
              <a:t> </a:t>
            </a:r>
            <a:r>
              <a:rPr lang="en-GB" sz="1800" b="1" dirty="0" err="1">
                <a:solidFill>
                  <a:schemeClr val="accent5"/>
                </a:solidFill>
                <a:ea typeface="+mn-lt"/>
                <a:cs typeface="+mn-lt"/>
              </a:rPr>
              <a:t>modaliteiten</a:t>
            </a:r>
            <a:endParaRPr lang="en-GB" sz="1800" b="1" dirty="0">
              <a:solidFill>
                <a:schemeClr val="accent5"/>
              </a:solidFill>
              <a:ea typeface="+mn-lt"/>
              <a:cs typeface="+mn-lt"/>
            </a:endParaRPr>
          </a:p>
          <a:p>
            <a:pPr marL="0" indent="0">
              <a:buNone/>
            </a:pPr>
            <a:r>
              <a:rPr lang="en-US" sz="1800" b="1" dirty="0">
                <a:solidFill>
                  <a:schemeClr val="accent5"/>
                </a:solidFill>
              </a:rPr>
              <a:t>Status</a:t>
            </a:r>
            <a:endParaRPr lang="en-US" sz="1800" b="1" dirty="0">
              <a:solidFill>
                <a:schemeClr val="accent5"/>
              </a:solidFill>
              <a:ea typeface="Open Sans"/>
              <a:cs typeface="Open Sans"/>
            </a:endParaRPr>
          </a:p>
          <a:p>
            <a:pPr marL="180340" indent="-180340">
              <a:buFont typeface="Arial" charset="0"/>
              <a:buChar char="•"/>
            </a:pPr>
            <a:r>
              <a:rPr lang="en-US" sz="1800" b="1" dirty="0">
                <a:solidFill>
                  <a:schemeClr val="accent5"/>
                </a:solidFill>
              </a:rPr>
              <a:t> Hoge </a:t>
            </a:r>
            <a:r>
              <a:rPr lang="en-US" sz="1800" b="1" dirty="0" err="1">
                <a:solidFill>
                  <a:schemeClr val="accent5"/>
                </a:solidFill>
              </a:rPr>
              <a:t>verwachting</a:t>
            </a:r>
            <a:r>
              <a:rPr lang="en-US" sz="1800" b="1" dirty="0">
                <a:solidFill>
                  <a:schemeClr val="accent5"/>
                </a:solidFill>
              </a:rPr>
              <a:t> (</a:t>
            </a:r>
            <a:r>
              <a:rPr lang="en-US" sz="1800" b="1" dirty="0" err="1">
                <a:solidFill>
                  <a:schemeClr val="accent5"/>
                </a:solidFill>
              </a:rPr>
              <a:t>investeringsprogramma’s</a:t>
            </a:r>
            <a:r>
              <a:rPr lang="en-US" sz="1800" b="1" dirty="0">
                <a:solidFill>
                  <a:schemeClr val="accent5"/>
                </a:solidFill>
              </a:rPr>
              <a:t>, </a:t>
            </a:r>
            <a:r>
              <a:rPr lang="en-US" sz="1800" b="1" dirty="0" err="1">
                <a:solidFill>
                  <a:schemeClr val="accent5"/>
                </a:solidFill>
              </a:rPr>
              <a:t>regulering</a:t>
            </a:r>
            <a:r>
              <a:rPr lang="en-US" sz="1800" b="1" dirty="0">
                <a:solidFill>
                  <a:schemeClr val="accent5"/>
                </a:solidFill>
              </a:rPr>
              <a:t>, pilots)</a:t>
            </a:r>
          </a:p>
          <a:p>
            <a:pPr marL="180340" indent="-180340">
              <a:buFont typeface="Arial" charset="0"/>
              <a:buChar char="•"/>
            </a:pPr>
            <a:r>
              <a:rPr lang="en-US" sz="1800" b="1" dirty="0" err="1">
                <a:solidFill>
                  <a:schemeClr val="accent5"/>
                </a:solidFill>
              </a:rPr>
              <a:t>Ontwikkeling</a:t>
            </a:r>
            <a:r>
              <a:rPr lang="en-US" sz="1800" b="1" dirty="0">
                <a:solidFill>
                  <a:schemeClr val="accent5"/>
                </a:solidFill>
              </a:rPr>
              <a:t> </a:t>
            </a:r>
            <a:r>
              <a:rPr lang="en-US" sz="1800" b="1" dirty="0" err="1">
                <a:solidFill>
                  <a:schemeClr val="accent5"/>
                </a:solidFill>
              </a:rPr>
              <a:t>vertoont</a:t>
            </a:r>
            <a:r>
              <a:rPr lang="en-US" sz="1800" b="1" dirty="0">
                <a:solidFill>
                  <a:schemeClr val="accent5"/>
                </a:solidFill>
              </a:rPr>
              <a:t> </a:t>
            </a:r>
            <a:r>
              <a:rPr lang="en-US" sz="1800" b="1" dirty="0" err="1">
                <a:solidFill>
                  <a:schemeClr val="accent5"/>
                </a:solidFill>
              </a:rPr>
              <a:t>trekken</a:t>
            </a:r>
            <a:r>
              <a:rPr lang="en-US" sz="1800" b="1" dirty="0">
                <a:solidFill>
                  <a:schemeClr val="accent5"/>
                </a:solidFill>
              </a:rPr>
              <a:t> van hype curve</a:t>
            </a:r>
          </a:p>
          <a:p>
            <a:pPr marL="180340" indent="-180340">
              <a:buFont typeface="Arial" charset="0"/>
              <a:buChar char="•"/>
            </a:pPr>
            <a:endParaRPr lang="en-US" sz="1800" b="1" dirty="0">
              <a:solidFill>
                <a:schemeClr val="accent5"/>
              </a:solidFill>
            </a:endParaRPr>
          </a:p>
          <a:p>
            <a:pPr marL="0" indent="0">
              <a:buNone/>
            </a:pPr>
            <a:r>
              <a:rPr lang="en-US" sz="1800" b="1" dirty="0">
                <a:solidFill>
                  <a:schemeClr val="accent5"/>
                </a:solidFill>
              </a:rPr>
              <a:t>2 studies:</a:t>
            </a:r>
          </a:p>
          <a:p>
            <a:pPr>
              <a:buFontTx/>
              <a:buChar char="-"/>
            </a:pPr>
            <a:r>
              <a:rPr lang="en-US" sz="1800" b="1" dirty="0">
                <a:solidFill>
                  <a:schemeClr val="accent5"/>
                </a:solidFill>
              </a:rPr>
              <a:t>Delhi Onderzoek </a:t>
            </a:r>
            <a:r>
              <a:rPr lang="en-US" sz="1800" b="1" dirty="0" err="1">
                <a:solidFill>
                  <a:schemeClr val="accent5"/>
                </a:solidFill>
              </a:rPr>
              <a:t>invoering</a:t>
            </a:r>
            <a:r>
              <a:rPr lang="en-US" sz="1800" b="1" dirty="0">
                <a:solidFill>
                  <a:schemeClr val="accent5"/>
                </a:solidFill>
              </a:rPr>
              <a:t> </a:t>
            </a:r>
            <a:r>
              <a:rPr lang="en-US" sz="1800" b="1" dirty="0" err="1">
                <a:solidFill>
                  <a:schemeClr val="accent5"/>
                </a:solidFill>
              </a:rPr>
              <a:t>MaaS</a:t>
            </a:r>
            <a:endParaRPr lang="en-US" sz="1800" b="1" dirty="0">
              <a:solidFill>
                <a:schemeClr val="accent5"/>
              </a:solidFill>
            </a:endParaRPr>
          </a:p>
          <a:p>
            <a:pPr>
              <a:buFontTx/>
              <a:buChar char="-"/>
            </a:pPr>
            <a:r>
              <a:rPr lang="en-US" sz="1800" b="1" dirty="0">
                <a:solidFill>
                  <a:schemeClr val="accent5"/>
                </a:solidFill>
              </a:rPr>
              <a:t>Meting </a:t>
            </a:r>
            <a:r>
              <a:rPr lang="en-US" sz="1800" b="1" dirty="0" err="1">
                <a:solidFill>
                  <a:schemeClr val="accent5"/>
                </a:solidFill>
              </a:rPr>
              <a:t>zakelijk</a:t>
            </a:r>
            <a:r>
              <a:rPr lang="en-US" sz="1800" b="1" dirty="0">
                <a:solidFill>
                  <a:schemeClr val="accent5"/>
                </a:solidFill>
              </a:rPr>
              <a:t> </a:t>
            </a:r>
            <a:r>
              <a:rPr lang="en-US" sz="1800" b="1" dirty="0" err="1">
                <a:solidFill>
                  <a:schemeClr val="accent5"/>
                </a:solidFill>
              </a:rPr>
              <a:t>reizen</a:t>
            </a:r>
            <a:r>
              <a:rPr lang="en-US" sz="1800" b="1" dirty="0">
                <a:solidFill>
                  <a:schemeClr val="accent5"/>
                </a:solidFill>
              </a:rPr>
              <a:t> </a:t>
            </a:r>
            <a:r>
              <a:rPr lang="en-US" sz="1800" b="1" dirty="0" err="1">
                <a:solidFill>
                  <a:schemeClr val="accent5"/>
                </a:solidFill>
              </a:rPr>
              <a:t>medewerkers</a:t>
            </a:r>
            <a:r>
              <a:rPr lang="en-US" sz="1800" b="1" dirty="0">
                <a:solidFill>
                  <a:schemeClr val="accent5"/>
                </a:solidFill>
              </a:rPr>
              <a:t> RU/</a:t>
            </a:r>
            <a:r>
              <a:rPr lang="en-US" sz="1800" b="1" dirty="0" err="1">
                <a:solidFill>
                  <a:schemeClr val="accent5"/>
                </a:solidFill>
              </a:rPr>
              <a:t>RadboudUMC</a:t>
            </a:r>
            <a:endParaRPr lang="en-US" sz="1800" b="1" dirty="0">
              <a:solidFill>
                <a:schemeClr val="accent5"/>
              </a:solidFill>
            </a:endParaRPr>
          </a:p>
        </p:txBody>
      </p:sp>
      <p:grpSp>
        <p:nvGrpSpPr>
          <p:cNvPr id="19" name="Groep 18">
            <a:extLst>
              <a:ext uri="{FF2B5EF4-FFF2-40B4-BE49-F238E27FC236}">
                <a16:creationId xmlns:a16="http://schemas.microsoft.com/office/drawing/2014/main" id="{5F4ACA57-089D-94CC-72E1-A143948A34D0}"/>
              </a:ext>
            </a:extLst>
          </p:cNvPr>
          <p:cNvGrpSpPr/>
          <p:nvPr/>
        </p:nvGrpSpPr>
        <p:grpSpPr>
          <a:xfrm>
            <a:off x="8274172" y="3366693"/>
            <a:ext cx="716543" cy="428668"/>
            <a:chOff x="8046819" y="3355932"/>
            <a:chExt cx="716543" cy="428668"/>
          </a:xfrm>
        </p:grpSpPr>
        <p:sp>
          <p:nvSpPr>
            <p:cNvPr id="7" name="TextBox 6">
              <a:extLst>
                <a:ext uri="{FF2B5EF4-FFF2-40B4-BE49-F238E27FC236}">
                  <a16:creationId xmlns:a16="http://schemas.microsoft.com/office/drawing/2014/main" id="{7474EE9E-6B84-4561-B400-4D985772AC72}"/>
                </a:ext>
              </a:extLst>
            </p:cNvPr>
            <p:cNvSpPr txBox="1"/>
            <p:nvPr/>
          </p:nvSpPr>
          <p:spPr>
            <a:xfrm>
              <a:off x="8046819" y="3355932"/>
              <a:ext cx="716543" cy="161583"/>
            </a:xfrm>
            <a:prstGeom prst="rect">
              <a:avLst/>
            </a:prstGeom>
            <a:noFill/>
          </p:spPr>
          <p:txBody>
            <a:bodyPr wrap="none" lIns="0" tIns="0" rIns="0" bIns="0" rtlCol="0">
              <a:spAutoFit/>
            </a:bodyPr>
            <a:lstStyle/>
            <a:p>
              <a:r>
                <a:rPr lang="en-US" sz="1050"/>
                <a:t>2018-2019?</a:t>
              </a:r>
            </a:p>
          </p:txBody>
        </p:sp>
        <p:sp>
          <p:nvSpPr>
            <p:cNvPr id="12" name="Arrow: Down 11">
              <a:extLst>
                <a:ext uri="{FF2B5EF4-FFF2-40B4-BE49-F238E27FC236}">
                  <a16:creationId xmlns:a16="http://schemas.microsoft.com/office/drawing/2014/main" id="{8313DDC2-EEFB-450B-B55F-D5B4C7ADCDE1}"/>
                </a:ext>
              </a:extLst>
            </p:cNvPr>
            <p:cNvSpPr/>
            <p:nvPr/>
          </p:nvSpPr>
          <p:spPr>
            <a:xfrm>
              <a:off x="8303491" y="3505200"/>
              <a:ext cx="203200" cy="279400"/>
            </a:xfrm>
            <a:prstGeom prst="down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84A7806-F52C-47AB-80FD-90B17C3E9D1E}"/>
              </a:ext>
            </a:extLst>
          </p:cNvPr>
          <p:cNvPicPr>
            <a:picLocks noChangeAspect="1"/>
          </p:cNvPicPr>
          <p:nvPr/>
        </p:nvPicPr>
        <p:blipFill>
          <a:blip r:embed="rId5">
            <a:alphaModFix amt="86000"/>
          </a:blip>
          <a:stretch>
            <a:fillRect/>
          </a:stretch>
        </p:blipFill>
        <p:spPr>
          <a:xfrm>
            <a:off x="9480376" y="1835158"/>
            <a:ext cx="2250656" cy="1419108"/>
          </a:xfrm>
          <a:prstGeom prst="rect">
            <a:avLst/>
          </a:prstGeom>
        </p:spPr>
      </p:pic>
      <p:sp>
        <p:nvSpPr>
          <p:cNvPr id="17" name="TextBox 16">
            <a:extLst>
              <a:ext uri="{FF2B5EF4-FFF2-40B4-BE49-F238E27FC236}">
                <a16:creationId xmlns:a16="http://schemas.microsoft.com/office/drawing/2014/main" id="{D403F592-07EF-4427-8E43-EBDB5D594469}"/>
              </a:ext>
            </a:extLst>
          </p:cNvPr>
          <p:cNvSpPr txBox="1"/>
          <p:nvPr/>
        </p:nvSpPr>
        <p:spPr>
          <a:xfrm>
            <a:off x="8564086" y="1428521"/>
            <a:ext cx="715616" cy="415498"/>
          </a:xfrm>
          <a:prstGeom prst="rect">
            <a:avLst/>
          </a:prstGeom>
          <a:noFill/>
        </p:spPr>
        <p:txBody>
          <a:bodyPr wrap="square">
            <a:spAutoFit/>
          </a:bodyPr>
          <a:lstStyle/>
          <a:p>
            <a:r>
              <a:rPr lang="en-GB"/>
              <a:t>NL</a:t>
            </a:r>
            <a:endParaRPr lang="en-US"/>
          </a:p>
        </p:txBody>
      </p:sp>
      <p:sp>
        <p:nvSpPr>
          <p:cNvPr id="18" name="TextBox 17">
            <a:extLst>
              <a:ext uri="{FF2B5EF4-FFF2-40B4-BE49-F238E27FC236}">
                <a16:creationId xmlns:a16="http://schemas.microsoft.com/office/drawing/2014/main" id="{B512D749-AB7D-4AF9-BC61-DB43BB37175C}"/>
              </a:ext>
            </a:extLst>
          </p:cNvPr>
          <p:cNvSpPr txBox="1"/>
          <p:nvPr/>
        </p:nvSpPr>
        <p:spPr>
          <a:xfrm>
            <a:off x="9626600" y="1357907"/>
            <a:ext cx="1240251" cy="415498"/>
          </a:xfrm>
          <a:prstGeom prst="rect">
            <a:avLst/>
          </a:prstGeom>
          <a:noFill/>
        </p:spPr>
        <p:txBody>
          <a:bodyPr wrap="square">
            <a:spAutoFit/>
          </a:bodyPr>
          <a:lstStyle/>
          <a:p>
            <a:r>
              <a:rPr lang="en-GB"/>
              <a:t>Japan</a:t>
            </a:r>
            <a:endParaRPr lang="en-US"/>
          </a:p>
        </p:txBody>
      </p:sp>
      <p:pic>
        <p:nvPicPr>
          <p:cNvPr id="1026" name="Picture 2" descr="See the source image">
            <a:extLst>
              <a:ext uri="{FF2B5EF4-FFF2-40B4-BE49-F238E27FC236}">
                <a16:creationId xmlns:a16="http://schemas.microsoft.com/office/drawing/2014/main" id="{E4D9C56E-8DFE-4B44-9BE3-D226F51F05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774" y="3767765"/>
            <a:ext cx="3879203" cy="249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382EE0-892F-40A0-B995-0AA658419B47}"/>
              </a:ext>
            </a:extLst>
          </p:cNvPr>
          <p:cNvSpPr>
            <a:spLocks noGrp="1"/>
          </p:cNvSpPr>
          <p:nvPr>
            <p:ph type="body" sz="quarter" idx="13"/>
          </p:nvPr>
        </p:nvSpPr>
        <p:spPr/>
        <p:txBody>
          <a:bodyPr/>
          <a:lstStyle/>
          <a:p>
            <a:r>
              <a:rPr lang="nl-NL" sz="2400" dirty="0"/>
              <a:t>Paar essenties uit Delphi studie OVER COMPLEX ACTOREN NETWERK ROND Maas</a:t>
            </a:r>
          </a:p>
        </p:txBody>
      </p:sp>
      <p:sp>
        <p:nvSpPr>
          <p:cNvPr id="3" name="Titel 2">
            <a:extLst>
              <a:ext uri="{FF2B5EF4-FFF2-40B4-BE49-F238E27FC236}">
                <a16:creationId xmlns:a16="http://schemas.microsoft.com/office/drawing/2014/main" id="{7C8A9C06-047A-46EB-AA8A-19E385F4F47B}"/>
              </a:ext>
            </a:extLst>
          </p:cNvPr>
          <p:cNvSpPr>
            <a:spLocks noGrp="1"/>
          </p:cNvSpPr>
          <p:nvPr>
            <p:ph type="title"/>
          </p:nvPr>
        </p:nvSpPr>
        <p:spPr/>
        <p:txBody>
          <a:bodyPr/>
          <a:lstStyle/>
          <a:p>
            <a:endParaRPr lang="nl-NL" dirty="0"/>
          </a:p>
        </p:txBody>
      </p:sp>
      <p:sp>
        <p:nvSpPr>
          <p:cNvPr id="4" name="Tijdelijke aanduiding voor tekst 3">
            <a:extLst>
              <a:ext uri="{FF2B5EF4-FFF2-40B4-BE49-F238E27FC236}">
                <a16:creationId xmlns:a16="http://schemas.microsoft.com/office/drawing/2014/main" id="{2AAD804B-0785-4F9B-A30C-1FF70D248DD2}"/>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207080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ABE64D-5D6C-4615-A30A-7B5945EB7491}"/>
              </a:ext>
            </a:extLst>
          </p:cNvPr>
          <p:cNvSpPr>
            <a:spLocks noGrp="1"/>
          </p:cNvSpPr>
          <p:nvPr>
            <p:ph type="body" sz="quarter" idx="13"/>
          </p:nvPr>
        </p:nvSpPr>
        <p:spPr>
          <a:xfrm>
            <a:off x="875308" y="1651413"/>
            <a:ext cx="4860652" cy="3971559"/>
          </a:xfrm>
        </p:spPr>
        <p:txBody>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Meestal </a:t>
            </a:r>
            <a:r>
              <a:rPr lang="en-US" sz="2000" dirty="0" err="1"/>
              <a:t>onderzocht</a:t>
            </a:r>
            <a:r>
              <a:rPr lang="en-US" sz="2000" dirty="0"/>
              <a:t> in </a:t>
            </a:r>
            <a:r>
              <a:rPr lang="en-US" sz="2000" dirty="0" err="1"/>
              <a:t>isolatie</a:t>
            </a:r>
            <a:r>
              <a:rPr lang="en-US" sz="2000" dirty="0"/>
              <a:t>, </a:t>
            </a:r>
            <a:r>
              <a:rPr lang="en-US" sz="2000" dirty="0" err="1"/>
              <a:t>los</a:t>
            </a:r>
            <a:r>
              <a:rPr lang="en-US" sz="2000" dirty="0"/>
              <a:t> van context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Maar </a:t>
            </a:r>
            <a:r>
              <a:rPr lang="en-US" sz="2000" dirty="0" err="1"/>
              <a:t>ingebed</a:t>
            </a:r>
            <a:r>
              <a:rPr lang="en-US" sz="2000" dirty="0"/>
              <a:t> in context van </a:t>
            </a:r>
            <a:r>
              <a:rPr lang="en-US" sz="2000" dirty="0" err="1"/>
              <a:t>gewoonten</a:t>
            </a:r>
            <a:r>
              <a:rPr lang="en-US" sz="2000" dirty="0"/>
              <a:t>, </a:t>
            </a:r>
            <a:r>
              <a:rPr lang="en-US" sz="2000" dirty="0" err="1"/>
              <a:t>ervaringen</a:t>
            </a:r>
            <a:r>
              <a:rPr lang="en-US" sz="2000" dirty="0"/>
              <a:t>, </a:t>
            </a:r>
            <a:r>
              <a:rPr lang="en-US" sz="2000" dirty="0" err="1"/>
              <a:t>woon-werk</a:t>
            </a:r>
            <a:r>
              <a:rPr lang="en-US" sz="2000" dirty="0"/>
              <a:t> </a:t>
            </a:r>
            <a:r>
              <a:rPr lang="en-US" sz="2000" dirty="0" err="1"/>
              <a:t>reisgedrag</a:t>
            </a:r>
            <a:r>
              <a:rPr lang="en-US" sz="2000" dirty="0"/>
              <a:t>, </a:t>
            </a:r>
            <a:r>
              <a:rPr lang="en-US" sz="2000" dirty="0" err="1"/>
              <a:t>tijd-ruimte</a:t>
            </a:r>
            <a:r>
              <a:rPr lang="en-US" sz="2000" dirty="0"/>
              <a:t> </a:t>
            </a:r>
            <a:r>
              <a:rPr lang="en-US" sz="2000" dirty="0" err="1"/>
              <a:t>gedrag</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Dagboek</a:t>
            </a:r>
            <a:r>
              <a:rPr lang="en-US" sz="2000" dirty="0"/>
              <a:t> </a:t>
            </a:r>
            <a:r>
              <a:rPr lang="en-US" sz="2000" dirty="0" err="1"/>
              <a:t>benadering</a:t>
            </a:r>
            <a:r>
              <a:rPr lang="en-US" sz="2000" dirty="0"/>
              <a:t> om </a:t>
            </a:r>
            <a:r>
              <a:rPr lang="en-US" sz="2000" dirty="0" err="1"/>
              <a:t>complexiteit</a:t>
            </a:r>
            <a:r>
              <a:rPr lang="en-US" sz="2000" dirty="0"/>
              <a:t> </a:t>
            </a:r>
            <a:r>
              <a:rPr lang="en-US" sz="2000" dirty="0" err="1"/>
              <a:t>te</a:t>
            </a:r>
            <a:r>
              <a:rPr lang="en-US" sz="2000" dirty="0"/>
              <a:t> </a:t>
            </a:r>
            <a:r>
              <a:rPr lang="en-US" sz="2000" dirty="0" err="1"/>
              <a:t>doorgronden</a:t>
            </a:r>
            <a:r>
              <a:rPr lang="en-US" sz="2000" dirty="0"/>
              <a:t>: </a:t>
            </a:r>
            <a:r>
              <a:rPr lang="en-US" sz="2000" dirty="0" err="1"/>
              <a:t>studie</a:t>
            </a:r>
            <a:r>
              <a:rPr lang="en-US" sz="2000" dirty="0"/>
              <a:t> RU/RU-UMC nov21-mrt22  (N=176 ronde 1; 114 ronde 2)</a:t>
            </a:r>
          </a:p>
        </p:txBody>
      </p:sp>
      <p:sp>
        <p:nvSpPr>
          <p:cNvPr id="8" name="Title 7">
            <a:extLst>
              <a:ext uri="{FF2B5EF4-FFF2-40B4-BE49-F238E27FC236}">
                <a16:creationId xmlns:a16="http://schemas.microsoft.com/office/drawing/2014/main" id="{AF00E9F1-7750-4CF2-80C6-D55A9219E21D}"/>
              </a:ext>
            </a:extLst>
          </p:cNvPr>
          <p:cNvSpPr>
            <a:spLocks noGrp="1"/>
          </p:cNvSpPr>
          <p:nvPr>
            <p:ph type="title"/>
          </p:nvPr>
        </p:nvSpPr>
        <p:spPr/>
        <p:txBody>
          <a:bodyPr/>
          <a:lstStyle/>
          <a:p>
            <a:r>
              <a:rPr lang="en-US" sz="2400" dirty="0" err="1">
                <a:solidFill>
                  <a:schemeClr val="accent5"/>
                </a:solidFill>
              </a:rPr>
              <a:t>Complexiteit</a:t>
            </a:r>
            <a:r>
              <a:rPr lang="en-US" sz="2400" dirty="0">
                <a:solidFill>
                  <a:schemeClr val="accent5"/>
                </a:solidFill>
              </a:rPr>
              <a:t> van </a:t>
            </a:r>
            <a:r>
              <a:rPr lang="en-US" sz="2400" dirty="0" err="1">
                <a:solidFill>
                  <a:schemeClr val="accent5"/>
                </a:solidFill>
              </a:rPr>
              <a:t>zakelijk</a:t>
            </a:r>
            <a:r>
              <a:rPr lang="en-US" sz="2400" dirty="0">
                <a:solidFill>
                  <a:schemeClr val="accent5"/>
                </a:solidFill>
              </a:rPr>
              <a:t> </a:t>
            </a:r>
            <a:r>
              <a:rPr lang="en-US" sz="2400" dirty="0" err="1">
                <a:solidFill>
                  <a:schemeClr val="accent5"/>
                </a:solidFill>
              </a:rPr>
              <a:t>reizen</a:t>
            </a:r>
            <a:r>
              <a:rPr lang="en-US" sz="2400" dirty="0">
                <a:solidFill>
                  <a:schemeClr val="accent5"/>
                </a:solidFill>
              </a:rPr>
              <a:t> </a:t>
            </a:r>
            <a:br>
              <a:rPr lang="en-US" dirty="0"/>
            </a:br>
            <a:endParaRPr lang="en-US" dirty="0"/>
          </a:p>
        </p:txBody>
      </p:sp>
      <p:pic>
        <p:nvPicPr>
          <p:cNvPr id="11" name="Picture 10">
            <a:extLst>
              <a:ext uri="{FF2B5EF4-FFF2-40B4-BE49-F238E27FC236}">
                <a16:creationId xmlns:a16="http://schemas.microsoft.com/office/drawing/2014/main" id="{7D6E0182-02D1-4A31-BC8B-8E9818074B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8477" y="1740949"/>
            <a:ext cx="5318215" cy="2131838"/>
          </a:xfrm>
          <a:prstGeom prst="rect">
            <a:avLst/>
          </a:prstGeom>
        </p:spPr>
      </p:pic>
      <p:pic>
        <p:nvPicPr>
          <p:cNvPr id="12" name="Picture 11">
            <a:extLst>
              <a:ext uri="{FF2B5EF4-FFF2-40B4-BE49-F238E27FC236}">
                <a16:creationId xmlns:a16="http://schemas.microsoft.com/office/drawing/2014/main" id="{4E860120-9A6B-441C-A92D-676F6BA3F6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8874" y="4115169"/>
            <a:ext cx="5357818" cy="2133262"/>
          </a:xfrm>
          <a:prstGeom prst="rect">
            <a:avLst/>
          </a:prstGeom>
        </p:spPr>
      </p:pic>
      <p:sp>
        <p:nvSpPr>
          <p:cNvPr id="13" name="Rectangle 12">
            <a:extLst>
              <a:ext uri="{FF2B5EF4-FFF2-40B4-BE49-F238E27FC236}">
                <a16:creationId xmlns:a16="http://schemas.microsoft.com/office/drawing/2014/main" id="{B9D1BF18-566A-41B7-B31A-BE84B1228BB8}"/>
              </a:ext>
            </a:extLst>
          </p:cNvPr>
          <p:cNvSpPr/>
          <p:nvPr/>
        </p:nvSpPr>
        <p:spPr>
          <a:xfrm>
            <a:off x="8328248" y="1951602"/>
            <a:ext cx="2592288" cy="1008112"/>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26924D-71BD-431F-B190-6ECE54A03EF8}"/>
              </a:ext>
            </a:extLst>
          </p:cNvPr>
          <p:cNvSpPr/>
          <p:nvPr/>
        </p:nvSpPr>
        <p:spPr>
          <a:xfrm>
            <a:off x="8760295" y="4115168"/>
            <a:ext cx="2449973" cy="1308301"/>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8369A1-C476-4200-8612-5E02ED4B261E}"/>
              </a:ext>
            </a:extLst>
          </p:cNvPr>
          <p:cNvSpPr>
            <a:spLocks noGrp="1"/>
          </p:cNvSpPr>
          <p:nvPr>
            <p:ph type="body" sz="quarter" idx="1003"/>
          </p:nvPr>
        </p:nvSpPr>
        <p:spPr>
          <a:xfrm>
            <a:off x="4901728" y="1081222"/>
            <a:ext cx="7026919" cy="5413493"/>
          </a:xfrm>
        </p:spPr>
        <p:txBody>
          <a:bodyPr numCol="1"/>
          <a:lstStyle/>
          <a:p>
            <a:pPr marL="0" indent="0">
              <a:buNone/>
            </a:pPr>
            <a:r>
              <a:rPr lang="en-US" sz="2200" b="1" dirty="0" err="1">
                <a:solidFill>
                  <a:schemeClr val="accent5"/>
                </a:solidFill>
              </a:rPr>
              <a:t>Zakelijke</a:t>
            </a:r>
            <a:r>
              <a:rPr lang="en-US" sz="2200" b="1" dirty="0">
                <a:solidFill>
                  <a:schemeClr val="accent5"/>
                </a:solidFill>
              </a:rPr>
              <a:t> </a:t>
            </a:r>
            <a:r>
              <a:rPr lang="en-US" sz="2200" b="1" dirty="0" err="1">
                <a:solidFill>
                  <a:schemeClr val="accent5"/>
                </a:solidFill>
              </a:rPr>
              <a:t>reisgedrag</a:t>
            </a:r>
            <a:r>
              <a:rPr lang="en-US" sz="2200" b="1" dirty="0">
                <a:solidFill>
                  <a:schemeClr val="accent5"/>
                </a:solidFill>
              </a:rPr>
              <a:t> op </a:t>
            </a:r>
            <a:r>
              <a:rPr lang="en-US" sz="2200" b="1" dirty="0" err="1">
                <a:solidFill>
                  <a:schemeClr val="accent5"/>
                </a:solidFill>
              </a:rPr>
              <a:t>geselecteerde</a:t>
            </a:r>
            <a:r>
              <a:rPr lang="en-US" sz="2200" b="1" dirty="0">
                <a:solidFill>
                  <a:schemeClr val="accent5"/>
                </a:solidFill>
              </a:rPr>
              <a:t> </a:t>
            </a:r>
            <a:r>
              <a:rPr lang="en-US" sz="2200" b="1" dirty="0" err="1">
                <a:solidFill>
                  <a:schemeClr val="accent5"/>
                </a:solidFill>
              </a:rPr>
              <a:t>dag</a:t>
            </a:r>
            <a:r>
              <a:rPr lang="en-US" sz="2200" b="1" dirty="0">
                <a:solidFill>
                  <a:schemeClr val="accent5"/>
                </a:solidFill>
              </a:rPr>
              <a:t> </a:t>
            </a:r>
          </a:p>
          <a:p>
            <a:pPr marL="0" indent="0">
              <a:buNone/>
            </a:pPr>
            <a:endParaRPr lang="en-US" sz="2200" b="1" dirty="0">
              <a:solidFill>
                <a:schemeClr val="accent5"/>
              </a:solidFill>
            </a:endParaRPr>
          </a:p>
          <a:p>
            <a:r>
              <a:rPr lang="en-US" sz="2200" b="1" dirty="0">
                <a:solidFill>
                  <a:schemeClr val="accent5"/>
                </a:solidFill>
              </a:rPr>
              <a:t>80% </a:t>
            </a:r>
            <a:r>
              <a:rPr lang="en-US" sz="2200" b="1" dirty="0" err="1">
                <a:solidFill>
                  <a:schemeClr val="accent5"/>
                </a:solidFill>
              </a:rPr>
              <a:t>overweegt</a:t>
            </a:r>
            <a:r>
              <a:rPr lang="en-US" sz="2200" b="1" dirty="0">
                <a:solidFill>
                  <a:schemeClr val="accent5"/>
                </a:solidFill>
              </a:rPr>
              <a:t> </a:t>
            </a:r>
            <a:r>
              <a:rPr lang="en-US" sz="2200" b="1" dirty="0" err="1">
                <a:solidFill>
                  <a:schemeClr val="accent5"/>
                </a:solidFill>
              </a:rPr>
              <a:t>niet</a:t>
            </a:r>
            <a:r>
              <a:rPr lang="en-US" sz="2200" b="1" dirty="0">
                <a:solidFill>
                  <a:schemeClr val="accent5"/>
                </a:solidFill>
              </a:rPr>
              <a:t> </a:t>
            </a:r>
            <a:r>
              <a:rPr lang="en-US" sz="2200" b="1" dirty="0" err="1">
                <a:solidFill>
                  <a:schemeClr val="accent5"/>
                </a:solidFill>
              </a:rPr>
              <a:t>een</a:t>
            </a:r>
            <a:r>
              <a:rPr lang="en-US" sz="2200" b="1" dirty="0">
                <a:solidFill>
                  <a:schemeClr val="accent5"/>
                </a:solidFill>
              </a:rPr>
              <a:t> online meeting: </a:t>
            </a:r>
            <a:r>
              <a:rPr lang="en-US" sz="2200" b="1" dirty="0" err="1">
                <a:solidFill>
                  <a:schemeClr val="accent5"/>
                </a:solidFill>
              </a:rPr>
              <a:t>fysieke</a:t>
            </a:r>
            <a:r>
              <a:rPr lang="en-US" sz="2200" b="1" dirty="0">
                <a:solidFill>
                  <a:schemeClr val="accent5"/>
                </a:solidFill>
              </a:rPr>
              <a:t> </a:t>
            </a:r>
            <a:r>
              <a:rPr lang="en-US" sz="2200" b="1" dirty="0" err="1">
                <a:solidFill>
                  <a:schemeClr val="accent5"/>
                </a:solidFill>
              </a:rPr>
              <a:t>aanwezigheid</a:t>
            </a:r>
            <a:r>
              <a:rPr lang="en-US" sz="2200" b="1" dirty="0">
                <a:solidFill>
                  <a:schemeClr val="accent5"/>
                </a:solidFill>
              </a:rPr>
              <a:t> is </a:t>
            </a:r>
            <a:r>
              <a:rPr lang="en-US" sz="2200" b="1" dirty="0" err="1">
                <a:solidFill>
                  <a:schemeClr val="accent5"/>
                </a:solidFill>
              </a:rPr>
              <a:t>nodig</a:t>
            </a:r>
            <a:endParaRPr lang="en-US" sz="2200" b="1" dirty="0">
              <a:solidFill>
                <a:schemeClr val="accent5"/>
              </a:solidFill>
            </a:endParaRPr>
          </a:p>
          <a:p>
            <a:r>
              <a:rPr lang="en-US" sz="2200" b="1" dirty="0">
                <a:solidFill>
                  <a:schemeClr val="accent5"/>
                </a:solidFill>
              </a:rPr>
              <a:t>72% </a:t>
            </a:r>
            <a:r>
              <a:rPr lang="en-US" sz="2200" b="1" dirty="0" err="1">
                <a:solidFill>
                  <a:schemeClr val="accent5"/>
                </a:solidFill>
              </a:rPr>
              <a:t>enkele</a:t>
            </a:r>
            <a:r>
              <a:rPr lang="en-US" sz="2200" b="1" dirty="0">
                <a:solidFill>
                  <a:schemeClr val="accent5"/>
                </a:solidFill>
              </a:rPr>
              <a:t> trip; 28% </a:t>
            </a:r>
            <a:r>
              <a:rPr lang="en-US" sz="2200" b="1" dirty="0" err="1">
                <a:solidFill>
                  <a:schemeClr val="accent5"/>
                </a:solidFill>
              </a:rPr>
              <a:t>combineert</a:t>
            </a:r>
            <a:r>
              <a:rPr lang="en-US" sz="2200" b="1" dirty="0">
                <a:solidFill>
                  <a:schemeClr val="accent5"/>
                </a:solidFill>
              </a:rPr>
              <a:t> trips (</a:t>
            </a:r>
            <a:r>
              <a:rPr lang="en-US" sz="2200" b="1" dirty="0" err="1">
                <a:solidFill>
                  <a:schemeClr val="accent5"/>
                </a:solidFill>
              </a:rPr>
              <a:t>gemiddeld</a:t>
            </a:r>
            <a:r>
              <a:rPr lang="en-US" sz="2200" b="1" dirty="0">
                <a:solidFill>
                  <a:schemeClr val="accent5"/>
                </a:solidFill>
              </a:rPr>
              <a:t> 1.7) </a:t>
            </a:r>
          </a:p>
          <a:p>
            <a:r>
              <a:rPr lang="en-US" sz="2200" b="1" dirty="0" err="1">
                <a:solidFill>
                  <a:schemeClr val="accent5"/>
                </a:solidFill>
              </a:rPr>
              <a:t>Autogebruikers</a:t>
            </a:r>
            <a:r>
              <a:rPr lang="en-US" sz="2200" b="1" dirty="0">
                <a:solidFill>
                  <a:schemeClr val="accent5"/>
                </a:solidFill>
              </a:rPr>
              <a:t> </a:t>
            </a:r>
            <a:r>
              <a:rPr lang="en-US" sz="2200" b="1" dirty="0" err="1">
                <a:solidFill>
                  <a:schemeClr val="accent5"/>
                </a:solidFill>
              </a:rPr>
              <a:t>gaan</a:t>
            </a:r>
            <a:r>
              <a:rPr lang="en-US" sz="2200" b="1" dirty="0">
                <a:solidFill>
                  <a:schemeClr val="accent5"/>
                </a:solidFill>
              </a:rPr>
              <a:t> door-to-door met auto; de </a:t>
            </a:r>
            <a:r>
              <a:rPr lang="en-US" sz="2200" b="1" dirty="0" err="1">
                <a:solidFill>
                  <a:schemeClr val="accent5"/>
                </a:solidFill>
              </a:rPr>
              <a:t>anderen</a:t>
            </a:r>
            <a:r>
              <a:rPr lang="en-US" sz="2200" b="1" dirty="0">
                <a:solidFill>
                  <a:schemeClr val="accent5"/>
                </a:solidFill>
              </a:rPr>
              <a:t> </a:t>
            </a:r>
            <a:r>
              <a:rPr lang="en-US" sz="2200" b="1" dirty="0" err="1">
                <a:solidFill>
                  <a:schemeClr val="accent5"/>
                </a:solidFill>
              </a:rPr>
              <a:t>combineren</a:t>
            </a:r>
            <a:r>
              <a:rPr lang="en-US" sz="2200" b="1" dirty="0">
                <a:solidFill>
                  <a:schemeClr val="accent5"/>
                </a:solidFill>
              </a:rPr>
              <a:t> </a:t>
            </a:r>
            <a:r>
              <a:rPr lang="en-US" sz="2200" b="1" dirty="0" err="1">
                <a:solidFill>
                  <a:schemeClr val="accent5"/>
                </a:solidFill>
              </a:rPr>
              <a:t>modaliteiten</a:t>
            </a:r>
            <a:r>
              <a:rPr lang="en-US" sz="2200" b="1" dirty="0">
                <a:solidFill>
                  <a:schemeClr val="accent5"/>
                </a:solidFill>
              </a:rPr>
              <a:t> in </a:t>
            </a:r>
            <a:r>
              <a:rPr lang="en-US" sz="2200" b="1" dirty="0" err="1">
                <a:solidFill>
                  <a:schemeClr val="accent5"/>
                </a:solidFill>
              </a:rPr>
              <a:t>ketenreis</a:t>
            </a:r>
            <a:endParaRPr lang="en-US" sz="2200" b="1" dirty="0">
              <a:solidFill>
                <a:schemeClr val="accent5"/>
              </a:solidFill>
            </a:endParaRPr>
          </a:p>
          <a:p>
            <a:r>
              <a:rPr lang="en-US" sz="2200" b="1" dirty="0" err="1">
                <a:solidFill>
                  <a:schemeClr val="accent5"/>
                </a:solidFill>
              </a:rPr>
              <a:t>Gebruik</a:t>
            </a:r>
            <a:r>
              <a:rPr lang="en-US" sz="2200" b="1" dirty="0">
                <a:solidFill>
                  <a:schemeClr val="accent5"/>
                </a:solidFill>
              </a:rPr>
              <a:t> van </a:t>
            </a:r>
            <a:r>
              <a:rPr lang="en-US" sz="2200" b="1" dirty="0" err="1">
                <a:solidFill>
                  <a:schemeClr val="accent5"/>
                </a:solidFill>
              </a:rPr>
              <a:t>fiets</a:t>
            </a:r>
            <a:r>
              <a:rPr lang="en-US" sz="2200" b="1" dirty="0">
                <a:solidFill>
                  <a:schemeClr val="accent5"/>
                </a:solidFill>
              </a:rPr>
              <a:t> (43%), OV (35%) and </a:t>
            </a:r>
            <a:r>
              <a:rPr lang="en-US" sz="2200" b="1" dirty="0" err="1">
                <a:solidFill>
                  <a:schemeClr val="accent5"/>
                </a:solidFill>
              </a:rPr>
              <a:t>privé</a:t>
            </a:r>
            <a:r>
              <a:rPr lang="en-US" sz="2200" b="1" dirty="0">
                <a:solidFill>
                  <a:schemeClr val="accent5"/>
                </a:solidFill>
              </a:rPr>
              <a:t> auto (19%)</a:t>
            </a:r>
          </a:p>
          <a:p>
            <a:r>
              <a:rPr lang="en-US" sz="2200" b="1" dirty="0">
                <a:solidFill>
                  <a:schemeClr val="accent5"/>
                </a:solidFill>
              </a:rPr>
              <a:t>45% start </a:t>
            </a:r>
            <a:r>
              <a:rPr lang="en-US" sz="2200" b="1" dirty="0" err="1">
                <a:solidFill>
                  <a:schemeClr val="accent5"/>
                </a:solidFill>
              </a:rPr>
              <a:t>zakenreis</a:t>
            </a:r>
            <a:r>
              <a:rPr lang="en-US" sz="2200" b="1" dirty="0">
                <a:solidFill>
                  <a:schemeClr val="accent5"/>
                </a:solidFill>
              </a:rPr>
              <a:t> </a:t>
            </a:r>
            <a:r>
              <a:rPr lang="en-US" sz="2200" b="1" dirty="0" err="1">
                <a:solidFill>
                  <a:schemeClr val="accent5"/>
                </a:solidFill>
              </a:rPr>
              <a:t>vanaf</a:t>
            </a:r>
            <a:r>
              <a:rPr lang="en-US" sz="2200" b="1" dirty="0">
                <a:solidFill>
                  <a:schemeClr val="accent5"/>
                </a:solidFill>
              </a:rPr>
              <a:t> </a:t>
            </a:r>
            <a:r>
              <a:rPr lang="en-US" sz="2200" b="1" dirty="0" err="1">
                <a:solidFill>
                  <a:schemeClr val="accent5"/>
                </a:solidFill>
              </a:rPr>
              <a:t>werkplek</a:t>
            </a:r>
            <a:r>
              <a:rPr lang="en-US" sz="2200" b="1" dirty="0">
                <a:solidFill>
                  <a:schemeClr val="accent5"/>
                </a:solidFill>
              </a:rPr>
              <a:t>; 40% </a:t>
            </a:r>
            <a:r>
              <a:rPr lang="en-US" sz="2200" b="1" dirty="0" err="1">
                <a:solidFill>
                  <a:schemeClr val="accent5"/>
                </a:solidFill>
              </a:rPr>
              <a:t>vertrekt</a:t>
            </a:r>
            <a:r>
              <a:rPr lang="en-US" sz="2200" b="1" dirty="0">
                <a:solidFill>
                  <a:schemeClr val="accent5"/>
                </a:solidFill>
              </a:rPr>
              <a:t> </a:t>
            </a:r>
            <a:r>
              <a:rPr lang="en-US" sz="2200" b="1" dirty="0" err="1">
                <a:solidFill>
                  <a:schemeClr val="accent5"/>
                </a:solidFill>
              </a:rPr>
              <a:t>vanuit</a:t>
            </a:r>
            <a:r>
              <a:rPr lang="en-US" sz="2200" b="1" dirty="0">
                <a:solidFill>
                  <a:schemeClr val="accent5"/>
                </a:solidFill>
              </a:rPr>
              <a:t> huis; 15% </a:t>
            </a:r>
            <a:r>
              <a:rPr lang="en-US" sz="2200" b="1" dirty="0" err="1">
                <a:solidFill>
                  <a:schemeClr val="accent5"/>
                </a:solidFill>
              </a:rPr>
              <a:t>vertrekt</a:t>
            </a:r>
            <a:r>
              <a:rPr lang="en-US" sz="2200" b="1" dirty="0">
                <a:solidFill>
                  <a:schemeClr val="accent5"/>
                </a:solidFill>
              </a:rPr>
              <a:t> </a:t>
            </a:r>
            <a:r>
              <a:rPr lang="en-US" sz="2200" b="1" dirty="0" err="1">
                <a:solidFill>
                  <a:schemeClr val="accent5"/>
                </a:solidFill>
              </a:rPr>
              <a:t>ook</a:t>
            </a:r>
            <a:r>
              <a:rPr lang="en-US" sz="2200" b="1" dirty="0">
                <a:solidFill>
                  <a:schemeClr val="accent5"/>
                </a:solidFill>
              </a:rPr>
              <a:t> </a:t>
            </a:r>
            <a:r>
              <a:rPr lang="en-US" sz="2200" b="1" dirty="0" err="1">
                <a:solidFill>
                  <a:schemeClr val="accent5"/>
                </a:solidFill>
              </a:rPr>
              <a:t>vanuit</a:t>
            </a:r>
            <a:r>
              <a:rPr lang="en-US" sz="2200" b="1" dirty="0">
                <a:solidFill>
                  <a:schemeClr val="accent5"/>
                </a:solidFill>
              </a:rPr>
              <a:t> huis, maar </a:t>
            </a:r>
            <a:r>
              <a:rPr lang="en-US" sz="2200" b="1" dirty="0" err="1">
                <a:solidFill>
                  <a:schemeClr val="accent5"/>
                </a:solidFill>
              </a:rPr>
              <a:t>heeft</a:t>
            </a:r>
            <a:r>
              <a:rPr lang="en-US" sz="2200" b="1" dirty="0">
                <a:solidFill>
                  <a:schemeClr val="accent5"/>
                </a:solidFill>
              </a:rPr>
              <a:t> </a:t>
            </a:r>
            <a:r>
              <a:rPr lang="en-US" sz="2200" b="1" dirty="0" err="1">
                <a:solidFill>
                  <a:schemeClr val="accent5"/>
                </a:solidFill>
              </a:rPr>
              <a:t>eerst</a:t>
            </a:r>
            <a:r>
              <a:rPr lang="en-US" sz="2200" b="1" dirty="0">
                <a:solidFill>
                  <a:schemeClr val="accent5"/>
                </a:solidFill>
              </a:rPr>
              <a:t> </a:t>
            </a:r>
            <a:r>
              <a:rPr lang="en-US" sz="2200" b="1" dirty="0" err="1">
                <a:solidFill>
                  <a:schemeClr val="accent5"/>
                </a:solidFill>
              </a:rPr>
              <a:t>andere</a:t>
            </a:r>
            <a:r>
              <a:rPr lang="en-US" sz="2200" b="1" dirty="0">
                <a:solidFill>
                  <a:schemeClr val="accent5"/>
                </a:solidFill>
              </a:rPr>
              <a:t> </a:t>
            </a:r>
            <a:r>
              <a:rPr lang="en-US" sz="2200" b="1" dirty="0" err="1">
                <a:solidFill>
                  <a:schemeClr val="accent5"/>
                </a:solidFill>
              </a:rPr>
              <a:t>bestemming</a:t>
            </a:r>
            <a:r>
              <a:rPr lang="en-US" sz="2200" b="1" dirty="0">
                <a:solidFill>
                  <a:schemeClr val="accent5"/>
                </a:solidFill>
              </a:rPr>
              <a:t> </a:t>
            </a:r>
          </a:p>
          <a:p>
            <a:pPr marL="0" indent="0" algn="ctr">
              <a:buNone/>
            </a:pPr>
            <a:endParaRPr lang="en-US" dirty="0"/>
          </a:p>
        </p:txBody>
      </p:sp>
      <p:pic>
        <p:nvPicPr>
          <p:cNvPr id="10" name="Graphic 9" descr="Bus with solid fill">
            <a:extLst>
              <a:ext uri="{FF2B5EF4-FFF2-40B4-BE49-F238E27FC236}">
                <a16:creationId xmlns:a16="http://schemas.microsoft.com/office/drawing/2014/main" id="{D057442C-046D-44FD-9D49-83F6BA040E7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2212" y="2006462"/>
            <a:ext cx="633316" cy="633316"/>
          </a:xfrm>
          <a:prstGeom prst="rect">
            <a:avLst/>
          </a:prstGeom>
        </p:spPr>
      </p:pic>
      <p:pic>
        <p:nvPicPr>
          <p:cNvPr id="11" name="Graphic 10" descr="Streetcar with solid fill">
            <a:extLst>
              <a:ext uri="{FF2B5EF4-FFF2-40B4-BE49-F238E27FC236}">
                <a16:creationId xmlns:a16="http://schemas.microsoft.com/office/drawing/2014/main" id="{6695AE75-1A8D-404E-BC27-CE85580FFF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3271" y="1972733"/>
            <a:ext cx="625664" cy="625664"/>
          </a:xfrm>
          <a:prstGeom prst="rect">
            <a:avLst/>
          </a:prstGeom>
        </p:spPr>
      </p:pic>
      <p:pic>
        <p:nvPicPr>
          <p:cNvPr id="12" name="Graphic 11" descr="Car with solid fill">
            <a:extLst>
              <a:ext uri="{FF2B5EF4-FFF2-40B4-BE49-F238E27FC236}">
                <a16:creationId xmlns:a16="http://schemas.microsoft.com/office/drawing/2014/main" id="{8168EC36-9FB3-4D81-A324-44AFCAE0182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55169" y="2073864"/>
            <a:ext cx="798714" cy="798714"/>
          </a:xfrm>
          <a:prstGeom prst="rect">
            <a:avLst/>
          </a:prstGeom>
        </p:spPr>
      </p:pic>
      <p:pic>
        <p:nvPicPr>
          <p:cNvPr id="13" name="Graphic 12" descr="Tricycle with solid fill">
            <a:extLst>
              <a:ext uri="{FF2B5EF4-FFF2-40B4-BE49-F238E27FC236}">
                <a16:creationId xmlns:a16="http://schemas.microsoft.com/office/drawing/2014/main" id="{6671A069-75D5-4989-B822-49710DDBAAE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453" y="2992140"/>
            <a:ext cx="664438" cy="664438"/>
          </a:xfrm>
          <a:prstGeom prst="rect">
            <a:avLst/>
          </a:prstGeom>
        </p:spPr>
      </p:pic>
      <p:pic>
        <p:nvPicPr>
          <p:cNvPr id="14" name="Graphic 13" descr="Circular flowchart with solid fill">
            <a:extLst>
              <a:ext uri="{FF2B5EF4-FFF2-40B4-BE49-F238E27FC236}">
                <a16:creationId xmlns:a16="http://schemas.microsoft.com/office/drawing/2014/main" id="{45C196F9-5809-40E0-B2C8-BA809AEE7DD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10476" y="2546522"/>
            <a:ext cx="798715" cy="798715"/>
          </a:xfrm>
          <a:prstGeom prst="rect">
            <a:avLst/>
          </a:prstGeom>
        </p:spPr>
      </p:pic>
      <p:sp>
        <p:nvSpPr>
          <p:cNvPr id="15" name="TextBox 14">
            <a:extLst>
              <a:ext uri="{FF2B5EF4-FFF2-40B4-BE49-F238E27FC236}">
                <a16:creationId xmlns:a16="http://schemas.microsoft.com/office/drawing/2014/main" id="{BEEBD480-64A1-48D1-9BDF-965A6E70E9EC}"/>
              </a:ext>
            </a:extLst>
          </p:cNvPr>
          <p:cNvSpPr txBox="1"/>
          <p:nvPr/>
        </p:nvSpPr>
        <p:spPr>
          <a:xfrm>
            <a:off x="1280751" y="2964586"/>
            <a:ext cx="524896" cy="246221"/>
          </a:xfrm>
          <a:prstGeom prst="rect">
            <a:avLst/>
          </a:prstGeom>
          <a:noFill/>
        </p:spPr>
        <p:txBody>
          <a:bodyPr wrap="square">
            <a:spAutoFit/>
          </a:bodyPr>
          <a:lstStyle/>
          <a:p>
            <a:r>
              <a:rPr lang="en-US" sz="1000" dirty="0"/>
              <a:t>19%</a:t>
            </a:r>
          </a:p>
        </p:txBody>
      </p:sp>
      <p:sp>
        <p:nvSpPr>
          <p:cNvPr id="17" name="TextBox 16">
            <a:extLst>
              <a:ext uri="{FF2B5EF4-FFF2-40B4-BE49-F238E27FC236}">
                <a16:creationId xmlns:a16="http://schemas.microsoft.com/office/drawing/2014/main" id="{151401DC-534E-4614-9EBA-E464E5B44493}"/>
              </a:ext>
            </a:extLst>
          </p:cNvPr>
          <p:cNvSpPr txBox="1"/>
          <p:nvPr/>
        </p:nvSpPr>
        <p:spPr>
          <a:xfrm>
            <a:off x="3195817" y="2270952"/>
            <a:ext cx="524896" cy="246221"/>
          </a:xfrm>
          <a:prstGeom prst="rect">
            <a:avLst/>
          </a:prstGeom>
          <a:noFill/>
        </p:spPr>
        <p:txBody>
          <a:bodyPr wrap="square">
            <a:spAutoFit/>
          </a:bodyPr>
          <a:lstStyle/>
          <a:p>
            <a:r>
              <a:rPr lang="en-US" sz="1000" dirty="0"/>
              <a:t>35%</a:t>
            </a:r>
          </a:p>
        </p:txBody>
      </p:sp>
      <p:sp>
        <p:nvSpPr>
          <p:cNvPr id="18" name="TextBox 17">
            <a:extLst>
              <a:ext uri="{FF2B5EF4-FFF2-40B4-BE49-F238E27FC236}">
                <a16:creationId xmlns:a16="http://schemas.microsoft.com/office/drawing/2014/main" id="{F7CCD37A-A341-4037-8D5E-8390B05015F0}"/>
              </a:ext>
            </a:extLst>
          </p:cNvPr>
          <p:cNvSpPr txBox="1"/>
          <p:nvPr/>
        </p:nvSpPr>
        <p:spPr>
          <a:xfrm>
            <a:off x="3780786" y="3574146"/>
            <a:ext cx="524896" cy="246221"/>
          </a:xfrm>
          <a:prstGeom prst="rect">
            <a:avLst/>
          </a:prstGeom>
          <a:noFill/>
        </p:spPr>
        <p:txBody>
          <a:bodyPr wrap="square">
            <a:spAutoFit/>
          </a:bodyPr>
          <a:lstStyle/>
          <a:p>
            <a:r>
              <a:rPr lang="en-US" sz="1000" dirty="0"/>
              <a:t>43%</a:t>
            </a:r>
          </a:p>
        </p:txBody>
      </p:sp>
      <p:pic>
        <p:nvPicPr>
          <p:cNvPr id="19" name="Graphic 18" descr="Shoe footprints with solid fill">
            <a:extLst>
              <a:ext uri="{FF2B5EF4-FFF2-40B4-BE49-F238E27FC236}">
                <a16:creationId xmlns:a16="http://schemas.microsoft.com/office/drawing/2014/main" id="{57807809-D7CA-4C3E-942C-C7AB6A2A2D8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582917" y="2915485"/>
            <a:ext cx="619376" cy="619376"/>
          </a:xfrm>
          <a:prstGeom prst="rect">
            <a:avLst/>
          </a:prstGeom>
        </p:spPr>
      </p:pic>
      <p:sp>
        <p:nvSpPr>
          <p:cNvPr id="20" name="TextBox 19">
            <a:extLst>
              <a:ext uri="{FF2B5EF4-FFF2-40B4-BE49-F238E27FC236}">
                <a16:creationId xmlns:a16="http://schemas.microsoft.com/office/drawing/2014/main" id="{D813D6C9-31FE-477A-BCCA-4A654832CC5D}"/>
              </a:ext>
            </a:extLst>
          </p:cNvPr>
          <p:cNvSpPr txBox="1"/>
          <p:nvPr/>
        </p:nvSpPr>
        <p:spPr>
          <a:xfrm>
            <a:off x="2663271" y="3541748"/>
            <a:ext cx="524896" cy="246221"/>
          </a:xfrm>
          <a:prstGeom prst="rect">
            <a:avLst/>
          </a:prstGeom>
          <a:noFill/>
        </p:spPr>
        <p:txBody>
          <a:bodyPr wrap="square">
            <a:spAutoFit/>
          </a:bodyPr>
          <a:lstStyle/>
          <a:p>
            <a:r>
              <a:rPr lang="en-US" sz="1000" dirty="0"/>
              <a:t>17%</a:t>
            </a:r>
          </a:p>
        </p:txBody>
      </p:sp>
      <p:pic>
        <p:nvPicPr>
          <p:cNvPr id="22" name="Graphic 21" descr="Boardroom with solid fill">
            <a:extLst>
              <a:ext uri="{FF2B5EF4-FFF2-40B4-BE49-F238E27FC236}">
                <a16:creationId xmlns:a16="http://schemas.microsoft.com/office/drawing/2014/main" id="{B0A50134-789C-46C5-8559-5205773F26E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161145" y="4305220"/>
            <a:ext cx="664438" cy="664438"/>
          </a:xfrm>
          <a:prstGeom prst="rect">
            <a:avLst/>
          </a:prstGeom>
        </p:spPr>
      </p:pic>
      <p:pic>
        <p:nvPicPr>
          <p:cNvPr id="24" name="Graphic 23" descr="Work from home desk outline">
            <a:extLst>
              <a:ext uri="{FF2B5EF4-FFF2-40B4-BE49-F238E27FC236}">
                <a16:creationId xmlns:a16="http://schemas.microsoft.com/office/drawing/2014/main" id="{836AA451-E1BA-4A4A-AC45-D2A4152031F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197513" y="5433385"/>
            <a:ext cx="664438" cy="664438"/>
          </a:xfrm>
          <a:prstGeom prst="rect">
            <a:avLst/>
          </a:prstGeom>
        </p:spPr>
      </p:pic>
      <p:pic>
        <p:nvPicPr>
          <p:cNvPr id="26" name="Graphic 25" descr="House with solid fill">
            <a:extLst>
              <a:ext uri="{FF2B5EF4-FFF2-40B4-BE49-F238E27FC236}">
                <a16:creationId xmlns:a16="http://schemas.microsoft.com/office/drawing/2014/main" id="{A5CFC373-1882-410B-8574-6793294B8FBB}"/>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80063" y="4941991"/>
            <a:ext cx="524896" cy="524896"/>
          </a:xfrm>
          <a:prstGeom prst="rect">
            <a:avLst/>
          </a:prstGeom>
        </p:spPr>
      </p:pic>
      <p:sp>
        <p:nvSpPr>
          <p:cNvPr id="28" name="TextBox 27">
            <a:extLst>
              <a:ext uri="{FF2B5EF4-FFF2-40B4-BE49-F238E27FC236}">
                <a16:creationId xmlns:a16="http://schemas.microsoft.com/office/drawing/2014/main" id="{D2066919-06D5-4E36-BCF6-F9210E4868DA}"/>
              </a:ext>
            </a:extLst>
          </p:cNvPr>
          <p:cNvSpPr txBox="1"/>
          <p:nvPr/>
        </p:nvSpPr>
        <p:spPr>
          <a:xfrm>
            <a:off x="1827196" y="4557027"/>
            <a:ext cx="524896" cy="246221"/>
          </a:xfrm>
          <a:prstGeom prst="rect">
            <a:avLst/>
          </a:prstGeom>
          <a:noFill/>
        </p:spPr>
        <p:txBody>
          <a:bodyPr wrap="square">
            <a:spAutoFit/>
          </a:bodyPr>
          <a:lstStyle/>
          <a:p>
            <a:r>
              <a:rPr lang="en-US" sz="1000" dirty="0"/>
              <a:t>40%</a:t>
            </a:r>
          </a:p>
        </p:txBody>
      </p:sp>
      <p:sp>
        <p:nvSpPr>
          <p:cNvPr id="29" name="TextBox 28">
            <a:extLst>
              <a:ext uri="{FF2B5EF4-FFF2-40B4-BE49-F238E27FC236}">
                <a16:creationId xmlns:a16="http://schemas.microsoft.com/office/drawing/2014/main" id="{D704F9B5-BDF0-4EAA-8543-06D0CA98FC0A}"/>
              </a:ext>
            </a:extLst>
          </p:cNvPr>
          <p:cNvSpPr txBox="1"/>
          <p:nvPr/>
        </p:nvSpPr>
        <p:spPr>
          <a:xfrm>
            <a:off x="1827196" y="5680282"/>
            <a:ext cx="524896" cy="246221"/>
          </a:xfrm>
          <a:prstGeom prst="rect">
            <a:avLst/>
          </a:prstGeom>
          <a:noFill/>
        </p:spPr>
        <p:txBody>
          <a:bodyPr wrap="square">
            <a:spAutoFit/>
          </a:bodyPr>
          <a:lstStyle/>
          <a:p>
            <a:r>
              <a:rPr lang="en-US" sz="1000" dirty="0"/>
              <a:t>45%</a:t>
            </a:r>
          </a:p>
        </p:txBody>
      </p:sp>
      <p:sp>
        <p:nvSpPr>
          <p:cNvPr id="31" name="TextBox 30">
            <a:extLst>
              <a:ext uri="{FF2B5EF4-FFF2-40B4-BE49-F238E27FC236}">
                <a16:creationId xmlns:a16="http://schemas.microsoft.com/office/drawing/2014/main" id="{54DB46A2-8579-47E9-A7E0-2BFB92EB2B64}"/>
              </a:ext>
            </a:extLst>
          </p:cNvPr>
          <p:cNvSpPr txBox="1"/>
          <p:nvPr/>
        </p:nvSpPr>
        <p:spPr>
          <a:xfrm>
            <a:off x="1837967" y="5096331"/>
            <a:ext cx="524896" cy="246221"/>
          </a:xfrm>
          <a:prstGeom prst="rect">
            <a:avLst/>
          </a:prstGeom>
          <a:noFill/>
        </p:spPr>
        <p:txBody>
          <a:bodyPr wrap="square">
            <a:spAutoFit/>
          </a:bodyPr>
          <a:lstStyle/>
          <a:p>
            <a:r>
              <a:rPr lang="en-US" sz="1000" dirty="0"/>
              <a:t>15%</a:t>
            </a:r>
          </a:p>
        </p:txBody>
      </p:sp>
      <p:pic>
        <p:nvPicPr>
          <p:cNvPr id="33" name="Graphic 32" descr="Grocery bag with solid fill">
            <a:extLst>
              <a:ext uri="{FF2B5EF4-FFF2-40B4-BE49-F238E27FC236}">
                <a16:creationId xmlns:a16="http://schemas.microsoft.com/office/drawing/2014/main" id="{6C12297E-737F-4CC2-9F2C-740CDBD89674}"/>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253749" y="4883794"/>
            <a:ext cx="524897" cy="524897"/>
          </a:xfrm>
          <a:prstGeom prst="rect">
            <a:avLst/>
          </a:prstGeom>
        </p:spPr>
      </p:pic>
      <p:pic>
        <p:nvPicPr>
          <p:cNvPr id="34" name="Graphic 33" descr="Boardroom with solid fill">
            <a:extLst>
              <a:ext uri="{FF2B5EF4-FFF2-40B4-BE49-F238E27FC236}">
                <a16:creationId xmlns:a16="http://schemas.microsoft.com/office/drawing/2014/main" id="{666FC544-D1F4-4129-ABCE-37CDD0401C4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243168" y="5076472"/>
            <a:ext cx="664438" cy="664438"/>
          </a:xfrm>
          <a:prstGeom prst="rect">
            <a:avLst/>
          </a:prstGeom>
        </p:spPr>
      </p:pic>
      <p:sp>
        <p:nvSpPr>
          <p:cNvPr id="35" name="Arrow: Right 34">
            <a:extLst>
              <a:ext uri="{FF2B5EF4-FFF2-40B4-BE49-F238E27FC236}">
                <a16:creationId xmlns:a16="http://schemas.microsoft.com/office/drawing/2014/main" id="{7C8D1BE7-AE70-4014-B093-05AE950FFBE0}"/>
              </a:ext>
            </a:extLst>
          </p:cNvPr>
          <p:cNvSpPr/>
          <p:nvPr/>
        </p:nvSpPr>
        <p:spPr>
          <a:xfrm rot="20023925">
            <a:off x="1671476" y="4730203"/>
            <a:ext cx="150695" cy="205243"/>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5C0FF961-EFF8-4CAD-9B19-F1E5AE62866D}"/>
              </a:ext>
            </a:extLst>
          </p:cNvPr>
          <p:cNvSpPr/>
          <p:nvPr/>
        </p:nvSpPr>
        <p:spPr>
          <a:xfrm>
            <a:off x="1672881" y="5101817"/>
            <a:ext cx="150695" cy="205243"/>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A62B1446-3B3E-401B-9986-3620B236F62E}"/>
              </a:ext>
            </a:extLst>
          </p:cNvPr>
          <p:cNvSpPr/>
          <p:nvPr/>
        </p:nvSpPr>
        <p:spPr>
          <a:xfrm rot="2351778">
            <a:off x="1676954" y="5459087"/>
            <a:ext cx="150695" cy="205243"/>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6512F8DF-57A1-419C-9363-B79A5F15C2B3}"/>
              </a:ext>
            </a:extLst>
          </p:cNvPr>
          <p:cNvSpPr/>
          <p:nvPr/>
        </p:nvSpPr>
        <p:spPr>
          <a:xfrm rot="1365630">
            <a:off x="2936908" y="5196061"/>
            <a:ext cx="150695" cy="205243"/>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49F0C73-8001-4E2F-B614-45A051DB5652}"/>
              </a:ext>
            </a:extLst>
          </p:cNvPr>
          <p:cNvSpPr/>
          <p:nvPr/>
        </p:nvSpPr>
        <p:spPr>
          <a:xfrm rot="20245614">
            <a:off x="2945915" y="5638289"/>
            <a:ext cx="150695" cy="205243"/>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77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8369A1-C476-4200-8612-5E02ED4B261E}"/>
              </a:ext>
            </a:extLst>
          </p:cNvPr>
          <p:cNvSpPr>
            <a:spLocks noGrp="1"/>
          </p:cNvSpPr>
          <p:nvPr>
            <p:ph type="body" sz="quarter" idx="1003"/>
          </p:nvPr>
        </p:nvSpPr>
        <p:spPr>
          <a:xfrm>
            <a:off x="911424" y="935546"/>
            <a:ext cx="10585176" cy="4986907"/>
          </a:xfrm>
        </p:spPr>
        <p:txBody>
          <a:bodyPr numCol="1"/>
          <a:lstStyle/>
          <a:p>
            <a:pPr marL="0" indent="0">
              <a:buNone/>
            </a:pPr>
            <a:r>
              <a:rPr lang="en-US" sz="2400" b="1" dirty="0" err="1">
                <a:solidFill>
                  <a:schemeClr val="accent5"/>
                </a:solidFill>
              </a:rPr>
              <a:t>Voorkeuren</a:t>
            </a:r>
            <a:r>
              <a:rPr lang="en-US" sz="2400" b="1" dirty="0">
                <a:solidFill>
                  <a:schemeClr val="accent5"/>
                </a:solidFill>
              </a:rPr>
              <a:t> m.b.t. </a:t>
            </a:r>
            <a:r>
              <a:rPr lang="en-US" sz="2400" b="1" dirty="0" err="1">
                <a:solidFill>
                  <a:schemeClr val="accent5"/>
                </a:solidFill>
              </a:rPr>
              <a:t>MaaS</a:t>
            </a:r>
            <a:r>
              <a:rPr lang="en-US" sz="2400" b="1" dirty="0">
                <a:solidFill>
                  <a:schemeClr val="accent5"/>
                </a:solidFill>
              </a:rPr>
              <a:t> </a:t>
            </a:r>
          </a:p>
          <a:p>
            <a:r>
              <a:rPr lang="en-US" sz="2400" b="1" dirty="0" err="1">
                <a:solidFill>
                  <a:schemeClr val="accent5"/>
                </a:solidFill>
              </a:rPr>
              <a:t>Essentieel</a:t>
            </a:r>
            <a:r>
              <a:rPr lang="en-US" sz="2400" b="1" dirty="0">
                <a:solidFill>
                  <a:schemeClr val="accent5"/>
                </a:solidFill>
              </a:rPr>
              <a:t>: 1. app die de </a:t>
            </a:r>
            <a:r>
              <a:rPr lang="en-US" sz="2400" b="1" dirty="0" err="1">
                <a:solidFill>
                  <a:schemeClr val="accent5"/>
                </a:solidFill>
              </a:rPr>
              <a:t>MaaS</a:t>
            </a:r>
            <a:r>
              <a:rPr lang="en-US" sz="2400" b="1" dirty="0">
                <a:solidFill>
                  <a:schemeClr val="accent5"/>
                </a:solidFill>
              </a:rPr>
              <a:t> </a:t>
            </a:r>
            <a:r>
              <a:rPr lang="en-US" sz="2400" b="1" dirty="0" err="1">
                <a:solidFill>
                  <a:schemeClr val="accent5"/>
                </a:solidFill>
              </a:rPr>
              <a:t>diensten</a:t>
            </a:r>
            <a:r>
              <a:rPr lang="en-US" sz="2400" b="1" dirty="0">
                <a:solidFill>
                  <a:schemeClr val="accent5"/>
                </a:solidFill>
              </a:rPr>
              <a:t> en </a:t>
            </a:r>
            <a:r>
              <a:rPr lang="en-US" sz="2400" b="1" dirty="0" err="1">
                <a:solidFill>
                  <a:schemeClr val="accent5"/>
                </a:solidFill>
              </a:rPr>
              <a:t>gebruik</a:t>
            </a:r>
            <a:r>
              <a:rPr lang="en-US" sz="2400" b="1" dirty="0">
                <a:solidFill>
                  <a:schemeClr val="accent5"/>
                </a:solidFill>
              </a:rPr>
              <a:t> </a:t>
            </a:r>
            <a:r>
              <a:rPr lang="en-US" sz="2400" b="1" dirty="0" err="1">
                <a:solidFill>
                  <a:schemeClr val="accent5"/>
                </a:solidFill>
              </a:rPr>
              <a:t>integreert</a:t>
            </a:r>
            <a:r>
              <a:rPr lang="en-US" sz="2400" b="1" dirty="0">
                <a:solidFill>
                  <a:schemeClr val="accent5"/>
                </a:solidFill>
              </a:rPr>
              <a:t> met </a:t>
            </a:r>
            <a:r>
              <a:rPr lang="en-US" sz="2400" b="1" dirty="0" err="1">
                <a:solidFill>
                  <a:schemeClr val="accent5"/>
                </a:solidFill>
              </a:rPr>
              <a:t>reisvergoedingssysteem</a:t>
            </a:r>
            <a:r>
              <a:rPr lang="en-US" sz="2400" b="1" dirty="0">
                <a:solidFill>
                  <a:schemeClr val="accent5"/>
                </a:solidFill>
              </a:rPr>
              <a:t> en 2. business transport card</a:t>
            </a:r>
          </a:p>
          <a:p>
            <a:r>
              <a:rPr lang="en-US" sz="2400" b="1" dirty="0" err="1">
                <a:solidFill>
                  <a:schemeClr val="accent5"/>
                </a:solidFill>
              </a:rPr>
              <a:t>Deelfiets</a:t>
            </a:r>
            <a:r>
              <a:rPr lang="en-US" sz="2400" b="1" dirty="0">
                <a:solidFill>
                  <a:schemeClr val="accent5"/>
                </a:solidFill>
              </a:rPr>
              <a:t>, </a:t>
            </a:r>
            <a:r>
              <a:rPr lang="en-US" sz="2400" b="1" dirty="0" err="1">
                <a:solidFill>
                  <a:schemeClr val="accent5"/>
                </a:solidFill>
              </a:rPr>
              <a:t>deelauto</a:t>
            </a:r>
            <a:r>
              <a:rPr lang="en-US" sz="2400" b="1" dirty="0">
                <a:solidFill>
                  <a:schemeClr val="accent5"/>
                </a:solidFill>
              </a:rPr>
              <a:t>, taxi: </a:t>
            </a:r>
            <a:r>
              <a:rPr lang="en-US" sz="2400" b="1" dirty="0" err="1">
                <a:solidFill>
                  <a:schemeClr val="accent5"/>
                </a:solidFill>
              </a:rPr>
              <a:t>geen</a:t>
            </a:r>
            <a:r>
              <a:rPr lang="en-US" sz="2400" b="1" dirty="0">
                <a:solidFill>
                  <a:schemeClr val="accent5"/>
                </a:solidFill>
              </a:rPr>
              <a:t> </a:t>
            </a:r>
            <a:r>
              <a:rPr lang="en-US" sz="2400" b="1" dirty="0" err="1">
                <a:solidFill>
                  <a:schemeClr val="accent5"/>
                </a:solidFill>
              </a:rPr>
              <a:t>toegevoegde</a:t>
            </a:r>
            <a:r>
              <a:rPr lang="en-US" sz="2400" b="1" dirty="0">
                <a:solidFill>
                  <a:schemeClr val="accent5"/>
                </a:solidFill>
              </a:rPr>
              <a:t> </a:t>
            </a:r>
            <a:r>
              <a:rPr lang="en-US" sz="2400" b="1" dirty="0" err="1">
                <a:solidFill>
                  <a:schemeClr val="accent5"/>
                </a:solidFill>
              </a:rPr>
              <a:t>waarde</a:t>
            </a:r>
            <a:r>
              <a:rPr lang="en-US" sz="2400" b="1" dirty="0">
                <a:solidFill>
                  <a:schemeClr val="accent5"/>
                </a:solidFill>
              </a:rPr>
              <a:t>; </a:t>
            </a:r>
            <a:r>
              <a:rPr lang="en-US" sz="2400" b="1" dirty="0" err="1">
                <a:solidFill>
                  <a:schemeClr val="accent5"/>
                </a:solidFill>
              </a:rPr>
              <a:t>wel</a:t>
            </a:r>
            <a:r>
              <a:rPr lang="en-US" sz="2400" b="1" dirty="0">
                <a:solidFill>
                  <a:schemeClr val="accent5"/>
                </a:solidFill>
              </a:rPr>
              <a:t> OV </a:t>
            </a:r>
            <a:r>
              <a:rPr lang="en-US" sz="2400" b="1" dirty="0" err="1">
                <a:solidFill>
                  <a:schemeClr val="accent5"/>
                </a:solidFill>
              </a:rPr>
              <a:t>fiets</a:t>
            </a:r>
            <a:r>
              <a:rPr lang="en-US" sz="2400" b="1" dirty="0">
                <a:solidFill>
                  <a:schemeClr val="accent5"/>
                </a:solidFill>
              </a:rPr>
              <a:t> en OV taxi</a:t>
            </a:r>
          </a:p>
          <a:p>
            <a:r>
              <a:rPr lang="en-US" sz="2400" b="1" dirty="0">
                <a:solidFill>
                  <a:schemeClr val="accent5"/>
                </a:solidFill>
              </a:rPr>
              <a:t>Flex-</a:t>
            </a:r>
            <a:r>
              <a:rPr lang="en-US" sz="2400" b="1" dirty="0" err="1">
                <a:solidFill>
                  <a:schemeClr val="accent5"/>
                </a:solidFill>
              </a:rPr>
              <a:t>plek</a:t>
            </a:r>
            <a:r>
              <a:rPr lang="en-US" sz="2400" b="1" dirty="0">
                <a:solidFill>
                  <a:schemeClr val="accent5"/>
                </a:solidFill>
              </a:rPr>
              <a:t>, in de </a:t>
            </a:r>
            <a:r>
              <a:rPr lang="en-US" sz="2400" b="1" dirty="0" err="1">
                <a:solidFill>
                  <a:schemeClr val="accent5"/>
                </a:solidFill>
              </a:rPr>
              <a:t>buurt</a:t>
            </a:r>
            <a:r>
              <a:rPr lang="en-US" sz="2400" b="1" dirty="0">
                <a:solidFill>
                  <a:schemeClr val="accent5"/>
                </a:solidFill>
              </a:rPr>
              <a:t> van huis, met </a:t>
            </a:r>
            <a:r>
              <a:rPr lang="en-US" sz="2400" b="1" dirty="0" err="1">
                <a:solidFill>
                  <a:schemeClr val="accent5"/>
                </a:solidFill>
              </a:rPr>
              <a:t>snel</a:t>
            </a:r>
            <a:r>
              <a:rPr lang="en-US" sz="2400" b="1" dirty="0">
                <a:solidFill>
                  <a:schemeClr val="accent5"/>
                </a:solidFill>
              </a:rPr>
              <a:t> internet en </a:t>
            </a:r>
            <a:r>
              <a:rPr lang="en-US" sz="2400" b="1" dirty="0" err="1">
                <a:solidFill>
                  <a:schemeClr val="accent5"/>
                </a:solidFill>
              </a:rPr>
              <a:t>goede</a:t>
            </a:r>
            <a:r>
              <a:rPr lang="en-US" sz="2400" b="1" dirty="0">
                <a:solidFill>
                  <a:schemeClr val="accent5"/>
                </a:solidFill>
              </a:rPr>
              <a:t>  </a:t>
            </a:r>
            <a:r>
              <a:rPr lang="en-US" sz="2400" b="1" dirty="0" err="1">
                <a:solidFill>
                  <a:schemeClr val="accent5"/>
                </a:solidFill>
              </a:rPr>
              <a:t>kantoorfaciliteiten</a:t>
            </a:r>
            <a:r>
              <a:rPr lang="en-US" sz="2400" b="1" dirty="0">
                <a:solidFill>
                  <a:schemeClr val="accent5"/>
                </a:solidFill>
              </a:rPr>
              <a:t>: </a:t>
            </a:r>
            <a:r>
              <a:rPr lang="en-US" sz="2400" b="1" dirty="0" err="1">
                <a:solidFill>
                  <a:schemeClr val="accent5"/>
                </a:solidFill>
              </a:rPr>
              <a:t>weinig</a:t>
            </a:r>
            <a:r>
              <a:rPr lang="en-US" sz="2400" b="1" dirty="0">
                <a:solidFill>
                  <a:schemeClr val="accent5"/>
                </a:solidFill>
              </a:rPr>
              <a:t> </a:t>
            </a:r>
            <a:r>
              <a:rPr lang="en-US" sz="2400" b="1" dirty="0" err="1">
                <a:solidFill>
                  <a:schemeClr val="accent5"/>
                </a:solidFill>
              </a:rPr>
              <a:t>toegevoegde</a:t>
            </a:r>
            <a:r>
              <a:rPr lang="en-US" sz="2400" b="1" dirty="0">
                <a:solidFill>
                  <a:schemeClr val="accent5"/>
                </a:solidFill>
              </a:rPr>
              <a:t> </a:t>
            </a:r>
            <a:r>
              <a:rPr lang="en-US" sz="2400" b="1" dirty="0" err="1">
                <a:solidFill>
                  <a:schemeClr val="accent5"/>
                </a:solidFill>
              </a:rPr>
              <a:t>waarde</a:t>
            </a:r>
            <a:r>
              <a:rPr lang="en-US" sz="2400" b="1" dirty="0">
                <a:solidFill>
                  <a:schemeClr val="accent5"/>
                </a:solidFill>
              </a:rPr>
              <a:t>  </a:t>
            </a:r>
          </a:p>
          <a:p>
            <a:r>
              <a:rPr lang="en-US" sz="2400" b="1" dirty="0" err="1">
                <a:solidFill>
                  <a:schemeClr val="accent5"/>
                </a:solidFill>
              </a:rPr>
              <a:t>Respondenten</a:t>
            </a:r>
            <a:r>
              <a:rPr lang="en-US" sz="2400" b="1" dirty="0">
                <a:solidFill>
                  <a:schemeClr val="accent5"/>
                </a:solidFill>
              </a:rPr>
              <a:t> </a:t>
            </a:r>
            <a:r>
              <a:rPr lang="en-US" sz="2400" b="1" dirty="0" err="1">
                <a:solidFill>
                  <a:schemeClr val="accent5"/>
                </a:solidFill>
              </a:rPr>
              <a:t>staan</a:t>
            </a:r>
            <a:r>
              <a:rPr lang="en-US" sz="2400" b="1" dirty="0">
                <a:solidFill>
                  <a:schemeClr val="accent5"/>
                </a:solidFill>
              </a:rPr>
              <a:t> open </a:t>
            </a:r>
            <a:r>
              <a:rPr lang="en-US" sz="2400" b="1" dirty="0" err="1">
                <a:solidFill>
                  <a:schemeClr val="accent5"/>
                </a:solidFill>
              </a:rPr>
              <a:t>voor</a:t>
            </a:r>
            <a:r>
              <a:rPr lang="en-US" sz="2400" b="1" dirty="0">
                <a:solidFill>
                  <a:schemeClr val="accent5"/>
                </a:solidFill>
              </a:rPr>
              <a:t> </a:t>
            </a:r>
            <a:r>
              <a:rPr lang="en-US" sz="2400" b="1" dirty="0" err="1">
                <a:solidFill>
                  <a:schemeClr val="accent5"/>
                </a:solidFill>
              </a:rPr>
              <a:t>MaaS</a:t>
            </a:r>
            <a:r>
              <a:rPr lang="en-US" sz="2400" b="1" dirty="0">
                <a:solidFill>
                  <a:schemeClr val="accent5"/>
                </a:solidFill>
              </a:rPr>
              <a:t> </a:t>
            </a:r>
            <a:r>
              <a:rPr lang="en-US" sz="2400" b="1" dirty="0" err="1">
                <a:solidFill>
                  <a:schemeClr val="accent5"/>
                </a:solidFill>
              </a:rPr>
              <a:t>voor</a:t>
            </a:r>
            <a:r>
              <a:rPr lang="en-US" sz="2400" b="1" dirty="0">
                <a:solidFill>
                  <a:schemeClr val="accent5"/>
                </a:solidFill>
              </a:rPr>
              <a:t> </a:t>
            </a:r>
            <a:r>
              <a:rPr lang="en-US" sz="2400" b="1" dirty="0" err="1">
                <a:solidFill>
                  <a:schemeClr val="accent5"/>
                </a:solidFill>
              </a:rPr>
              <a:t>hun</a:t>
            </a:r>
            <a:r>
              <a:rPr lang="en-US" sz="2400" b="1" dirty="0">
                <a:solidFill>
                  <a:schemeClr val="accent5"/>
                </a:solidFill>
              </a:rPr>
              <a:t> </a:t>
            </a:r>
            <a:r>
              <a:rPr lang="en-US" sz="2400" b="1" dirty="0" err="1">
                <a:solidFill>
                  <a:schemeClr val="accent5"/>
                </a:solidFill>
              </a:rPr>
              <a:t>zakelijke</a:t>
            </a:r>
            <a:r>
              <a:rPr lang="en-US" sz="2400" b="1" dirty="0">
                <a:solidFill>
                  <a:schemeClr val="accent5"/>
                </a:solidFill>
              </a:rPr>
              <a:t> </a:t>
            </a:r>
            <a:r>
              <a:rPr lang="en-US" sz="2400" b="1" dirty="0" err="1">
                <a:solidFill>
                  <a:schemeClr val="accent5"/>
                </a:solidFill>
              </a:rPr>
              <a:t>reizen</a:t>
            </a:r>
            <a:r>
              <a:rPr lang="en-US" sz="2400" b="1" dirty="0">
                <a:solidFill>
                  <a:schemeClr val="accent5"/>
                </a:solidFill>
              </a:rPr>
              <a:t>, maar </a:t>
            </a:r>
            <a:r>
              <a:rPr lang="en-US" sz="2400" b="1" dirty="0" err="1">
                <a:solidFill>
                  <a:schemeClr val="accent5"/>
                </a:solidFill>
              </a:rPr>
              <a:t>aarzelen</a:t>
            </a:r>
            <a:r>
              <a:rPr lang="en-US" sz="2400" b="1" dirty="0">
                <a:solidFill>
                  <a:schemeClr val="accent5"/>
                </a:solidFill>
              </a:rPr>
              <a:t> </a:t>
            </a:r>
            <a:r>
              <a:rPr lang="en-US" sz="2400" b="1" dirty="0" err="1">
                <a:solidFill>
                  <a:schemeClr val="accent5"/>
                </a:solidFill>
              </a:rPr>
              <a:t>voor</a:t>
            </a:r>
            <a:r>
              <a:rPr lang="en-US" sz="2400" b="1" dirty="0">
                <a:solidFill>
                  <a:schemeClr val="accent5"/>
                </a:solidFill>
              </a:rPr>
              <a:t> </a:t>
            </a:r>
            <a:r>
              <a:rPr lang="en-US" sz="2400" b="1" dirty="0" err="1">
                <a:solidFill>
                  <a:schemeClr val="accent5"/>
                </a:solidFill>
              </a:rPr>
              <a:t>prive</a:t>
            </a:r>
            <a:r>
              <a:rPr lang="en-US" sz="2400" b="1" dirty="0">
                <a:solidFill>
                  <a:schemeClr val="accent5"/>
                </a:solidFill>
              </a:rPr>
              <a:t> </a:t>
            </a:r>
            <a:r>
              <a:rPr lang="en-US" sz="2400" b="1" dirty="0" err="1">
                <a:solidFill>
                  <a:schemeClr val="accent5"/>
                </a:solidFill>
              </a:rPr>
              <a:t>gebruik</a:t>
            </a:r>
            <a:r>
              <a:rPr lang="en-US" sz="2400" b="1" dirty="0">
                <a:solidFill>
                  <a:schemeClr val="accent5"/>
                </a:solidFill>
              </a:rPr>
              <a:t> (incl. </a:t>
            </a:r>
            <a:r>
              <a:rPr lang="en-US" sz="2400" b="1" dirty="0" err="1">
                <a:solidFill>
                  <a:schemeClr val="accent5"/>
                </a:solidFill>
              </a:rPr>
              <a:t>woon-werk</a:t>
            </a:r>
            <a:r>
              <a:rPr lang="en-US" sz="2400" b="1" dirty="0">
                <a:solidFill>
                  <a:schemeClr val="accent5"/>
                </a:solidFill>
              </a:rPr>
              <a:t>); </a:t>
            </a:r>
            <a:r>
              <a:rPr lang="en-US" sz="2400" b="1" dirty="0" err="1">
                <a:solidFill>
                  <a:schemeClr val="accent5"/>
                </a:solidFill>
              </a:rPr>
              <a:t>reden</a:t>
            </a:r>
            <a:r>
              <a:rPr lang="en-US" sz="2400" b="1" dirty="0">
                <a:solidFill>
                  <a:schemeClr val="accent5"/>
                </a:solidFill>
              </a:rPr>
              <a:t>: privacy &amp; security </a:t>
            </a:r>
            <a:r>
              <a:rPr lang="en-US" sz="2400" b="1" dirty="0" err="1">
                <a:solidFill>
                  <a:schemeClr val="accent5"/>
                </a:solidFill>
              </a:rPr>
              <a:t>bij</a:t>
            </a:r>
            <a:r>
              <a:rPr lang="en-US" sz="2400" b="1" dirty="0">
                <a:solidFill>
                  <a:schemeClr val="accent5"/>
                </a:solidFill>
              </a:rPr>
              <a:t> </a:t>
            </a:r>
            <a:r>
              <a:rPr lang="en-US" sz="2400" b="1" dirty="0" err="1">
                <a:solidFill>
                  <a:schemeClr val="accent5"/>
                </a:solidFill>
              </a:rPr>
              <a:t>gebruik</a:t>
            </a:r>
            <a:r>
              <a:rPr lang="en-US" sz="2400" b="1" dirty="0">
                <a:solidFill>
                  <a:schemeClr val="accent5"/>
                </a:solidFill>
              </a:rPr>
              <a:t> </a:t>
            </a:r>
            <a:r>
              <a:rPr lang="en-US" sz="2400" b="1" dirty="0" err="1">
                <a:solidFill>
                  <a:schemeClr val="accent5"/>
                </a:solidFill>
              </a:rPr>
              <a:t>digitale</a:t>
            </a:r>
            <a:r>
              <a:rPr lang="en-US" sz="2400" b="1" dirty="0">
                <a:solidFill>
                  <a:schemeClr val="accent5"/>
                </a:solidFill>
              </a:rPr>
              <a:t> platforms</a:t>
            </a:r>
          </a:p>
          <a:p>
            <a:endParaRPr lang="en-US" dirty="0"/>
          </a:p>
        </p:txBody>
      </p:sp>
    </p:spTree>
    <p:extLst>
      <p:ext uri="{BB962C8B-B14F-4D97-AF65-F5344CB8AC3E}">
        <p14:creationId xmlns:p14="http://schemas.microsoft.com/office/powerpoint/2010/main" val="274397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p:txBody>
          <a:bodyPr/>
          <a:lstStyle/>
          <a:p>
            <a:pPr marL="342900" indent="-342900">
              <a:buFontTx/>
              <a:buChar char="-"/>
            </a:pPr>
            <a:r>
              <a:rPr lang="nl-NL" sz="2400" b="1" dirty="0">
                <a:latin typeface="+mn-lt"/>
              </a:rPr>
              <a:t>Inleiding: perspectief op de uitdaging </a:t>
            </a:r>
          </a:p>
          <a:p>
            <a:pPr marL="342900" indent="-342900">
              <a:buFontTx/>
              <a:buChar char="-"/>
            </a:pPr>
            <a:endParaRPr lang="nl-NL" sz="2400" b="1" dirty="0">
              <a:latin typeface="+mn-lt"/>
            </a:endParaRPr>
          </a:p>
          <a:p>
            <a:pPr marL="342900" indent="-342900">
              <a:buFontTx/>
              <a:buChar char="-"/>
            </a:pPr>
            <a:r>
              <a:rPr lang="nl-NL" sz="2400" b="1" dirty="0">
                <a:latin typeface="+mn-lt"/>
              </a:rPr>
              <a:t>Voorbeeld 1: circulaire bouw</a:t>
            </a:r>
          </a:p>
          <a:p>
            <a:pPr marL="342900" indent="-342900">
              <a:buFontTx/>
              <a:buChar char="-"/>
            </a:pPr>
            <a:endParaRPr lang="nl-NL" sz="2400" b="1" dirty="0">
              <a:latin typeface="+mn-lt"/>
            </a:endParaRPr>
          </a:p>
          <a:p>
            <a:pPr marL="342900" indent="-342900">
              <a:buFontTx/>
              <a:buChar char="-"/>
            </a:pPr>
            <a:r>
              <a:rPr lang="nl-NL" sz="2400" b="1" dirty="0">
                <a:latin typeface="+mn-lt"/>
              </a:rPr>
              <a:t>Voorbeeld 2: duurzame mobiliteit </a:t>
            </a:r>
          </a:p>
          <a:p>
            <a:pPr marL="342900" indent="-342900">
              <a:buFontTx/>
              <a:buChar char="-"/>
            </a:pPr>
            <a:endParaRPr lang="nl-NL" sz="2400" b="1" dirty="0">
              <a:latin typeface="+mn-lt"/>
            </a:endParaRPr>
          </a:p>
          <a:p>
            <a:pPr marL="342900" indent="-342900">
              <a:buFontTx/>
              <a:buChar char="-"/>
            </a:pPr>
            <a:r>
              <a:rPr lang="nl-NL" sz="2400" b="1" dirty="0">
                <a:latin typeface="+mn-lt"/>
              </a:rPr>
              <a:t>Stellingen? </a:t>
            </a:r>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p:txBody>
      </p:sp>
      <p:sp>
        <p:nvSpPr>
          <p:cNvPr id="3" name="Titel 2">
            <a:extLst>
              <a:ext uri="{FF2B5EF4-FFF2-40B4-BE49-F238E27FC236}">
                <a16:creationId xmlns:a16="http://schemas.microsoft.com/office/drawing/2014/main" id="{B6F80D2F-D867-4A39-AC03-9B022A5ABF81}"/>
              </a:ext>
            </a:extLst>
          </p:cNvPr>
          <p:cNvSpPr>
            <a:spLocks noGrp="1"/>
          </p:cNvSpPr>
          <p:nvPr>
            <p:ph type="title"/>
          </p:nvPr>
        </p:nvSpPr>
        <p:spPr/>
        <p:txBody>
          <a:bodyPr/>
          <a:lstStyle/>
          <a:p>
            <a:r>
              <a:rPr lang="nl-NL" b="1" dirty="0">
                <a:latin typeface="+mn-lt"/>
              </a:rPr>
              <a:t>structuur</a:t>
            </a:r>
          </a:p>
        </p:txBody>
      </p:sp>
      <p:sp>
        <p:nvSpPr>
          <p:cNvPr id="4" name="Tijdelijke aanduiding voor tekst 3">
            <a:extLst>
              <a:ext uri="{FF2B5EF4-FFF2-40B4-BE49-F238E27FC236}">
                <a16:creationId xmlns:a16="http://schemas.microsoft.com/office/drawing/2014/main" id="{C45CBF40-C8C9-4586-8B7D-22B4EE4080E5}"/>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359974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8369A1-C476-4200-8612-5E02ED4B261E}"/>
              </a:ext>
            </a:extLst>
          </p:cNvPr>
          <p:cNvSpPr>
            <a:spLocks noGrp="1"/>
          </p:cNvSpPr>
          <p:nvPr>
            <p:ph type="body" sz="quarter" idx="1003"/>
          </p:nvPr>
        </p:nvSpPr>
        <p:spPr>
          <a:xfrm>
            <a:off x="911424" y="935546"/>
            <a:ext cx="10585176" cy="4986907"/>
          </a:xfrm>
        </p:spPr>
        <p:txBody>
          <a:bodyPr numCol="1"/>
          <a:lstStyle/>
          <a:p>
            <a:pPr marL="0" indent="0">
              <a:buNone/>
            </a:pPr>
            <a:r>
              <a:rPr lang="en-US" sz="2400" b="1" dirty="0" err="1">
                <a:solidFill>
                  <a:schemeClr val="accent5"/>
                </a:solidFill>
              </a:rPr>
              <a:t>Resulterend</a:t>
            </a:r>
            <a:r>
              <a:rPr lang="en-US" sz="2400" b="1" dirty="0">
                <a:solidFill>
                  <a:schemeClr val="accent5"/>
                </a:solidFill>
              </a:rPr>
              <a:t> </a:t>
            </a:r>
            <a:r>
              <a:rPr lang="en-US" sz="2400" b="1" dirty="0" err="1">
                <a:solidFill>
                  <a:schemeClr val="accent5"/>
                </a:solidFill>
              </a:rPr>
              <a:t>beeld</a:t>
            </a:r>
            <a:r>
              <a:rPr lang="en-US" sz="2400" b="1" dirty="0">
                <a:solidFill>
                  <a:schemeClr val="accent5"/>
                </a:solidFill>
              </a:rPr>
              <a:t>: </a:t>
            </a:r>
          </a:p>
          <a:p>
            <a:r>
              <a:rPr lang="en-US" sz="2400" b="1" dirty="0">
                <a:solidFill>
                  <a:schemeClr val="accent5"/>
                </a:solidFill>
              </a:rPr>
              <a:t>Nut en </a:t>
            </a:r>
            <a:r>
              <a:rPr lang="en-US" sz="2400" b="1" dirty="0" err="1">
                <a:solidFill>
                  <a:schemeClr val="accent5"/>
                </a:solidFill>
              </a:rPr>
              <a:t>noodzaak</a:t>
            </a:r>
            <a:r>
              <a:rPr lang="en-US" sz="2400" b="1" dirty="0">
                <a:solidFill>
                  <a:schemeClr val="accent5"/>
                </a:solidFill>
              </a:rPr>
              <a:t> van </a:t>
            </a:r>
            <a:r>
              <a:rPr lang="en-US" sz="2400" b="1" dirty="0" err="1">
                <a:solidFill>
                  <a:schemeClr val="accent5"/>
                </a:solidFill>
              </a:rPr>
              <a:t>MaaS</a:t>
            </a:r>
            <a:r>
              <a:rPr lang="en-US" sz="2400" b="1" dirty="0">
                <a:solidFill>
                  <a:schemeClr val="accent5"/>
                </a:solidFill>
              </a:rPr>
              <a:t> </a:t>
            </a:r>
            <a:r>
              <a:rPr lang="en-US" sz="2400" b="1" dirty="0" err="1">
                <a:solidFill>
                  <a:schemeClr val="accent5"/>
                </a:solidFill>
              </a:rPr>
              <a:t>voor</a:t>
            </a:r>
            <a:r>
              <a:rPr lang="en-US" sz="2400" b="1" dirty="0">
                <a:solidFill>
                  <a:schemeClr val="accent5"/>
                </a:solidFill>
              </a:rPr>
              <a:t> </a:t>
            </a:r>
            <a:r>
              <a:rPr lang="en-US" sz="2400" b="1" dirty="0" err="1">
                <a:solidFill>
                  <a:schemeClr val="accent5"/>
                </a:solidFill>
              </a:rPr>
              <a:t>deze</a:t>
            </a:r>
            <a:r>
              <a:rPr lang="en-US" sz="2400" b="1" dirty="0">
                <a:solidFill>
                  <a:schemeClr val="accent5"/>
                </a:solidFill>
              </a:rPr>
              <a:t> </a:t>
            </a:r>
            <a:r>
              <a:rPr lang="en-US" sz="2400" b="1" dirty="0" err="1">
                <a:solidFill>
                  <a:schemeClr val="accent5"/>
                </a:solidFill>
              </a:rPr>
              <a:t>steekproef</a:t>
            </a:r>
            <a:r>
              <a:rPr lang="en-US" sz="2400" b="1" dirty="0">
                <a:solidFill>
                  <a:schemeClr val="accent5"/>
                </a:solidFill>
              </a:rPr>
              <a:t> </a:t>
            </a:r>
            <a:r>
              <a:rPr lang="en-US" sz="2400" b="1" dirty="0" err="1">
                <a:solidFill>
                  <a:schemeClr val="accent5"/>
                </a:solidFill>
              </a:rPr>
              <a:t>twijfelachtig</a:t>
            </a:r>
            <a:r>
              <a:rPr lang="en-US" sz="2400" b="1" dirty="0">
                <a:solidFill>
                  <a:schemeClr val="accent5"/>
                </a:solidFill>
              </a:rPr>
              <a:t>:</a:t>
            </a:r>
          </a:p>
          <a:p>
            <a:pPr lvl="1"/>
            <a:r>
              <a:rPr lang="en-US" sz="2400" b="1" dirty="0" err="1">
                <a:solidFill>
                  <a:schemeClr val="accent5"/>
                </a:solidFill>
              </a:rPr>
              <a:t>combineren</a:t>
            </a:r>
            <a:r>
              <a:rPr lang="en-US" sz="2400" b="1" dirty="0">
                <a:solidFill>
                  <a:schemeClr val="accent5"/>
                </a:solidFill>
              </a:rPr>
              <a:t> nu </a:t>
            </a:r>
            <a:r>
              <a:rPr lang="en-US" sz="2400" b="1" dirty="0" err="1">
                <a:solidFill>
                  <a:schemeClr val="accent5"/>
                </a:solidFill>
              </a:rPr>
              <a:t>woon-werk</a:t>
            </a:r>
            <a:r>
              <a:rPr lang="en-US" sz="2400" b="1" dirty="0">
                <a:solidFill>
                  <a:schemeClr val="accent5"/>
                </a:solidFill>
              </a:rPr>
              <a:t> / </a:t>
            </a:r>
            <a:r>
              <a:rPr lang="en-US" sz="2400" b="1" dirty="0" err="1">
                <a:solidFill>
                  <a:schemeClr val="accent5"/>
                </a:solidFill>
              </a:rPr>
              <a:t>zakelijk</a:t>
            </a:r>
            <a:r>
              <a:rPr lang="en-US" sz="2400" b="1" dirty="0">
                <a:solidFill>
                  <a:schemeClr val="accent5"/>
                </a:solidFill>
              </a:rPr>
              <a:t> / </a:t>
            </a:r>
            <a:r>
              <a:rPr lang="en-US" sz="2400" b="1" dirty="0" err="1">
                <a:solidFill>
                  <a:schemeClr val="accent5"/>
                </a:solidFill>
              </a:rPr>
              <a:t>overige</a:t>
            </a:r>
            <a:r>
              <a:rPr lang="en-US" sz="2400" b="1" dirty="0">
                <a:solidFill>
                  <a:schemeClr val="accent5"/>
                </a:solidFill>
              </a:rPr>
              <a:t> trips op </a:t>
            </a:r>
            <a:r>
              <a:rPr lang="en-US" sz="2400" b="1" dirty="0" err="1">
                <a:solidFill>
                  <a:schemeClr val="accent5"/>
                </a:solidFill>
              </a:rPr>
              <a:t>flexibele</a:t>
            </a:r>
            <a:r>
              <a:rPr lang="en-US" sz="2400" b="1" dirty="0">
                <a:solidFill>
                  <a:schemeClr val="accent5"/>
                </a:solidFill>
              </a:rPr>
              <a:t> </a:t>
            </a:r>
            <a:r>
              <a:rPr lang="en-US" sz="2400" b="1" dirty="0" err="1">
                <a:solidFill>
                  <a:schemeClr val="accent5"/>
                </a:solidFill>
              </a:rPr>
              <a:t>manier</a:t>
            </a:r>
            <a:endParaRPr lang="en-US" sz="2400" b="1" dirty="0">
              <a:solidFill>
                <a:schemeClr val="accent5"/>
              </a:solidFill>
            </a:endParaRPr>
          </a:p>
          <a:p>
            <a:pPr lvl="1"/>
            <a:r>
              <a:rPr lang="en-US" sz="2400" b="1" dirty="0">
                <a:solidFill>
                  <a:schemeClr val="accent5"/>
                </a:solidFill>
              </a:rPr>
              <a:t>‘</a:t>
            </a:r>
            <a:r>
              <a:rPr lang="en-US" sz="2400" b="1" dirty="0" err="1">
                <a:solidFill>
                  <a:schemeClr val="accent5"/>
                </a:solidFill>
              </a:rPr>
              <a:t>conservatief</a:t>
            </a:r>
            <a:r>
              <a:rPr lang="en-US" sz="2400" b="1" dirty="0">
                <a:solidFill>
                  <a:schemeClr val="accent5"/>
                </a:solidFill>
              </a:rPr>
              <a:t>’: </a:t>
            </a:r>
            <a:r>
              <a:rPr lang="en-US" sz="2400" b="1" dirty="0" err="1">
                <a:solidFill>
                  <a:schemeClr val="accent5"/>
                </a:solidFill>
              </a:rPr>
              <a:t>deelmobiliteit</a:t>
            </a:r>
            <a:r>
              <a:rPr lang="en-US" sz="2400" b="1" dirty="0">
                <a:solidFill>
                  <a:schemeClr val="accent5"/>
                </a:solidFill>
              </a:rPr>
              <a:t>, regie </a:t>
            </a:r>
            <a:r>
              <a:rPr lang="en-US" sz="2400" b="1" dirty="0" err="1">
                <a:solidFill>
                  <a:schemeClr val="accent5"/>
                </a:solidFill>
              </a:rPr>
              <a:t>uit</a:t>
            </a:r>
            <a:r>
              <a:rPr lang="en-US" sz="2400" b="1" dirty="0">
                <a:solidFill>
                  <a:schemeClr val="accent5"/>
                </a:solidFill>
              </a:rPr>
              <a:t> </a:t>
            </a:r>
            <a:r>
              <a:rPr lang="en-US" sz="2400" b="1" dirty="0" err="1">
                <a:solidFill>
                  <a:schemeClr val="accent5"/>
                </a:solidFill>
              </a:rPr>
              <a:t>handen</a:t>
            </a:r>
            <a:r>
              <a:rPr lang="en-US" sz="2400" b="1" dirty="0">
                <a:solidFill>
                  <a:schemeClr val="accent5"/>
                </a:solidFill>
              </a:rPr>
              <a:t>, </a:t>
            </a:r>
            <a:r>
              <a:rPr lang="en-US" sz="2400" b="1" dirty="0" err="1">
                <a:solidFill>
                  <a:schemeClr val="accent5"/>
                </a:solidFill>
              </a:rPr>
              <a:t>digitale</a:t>
            </a:r>
            <a:r>
              <a:rPr lang="en-US" sz="2400" b="1" dirty="0">
                <a:solidFill>
                  <a:schemeClr val="accent5"/>
                </a:solidFill>
              </a:rPr>
              <a:t> </a:t>
            </a:r>
            <a:r>
              <a:rPr lang="en-US" sz="2400" b="1" dirty="0" err="1">
                <a:solidFill>
                  <a:schemeClr val="accent5"/>
                </a:solidFill>
              </a:rPr>
              <a:t>interconnectiviteit</a:t>
            </a:r>
            <a:r>
              <a:rPr lang="en-US" sz="2400" b="1" dirty="0">
                <a:solidFill>
                  <a:schemeClr val="accent5"/>
                </a:solidFill>
              </a:rPr>
              <a:t> </a:t>
            </a:r>
          </a:p>
          <a:p>
            <a:pPr lvl="1"/>
            <a:r>
              <a:rPr lang="en-US" sz="2400" b="1" dirty="0" err="1">
                <a:solidFill>
                  <a:schemeClr val="accent5"/>
                </a:solidFill>
              </a:rPr>
              <a:t>aandeel</a:t>
            </a:r>
            <a:r>
              <a:rPr lang="en-US" sz="2400" b="1" dirty="0">
                <a:solidFill>
                  <a:schemeClr val="accent5"/>
                </a:solidFill>
              </a:rPr>
              <a:t> (</a:t>
            </a:r>
            <a:r>
              <a:rPr lang="en-US" sz="2400" b="1" dirty="0" err="1">
                <a:solidFill>
                  <a:schemeClr val="accent5"/>
                </a:solidFill>
              </a:rPr>
              <a:t>combinatie</a:t>
            </a:r>
            <a:r>
              <a:rPr lang="en-US" sz="2400" b="1" dirty="0">
                <a:solidFill>
                  <a:schemeClr val="accent5"/>
                </a:solidFill>
              </a:rPr>
              <a:t>) van </a:t>
            </a:r>
            <a:r>
              <a:rPr lang="en-US" sz="2400" b="1" dirty="0" err="1">
                <a:solidFill>
                  <a:schemeClr val="accent5"/>
                </a:solidFill>
              </a:rPr>
              <a:t>fiets</a:t>
            </a:r>
            <a:r>
              <a:rPr lang="en-US" sz="2400" b="1" dirty="0">
                <a:solidFill>
                  <a:schemeClr val="accent5"/>
                </a:solidFill>
              </a:rPr>
              <a:t>, </a:t>
            </a:r>
            <a:r>
              <a:rPr lang="en-US" sz="2400" b="1" dirty="0" err="1">
                <a:solidFill>
                  <a:schemeClr val="accent5"/>
                </a:solidFill>
              </a:rPr>
              <a:t>lopen</a:t>
            </a:r>
            <a:r>
              <a:rPr lang="en-US" sz="2400" b="1" dirty="0">
                <a:solidFill>
                  <a:schemeClr val="accent5"/>
                </a:solidFill>
              </a:rPr>
              <a:t> en OV </a:t>
            </a:r>
            <a:r>
              <a:rPr lang="en-US" sz="2400" b="1" dirty="0" err="1">
                <a:solidFill>
                  <a:schemeClr val="accent5"/>
                </a:solidFill>
              </a:rPr>
              <a:t>behoorlijk</a:t>
            </a:r>
            <a:r>
              <a:rPr lang="en-US" sz="2400" b="1" dirty="0">
                <a:solidFill>
                  <a:schemeClr val="accent5"/>
                </a:solidFill>
              </a:rPr>
              <a:t> </a:t>
            </a:r>
            <a:r>
              <a:rPr lang="en-US" sz="2400" b="1" dirty="0" err="1">
                <a:solidFill>
                  <a:schemeClr val="accent5"/>
                </a:solidFill>
              </a:rPr>
              <a:t>hoog</a:t>
            </a:r>
            <a:endParaRPr lang="en-US" sz="2400" b="1" dirty="0">
              <a:solidFill>
                <a:schemeClr val="accent5"/>
              </a:solidFill>
            </a:endParaRPr>
          </a:p>
          <a:p>
            <a:pPr lvl="1"/>
            <a:r>
              <a:rPr lang="en-US" sz="2400" b="1" dirty="0" err="1">
                <a:solidFill>
                  <a:schemeClr val="accent5"/>
                </a:solidFill>
              </a:rPr>
              <a:t>niet</a:t>
            </a:r>
            <a:r>
              <a:rPr lang="en-US" sz="2400" b="1" dirty="0">
                <a:solidFill>
                  <a:schemeClr val="accent5"/>
                </a:solidFill>
              </a:rPr>
              <a:t> </a:t>
            </a:r>
            <a:r>
              <a:rPr lang="en-US" sz="2400" b="1" dirty="0" err="1">
                <a:solidFill>
                  <a:schemeClr val="accent5"/>
                </a:solidFill>
              </a:rPr>
              <a:t>afwijzend</a:t>
            </a:r>
            <a:r>
              <a:rPr lang="en-US" sz="2400" b="1" dirty="0">
                <a:solidFill>
                  <a:schemeClr val="accent5"/>
                </a:solidFill>
              </a:rPr>
              <a:t> </a:t>
            </a:r>
            <a:r>
              <a:rPr lang="en-US" sz="2400" b="1" dirty="0" err="1">
                <a:solidFill>
                  <a:schemeClr val="accent5"/>
                </a:solidFill>
              </a:rPr>
              <a:t>t.a.v</a:t>
            </a:r>
            <a:r>
              <a:rPr lang="en-US" sz="2400" b="1" dirty="0">
                <a:solidFill>
                  <a:schemeClr val="accent5"/>
                </a:solidFill>
              </a:rPr>
              <a:t>. </a:t>
            </a:r>
            <a:r>
              <a:rPr lang="en-US" sz="2400" b="1" dirty="0" err="1">
                <a:solidFill>
                  <a:schemeClr val="accent5"/>
                </a:solidFill>
              </a:rPr>
              <a:t>MaaS</a:t>
            </a:r>
            <a:r>
              <a:rPr lang="en-US" sz="2400" b="1" dirty="0">
                <a:solidFill>
                  <a:schemeClr val="accent5"/>
                </a:solidFill>
              </a:rPr>
              <a:t> </a:t>
            </a:r>
            <a:r>
              <a:rPr lang="en-US" sz="2400" b="1" dirty="0" err="1">
                <a:solidFill>
                  <a:schemeClr val="accent5"/>
                </a:solidFill>
              </a:rPr>
              <a:t>voor</a:t>
            </a:r>
            <a:r>
              <a:rPr lang="en-US" sz="2400" b="1" dirty="0">
                <a:solidFill>
                  <a:schemeClr val="accent5"/>
                </a:solidFill>
              </a:rPr>
              <a:t> </a:t>
            </a:r>
            <a:r>
              <a:rPr lang="en-US" sz="2400" b="1" dirty="0" err="1">
                <a:solidFill>
                  <a:schemeClr val="accent5"/>
                </a:solidFill>
              </a:rPr>
              <a:t>zakelijk</a:t>
            </a:r>
            <a:r>
              <a:rPr lang="en-US" sz="2400" b="1" dirty="0">
                <a:solidFill>
                  <a:schemeClr val="accent5"/>
                </a:solidFill>
              </a:rPr>
              <a:t>, </a:t>
            </a:r>
            <a:r>
              <a:rPr lang="en-US" sz="2400" b="1" dirty="0" err="1">
                <a:solidFill>
                  <a:schemeClr val="accent5"/>
                </a:solidFill>
              </a:rPr>
              <a:t>mits</a:t>
            </a:r>
            <a:r>
              <a:rPr lang="en-US" sz="2400" b="1" dirty="0">
                <a:solidFill>
                  <a:schemeClr val="accent5"/>
                </a:solidFill>
              </a:rPr>
              <a:t> </a:t>
            </a:r>
            <a:r>
              <a:rPr lang="en-US" sz="2400" b="1" dirty="0" err="1">
                <a:solidFill>
                  <a:schemeClr val="accent5"/>
                </a:solidFill>
              </a:rPr>
              <a:t>geen</a:t>
            </a:r>
            <a:r>
              <a:rPr lang="en-US" sz="2400" b="1" dirty="0">
                <a:solidFill>
                  <a:schemeClr val="accent5"/>
                </a:solidFill>
              </a:rPr>
              <a:t> </a:t>
            </a:r>
            <a:r>
              <a:rPr lang="en-US" sz="2400" b="1" dirty="0" err="1">
                <a:solidFill>
                  <a:schemeClr val="accent5"/>
                </a:solidFill>
              </a:rPr>
              <a:t>gedoe</a:t>
            </a:r>
            <a:r>
              <a:rPr lang="en-US" sz="2400" b="1" dirty="0">
                <a:solidFill>
                  <a:schemeClr val="accent5"/>
                </a:solidFill>
              </a:rPr>
              <a:t>; </a:t>
            </a:r>
            <a:r>
              <a:rPr lang="en-US" sz="2400" b="1" dirty="0" err="1">
                <a:solidFill>
                  <a:schemeClr val="accent5"/>
                </a:solidFill>
              </a:rPr>
              <a:t>privégebruik</a:t>
            </a:r>
            <a:r>
              <a:rPr lang="en-US" sz="2400" b="1" dirty="0">
                <a:solidFill>
                  <a:schemeClr val="accent5"/>
                </a:solidFill>
              </a:rPr>
              <a:t> </a:t>
            </a:r>
            <a:r>
              <a:rPr lang="en-US" sz="2400" b="1" dirty="0" err="1">
                <a:solidFill>
                  <a:schemeClr val="accent5"/>
                </a:solidFill>
              </a:rPr>
              <a:t>MaaS</a:t>
            </a:r>
            <a:r>
              <a:rPr lang="en-US" sz="2400" b="1" dirty="0">
                <a:solidFill>
                  <a:schemeClr val="accent5"/>
                </a:solidFill>
              </a:rPr>
              <a:t> </a:t>
            </a:r>
            <a:r>
              <a:rPr lang="en-US" sz="2400" b="1" dirty="0" err="1">
                <a:solidFill>
                  <a:schemeClr val="accent5"/>
                </a:solidFill>
              </a:rPr>
              <a:t>leidt</a:t>
            </a:r>
            <a:r>
              <a:rPr lang="en-US" sz="2400" b="1" dirty="0">
                <a:solidFill>
                  <a:schemeClr val="accent5"/>
                </a:solidFill>
              </a:rPr>
              <a:t> </a:t>
            </a:r>
            <a:r>
              <a:rPr lang="en-US" sz="2400" b="1" dirty="0" err="1">
                <a:solidFill>
                  <a:schemeClr val="accent5"/>
                </a:solidFill>
              </a:rPr>
              <a:t>aan</a:t>
            </a:r>
            <a:r>
              <a:rPr lang="en-US" sz="2400" b="1" dirty="0">
                <a:solidFill>
                  <a:schemeClr val="accent5"/>
                </a:solidFill>
              </a:rPr>
              <a:t> </a:t>
            </a:r>
            <a:r>
              <a:rPr lang="en-US" sz="2400" b="1" dirty="0" err="1">
                <a:solidFill>
                  <a:schemeClr val="accent5"/>
                </a:solidFill>
              </a:rPr>
              <a:t>argwaan</a:t>
            </a:r>
            <a:r>
              <a:rPr lang="en-US" sz="2400" b="1" dirty="0">
                <a:solidFill>
                  <a:schemeClr val="accent5"/>
                </a:solidFill>
              </a:rPr>
              <a:t> m.b.t. platform privacy</a:t>
            </a:r>
          </a:p>
          <a:p>
            <a:r>
              <a:rPr lang="en-US" sz="2400" b="1" dirty="0" err="1">
                <a:solidFill>
                  <a:schemeClr val="accent5"/>
                </a:solidFill>
              </a:rPr>
              <a:t>Toekomstbeeld</a:t>
            </a:r>
            <a:r>
              <a:rPr lang="en-US" sz="2400" b="1" dirty="0">
                <a:solidFill>
                  <a:schemeClr val="accent5"/>
                </a:solidFill>
              </a:rPr>
              <a:t> is </a:t>
            </a:r>
            <a:r>
              <a:rPr lang="en-US" sz="2400" b="1" dirty="0" err="1">
                <a:solidFill>
                  <a:schemeClr val="accent5"/>
                </a:solidFill>
              </a:rPr>
              <a:t>attractief</a:t>
            </a:r>
            <a:r>
              <a:rPr lang="en-US" sz="2400" b="1" dirty="0">
                <a:solidFill>
                  <a:schemeClr val="accent5"/>
                </a:solidFill>
              </a:rPr>
              <a:t>, maar </a:t>
            </a:r>
            <a:r>
              <a:rPr lang="en-US" sz="2400" b="1" dirty="0" err="1">
                <a:solidFill>
                  <a:schemeClr val="accent5"/>
                </a:solidFill>
              </a:rPr>
              <a:t>adaptieve</a:t>
            </a:r>
            <a:r>
              <a:rPr lang="en-US" sz="2400" b="1" dirty="0">
                <a:solidFill>
                  <a:schemeClr val="accent5"/>
                </a:solidFill>
              </a:rPr>
              <a:t> </a:t>
            </a:r>
            <a:r>
              <a:rPr lang="en-US" sz="2400" b="1" dirty="0" err="1">
                <a:solidFill>
                  <a:schemeClr val="accent5"/>
                </a:solidFill>
              </a:rPr>
              <a:t>implementatie-strategie</a:t>
            </a:r>
            <a:r>
              <a:rPr lang="en-US" sz="2400" b="1" dirty="0">
                <a:solidFill>
                  <a:schemeClr val="accent5"/>
                </a:solidFill>
              </a:rPr>
              <a:t> </a:t>
            </a:r>
            <a:r>
              <a:rPr lang="en-US" sz="2400" b="1" dirty="0" err="1">
                <a:solidFill>
                  <a:schemeClr val="accent5"/>
                </a:solidFill>
              </a:rPr>
              <a:t>ontwikkelen</a:t>
            </a:r>
            <a:r>
              <a:rPr lang="en-US" sz="2400" b="1" dirty="0">
                <a:solidFill>
                  <a:schemeClr val="accent5"/>
                </a:solidFill>
              </a:rPr>
              <a:t> </a:t>
            </a:r>
            <a:r>
              <a:rPr lang="en-US" sz="2400" b="1" dirty="0" err="1">
                <a:solidFill>
                  <a:schemeClr val="accent5"/>
                </a:solidFill>
              </a:rPr>
              <a:t>ingewikkeld</a:t>
            </a:r>
            <a:r>
              <a:rPr lang="en-US" sz="2400" b="1" dirty="0">
                <a:solidFill>
                  <a:schemeClr val="accent5"/>
                </a:solidFill>
              </a:rPr>
              <a:t>. </a:t>
            </a:r>
            <a:r>
              <a:rPr lang="en-US" sz="2400" b="1" dirty="0" err="1">
                <a:solidFill>
                  <a:schemeClr val="accent5"/>
                </a:solidFill>
              </a:rPr>
              <a:t>Complexe</a:t>
            </a:r>
            <a:r>
              <a:rPr lang="en-US" sz="2400" b="1" dirty="0">
                <a:solidFill>
                  <a:schemeClr val="accent5"/>
                </a:solidFill>
              </a:rPr>
              <a:t> </a:t>
            </a:r>
            <a:r>
              <a:rPr lang="en-US" sz="2400" b="1" dirty="0" err="1">
                <a:solidFill>
                  <a:schemeClr val="accent5"/>
                </a:solidFill>
              </a:rPr>
              <a:t>arrangementen</a:t>
            </a:r>
            <a:r>
              <a:rPr lang="en-US" sz="2400" b="1" dirty="0">
                <a:solidFill>
                  <a:schemeClr val="accent5"/>
                </a:solidFill>
              </a:rPr>
              <a:t> </a:t>
            </a:r>
            <a:r>
              <a:rPr lang="en-US" sz="2400" b="1" dirty="0" err="1">
                <a:solidFill>
                  <a:schemeClr val="accent5"/>
                </a:solidFill>
              </a:rPr>
              <a:t>tussen</a:t>
            </a:r>
            <a:r>
              <a:rPr lang="en-US" sz="2400" b="1" dirty="0">
                <a:solidFill>
                  <a:schemeClr val="accent5"/>
                </a:solidFill>
              </a:rPr>
              <a:t> private en (semi)</a:t>
            </a:r>
            <a:r>
              <a:rPr lang="en-US" sz="2400" b="1" dirty="0" err="1">
                <a:solidFill>
                  <a:schemeClr val="accent5"/>
                </a:solidFill>
              </a:rPr>
              <a:t>publieke</a:t>
            </a:r>
            <a:r>
              <a:rPr lang="en-US" sz="2400" b="1" dirty="0">
                <a:solidFill>
                  <a:schemeClr val="accent5"/>
                </a:solidFill>
              </a:rPr>
              <a:t> </a:t>
            </a:r>
            <a:r>
              <a:rPr lang="en-US" sz="2400" b="1" dirty="0" err="1">
                <a:solidFill>
                  <a:schemeClr val="accent5"/>
                </a:solidFill>
              </a:rPr>
              <a:t>partijen</a:t>
            </a:r>
            <a:r>
              <a:rPr lang="en-US" sz="2400" b="1" dirty="0">
                <a:solidFill>
                  <a:schemeClr val="accent5"/>
                </a:solidFill>
              </a:rPr>
              <a:t> </a:t>
            </a:r>
            <a:r>
              <a:rPr lang="en-US" sz="2400" b="1" dirty="0" err="1">
                <a:solidFill>
                  <a:schemeClr val="accent5"/>
                </a:solidFill>
              </a:rPr>
              <a:t>nodig</a:t>
            </a:r>
            <a:r>
              <a:rPr lang="en-US" sz="2400" b="1" dirty="0">
                <a:solidFill>
                  <a:schemeClr val="accent5"/>
                </a:solidFill>
              </a:rPr>
              <a:t> </a:t>
            </a:r>
          </a:p>
          <a:p>
            <a:endParaRPr lang="en-US" dirty="0"/>
          </a:p>
        </p:txBody>
      </p:sp>
    </p:spTree>
    <p:extLst>
      <p:ext uri="{BB962C8B-B14F-4D97-AF65-F5344CB8AC3E}">
        <p14:creationId xmlns:p14="http://schemas.microsoft.com/office/powerpoint/2010/main" val="122987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D9B6523-DB64-4949-BFA5-428D6298A2ED}"/>
              </a:ext>
            </a:extLst>
          </p:cNvPr>
          <p:cNvSpPr>
            <a:spLocks noGrp="1"/>
          </p:cNvSpPr>
          <p:nvPr>
            <p:ph type="body" sz="quarter" idx="13"/>
          </p:nvPr>
        </p:nvSpPr>
        <p:spPr/>
        <p:txBody>
          <a:bodyPr/>
          <a:lstStyle/>
          <a:p>
            <a:pPr marL="285750" indent="-285750">
              <a:buFontTx/>
              <a:buChar char="-"/>
            </a:pPr>
            <a:r>
              <a:rPr lang="nl-NL" dirty="0"/>
              <a:t>Systeemverandering in overheidsdocumenten gedomineerd door wensdenken; onderschatting complexiteit en onzekerheden; overschatting te behalen effecten</a:t>
            </a:r>
          </a:p>
          <a:p>
            <a:pPr marL="285750" indent="-285750">
              <a:buFontTx/>
              <a:buChar char="-"/>
            </a:pPr>
            <a:r>
              <a:rPr lang="nl-NL" dirty="0"/>
              <a:t>Adaptief denken en </a:t>
            </a:r>
            <a:r>
              <a:rPr lang="nl-NL" dirty="0" err="1"/>
              <a:t>strategie-ontwikkeling</a:t>
            </a:r>
            <a:r>
              <a:rPr lang="nl-NL" dirty="0"/>
              <a:t> vraagt om voldoende ‘</a:t>
            </a:r>
            <a:r>
              <a:rPr lang="nl-NL" dirty="0" err="1"/>
              <a:t>maturity</a:t>
            </a:r>
            <a:r>
              <a:rPr lang="nl-NL" dirty="0"/>
              <a:t>’ bij de diverse betrokken actoren en bereidheid tot verandering, maar die ontbreekt nog te vaak</a:t>
            </a:r>
          </a:p>
          <a:p>
            <a:pPr marL="285750" indent="-285750">
              <a:buFontTx/>
              <a:buChar char="-"/>
            </a:pPr>
            <a:r>
              <a:rPr lang="nl-NL" dirty="0"/>
              <a:t>Van belang: meer doen, experimenteren, pilots initiëren, en daarover communiceren: </a:t>
            </a:r>
            <a:r>
              <a:rPr lang="nl-NL" dirty="0" err="1"/>
              <a:t>learning</a:t>
            </a:r>
            <a:r>
              <a:rPr lang="nl-NL" dirty="0"/>
              <a:t> </a:t>
            </a:r>
            <a:r>
              <a:rPr lang="nl-NL" dirty="0" err="1"/>
              <a:t>by</a:t>
            </a:r>
            <a:r>
              <a:rPr lang="nl-NL" dirty="0"/>
              <a:t> </a:t>
            </a:r>
            <a:r>
              <a:rPr lang="nl-NL" dirty="0" err="1"/>
              <a:t>doing</a:t>
            </a:r>
            <a:r>
              <a:rPr lang="nl-NL" dirty="0"/>
              <a:t>; experimenteerruimte </a:t>
            </a:r>
            <a:r>
              <a:rPr lang="nl-NL" dirty="0" err="1"/>
              <a:t>creeren</a:t>
            </a:r>
            <a:r>
              <a:rPr lang="nl-NL" dirty="0"/>
              <a:t>; </a:t>
            </a:r>
          </a:p>
          <a:p>
            <a:pPr marL="285750" indent="-285750">
              <a:buFontTx/>
              <a:buChar char="-"/>
            </a:pPr>
            <a:endParaRPr lang="nl-NL" dirty="0"/>
          </a:p>
        </p:txBody>
      </p:sp>
      <p:sp>
        <p:nvSpPr>
          <p:cNvPr id="3" name="Titel 2">
            <a:extLst>
              <a:ext uri="{FF2B5EF4-FFF2-40B4-BE49-F238E27FC236}">
                <a16:creationId xmlns:a16="http://schemas.microsoft.com/office/drawing/2014/main" id="{60135542-F149-4BAC-9E0C-8D04090712E5}"/>
              </a:ext>
            </a:extLst>
          </p:cNvPr>
          <p:cNvSpPr>
            <a:spLocks noGrp="1"/>
          </p:cNvSpPr>
          <p:nvPr>
            <p:ph type="title"/>
          </p:nvPr>
        </p:nvSpPr>
        <p:spPr/>
        <p:txBody>
          <a:bodyPr/>
          <a:lstStyle/>
          <a:p>
            <a:r>
              <a:rPr lang="nl-NL" dirty="0"/>
              <a:t>Conclusies / stellingen </a:t>
            </a:r>
          </a:p>
        </p:txBody>
      </p:sp>
      <p:sp>
        <p:nvSpPr>
          <p:cNvPr id="4" name="Tijdelijke aanduiding voor tekst 3">
            <a:extLst>
              <a:ext uri="{FF2B5EF4-FFF2-40B4-BE49-F238E27FC236}">
                <a16:creationId xmlns:a16="http://schemas.microsoft.com/office/drawing/2014/main" id="{52DF476A-4131-4842-9A08-500959C4063C}"/>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377513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876692" y="1988840"/>
            <a:ext cx="10766920" cy="4032448"/>
          </a:xfrm>
        </p:spPr>
        <p:txBody>
          <a:bodyPr/>
          <a:lstStyle/>
          <a:p>
            <a:pPr marL="342900" indent="-342900">
              <a:buFontTx/>
              <a:buChar char="-"/>
            </a:pPr>
            <a:r>
              <a:rPr lang="nl-NL" sz="2400" b="1" dirty="0">
                <a:latin typeface="+mn-lt"/>
              </a:rPr>
              <a:t>Tal van maatschappelijke uitdagingen die vragen om systeemverandering</a:t>
            </a:r>
          </a:p>
          <a:p>
            <a:pPr marL="342900" indent="-342900">
              <a:buFontTx/>
              <a:buChar char="-"/>
            </a:pPr>
            <a:endParaRPr lang="nl-NL" sz="2400" b="1" dirty="0">
              <a:latin typeface="+mn-lt"/>
            </a:endParaRPr>
          </a:p>
          <a:p>
            <a:pPr marL="342900" indent="-342900">
              <a:buFontTx/>
              <a:buChar char="-"/>
            </a:pPr>
            <a:r>
              <a:rPr lang="nl-NL" sz="2400" b="1" dirty="0" err="1">
                <a:latin typeface="+mn-lt"/>
              </a:rPr>
              <a:t>Transition</a:t>
            </a:r>
            <a:r>
              <a:rPr lang="nl-NL" sz="2400" b="1" dirty="0">
                <a:latin typeface="+mn-lt"/>
              </a:rPr>
              <a:t>: a </a:t>
            </a:r>
            <a:r>
              <a:rPr lang="nl-NL" sz="2400" b="1" dirty="0" err="1">
                <a:latin typeface="+mn-lt"/>
              </a:rPr>
              <a:t>gradual</a:t>
            </a:r>
            <a:r>
              <a:rPr lang="nl-NL" sz="2400" b="1" dirty="0">
                <a:latin typeface="+mn-lt"/>
              </a:rPr>
              <a:t>, </a:t>
            </a:r>
            <a:r>
              <a:rPr lang="nl-NL" sz="2400" b="1" i="1" dirty="0" err="1">
                <a:latin typeface="+mn-lt"/>
              </a:rPr>
              <a:t>continuous</a:t>
            </a:r>
            <a:r>
              <a:rPr lang="nl-NL" sz="2400" b="1" i="1" dirty="0">
                <a:latin typeface="+mn-lt"/>
              </a:rPr>
              <a:t> </a:t>
            </a:r>
            <a:r>
              <a:rPr lang="nl-NL" sz="2400" b="1" i="1" dirty="0" err="1">
                <a:latin typeface="+mn-lt"/>
              </a:rPr>
              <a:t>process</a:t>
            </a:r>
            <a:r>
              <a:rPr lang="nl-NL" sz="2400" b="1" i="1" dirty="0">
                <a:latin typeface="+mn-lt"/>
              </a:rPr>
              <a:t> of </a:t>
            </a:r>
            <a:r>
              <a:rPr lang="nl-NL" sz="2400" b="1" i="1" dirty="0" err="1">
                <a:latin typeface="+mn-lt"/>
              </a:rPr>
              <a:t>structural</a:t>
            </a:r>
            <a:r>
              <a:rPr lang="nl-NL" sz="2400" b="1" i="1" dirty="0">
                <a:latin typeface="+mn-lt"/>
              </a:rPr>
              <a:t> change </a:t>
            </a:r>
            <a:r>
              <a:rPr lang="nl-NL" sz="2400" b="1" dirty="0" err="1">
                <a:latin typeface="+mn-lt"/>
              </a:rPr>
              <a:t>within</a:t>
            </a:r>
            <a:r>
              <a:rPr lang="nl-NL" sz="2400" b="1" dirty="0">
                <a:latin typeface="+mn-lt"/>
              </a:rPr>
              <a:t> a society or culture </a:t>
            </a:r>
            <a:r>
              <a:rPr lang="nl-NL" sz="1800" b="1" dirty="0">
                <a:latin typeface="+mn-lt"/>
              </a:rPr>
              <a:t>(Rotmans et al 2001), </a:t>
            </a:r>
            <a:r>
              <a:rPr lang="nl-NL" sz="2400" b="1" dirty="0" err="1">
                <a:latin typeface="+mn-lt"/>
              </a:rPr>
              <a:t>resulting</a:t>
            </a:r>
            <a:r>
              <a:rPr lang="nl-NL" sz="2400" b="1" dirty="0">
                <a:latin typeface="+mn-lt"/>
              </a:rPr>
              <a:t> in a </a:t>
            </a:r>
            <a:r>
              <a:rPr lang="nl-NL" sz="2400" b="1" i="1" dirty="0" err="1">
                <a:latin typeface="+mn-lt"/>
              </a:rPr>
              <a:t>profound</a:t>
            </a:r>
            <a:r>
              <a:rPr lang="nl-NL" sz="2400" b="1" i="1" dirty="0">
                <a:latin typeface="+mn-lt"/>
              </a:rPr>
              <a:t> </a:t>
            </a:r>
            <a:r>
              <a:rPr lang="nl-NL" sz="2400" b="1" i="1" dirty="0" err="1">
                <a:latin typeface="+mn-lt"/>
              </a:rPr>
              <a:t>altering</a:t>
            </a:r>
            <a:r>
              <a:rPr lang="nl-NL" sz="2400" b="1" i="1" dirty="0">
                <a:latin typeface="+mn-lt"/>
              </a:rPr>
              <a:t> of the systems’ </a:t>
            </a:r>
            <a:r>
              <a:rPr lang="nl-NL" sz="2400" b="1" i="1" dirty="0" err="1">
                <a:latin typeface="+mn-lt"/>
              </a:rPr>
              <a:t>functioning</a:t>
            </a:r>
            <a:r>
              <a:rPr lang="nl-NL" sz="2400" b="1" i="1" dirty="0">
                <a:latin typeface="+mn-lt"/>
              </a:rPr>
              <a:t> </a:t>
            </a:r>
            <a:r>
              <a:rPr lang="nl-NL" sz="1800" b="1" dirty="0">
                <a:latin typeface="+mn-lt"/>
              </a:rPr>
              <a:t>(De Haan, 2010) </a:t>
            </a:r>
          </a:p>
          <a:p>
            <a:pPr marL="342900" indent="-342900">
              <a:buFontTx/>
              <a:buChar char="-"/>
            </a:pPr>
            <a:endParaRPr lang="nl-NL" sz="2400" b="1" dirty="0">
              <a:latin typeface="+mn-lt"/>
            </a:endParaRPr>
          </a:p>
          <a:p>
            <a:pPr marL="342900" indent="-342900">
              <a:buFontTx/>
              <a:buChar char="-"/>
            </a:pPr>
            <a:r>
              <a:rPr lang="nl-NL" sz="2400" b="1" dirty="0">
                <a:latin typeface="+mn-lt"/>
              </a:rPr>
              <a:t>Veranderingen in systeem dynamiek (</a:t>
            </a:r>
            <a:r>
              <a:rPr lang="nl-NL" sz="2400" b="1" dirty="0" err="1">
                <a:latin typeface="+mn-lt"/>
              </a:rPr>
              <a:t>multi</a:t>
            </a:r>
            <a:r>
              <a:rPr lang="nl-NL" sz="2400" b="1" dirty="0">
                <a:latin typeface="+mn-lt"/>
              </a:rPr>
              <a:t>-actor, </a:t>
            </a:r>
            <a:r>
              <a:rPr lang="nl-NL" sz="2400" b="1" dirty="0" err="1">
                <a:latin typeface="+mn-lt"/>
              </a:rPr>
              <a:t>multi</a:t>
            </a:r>
            <a:r>
              <a:rPr lang="nl-NL" sz="2400" b="1" dirty="0">
                <a:latin typeface="+mn-lt"/>
              </a:rPr>
              <a:t>-causaal) en omgeving van systeem veroorzaken (diepe) onzekerheid</a:t>
            </a:r>
          </a:p>
          <a:p>
            <a:pPr marL="342900" indent="-342900">
              <a:buFontTx/>
              <a:buChar char="-"/>
            </a:pPr>
            <a:endParaRPr lang="nl-NL" sz="2400" b="1" dirty="0">
              <a:latin typeface="+mn-lt"/>
            </a:endParaRPr>
          </a:p>
          <a:p>
            <a:pPr marL="342900" indent="-342900">
              <a:buFontTx/>
              <a:buChar char="-"/>
            </a:pPr>
            <a:r>
              <a:rPr lang="nl-NL" sz="2400" b="1" dirty="0">
                <a:latin typeface="+mn-lt"/>
              </a:rPr>
              <a:t>Invloed op besluitvorming en gedrag</a:t>
            </a:r>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p:txBody>
      </p:sp>
      <p:sp>
        <p:nvSpPr>
          <p:cNvPr id="3" name="Titel 2">
            <a:extLst>
              <a:ext uri="{FF2B5EF4-FFF2-40B4-BE49-F238E27FC236}">
                <a16:creationId xmlns:a16="http://schemas.microsoft.com/office/drawing/2014/main" id="{B6F80D2F-D867-4A39-AC03-9B022A5ABF81}"/>
              </a:ext>
            </a:extLst>
          </p:cNvPr>
          <p:cNvSpPr>
            <a:spLocks noGrp="1"/>
          </p:cNvSpPr>
          <p:nvPr>
            <p:ph type="title"/>
          </p:nvPr>
        </p:nvSpPr>
        <p:spPr/>
        <p:txBody>
          <a:bodyPr/>
          <a:lstStyle/>
          <a:p>
            <a:r>
              <a:rPr lang="nl-NL" b="1" dirty="0">
                <a:latin typeface="+mn-lt"/>
              </a:rPr>
              <a:t>Perspectief </a:t>
            </a:r>
          </a:p>
        </p:txBody>
      </p:sp>
      <p:sp>
        <p:nvSpPr>
          <p:cNvPr id="4" name="Tijdelijke aanduiding voor tekst 3">
            <a:extLst>
              <a:ext uri="{FF2B5EF4-FFF2-40B4-BE49-F238E27FC236}">
                <a16:creationId xmlns:a16="http://schemas.microsoft.com/office/drawing/2014/main" id="{C45CBF40-C8C9-4586-8B7D-22B4EE4080E5}"/>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417022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767408" y="1052736"/>
            <a:ext cx="11161240" cy="5040560"/>
          </a:xfrm>
        </p:spPr>
        <p:txBody>
          <a:bodyPr/>
          <a:lstStyle/>
          <a:p>
            <a:r>
              <a:rPr lang="nl-NL" sz="2400" b="1" dirty="0">
                <a:latin typeface="+mn-lt"/>
              </a:rPr>
              <a:t>Theorievorming over lerend omgaan met onzekerheid: </a:t>
            </a:r>
          </a:p>
          <a:p>
            <a:endParaRPr lang="nl-NL" sz="2400" b="1" dirty="0">
              <a:latin typeface="+mn-lt"/>
            </a:endParaRPr>
          </a:p>
          <a:p>
            <a:pPr marL="342900" lvl="0" indent="-342900">
              <a:lnSpc>
                <a:spcPct val="90000"/>
              </a:lnSpc>
              <a:buFont typeface="Arial" panose="020B0604020202020204" pitchFamily="34" charset="0"/>
              <a:buChar char="•"/>
              <a:tabLst>
                <a:tab pos="457200" algn="l"/>
              </a:tabLst>
            </a:pPr>
            <a:r>
              <a:rPr lang="nl-NL" sz="2400" b="1" kern="1200" dirty="0">
                <a:effectLst/>
                <a:latin typeface="+mn-lt"/>
                <a:ea typeface="Times New Roman" panose="02020603050405020304" pitchFamily="18" charset="0"/>
                <a:cs typeface="Arial" panose="020B0604020202020204" pitchFamily="34" charset="0"/>
              </a:rPr>
              <a:t>Systeem</a:t>
            </a:r>
          </a:p>
          <a:p>
            <a:pPr marL="666900" lvl="2" indent="-342900">
              <a:buFont typeface="Arial" panose="020B0604020202020204" pitchFamily="34" charset="0"/>
              <a:buChar char="•"/>
              <a:tabLst>
                <a:tab pos="457200" algn="l"/>
              </a:tabLst>
            </a:pPr>
            <a:r>
              <a:rPr lang="nl-NL" sz="2200" b="1" kern="1200" dirty="0">
                <a:effectLst/>
                <a:latin typeface="+mn-lt"/>
                <a:ea typeface="Times New Roman" panose="02020603050405020304" pitchFamily="18" charset="0"/>
                <a:cs typeface="Arial" panose="020B0604020202020204" pitchFamily="34" charset="0"/>
              </a:rPr>
              <a:t>structuur doorgronden: actoren, instituties, </a:t>
            </a:r>
            <a:r>
              <a:rPr lang="nl-NL" sz="2200" b="1" dirty="0">
                <a:latin typeface="+mn-lt"/>
                <a:ea typeface="Times New Roman" panose="02020603050405020304" pitchFamily="18" charset="0"/>
                <a:cs typeface="Arial" panose="020B0604020202020204" pitchFamily="34" charset="0"/>
              </a:rPr>
              <a:t>t</a:t>
            </a:r>
            <a:r>
              <a:rPr lang="nl-NL" sz="2200" b="1" kern="1200" dirty="0">
                <a:effectLst/>
                <a:latin typeface="+mn-lt"/>
                <a:ea typeface="Times New Roman" panose="02020603050405020304" pitchFamily="18" charset="0"/>
                <a:cs typeface="Arial" panose="020B0604020202020204" pitchFamily="34" charset="0"/>
              </a:rPr>
              <a:t>rends</a:t>
            </a:r>
          </a:p>
          <a:p>
            <a:pPr marL="666900" lvl="2" indent="-342900">
              <a:buFont typeface="Arial" panose="020B0604020202020204" pitchFamily="34" charset="0"/>
              <a:buChar char="•"/>
              <a:tabLst>
                <a:tab pos="457200" algn="l"/>
              </a:tabLst>
            </a:pPr>
            <a:r>
              <a:rPr lang="nl-NL" sz="2200" b="1" kern="1200" dirty="0">
                <a:effectLst/>
                <a:latin typeface="+mn-lt"/>
                <a:ea typeface="Times New Roman" panose="02020603050405020304" pitchFamily="18" charset="0"/>
                <a:cs typeface="Arial" panose="020B0604020202020204" pitchFamily="34" charset="0"/>
              </a:rPr>
              <a:t>dynamiek </a:t>
            </a:r>
            <a:r>
              <a:rPr lang="nl-NL" sz="2200" b="1" dirty="0">
                <a:latin typeface="+mn-lt"/>
                <a:ea typeface="Times New Roman" panose="02020603050405020304" pitchFamily="18" charset="0"/>
                <a:cs typeface="Arial" panose="020B0604020202020204" pitchFamily="34" charset="0"/>
              </a:rPr>
              <a:t>b</a:t>
            </a:r>
            <a:r>
              <a:rPr lang="nl-NL" sz="2200" b="1" kern="1200" dirty="0">
                <a:effectLst/>
                <a:latin typeface="+mn-lt"/>
                <a:ea typeface="Times New Roman" panose="02020603050405020304" pitchFamily="18" charset="0"/>
                <a:cs typeface="Arial" panose="020B0604020202020204" pitchFamily="34" charset="0"/>
              </a:rPr>
              <a:t>egrijpen: interacties, beslissingen, gedragingen</a:t>
            </a:r>
          </a:p>
          <a:p>
            <a:pPr marL="666900" lvl="2" indent="-342900">
              <a:buFont typeface="Arial" panose="020B0604020202020204" pitchFamily="34" charset="0"/>
              <a:buChar char="•"/>
              <a:tabLst>
                <a:tab pos="457200" algn="l"/>
              </a:tabLst>
            </a:pPr>
            <a:r>
              <a:rPr lang="nl-NL" sz="2200" b="1" dirty="0">
                <a:ea typeface="Times New Roman" panose="02020603050405020304" pitchFamily="18" charset="0"/>
                <a:cs typeface="Times New Roman" panose="02020603050405020304" pitchFamily="18" charset="0"/>
              </a:rPr>
              <a:t>c</a:t>
            </a:r>
            <a:r>
              <a:rPr lang="nl-NL" sz="2200" b="1" dirty="0">
                <a:effectLst/>
                <a:latin typeface="+mn-lt"/>
                <a:ea typeface="Times New Roman" panose="02020603050405020304" pitchFamily="18" charset="0"/>
                <a:cs typeface="Times New Roman" panose="02020603050405020304" pitchFamily="18" charset="0"/>
              </a:rPr>
              <a:t>ontextuele ontwikkelingen verkennen</a:t>
            </a:r>
          </a:p>
          <a:p>
            <a:pPr marL="666900" lvl="2" indent="-342900">
              <a:buFont typeface="Arial" panose="020B0604020202020204" pitchFamily="34" charset="0"/>
              <a:buChar char="•"/>
              <a:tabLst>
                <a:tab pos="457200" algn="l"/>
              </a:tabLst>
            </a:pPr>
            <a:endParaRPr lang="nl-NL" sz="2000" b="1" dirty="0">
              <a:effectLst/>
              <a:latin typeface="+mn-lt"/>
              <a:ea typeface="Times New Roman" panose="02020603050405020304" pitchFamily="18" charset="0"/>
              <a:cs typeface="Times New Roman" panose="02020603050405020304" pitchFamily="18" charset="0"/>
            </a:endParaRPr>
          </a:p>
          <a:p>
            <a:pPr marL="342900" indent="-342900">
              <a:lnSpc>
                <a:spcPct val="90000"/>
              </a:lnSpc>
              <a:buFont typeface="Arial" panose="020B0604020202020204" pitchFamily="34" charset="0"/>
              <a:buChar char="•"/>
              <a:tabLst>
                <a:tab pos="457200" algn="l"/>
              </a:tabLst>
            </a:pPr>
            <a:r>
              <a:rPr lang="nl-NL" sz="2400" b="1" dirty="0">
                <a:latin typeface="+mn-lt"/>
                <a:ea typeface="Times New Roman" panose="02020603050405020304" pitchFamily="18" charset="0"/>
                <a:cs typeface="Arial" panose="020B0604020202020204" pitchFamily="34" charset="0"/>
              </a:rPr>
              <a:t>Visievorming: gewenste en toekomstbestendige eindbeeld(en)</a:t>
            </a:r>
          </a:p>
          <a:p>
            <a:pPr marL="342900" indent="-342900">
              <a:lnSpc>
                <a:spcPct val="90000"/>
              </a:lnSpc>
              <a:buFont typeface="Arial" panose="020B0604020202020204" pitchFamily="34" charset="0"/>
              <a:buChar char="•"/>
              <a:tabLst>
                <a:tab pos="457200" algn="l"/>
              </a:tabLst>
            </a:pPr>
            <a:endParaRPr lang="nl-NL" sz="2400" b="1" dirty="0">
              <a:latin typeface="+mn-lt"/>
              <a:ea typeface="Times New Roman" panose="02020603050405020304" pitchFamily="18" charset="0"/>
              <a:cs typeface="Arial" panose="020B0604020202020204" pitchFamily="34" charset="0"/>
            </a:endParaRPr>
          </a:p>
          <a:p>
            <a:pPr marL="342900" indent="-342900">
              <a:lnSpc>
                <a:spcPct val="90000"/>
              </a:lnSpc>
              <a:buFont typeface="Arial" panose="020B0604020202020204" pitchFamily="34" charset="0"/>
              <a:buChar char="•"/>
              <a:tabLst>
                <a:tab pos="457200" algn="l"/>
              </a:tabLst>
            </a:pPr>
            <a:r>
              <a:rPr lang="nl-NL" sz="2400" b="1" dirty="0">
                <a:latin typeface="+mn-lt"/>
                <a:ea typeface="Times New Roman" panose="02020603050405020304" pitchFamily="18" charset="0"/>
                <a:cs typeface="Arial" panose="020B0604020202020204" pitchFamily="34" charset="0"/>
              </a:rPr>
              <a:t>Identificeren van aangrijpingspunten, mogelijkheden</a:t>
            </a:r>
          </a:p>
          <a:p>
            <a:pPr marL="342900" indent="-342900">
              <a:lnSpc>
                <a:spcPct val="90000"/>
              </a:lnSpc>
              <a:buFont typeface="Arial" panose="020B0604020202020204" pitchFamily="34" charset="0"/>
              <a:buChar char="•"/>
              <a:tabLst>
                <a:tab pos="457200" algn="l"/>
              </a:tabLst>
            </a:pPr>
            <a:endParaRPr lang="nl-NL" sz="2400" b="1" dirty="0">
              <a:latin typeface="+mn-lt"/>
              <a:ea typeface="Times New Roman" panose="02020603050405020304" pitchFamily="18" charset="0"/>
              <a:cs typeface="Arial" panose="020B0604020202020204" pitchFamily="34" charset="0"/>
            </a:endParaRPr>
          </a:p>
          <a:p>
            <a:pPr marL="342900" indent="-342900">
              <a:lnSpc>
                <a:spcPct val="90000"/>
              </a:lnSpc>
              <a:buFont typeface="Arial" panose="020B0604020202020204" pitchFamily="34" charset="0"/>
              <a:buChar char="•"/>
              <a:tabLst>
                <a:tab pos="457200" algn="l"/>
              </a:tabLst>
            </a:pPr>
            <a:r>
              <a:rPr lang="nl-NL" sz="2400" b="1" dirty="0">
                <a:latin typeface="+mn-lt"/>
                <a:ea typeface="Times New Roman" panose="02020603050405020304" pitchFamily="18" charset="0"/>
                <a:cs typeface="Arial" panose="020B0604020202020204" pitchFamily="34" charset="0"/>
              </a:rPr>
              <a:t>alternatieve paden naar toekomst benoemen</a:t>
            </a:r>
          </a:p>
          <a:p>
            <a:pPr lvl="0">
              <a:lnSpc>
                <a:spcPct val="90000"/>
              </a:lnSpc>
              <a:tabLst>
                <a:tab pos="457200" algn="l"/>
              </a:tabLst>
            </a:pPr>
            <a:endParaRPr lang="nl-NL" sz="2400" b="1" dirty="0">
              <a:effectLst/>
              <a:latin typeface="+mn-lt"/>
              <a:ea typeface="Times New Roman" panose="02020603050405020304" pitchFamily="18" charset="0"/>
              <a:cs typeface="Times New Roman" panose="02020603050405020304" pitchFamily="18" charset="0"/>
            </a:endParaRPr>
          </a:p>
          <a:p>
            <a:pPr marL="342900" lvl="0" indent="-342900">
              <a:lnSpc>
                <a:spcPct val="90000"/>
              </a:lnSpc>
              <a:buFont typeface="Arial" panose="020B0604020202020204" pitchFamily="34" charset="0"/>
              <a:buChar char="•"/>
              <a:tabLst>
                <a:tab pos="457200" algn="l"/>
              </a:tabLst>
            </a:pPr>
            <a:r>
              <a:rPr lang="en-GB" sz="2400" b="1" dirty="0" err="1">
                <a:latin typeface="+mn-lt"/>
                <a:ea typeface="Times New Roman" panose="02020603050405020304" pitchFamily="18" charset="0"/>
                <a:cs typeface="Arial" panose="020B0604020202020204" pitchFamily="34" charset="0"/>
              </a:rPr>
              <a:t>a</a:t>
            </a:r>
            <a:r>
              <a:rPr lang="en-GB" sz="2400" b="1" kern="1200" dirty="0" err="1">
                <a:effectLst/>
                <a:latin typeface="+mn-lt"/>
                <a:ea typeface="Times New Roman" panose="02020603050405020304" pitchFamily="18" charset="0"/>
                <a:cs typeface="Arial" panose="020B0604020202020204" pitchFamily="34" charset="0"/>
              </a:rPr>
              <a:t>daptieve</a:t>
            </a:r>
            <a:r>
              <a:rPr lang="en-GB" sz="2400" b="1" kern="1200" dirty="0">
                <a:effectLst/>
                <a:latin typeface="+mn-lt"/>
                <a:ea typeface="Times New Roman" panose="02020603050405020304" pitchFamily="18" charset="0"/>
                <a:cs typeface="Arial" panose="020B0604020202020204" pitchFamily="34" charset="0"/>
              </a:rPr>
              <a:t> planning: van ‘</a:t>
            </a:r>
            <a:r>
              <a:rPr lang="en-GB" sz="2400" b="1" i="1" kern="1200" dirty="0">
                <a:effectLst/>
                <a:latin typeface="+mn-lt"/>
                <a:ea typeface="Times New Roman" panose="02020603050405020304" pitchFamily="18" charset="0"/>
                <a:cs typeface="Arial" panose="020B0604020202020204" pitchFamily="34" charset="0"/>
              </a:rPr>
              <a:t>predict &amp; act</a:t>
            </a:r>
            <a:r>
              <a:rPr lang="en-GB" sz="2400" b="1" kern="1200" dirty="0">
                <a:effectLst/>
                <a:latin typeface="+mn-lt"/>
                <a:ea typeface="Times New Roman" panose="02020603050405020304" pitchFamily="18" charset="0"/>
                <a:cs typeface="Arial" panose="020B0604020202020204" pitchFamily="34" charset="0"/>
              </a:rPr>
              <a:t>’ </a:t>
            </a:r>
            <a:r>
              <a:rPr lang="en-GB" sz="2400" b="1" kern="1200" dirty="0" err="1">
                <a:effectLst/>
                <a:latin typeface="+mn-lt"/>
                <a:ea typeface="Times New Roman" panose="02020603050405020304" pitchFamily="18" charset="0"/>
                <a:cs typeface="Arial" panose="020B0604020202020204" pitchFamily="34" charset="0"/>
              </a:rPr>
              <a:t>naar</a:t>
            </a:r>
            <a:r>
              <a:rPr lang="en-GB" sz="2400" b="1" kern="1200" dirty="0">
                <a:effectLst/>
                <a:latin typeface="+mn-lt"/>
                <a:ea typeface="Times New Roman" panose="02020603050405020304" pitchFamily="18" charset="0"/>
                <a:cs typeface="Arial" panose="020B0604020202020204" pitchFamily="34" charset="0"/>
              </a:rPr>
              <a:t> ‘</a:t>
            </a:r>
            <a:r>
              <a:rPr lang="en-GB" sz="2400" b="1" i="1" kern="1200" dirty="0">
                <a:effectLst/>
                <a:latin typeface="+mn-lt"/>
                <a:ea typeface="Times New Roman" panose="02020603050405020304" pitchFamily="18" charset="0"/>
                <a:cs typeface="Arial" panose="020B0604020202020204" pitchFamily="34" charset="0"/>
              </a:rPr>
              <a:t>prepare, monitor &amp; adapt</a:t>
            </a:r>
            <a:r>
              <a:rPr lang="en-GB" sz="2400" b="1" kern="1200" dirty="0">
                <a:effectLst/>
                <a:latin typeface="+mn-lt"/>
                <a:ea typeface="Times New Roman" panose="02020603050405020304" pitchFamily="18" charset="0"/>
                <a:cs typeface="Arial" panose="020B0604020202020204" pitchFamily="34" charset="0"/>
              </a:rPr>
              <a:t>’</a:t>
            </a:r>
            <a:r>
              <a:rPr lang="en-US" sz="2400" b="1" kern="1200" dirty="0">
                <a:effectLst/>
                <a:latin typeface="+mn-lt"/>
                <a:ea typeface="Open Sans" panose="020B0606030504020204" pitchFamily="34" charset="0"/>
                <a:cs typeface="Times New Roman" panose="02020603050405020304" pitchFamily="18" charset="0"/>
              </a:rPr>
              <a:t>  </a:t>
            </a:r>
            <a:endParaRPr lang="nl-NL" sz="2400" b="1" dirty="0">
              <a:effectLst/>
              <a:latin typeface="+mn-lt"/>
              <a:ea typeface="Times New Roman" panose="02020603050405020304" pitchFamily="18" charset="0"/>
              <a:cs typeface="Times New Roman" panose="02020603050405020304" pitchFamily="18" charset="0"/>
            </a:endParaRPr>
          </a:p>
          <a:p>
            <a:pPr marL="342900" indent="-342900">
              <a:buFontTx/>
              <a:buChar char="-"/>
            </a:pPr>
            <a:endParaRPr lang="nl-NL" sz="2400" b="1" dirty="0">
              <a:latin typeface="+mn-lt"/>
            </a:endParaRPr>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p:txBody>
      </p:sp>
    </p:spTree>
    <p:extLst>
      <p:ext uri="{BB962C8B-B14F-4D97-AF65-F5344CB8AC3E}">
        <p14:creationId xmlns:p14="http://schemas.microsoft.com/office/powerpoint/2010/main" val="6369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995094" y="1844824"/>
            <a:ext cx="11005562" cy="4248472"/>
          </a:xfrm>
        </p:spPr>
        <p:txBody>
          <a:bodyPr/>
          <a:lstStyle/>
          <a:p>
            <a:pPr marL="342900" indent="-342900">
              <a:lnSpc>
                <a:spcPct val="150000"/>
              </a:lnSpc>
              <a:buFontTx/>
              <a:buChar char="-"/>
            </a:pPr>
            <a:r>
              <a:rPr lang="nl-NL" sz="2400" b="1" dirty="0">
                <a:latin typeface="+mn-lt"/>
              </a:rPr>
              <a:t>Context: op agenda circulaire economie staat bouwsector hoog</a:t>
            </a:r>
          </a:p>
          <a:p>
            <a:pPr marL="342900" indent="-342900">
              <a:lnSpc>
                <a:spcPct val="150000"/>
              </a:lnSpc>
              <a:buFontTx/>
              <a:buChar char="-"/>
            </a:pPr>
            <a:r>
              <a:rPr lang="nl-NL" sz="2400" b="1" dirty="0">
                <a:latin typeface="+mn-lt"/>
              </a:rPr>
              <a:t>Sluiten van ketens, door gecoördineerd denken en handelen van</a:t>
            </a:r>
          </a:p>
          <a:p>
            <a:pPr marL="342900" indent="-342900">
              <a:buFontTx/>
              <a:buChar char="-"/>
            </a:pPr>
            <a:endParaRPr lang="nl-NL" sz="2400" b="1" dirty="0">
              <a:latin typeface="+mn-lt"/>
            </a:endParaRPr>
          </a:p>
          <a:p>
            <a:pPr marL="666900" lvl="2" indent="-342900">
              <a:buFontTx/>
              <a:buChar char="-"/>
            </a:pPr>
            <a:r>
              <a:rPr lang="nl-NL" sz="2400" b="1" dirty="0"/>
              <a:t>Opdrachtgevers </a:t>
            </a:r>
          </a:p>
          <a:p>
            <a:pPr marL="666900" lvl="2" indent="-342900">
              <a:buFontTx/>
              <a:buChar char="-"/>
            </a:pPr>
            <a:r>
              <a:rPr lang="nl-NL" sz="2400" b="1" dirty="0">
                <a:latin typeface="+mn-lt"/>
              </a:rPr>
              <a:t>Architecten</a:t>
            </a:r>
          </a:p>
          <a:p>
            <a:pPr marL="666900" lvl="2" indent="-342900">
              <a:buFontTx/>
              <a:buChar char="-"/>
            </a:pPr>
            <a:r>
              <a:rPr lang="nl-NL" sz="2400" b="1" dirty="0"/>
              <a:t>Sloopbedrijven</a:t>
            </a:r>
          </a:p>
          <a:p>
            <a:pPr marL="666900" lvl="2" indent="-342900">
              <a:buFontTx/>
              <a:buChar char="-"/>
            </a:pPr>
            <a:r>
              <a:rPr lang="nl-NL" sz="2400" b="1" dirty="0"/>
              <a:t>Aannemers/bouwbedrijven</a:t>
            </a:r>
          </a:p>
          <a:p>
            <a:pPr marL="666900" lvl="2" indent="-342900">
              <a:buFontTx/>
              <a:buChar char="-"/>
            </a:pPr>
            <a:r>
              <a:rPr lang="nl-NL" sz="2400" b="1" dirty="0">
                <a:latin typeface="+mn-lt"/>
              </a:rPr>
              <a:t>Materiaalproducenten</a:t>
            </a:r>
          </a:p>
          <a:p>
            <a:pPr marL="666900" lvl="2" indent="-342900">
              <a:buFontTx/>
              <a:buChar char="-"/>
            </a:pPr>
            <a:r>
              <a:rPr lang="nl-NL" sz="2400" b="1" dirty="0"/>
              <a:t>Materiaalhandelaren </a:t>
            </a:r>
          </a:p>
          <a:p>
            <a:pPr marL="666900" lvl="2" indent="-342900">
              <a:buFontTx/>
              <a:buChar char="-"/>
            </a:pPr>
            <a:r>
              <a:rPr lang="nl-NL" sz="2400" b="1" dirty="0"/>
              <a:t>Logistieke bedrijven </a:t>
            </a:r>
          </a:p>
          <a:p>
            <a:pPr marL="666900" lvl="2" indent="-342900">
              <a:buFontTx/>
              <a:buChar char="-"/>
            </a:pPr>
            <a:r>
              <a:rPr lang="nl-NL" sz="2400" b="1" dirty="0"/>
              <a:t>Overheden</a:t>
            </a:r>
            <a:endParaRPr lang="nl-NL" sz="2400" b="1" dirty="0">
              <a:latin typeface="+mn-lt"/>
            </a:endParaRPr>
          </a:p>
          <a:p>
            <a:pPr marL="342900" indent="-342900">
              <a:buFontTx/>
              <a:buChar char="-"/>
            </a:pPr>
            <a:endParaRPr lang="nl-NL" sz="2400" b="1" dirty="0">
              <a:latin typeface="+mn-lt"/>
            </a:endParaRPr>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a:p>
            <a:pPr marL="342900" indent="-342900">
              <a:buFontTx/>
              <a:buChar char="-"/>
            </a:pPr>
            <a:endParaRPr lang="nl-NL" sz="2400" dirty="0"/>
          </a:p>
        </p:txBody>
      </p:sp>
      <p:sp>
        <p:nvSpPr>
          <p:cNvPr id="3" name="Titel 2">
            <a:extLst>
              <a:ext uri="{FF2B5EF4-FFF2-40B4-BE49-F238E27FC236}">
                <a16:creationId xmlns:a16="http://schemas.microsoft.com/office/drawing/2014/main" id="{B6F80D2F-D867-4A39-AC03-9B022A5ABF81}"/>
              </a:ext>
            </a:extLst>
          </p:cNvPr>
          <p:cNvSpPr>
            <a:spLocks noGrp="1"/>
          </p:cNvSpPr>
          <p:nvPr>
            <p:ph type="title"/>
          </p:nvPr>
        </p:nvSpPr>
        <p:spPr/>
        <p:txBody>
          <a:bodyPr/>
          <a:lstStyle/>
          <a:p>
            <a:r>
              <a:rPr lang="nl-NL" b="1" dirty="0">
                <a:solidFill>
                  <a:schemeClr val="accent5"/>
                </a:solidFill>
                <a:latin typeface="+mn-lt"/>
              </a:rPr>
              <a:t>Voorbeeld: transitie circulaire bouw </a:t>
            </a:r>
            <a:r>
              <a:rPr lang="nl-NL" sz="2800" b="1" dirty="0">
                <a:solidFill>
                  <a:schemeClr val="accent5"/>
                </a:solidFill>
                <a:latin typeface="+mn-lt"/>
              </a:rPr>
              <a:t>*</a:t>
            </a:r>
          </a:p>
        </p:txBody>
      </p:sp>
      <p:sp>
        <p:nvSpPr>
          <p:cNvPr id="4" name="Tijdelijke aanduiding voor tekst 3">
            <a:extLst>
              <a:ext uri="{FF2B5EF4-FFF2-40B4-BE49-F238E27FC236}">
                <a16:creationId xmlns:a16="http://schemas.microsoft.com/office/drawing/2014/main" id="{C45CBF40-C8C9-4586-8B7D-22B4EE4080E5}"/>
              </a:ext>
            </a:extLst>
          </p:cNvPr>
          <p:cNvSpPr>
            <a:spLocks noGrp="1"/>
          </p:cNvSpPr>
          <p:nvPr>
            <p:ph type="body" sz="quarter" idx="1002"/>
          </p:nvPr>
        </p:nvSpPr>
        <p:spPr/>
        <p:txBody>
          <a:bodyPr/>
          <a:lstStyle/>
          <a:p>
            <a:endParaRPr lang="nl-NL"/>
          </a:p>
        </p:txBody>
      </p:sp>
      <p:sp>
        <p:nvSpPr>
          <p:cNvPr id="5" name="Rechthoek 4">
            <a:extLst>
              <a:ext uri="{FF2B5EF4-FFF2-40B4-BE49-F238E27FC236}">
                <a16:creationId xmlns:a16="http://schemas.microsoft.com/office/drawing/2014/main" id="{02163D95-D839-4E07-BD47-1B7F2B8F818A}"/>
              </a:ext>
            </a:extLst>
          </p:cNvPr>
          <p:cNvSpPr/>
          <p:nvPr/>
        </p:nvSpPr>
        <p:spPr>
          <a:xfrm>
            <a:off x="9696400" y="5517232"/>
            <a:ext cx="1944216"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600E552-54E0-4D79-828A-9594A2118280}"/>
              </a:ext>
            </a:extLst>
          </p:cNvPr>
          <p:cNvSpPr/>
          <p:nvPr/>
        </p:nvSpPr>
        <p:spPr>
          <a:xfrm>
            <a:off x="5663952" y="5151889"/>
            <a:ext cx="6264695"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accent5"/>
                </a:solidFill>
              </a:rPr>
              <a:t>* Ontleend aan: Jannie Coenen, </a:t>
            </a:r>
            <a:r>
              <a:rPr lang="nl-NL" sz="1600" i="1" dirty="0" err="1">
                <a:solidFill>
                  <a:schemeClr val="accent5"/>
                </a:solidFill>
                <a:effectLst/>
                <a:ea typeface="Calibri" panose="020F0502020204030204" pitchFamily="34" charset="0"/>
              </a:rPr>
              <a:t>Moving</a:t>
            </a:r>
            <a:r>
              <a:rPr lang="nl-NL" sz="1600" i="1" dirty="0">
                <a:solidFill>
                  <a:schemeClr val="accent5"/>
                </a:solidFill>
                <a:effectLst/>
                <a:ea typeface="Calibri" panose="020F0502020204030204" pitchFamily="34" charset="0"/>
              </a:rPr>
              <a:t> </a:t>
            </a:r>
            <a:r>
              <a:rPr lang="nl-NL" sz="1600" i="1" dirty="0" err="1">
                <a:solidFill>
                  <a:schemeClr val="accent5"/>
                </a:solidFill>
                <a:effectLst/>
                <a:ea typeface="Calibri" panose="020F0502020204030204" pitchFamily="34" charset="0"/>
              </a:rPr>
              <a:t>towards</a:t>
            </a:r>
            <a:r>
              <a:rPr lang="nl-NL" sz="1600" i="1" dirty="0">
                <a:solidFill>
                  <a:schemeClr val="accent5"/>
                </a:solidFill>
                <a:effectLst/>
                <a:ea typeface="Calibri" panose="020F0502020204030204" pitchFamily="34" charset="0"/>
              </a:rPr>
              <a:t> more </a:t>
            </a:r>
            <a:r>
              <a:rPr lang="nl-NL" sz="1600" i="1" dirty="0" err="1">
                <a:solidFill>
                  <a:schemeClr val="accent5"/>
                </a:solidFill>
                <a:effectLst/>
                <a:ea typeface="Calibri" panose="020F0502020204030204" pitchFamily="34" charset="0"/>
              </a:rPr>
              <a:t>mature</a:t>
            </a:r>
            <a:r>
              <a:rPr lang="nl-NL" sz="1600" i="1" dirty="0">
                <a:solidFill>
                  <a:schemeClr val="accent5"/>
                </a:solidFill>
                <a:effectLst/>
                <a:ea typeface="Calibri" panose="020F0502020204030204" pitchFamily="34" charset="0"/>
              </a:rPr>
              <a:t> </a:t>
            </a:r>
            <a:r>
              <a:rPr lang="nl-NL" sz="1600" i="1" dirty="0" err="1">
                <a:solidFill>
                  <a:schemeClr val="accent5"/>
                </a:solidFill>
                <a:effectLst/>
                <a:ea typeface="Calibri" panose="020F0502020204030204" pitchFamily="34" charset="0"/>
              </a:rPr>
              <a:t>closed</a:t>
            </a:r>
            <a:r>
              <a:rPr lang="nl-NL" sz="1600" i="1" dirty="0">
                <a:solidFill>
                  <a:schemeClr val="accent5"/>
                </a:solidFill>
                <a:effectLst/>
                <a:ea typeface="Calibri" panose="020F0502020204030204" pitchFamily="34" charset="0"/>
              </a:rPr>
              <a:t>-loop </a:t>
            </a:r>
            <a:r>
              <a:rPr lang="nl-NL" sz="1600" i="1" dirty="0" err="1">
                <a:solidFill>
                  <a:schemeClr val="accent5"/>
                </a:solidFill>
                <a:effectLst/>
                <a:ea typeface="Calibri" panose="020F0502020204030204" pitchFamily="34" charset="0"/>
              </a:rPr>
              <a:t>supply</a:t>
            </a:r>
            <a:r>
              <a:rPr lang="nl-NL" sz="1600" i="1" dirty="0">
                <a:solidFill>
                  <a:schemeClr val="accent5"/>
                </a:solidFill>
                <a:effectLst/>
                <a:ea typeface="Calibri" panose="020F0502020204030204" pitchFamily="34" charset="0"/>
              </a:rPr>
              <a:t> chain management</a:t>
            </a:r>
            <a:r>
              <a:rPr lang="nl-NL" sz="1600" dirty="0">
                <a:solidFill>
                  <a:schemeClr val="accent5"/>
                </a:solidFill>
                <a:effectLst/>
                <a:ea typeface="Calibri" panose="020F0502020204030204" pitchFamily="34" charset="0"/>
              </a:rPr>
              <a:t>, proefschrift </a:t>
            </a:r>
            <a:r>
              <a:rPr lang="nl-NL" sz="1600" dirty="0">
                <a:solidFill>
                  <a:schemeClr val="accent5"/>
                </a:solidFill>
              </a:rPr>
              <a:t>Radboud Universiteit, dec. 2022</a:t>
            </a:r>
          </a:p>
        </p:txBody>
      </p:sp>
    </p:spTree>
    <p:extLst>
      <p:ext uri="{BB962C8B-B14F-4D97-AF65-F5344CB8AC3E}">
        <p14:creationId xmlns:p14="http://schemas.microsoft.com/office/powerpoint/2010/main" val="85062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D486C67-AF42-4BA4-B43C-38E80C016F6C}"/>
              </a:ext>
            </a:extLst>
          </p:cNvPr>
          <p:cNvSpPr txBox="1">
            <a:spLocks/>
          </p:cNvSpPr>
          <p:nvPr/>
        </p:nvSpPr>
        <p:spPr bwMode="gray">
          <a:xfrm>
            <a:off x="912108" y="1437408"/>
            <a:ext cx="10343780" cy="411975"/>
          </a:xfrm>
          <a:prstGeom prst="rect">
            <a:avLst/>
          </a:prstGeom>
        </p:spPr>
        <p:txBody>
          <a:bodyPr vert="horz" lIns="0" tIns="0" rIns="0" bIns="0" rtlCol="0">
            <a:noAutofit/>
          </a:bodyPr>
          <a:lst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a:lstStyle>
          <a:p>
            <a:pPr marL="0" lvl="0" indent="0">
              <a:buNone/>
            </a:pPr>
            <a:r>
              <a:rPr lang="en-GB" sz="2000" dirty="0">
                <a:solidFill>
                  <a:schemeClr val="accent5"/>
                </a:solidFill>
              </a:rPr>
              <a:t>Survey 2019: 58% (= 299 </a:t>
            </a:r>
            <a:r>
              <a:rPr lang="en-GB" sz="2000" dirty="0" err="1">
                <a:solidFill>
                  <a:schemeClr val="accent5"/>
                </a:solidFill>
              </a:rPr>
              <a:t>respondenten</a:t>
            </a:r>
            <a:r>
              <a:rPr lang="en-GB" sz="2000" dirty="0">
                <a:solidFill>
                  <a:schemeClr val="accent5"/>
                </a:solidFill>
              </a:rPr>
              <a:t>) </a:t>
            </a:r>
            <a:r>
              <a:rPr lang="en-GB" sz="2000" dirty="0" err="1">
                <a:solidFill>
                  <a:schemeClr val="accent5"/>
                </a:solidFill>
              </a:rPr>
              <a:t>als</a:t>
            </a:r>
            <a:r>
              <a:rPr lang="en-GB" sz="2000" dirty="0">
                <a:solidFill>
                  <a:schemeClr val="accent5"/>
                </a:solidFill>
              </a:rPr>
              <a:t> </a:t>
            </a:r>
            <a:r>
              <a:rPr lang="en-GB" sz="2000" dirty="0" err="1">
                <a:solidFill>
                  <a:schemeClr val="accent5"/>
                </a:solidFill>
              </a:rPr>
              <a:t>volgt</a:t>
            </a:r>
            <a:r>
              <a:rPr lang="en-GB" sz="2000" dirty="0">
                <a:solidFill>
                  <a:schemeClr val="accent5"/>
                </a:solidFill>
              </a:rPr>
              <a:t> </a:t>
            </a:r>
            <a:r>
              <a:rPr lang="en-GB" sz="2000" dirty="0" err="1">
                <a:solidFill>
                  <a:schemeClr val="accent5"/>
                </a:solidFill>
              </a:rPr>
              <a:t>actief</a:t>
            </a:r>
            <a:r>
              <a:rPr lang="en-GB" sz="2000" dirty="0">
                <a:solidFill>
                  <a:schemeClr val="accent5"/>
                </a:solidFill>
              </a:rPr>
              <a:t> in </a:t>
            </a:r>
            <a:r>
              <a:rPr lang="en-GB" sz="2000" dirty="0" err="1">
                <a:solidFill>
                  <a:schemeClr val="accent5"/>
                </a:solidFill>
              </a:rPr>
              <a:t>circulair</a:t>
            </a:r>
            <a:r>
              <a:rPr lang="en-GB" sz="2000" dirty="0">
                <a:solidFill>
                  <a:schemeClr val="accent5"/>
                </a:solidFill>
              </a:rPr>
              <a:t> </a:t>
            </a:r>
            <a:r>
              <a:rPr lang="en-GB" sz="2000" dirty="0" err="1">
                <a:solidFill>
                  <a:schemeClr val="accent5"/>
                </a:solidFill>
              </a:rPr>
              <a:t>bouwen</a:t>
            </a:r>
            <a:r>
              <a:rPr lang="en-GB" sz="2000" dirty="0">
                <a:solidFill>
                  <a:schemeClr val="accent5"/>
                </a:solidFill>
              </a:rPr>
              <a:t>:</a:t>
            </a:r>
          </a:p>
        </p:txBody>
      </p:sp>
      <p:graphicFrame>
        <p:nvGraphicFramePr>
          <p:cNvPr id="10" name="Tabel 8">
            <a:extLst>
              <a:ext uri="{FF2B5EF4-FFF2-40B4-BE49-F238E27FC236}">
                <a16:creationId xmlns:a16="http://schemas.microsoft.com/office/drawing/2014/main" id="{88649472-BB66-46EC-841F-0DA776895C18}"/>
              </a:ext>
            </a:extLst>
          </p:cNvPr>
          <p:cNvGraphicFramePr>
            <a:graphicFrameLocks noGrp="1"/>
          </p:cNvGraphicFramePr>
          <p:nvPr>
            <p:extLst>
              <p:ext uri="{D42A27DB-BD31-4B8C-83A1-F6EECF244321}">
                <p14:modId xmlns:p14="http://schemas.microsoft.com/office/powerpoint/2010/main" val="418098831"/>
              </p:ext>
            </p:extLst>
          </p:nvPr>
        </p:nvGraphicFramePr>
        <p:xfrm>
          <a:off x="863999" y="2132856"/>
          <a:ext cx="10463216" cy="3216384"/>
        </p:xfrm>
        <a:graphic>
          <a:graphicData uri="http://schemas.openxmlformats.org/drawingml/2006/table">
            <a:tbl>
              <a:tblPr firstRow="1" bandRow="1">
                <a:tableStyleId>{5C22544A-7EE6-4342-B048-85BDC9FD1C3A}</a:tableStyleId>
              </a:tblPr>
              <a:tblGrid>
                <a:gridCol w="251557">
                  <a:extLst>
                    <a:ext uri="{9D8B030D-6E8A-4147-A177-3AD203B41FA5}">
                      <a16:colId xmlns:a16="http://schemas.microsoft.com/office/drawing/2014/main" val="1629312854"/>
                    </a:ext>
                  </a:extLst>
                </a:gridCol>
                <a:gridCol w="2748196">
                  <a:extLst>
                    <a:ext uri="{9D8B030D-6E8A-4147-A177-3AD203B41FA5}">
                      <a16:colId xmlns:a16="http://schemas.microsoft.com/office/drawing/2014/main" val="1531309483"/>
                    </a:ext>
                  </a:extLst>
                </a:gridCol>
                <a:gridCol w="2448272">
                  <a:extLst>
                    <a:ext uri="{9D8B030D-6E8A-4147-A177-3AD203B41FA5}">
                      <a16:colId xmlns:a16="http://schemas.microsoft.com/office/drawing/2014/main" val="3444884600"/>
                    </a:ext>
                  </a:extLst>
                </a:gridCol>
                <a:gridCol w="2448272">
                  <a:extLst>
                    <a:ext uri="{9D8B030D-6E8A-4147-A177-3AD203B41FA5}">
                      <a16:colId xmlns:a16="http://schemas.microsoft.com/office/drawing/2014/main" val="3977669486"/>
                    </a:ext>
                  </a:extLst>
                </a:gridCol>
                <a:gridCol w="2566919">
                  <a:extLst>
                    <a:ext uri="{9D8B030D-6E8A-4147-A177-3AD203B41FA5}">
                      <a16:colId xmlns:a16="http://schemas.microsoft.com/office/drawing/2014/main" val="4076051569"/>
                    </a:ext>
                  </a:extLst>
                </a:gridCol>
              </a:tblGrid>
              <a:tr h="403964">
                <a:tc rowSpan="2" gridSpan="2">
                  <a:txBody>
                    <a:bodyPr/>
                    <a:lstStyle/>
                    <a:p>
                      <a:pPr>
                        <a:lnSpc>
                          <a:spcPct val="160000"/>
                        </a:lnSpc>
                      </a:pPr>
                      <a:r>
                        <a:rPr lang="en-GB" sz="1400" noProof="0"/>
                        <a:t>Respondents focus on</a:t>
                      </a:r>
                    </a:p>
                  </a:txBody>
                  <a:tcPr/>
                </a:tc>
                <a:tc rowSpan="2" hMerge="1">
                  <a:txBody>
                    <a:bodyPr/>
                    <a:lstStyle/>
                    <a:p>
                      <a:endParaRPr lang="nl-NL"/>
                    </a:p>
                  </a:txBody>
                  <a:tcPr/>
                </a:tc>
                <a:tc gridSpan="3">
                  <a:txBody>
                    <a:bodyPr/>
                    <a:lstStyle/>
                    <a:p>
                      <a:pPr algn="ctr">
                        <a:lnSpc>
                          <a:spcPct val="160000"/>
                        </a:lnSpc>
                      </a:pPr>
                      <a:r>
                        <a:rPr lang="en-GB" sz="1400" noProof="0" dirty="0"/>
                        <a:t>Management phase</a:t>
                      </a:r>
                    </a:p>
                  </a:txBody>
                  <a:tcPr/>
                </a:tc>
                <a:tc hMerge="1">
                  <a:txBody>
                    <a:bodyPr/>
                    <a:lstStyle/>
                    <a:p>
                      <a:pPr>
                        <a:lnSpc>
                          <a:spcPct val="160000"/>
                        </a:lnSpc>
                      </a:pPr>
                      <a:endParaRPr lang="nl-NL" sz="1400" noProof="0" dirty="0"/>
                    </a:p>
                  </a:txBody>
                  <a:tcPr/>
                </a:tc>
                <a:tc hMerge="1">
                  <a:txBody>
                    <a:bodyPr/>
                    <a:lstStyle/>
                    <a:p>
                      <a:pPr>
                        <a:lnSpc>
                          <a:spcPct val="160000"/>
                        </a:lnSpc>
                      </a:pPr>
                      <a:endParaRPr lang="nl-NL" sz="1400" noProof="0" dirty="0"/>
                    </a:p>
                  </a:txBody>
                  <a:tcPr/>
                </a:tc>
                <a:extLst>
                  <a:ext uri="{0D108BD9-81ED-4DB2-BD59-A6C34878D82A}">
                    <a16:rowId xmlns:a16="http://schemas.microsoft.com/office/drawing/2014/main" val="2784569608"/>
                  </a:ext>
                </a:extLst>
              </a:tr>
              <a:tr h="403964">
                <a:tc gridSpan="2" vMerge="1">
                  <a:txBody>
                    <a:bodyPr/>
                    <a:lstStyle/>
                    <a:p>
                      <a:pPr>
                        <a:lnSpc>
                          <a:spcPct val="160000"/>
                        </a:lnSpc>
                      </a:pPr>
                      <a:r>
                        <a:rPr lang="nl-NL" sz="1400" noProof="0" dirty="0"/>
                        <a:t>Respondenten focussen op</a:t>
                      </a:r>
                    </a:p>
                  </a:txBody>
                  <a:tcPr/>
                </a:tc>
                <a:tc hMerge="1" vMerge="1">
                  <a:txBody>
                    <a:bodyPr/>
                    <a:lstStyle/>
                    <a:p>
                      <a:pPr>
                        <a:lnSpc>
                          <a:spcPct val="180000"/>
                        </a:lnSpc>
                      </a:pPr>
                      <a:r>
                        <a:rPr lang="nl-NL" sz="1600" dirty="0"/>
                        <a:t>Beslisdomeinen</a:t>
                      </a:r>
                    </a:p>
                  </a:txBody>
                  <a:tcPr/>
                </a:tc>
                <a:tc>
                  <a:txBody>
                    <a:bodyPr/>
                    <a:lstStyle/>
                    <a:p>
                      <a:pPr algn="ctr">
                        <a:lnSpc>
                          <a:spcPct val="160000"/>
                        </a:lnSpc>
                      </a:pPr>
                      <a:r>
                        <a:rPr lang="en-GB" sz="1400" b="0" i="1" noProof="0"/>
                        <a:t>Development</a:t>
                      </a:r>
                    </a:p>
                  </a:txBody>
                  <a:tcPr/>
                </a:tc>
                <a:tc>
                  <a:txBody>
                    <a:bodyPr/>
                    <a:lstStyle/>
                    <a:p>
                      <a:pPr algn="ctr">
                        <a:lnSpc>
                          <a:spcPct val="160000"/>
                        </a:lnSpc>
                      </a:pPr>
                      <a:r>
                        <a:rPr lang="en-GB" sz="1400" b="0" i="1" noProof="0" dirty="0"/>
                        <a:t>Implementation</a:t>
                      </a:r>
                    </a:p>
                  </a:txBody>
                  <a:tcPr/>
                </a:tc>
                <a:tc>
                  <a:txBody>
                    <a:bodyPr/>
                    <a:lstStyle/>
                    <a:p>
                      <a:pPr algn="ctr">
                        <a:lnSpc>
                          <a:spcPct val="160000"/>
                        </a:lnSpc>
                      </a:pPr>
                      <a:r>
                        <a:rPr lang="en-GB" sz="1400" b="0" i="1" noProof="0"/>
                        <a:t>% of total</a:t>
                      </a:r>
                    </a:p>
                  </a:txBody>
                  <a:tcPr/>
                </a:tc>
                <a:extLst>
                  <a:ext uri="{0D108BD9-81ED-4DB2-BD59-A6C34878D82A}">
                    <a16:rowId xmlns:a16="http://schemas.microsoft.com/office/drawing/2014/main" val="569779250"/>
                  </a:ext>
                </a:extLst>
              </a:tr>
              <a:tr h="403964">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1</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i="0" u="none" strike="noStrike" kern="1200" noProof="0">
                          <a:effectLst/>
                          <a:latin typeface="Open Sans   "/>
                        </a:rPr>
                        <a:t>Product recovery procedures </a:t>
                      </a: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extLst>
                  <a:ext uri="{0D108BD9-81ED-4DB2-BD59-A6C34878D82A}">
                    <a16:rowId xmlns:a16="http://schemas.microsoft.com/office/drawing/2014/main" val="729273172"/>
                  </a:ext>
                </a:extLst>
              </a:tr>
              <a:tr h="403964">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2</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i="0" u="none" strike="noStrike" kern="1200" noProof="0">
                          <a:effectLst/>
                          <a:latin typeface="Open Sans   "/>
                        </a:rPr>
                        <a:t>Product design</a:t>
                      </a:r>
                      <a:endParaRPr lang="en-GB" sz="1400" noProof="0"/>
                    </a:p>
                  </a:txBody>
                  <a:tcPr/>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7098567"/>
                  </a:ext>
                </a:extLst>
              </a:tr>
              <a:tr h="403964">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3</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i="0" u="none" strike="noStrike" kern="1200" noProof="0">
                          <a:effectLst/>
                          <a:latin typeface="Open Sans   "/>
                        </a:rPr>
                        <a:t>Product-as-a-service concepts</a:t>
                      </a:r>
                      <a:endParaRPr lang="en-GB" sz="1400" noProof="0"/>
                    </a:p>
                  </a:txBody>
                  <a:tcPr/>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808085"/>
                  </a:ext>
                </a:extLst>
              </a:tr>
              <a:tr h="396300">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4</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i="0" u="none" strike="noStrike" kern="1200" noProof="0">
                          <a:effectLst/>
                          <a:latin typeface="Open Sans   "/>
                        </a:rPr>
                        <a:t>Procurement and logistics</a:t>
                      </a: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a:p>
                  </a:txBody>
                  <a:tcPr/>
                </a:tc>
                <a:extLst>
                  <a:ext uri="{0D108BD9-81ED-4DB2-BD59-A6C34878D82A}">
                    <a16:rowId xmlns:a16="http://schemas.microsoft.com/office/drawing/2014/main" val="313831857"/>
                  </a:ext>
                </a:extLst>
              </a:tr>
              <a:tr h="403964">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5</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i="0" u="none" strike="noStrike" kern="1200" noProof="0">
                          <a:effectLst/>
                          <a:latin typeface="Open Sans   "/>
                        </a:rPr>
                        <a:t>Supply chain parnerships</a:t>
                      </a:r>
                      <a:endParaRPr lang="en-GB" sz="1400" noProof="0"/>
                    </a:p>
                  </a:txBody>
                  <a:tcPr/>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200000"/>
                        </a:lnSpc>
                      </a:pPr>
                      <a:endParaRPr lang="en-GB" sz="1400" noProof="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9706734"/>
                  </a:ext>
                </a:extLst>
              </a:tr>
              <a:tr h="396300">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6</a:t>
                      </a:r>
                    </a:p>
                  </a:txBody>
                  <a:tcPr/>
                </a:tc>
                <a:tc>
                  <a:txBody>
                    <a:bodyPr/>
                    <a:lstStyle/>
                    <a:p>
                      <a:pPr marL="0" marR="0" lvl="0" indent="0" algn="l" defTabSz="1088610" rtl="0" eaLnBrk="1" fontAlgn="auto" latinLnBrk="0" hangingPunct="1">
                        <a:lnSpc>
                          <a:spcPct val="160000"/>
                        </a:lnSpc>
                        <a:spcBef>
                          <a:spcPts val="0"/>
                        </a:spcBef>
                        <a:spcAft>
                          <a:spcPts val="0"/>
                        </a:spcAft>
                        <a:buClrTx/>
                        <a:buSzTx/>
                        <a:buFontTx/>
                        <a:buNone/>
                        <a:tabLst/>
                        <a:defRPr/>
                      </a:pPr>
                      <a:r>
                        <a:rPr lang="en-GB" sz="1400" noProof="0"/>
                        <a:t>Information technology</a:t>
                      </a:r>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dirty="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dirty="0"/>
                    </a:p>
                  </a:txBody>
                  <a:tcPr/>
                </a:tc>
                <a:tc>
                  <a:txBody>
                    <a:bodyPr/>
                    <a:lstStyle/>
                    <a:p>
                      <a:pPr marL="0" marR="0" lvl="0" indent="0" algn="ctr" defTabSz="1088610" rtl="0" eaLnBrk="1" fontAlgn="auto" latinLnBrk="0" hangingPunct="1">
                        <a:lnSpc>
                          <a:spcPct val="16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1435294792"/>
                  </a:ext>
                </a:extLst>
              </a:tr>
            </a:tbl>
          </a:graphicData>
        </a:graphic>
      </p:graphicFrame>
      <p:sp>
        <p:nvSpPr>
          <p:cNvPr id="13" name="Content Placeholder 2">
            <a:extLst>
              <a:ext uri="{FF2B5EF4-FFF2-40B4-BE49-F238E27FC236}">
                <a16:creationId xmlns:a16="http://schemas.microsoft.com/office/drawing/2014/main" id="{DF257AD6-36A2-47ED-928F-705FC7CABA23}"/>
              </a:ext>
            </a:extLst>
          </p:cNvPr>
          <p:cNvSpPr txBox="1">
            <a:spLocks/>
          </p:cNvSpPr>
          <p:nvPr/>
        </p:nvSpPr>
        <p:spPr bwMode="gray">
          <a:xfrm>
            <a:off x="888000" y="1126097"/>
            <a:ext cx="9577064" cy="723285"/>
          </a:xfrm>
          <a:prstGeom prst="rect">
            <a:avLst/>
          </a:prstGeom>
        </p:spPr>
        <p:txBody>
          <a:bodyPr vert="horz" lIns="0" tIns="0" rIns="0" bIns="0" rtlCol="0">
            <a:noAutofit/>
          </a:bodyPr>
          <a:lst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a:lstStyle>
          <a:p>
            <a:pPr marL="0" lvl="0" indent="0">
              <a:lnSpc>
                <a:spcPct val="150000"/>
              </a:lnSpc>
              <a:buNone/>
            </a:pPr>
            <a:endParaRPr lang="en-GB" b="1" dirty="0"/>
          </a:p>
        </p:txBody>
      </p:sp>
      <p:sp>
        <p:nvSpPr>
          <p:cNvPr id="15" name="Tekstvak 14">
            <a:extLst>
              <a:ext uri="{FF2B5EF4-FFF2-40B4-BE49-F238E27FC236}">
                <a16:creationId xmlns:a16="http://schemas.microsoft.com/office/drawing/2014/main" id="{C268548D-887D-4DFC-9C51-A2D952229422}"/>
              </a:ext>
            </a:extLst>
          </p:cNvPr>
          <p:cNvSpPr txBox="1"/>
          <p:nvPr/>
        </p:nvSpPr>
        <p:spPr>
          <a:xfrm>
            <a:off x="863999" y="5625244"/>
            <a:ext cx="10439999" cy="523220"/>
          </a:xfrm>
          <a:prstGeom prst="rect">
            <a:avLst/>
          </a:prstGeom>
          <a:noFill/>
        </p:spPr>
        <p:txBody>
          <a:bodyPr wrap="square">
            <a:spAutoFit/>
          </a:bodyPr>
          <a:lstStyle/>
          <a:p>
            <a:r>
              <a:rPr lang="en-GB" sz="1400" dirty="0">
                <a:solidFill>
                  <a:schemeClr val="accent5"/>
                </a:solidFill>
                <a:effectLst/>
                <a:latin typeface="Open Sans   "/>
                <a:ea typeface="Calibri" panose="020F0502020204030204" pitchFamily="34" charset="0"/>
                <a:cs typeface="Arial" panose="020B0604020202020204" pitchFamily="34" charset="0"/>
              </a:rPr>
              <a:t>Coenen, J. (2022). Improving circular building under uncertainty and complexity: Exploring recent trends in the Netherlands. In A. </a:t>
            </a:r>
            <a:r>
              <a:rPr lang="en-GB" sz="1400" dirty="0" err="1">
                <a:solidFill>
                  <a:schemeClr val="accent5"/>
                </a:solidFill>
                <a:effectLst/>
                <a:latin typeface="Open Sans   "/>
                <a:ea typeface="Calibri" panose="020F0502020204030204" pitchFamily="34" charset="0"/>
                <a:cs typeface="Arial" panose="020B0604020202020204" pitchFamily="34" charset="0"/>
              </a:rPr>
              <a:t>Stefanakis</a:t>
            </a:r>
            <a:r>
              <a:rPr lang="en-GB" sz="1400" dirty="0">
                <a:solidFill>
                  <a:schemeClr val="accent5"/>
                </a:solidFill>
                <a:effectLst/>
                <a:latin typeface="Open Sans   "/>
                <a:ea typeface="Calibri" panose="020F0502020204030204" pitchFamily="34" charset="0"/>
                <a:cs typeface="Arial" panose="020B0604020202020204" pitchFamily="34" charset="0"/>
              </a:rPr>
              <a:t> &amp; I. Nikolaou (Eds.), </a:t>
            </a:r>
            <a:r>
              <a:rPr lang="en-GB" sz="1400" i="1" dirty="0">
                <a:solidFill>
                  <a:schemeClr val="accent5"/>
                </a:solidFill>
                <a:effectLst/>
                <a:latin typeface="Open Sans   "/>
                <a:ea typeface="Calibri" panose="020F0502020204030204" pitchFamily="34" charset="0"/>
                <a:cs typeface="Arial" panose="020B0604020202020204" pitchFamily="34" charset="0"/>
              </a:rPr>
              <a:t>Circular Economy and Sustainability</a:t>
            </a:r>
            <a:r>
              <a:rPr lang="en-GB" sz="1400" dirty="0">
                <a:solidFill>
                  <a:schemeClr val="accent5"/>
                </a:solidFill>
                <a:effectLst/>
                <a:latin typeface="Open Sans   "/>
                <a:ea typeface="Calibri" panose="020F0502020204030204" pitchFamily="34" charset="0"/>
                <a:cs typeface="Arial" panose="020B0604020202020204" pitchFamily="34" charset="0"/>
              </a:rPr>
              <a:t> (Vol. 2, pp. 337-357): Elsevier.</a:t>
            </a:r>
            <a:endParaRPr lang="en-GB" sz="1400" dirty="0">
              <a:solidFill>
                <a:schemeClr val="accent5"/>
              </a:solidFill>
              <a:latin typeface="Open Sans   "/>
            </a:endParaRPr>
          </a:p>
        </p:txBody>
      </p:sp>
      <p:sp>
        <p:nvSpPr>
          <p:cNvPr id="3" name="Tekstvak 2">
            <a:extLst>
              <a:ext uri="{FF2B5EF4-FFF2-40B4-BE49-F238E27FC236}">
                <a16:creationId xmlns:a16="http://schemas.microsoft.com/office/drawing/2014/main" id="{A57BAA2E-08DF-4F64-AC55-569F6D3AE250}"/>
              </a:ext>
            </a:extLst>
          </p:cNvPr>
          <p:cNvSpPr txBox="1"/>
          <p:nvPr/>
        </p:nvSpPr>
        <p:spPr>
          <a:xfrm>
            <a:off x="3863752" y="2939541"/>
            <a:ext cx="2448272" cy="2409699"/>
          </a:xfrm>
          <a:prstGeom prst="rect">
            <a:avLst/>
          </a:prstGeom>
          <a:noFill/>
        </p:spPr>
        <p:txBody>
          <a:bodyPr wrap="square" lIns="0" tIns="0" rIns="0" bIns="0" rtlCol="0">
            <a:spAutoFit/>
          </a:bodyPr>
          <a:lstStyle/>
          <a:p>
            <a:pPr marL="0" marR="0" indent="0" algn="ctr" rtl="0" eaLnBrk="1" fontAlgn="auto" latinLnBrk="0" hangingPunct="1">
              <a:lnSpc>
                <a:spcPct val="160000"/>
              </a:lnSpc>
              <a:spcBef>
                <a:spcPts val="0"/>
              </a:spcBef>
              <a:spcAft>
                <a:spcPts val="0"/>
              </a:spcAft>
            </a:pPr>
            <a:r>
              <a:rPr lang="en-GB" sz="1400" i="0" u="none" strike="noStrike" kern="1200" dirty="0">
                <a:effectLst/>
                <a:latin typeface="Open Sans" panose="020B0606030504020204" pitchFamily="34" charset="0"/>
              </a:rPr>
              <a:t>20,7%</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i="0" u="none" strike="noStrike" kern="1200" dirty="0">
                <a:effectLst/>
                <a:latin typeface="Open Sans" panose="020B0606030504020204" pitchFamily="34" charset="0"/>
              </a:rPr>
              <a:t>38,1%</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i="0" u="none" strike="noStrike" kern="1200" dirty="0">
                <a:effectLst/>
                <a:latin typeface="Open Sans" panose="020B0606030504020204" pitchFamily="34" charset="0"/>
              </a:rPr>
              <a:t>9,4%</a:t>
            </a:r>
            <a:endParaRPr lang="en-GB" sz="18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i="0" u="none" strike="noStrike" kern="1200" dirty="0">
                <a:effectLst/>
                <a:latin typeface="Open Sans" panose="020B0606030504020204" pitchFamily="34" charset="0"/>
              </a:rPr>
              <a:t>28,1%</a:t>
            </a:r>
            <a:endParaRPr lang="en-GB" sz="1800" i="0" u="none" strike="noStrike" dirty="0">
              <a:effectLst/>
              <a:latin typeface="Arial" panose="020B0604020202020204" pitchFamily="34" charset="0"/>
            </a:endParaRPr>
          </a:p>
          <a:p>
            <a:pPr marL="0" algn="ctr" rtl="0" eaLnBrk="1" fontAlgn="t" latinLnBrk="0" hangingPunct="1">
              <a:lnSpc>
                <a:spcPct val="120000"/>
              </a:lnSpc>
              <a:spcBef>
                <a:spcPts val="0"/>
              </a:spcBef>
              <a:spcAft>
                <a:spcPts val="0"/>
              </a:spcAft>
            </a:pPr>
            <a:r>
              <a:rPr lang="en-GB" sz="1400" i="0" u="none" strike="noStrike" kern="1200" dirty="0">
                <a:effectLst/>
                <a:latin typeface="Open Sans" panose="020B0606030504020204" pitchFamily="34" charset="0"/>
              </a:rPr>
              <a:t>19,1%</a:t>
            </a:r>
            <a:endParaRPr lang="en-GB" sz="14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i="0" u="none" strike="noStrike" kern="1200" dirty="0">
                <a:effectLst/>
                <a:latin typeface="Open Sans" panose="020B0606030504020204" pitchFamily="34" charset="0"/>
              </a:rPr>
              <a:t>11,4%</a:t>
            </a:r>
            <a:endParaRPr lang="en-GB" sz="1800" i="0" u="none" strike="noStrike" dirty="0">
              <a:effectLst/>
              <a:latin typeface="Arial" panose="020B0604020202020204" pitchFamily="34" charset="0"/>
            </a:endParaRPr>
          </a:p>
        </p:txBody>
      </p:sp>
      <p:sp>
        <p:nvSpPr>
          <p:cNvPr id="9" name="Tekstvak 8">
            <a:extLst>
              <a:ext uri="{FF2B5EF4-FFF2-40B4-BE49-F238E27FC236}">
                <a16:creationId xmlns:a16="http://schemas.microsoft.com/office/drawing/2014/main" id="{9A817AFA-CDA4-457E-83CF-199D66C08F3C}"/>
              </a:ext>
            </a:extLst>
          </p:cNvPr>
          <p:cNvSpPr txBox="1"/>
          <p:nvPr/>
        </p:nvSpPr>
        <p:spPr>
          <a:xfrm>
            <a:off x="6312024" y="2939540"/>
            <a:ext cx="2448272" cy="2409699"/>
          </a:xfrm>
          <a:prstGeom prst="rect">
            <a:avLst/>
          </a:prstGeom>
          <a:noFill/>
        </p:spPr>
        <p:txBody>
          <a:bodyPr wrap="square" lIns="0" tIns="0" rIns="0" bIns="0" rtlCol="0">
            <a:spAutoFit/>
          </a:bodyPr>
          <a:lstStyle/>
          <a:p>
            <a:pPr marL="0" marR="0" indent="0" algn="ctr" rtl="0" eaLnBrk="1" fontAlgn="auto" latinLnBrk="0" hangingPunct="1">
              <a:lnSpc>
                <a:spcPct val="160000"/>
              </a:lnSpc>
              <a:spcBef>
                <a:spcPts val="0"/>
              </a:spcBef>
              <a:spcAft>
                <a:spcPts val="0"/>
              </a:spcAft>
            </a:pPr>
            <a:r>
              <a:rPr lang="en-GB" sz="1400" i="0" u="none" strike="noStrike" kern="1200" dirty="0">
                <a:effectLst/>
                <a:latin typeface="Open Sans" panose="020B0606030504020204" pitchFamily="34" charset="0"/>
              </a:rPr>
              <a:t>30,4%</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dirty="0">
                <a:latin typeface="Open Sans" panose="020B0606030504020204" pitchFamily="34" charset="0"/>
              </a:rPr>
              <a:t>25,</a:t>
            </a:r>
            <a:r>
              <a:rPr lang="en-GB" sz="1400" i="0" u="none" strike="noStrike" kern="1200" dirty="0">
                <a:effectLst/>
                <a:latin typeface="Open Sans" panose="020B0606030504020204" pitchFamily="34" charset="0"/>
              </a:rPr>
              <a:t>1%</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dirty="0">
                <a:latin typeface="Open Sans" panose="020B0606030504020204" pitchFamily="34" charset="0"/>
              </a:rPr>
              <a:t>6,</a:t>
            </a:r>
            <a:r>
              <a:rPr lang="en-GB" sz="1400" i="0" u="none" strike="noStrike" kern="1200" dirty="0">
                <a:effectLst/>
                <a:latin typeface="Open Sans" panose="020B0606030504020204" pitchFamily="34" charset="0"/>
              </a:rPr>
              <a:t>4%</a:t>
            </a:r>
            <a:endParaRPr lang="en-GB" sz="18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dirty="0">
                <a:latin typeface="Open Sans" panose="020B0606030504020204" pitchFamily="34" charset="0"/>
              </a:rPr>
              <a:t>33,5</a:t>
            </a:r>
            <a:r>
              <a:rPr lang="en-GB" sz="1400" i="0" u="none" strike="noStrike" kern="1200" dirty="0">
                <a:effectLst/>
                <a:latin typeface="Open Sans" panose="020B0606030504020204" pitchFamily="34" charset="0"/>
              </a:rPr>
              <a:t>%</a:t>
            </a:r>
            <a:endParaRPr lang="en-GB" sz="1800" i="0" u="none" strike="noStrike" dirty="0">
              <a:effectLst/>
              <a:latin typeface="Arial" panose="020B0604020202020204" pitchFamily="34" charset="0"/>
            </a:endParaRPr>
          </a:p>
          <a:p>
            <a:pPr marL="0" algn="ctr" rtl="0" eaLnBrk="1" fontAlgn="t" latinLnBrk="0" hangingPunct="1">
              <a:lnSpc>
                <a:spcPct val="120000"/>
              </a:lnSpc>
              <a:spcBef>
                <a:spcPts val="0"/>
              </a:spcBef>
              <a:spcAft>
                <a:spcPts val="0"/>
              </a:spcAft>
            </a:pPr>
            <a:r>
              <a:rPr lang="en-GB" sz="1400" dirty="0">
                <a:latin typeface="Open Sans" panose="020B0606030504020204" pitchFamily="34" charset="0"/>
              </a:rPr>
              <a:t>15,1</a:t>
            </a:r>
            <a:r>
              <a:rPr lang="en-GB" sz="1400" i="0" u="none" strike="noStrike" kern="1200" dirty="0">
                <a:effectLst/>
                <a:latin typeface="Open Sans" panose="020B0606030504020204" pitchFamily="34" charset="0"/>
              </a:rPr>
              <a:t>%</a:t>
            </a:r>
            <a:endParaRPr lang="en-GB" sz="14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i="0" u="none" strike="noStrike" kern="1200" dirty="0">
                <a:effectLst/>
                <a:latin typeface="Open Sans" panose="020B0606030504020204" pitchFamily="34" charset="0"/>
              </a:rPr>
              <a:t>10,4%</a:t>
            </a:r>
            <a:endParaRPr lang="en-GB" sz="1800" i="0" u="none" strike="noStrike" dirty="0">
              <a:effectLst/>
              <a:latin typeface="Arial" panose="020B0604020202020204" pitchFamily="34" charset="0"/>
            </a:endParaRPr>
          </a:p>
        </p:txBody>
      </p:sp>
      <p:sp>
        <p:nvSpPr>
          <p:cNvPr id="11" name="Tekstvak 10">
            <a:extLst>
              <a:ext uri="{FF2B5EF4-FFF2-40B4-BE49-F238E27FC236}">
                <a16:creationId xmlns:a16="http://schemas.microsoft.com/office/drawing/2014/main" id="{20B9F65A-D01F-4308-AC61-A82F9C619264}"/>
              </a:ext>
            </a:extLst>
          </p:cNvPr>
          <p:cNvSpPr txBox="1"/>
          <p:nvPr/>
        </p:nvSpPr>
        <p:spPr>
          <a:xfrm>
            <a:off x="8760295" y="2924944"/>
            <a:ext cx="2566917" cy="2409699"/>
          </a:xfrm>
          <a:prstGeom prst="rect">
            <a:avLst/>
          </a:prstGeom>
          <a:noFill/>
        </p:spPr>
        <p:txBody>
          <a:bodyPr wrap="square" lIns="0" tIns="0" rIns="0" bIns="0" rtlCol="0">
            <a:spAutoFit/>
          </a:bodyPr>
          <a:lstStyle/>
          <a:p>
            <a:pPr marL="0" marR="0" indent="0" algn="ctr" rtl="0" eaLnBrk="1" fontAlgn="auto" latinLnBrk="0" hangingPunct="1">
              <a:lnSpc>
                <a:spcPct val="160000"/>
              </a:lnSpc>
              <a:spcBef>
                <a:spcPts val="0"/>
              </a:spcBef>
              <a:spcAft>
                <a:spcPts val="0"/>
              </a:spcAft>
            </a:pPr>
            <a:r>
              <a:rPr lang="en-GB" sz="1400" i="0" u="none" strike="noStrike" kern="1200" dirty="0">
                <a:effectLst/>
                <a:latin typeface="Open Sans" panose="020B0606030504020204" pitchFamily="34" charset="0"/>
              </a:rPr>
              <a:t>51,1%</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i="0" u="none" strike="noStrike" kern="1200" dirty="0">
                <a:effectLst/>
                <a:latin typeface="Open Sans" panose="020B0606030504020204" pitchFamily="34" charset="0"/>
              </a:rPr>
              <a:t>63,2%</a:t>
            </a:r>
            <a:endParaRPr lang="en-GB" sz="1800" i="0" u="none" strike="noStrike" dirty="0">
              <a:effectLst/>
              <a:latin typeface="Arial" panose="020B0604020202020204" pitchFamily="34" charset="0"/>
            </a:endParaRPr>
          </a:p>
          <a:p>
            <a:pPr marL="0" algn="ctr" rtl="0" eaLnBrk="1" fontAlgn="t" latinLnBrk="0" hangingPunct="1">
              <a:lnSpc>
                <a:spcPct val="180000"/>
              </a:lnSpc>
              <a:spcBef>
                <a:spcPts val="0"/>
              </a:spcBef>
              <a:spcAft>
                <a:spcPts val="0"/>
              </a:spcAft>
            </a:pPr>
            <a:r>
              <a:rPr lang="en-GB" sz="1400" i="0" u="none" strike="noStrike" kern="1200" dirty="0">
                <a:effectLst/>
                <a:latin typeface="Open Sans" panose="020B0606030504020204" pitchFamily="34" charset="0"/>
              </a:rPr>
              <a:t>15,8%</a:t>
            </a:r>
            <a:endParaRPr lang="en-GB" sz="18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i="0" u="none" strike="noStrike" kern="1200" dirty="0">
                <a:effectLst/>
                <a:latin typeface="Open Sans" panose="020B0606030504020204" pitchFamily="34" charset="0"/>
              </a:rPr>
              <a:t>61,6%</a:t>
            </a:r>
            <a:endParaRPr lang="en-GB" sz="1800" i="0" u="none" strike="noStrike" dirty="0">
              <a:effectLst/>
              <a:latin typeface="Arial" panose="020B0604020202020204" pitchFamily="34" charset="0"/>
            </a:endParaRPr>
          </a:p>
          <a:p>
            <a:pPr marL="0" algn="ctr" rtl="0" eaLnBrk="1" fontAlgn="t" latinLnBrk="0" hangingPunct="1">
              <a:lnSpc>
                <a:spcPct val="120000"/>
              </a:lnSpc>
              <a:spcBef>
                <a:spcPts val="0"/>
              </a:spcBef>
              <a:spcAft>
                <a:spcPts val="0"/>
              </a:spcAft>
            </a:pPr>
            <a:r>
              <a:rPr lang="en-GB" sz="1400" dirty="0">
                <a:latin typeface="Open Sans" panose="020B0606030504020204" pitchFamily="34" charset="0"/>
              </a:rPr>
              <a:t>34,2</a:t>
            </a:r>
            <a:r>
              <a:rPr lang="en-GB" sz="1400" i="0" u="none" strike="noStrike" kern="1200" dirty="0">
                <a:effectLst/>
                <a:latin typeface="Open Sans" panose="020B0606030504020204" pitchFamily="34" charset="0"/>
              </a:rPr>
              <a:t>%</a:t>
            </a:r>
            <a:endParaRPr lang="en-GB" sz="1400" i="0" u="none" strike="noStrike" dirty="0">
              <a:effectLst/>
              <a:latin typeface="Arial" panose="020B0604020202020204" pitchFamily="34" charset="0"/>
            </a:endParaRPr>
          </a:p>
          <a:p>
            <a:pPr marL="0" marR="0" indent="0" algn="ctr" rtl="0" eaLnBrk="1" fontAlgn="auto" latinLnBrk="0" hangingPunct="1">
              <a:lnSpc>
                <a:spcPct val="250000"/>
              </a:lnSpc>
              <a:spcBef>
                <a:spcPts val="0"/>
              </a:spcBef>
              <a:spcAft>
                <a:spcPts val="0"/>
              </a:spcAft>
            </a:pPr>
            <a:r>
              <a:rPr lang="en-GB" sz="1400" dirty="0">
                <a:latin typeface="Open Sans" panose="020B0606030504020204" pitchFamily="34" charset="0"/>
              </a:rPr>
              <a:t>21,8</a:t>
            </a:r>
            <a:r>
              <a:rPr lang="en-GB" sz="1400" i="0" u="none" strike="noStrike" kern="1200" dirty="0">
                <a:effectLst/>
                <a:latin typeface="Open Sans" panose="020B0606030504020204" pitchFamily="34" charset="0"/>
              </a:rPr>
              <a:t>%</a:t>
            </a:r>
            <a:endParaRPr lang="en-GB" sz="1800" i="0" u="none" strike="noStrike" dirty="0">
              <a:effectLst/>
              <a:latin typeface="Arial" panose="020B0604020202020204" pitchFamily="34" charset="0"/>
            </a:endParaRPr>
          </a:p>
        </p:txBody>
      </p:sp>
    </p:spTree>
    <p:extLst>
      <p:ext uri="{BB962C8B-B14F-4D97-AF65-F5344CB8AC3E}">
        <p14:creationId xmlns:p14="http://schemas.microsoft.com/office/powerpoint/2010/main" val="30818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ceholder 4"/>
          <p:cNvSpPr>
            <a:spLocks noGrp="1"/>
          </p:cNvSpPr>
          <p:nvPr>
            <p:ph type="body" sz="quarter" idx="1002"/>
          </p:nvPr>
        </p:nvSpPr>
        <p:spPr>
          <a:xfrm>
            <a:off x="864000" y="680400"/>
            <a:ext cx="10463213" cy="216000"/>
          </a:xfrm>
        </p:spPr>
        <p:txBody>
          <a:bodyPr/>
          <a:lstStyle/>
          <a:p>
            <a:r>
              <a:rPr lang="nl-NL" dirty="0"/>
              <a:t> </a:t>
            </a:r>
          </a:p>
        </p:txBody>
      </p:sp>
      <p:sp>
        <p:nvSpPr>
          <p:cNvPr id="7" name="Content Placeholder 2">
            <a:extLst>
              <a:ext uri="{FF2B5EF4-FFF2-40B4-BE49-F238E27FC236}">
                <a16:creationId xmlns:a16="http://schemas.microsoft.com/office/drawing/2014/main" id="{5D486C67-AF42-4BA4-B43C-38E80C016F6C}"/>
              </a:ext>
            </a:extLst>
          </p:cNvPr>
          <p:cNvSpPr txBox="1">
            <a:spLocks/>
          </p:cNvSpPr>
          <p:nvPr/>
        </p:nvSpPr>
        <p:spPr bwMode="gray">
          <a:xfrm>
            <a:off x="1307074" y="1118584"/>
            <a:ext cx="10333542" cy="438208"/>
          </a:xfrm>
          <a:prstGeom prst="rect">
            <a:avLst/>
          </a:prstGeom>
        </p:spPr>
        <p:txBody>
          <a:bodyPr vert="horz" lIns="0" tIns="0" rIns="0" bIns="0" rtlCol="0">
            <a:noAutofit/>
          </a:bodyPr>
          <a:lst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a:lstStyle>
          <a:p>
            <a:pPr marL="0" lvl="0" indent="0">
              <a:buNone/>
            </a:pPr>
            <a:r>
              <a:rPr lang="en-GB" sz="2000" dirty="0">
                <a:solidFill>
                  <a:schemeClr val="accent5"/>
                </a:solidFill>
              </a:rPr>
              <a:t>81% (van 299 resp.) </a:t>
            </a:r>
            <a:r>
              <a:rPr lang="en-GB" sz="2000" dirty="0" err="1">
                <a:solidFill>
                  <a:schemeClr val="accent5"/>
                </a:solidFill>
              </a:rPr>
              <a:t>ervaart</a:t>
            </a:r>
            <a:r>
              <a:rPr lang="en-GB" sz="2000" dirty="0">
                <a:solidFill>
                  <a:schemeClr val="accent5"/>
                </a:solidFill>
              </a:rPr>
              <a:t> (</a:t>
            </a:r>
            <a:r>
              <a:rPr lang="en-GB" sz="2000" dirty="0" err="1">
                <a:solidFill>
                  <a:schemeClr val="accent5"/>
                </a:solidFill>
              </a:rPr>
              <a:t>diepe</a:t>
            </a:r>
            <a:r>
              <a:rPr lang="en-GB" sz="2000" dirty="0">
                <a:solidFill>
                  <a:schemeClr val="accent5"/>
                </a:solidFill>
              </a:rPr>
              <a:t>) </a:t>
            </a:r>
            <a:r>
              <a:rPr lang="en-GB" sz="2000" dirty="0" err="1">
                <a:solidFill>
                  <a:schemeClr val="accent5"/>
                </a:solidFill>
              </a:rPr>
              <a:t>onzekerheid</a:t>
            </a:r>
            <a:r>
              <a:rPr lang="en-GB" sz="2000" dirty="0">
                <a:solidFill>
                  <a:schemeClr val="accent5"/>
                </a:solidFill>
              </a:rPr>
              <a:t> </a:t>
            </a:r>
            <a:r>
              <a:rPr lang="en-GB" sz="2000" dirty="0" err="1">
                <a:solidFill>
                  <a:schemeClr val="accent5"/>
                </a:solidFill>
              </a:rPr>
              <a:t>bij</a:t>
            </a:r>
            <a:r>
              <a:rPr lang="en-GB" sz="2000" dirty="0">
                <a:solidFill>
                  <a:schemeClr val="accent5"/>
                </a:solidFill>
              </a:rPr>
              <a:t> </a:t>
            </a:r>
            <a:r>
              <a:rPr lang="en-GB" sz="2000" dirty="0" err="1">
                <a:solidFill>
                  <a:schemeClr val="accent5"/>
                </a:solidFill>
              </a:rPr>
              <a:t>hun</a:t>
            </a:r>
            <a:r>
              <a:rPr lang="en-GB" sz="2000" dirty="0">
                <a:solidFill>
                  <a:schemeClr val="accent5"/>
                </a:solidFill>
              </a:rPr>
              <a:t> </a:t>
            </a:r>
            <a:r>
              <a:rPr lang="en-GB" sz="2000" dirty="0" err="1">
                <a:solidFill>
                  <a:schemeClr val="accent5"/>
                </a:solidFill>
              </a:rPr>
              <a:t>circulaire</a:t>
            </a:r>
            <a:r>
              <a:rPr lang="en-GB" sz="2000" dirty="0">
                <a:solidFill>
                  <a:schemeClr val="accent5"/>
                </a:solidFill>
              </a:rPr>
              <a:t> </a:t>
            </a:r>
            <a:r>
              <a:rPr lang="en-GB" sz="2000" dirty="0" err="1">
                <a:solidFill>
                  <a:schemeClr val="accent5"/>
                </a:solidFill>
              </a:rPr>
              <a:t>ketenmanagement</a:t>
            </a:r>
            <a:endParaRPr lang="en-GB" sz="2000" dirty="0">
              <a:solidFill>
                <a:schemeClr val="accent5"/>
              </a:solidFill>
            </a:endParaRPr>
          </a:p>
        </p:txBody>
      </p:sp>
      <p:graphicFrame>
        <p:nvGraphicFramePr>
          <p:cNvPr id="9" name="Grafiek 8">
            <a:extLst>
              <a:ext uri="{FF2B5EF4-FFF2-40B4-BE49-F238E27FC236}">
                <a16:creationId xmlns:a16="http://schemas.microsoft.com/office/drawing/2014/main" id="{C37AC427-9739-4D71-B6AA-E3E92B2C9F13}"/>
              </a:ext>
            </a:extLst>
          </p:cNvPr>
          <p:cNvGraphicFramePr/>
          <p:nvPr>
            <p:extLst>
              <p:ext uri="{D42A27DB-BD31-4B8C-83A1-F6EECF244321}">
                <p14:modId xmlns:p14="http://schemas.microsoft.com/office/powerpoint/2010/main" val="2509364496"/>
              </p:ext>
            </p:extLst>
          </p:nvPr>
        </p:nvGraphicFramePr>
        <p:xfrm>
          <a:off x="1307074" y="1916832"/>
          <a:ext cx="10117518" cy="4116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03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767408" y="1052736"/>
            <a:ext cx="11161240" cy="5040560"/>
          </a:xfrm>
        </p:spPr>
        <p:txBody>
          <a:bodyPr/>
          <a:lstStyle/>
          <a:p>
            <a:r>
              <a:rPr lang="nl-NL" sz="2400" b="1" dirty="0">
                <a:latin typeface="+mn-lt"/>
              </a:rPr>
              <a:t>Beslissers in bedrijven worstelen met</a:t>
            </a:r>
          </a:p>
          <a:p>
            <a:pPr marL="342900" indent="-342900">
              <a:buFontTx/>
              <a:buChar char="-"/>
            </a:pPr>
            <a:r>
              <a:rPr lang="nl-NL" sz="2400" b="1" dirty="0">
                <a:latin typeface="+mn-lt"/>
              </a:rPr>
              <a:t>sense of </a:t>
            </a:r>
            <a:r>
              <a:rPr lang="nl-NL" sz="2400" b="1" dirty="0" err="1">
                <a:latin typeface="+mn-lt"/>
              </a:rPr>
              <a:t>urgency</a:t>
            </a:r>
            <a:r>
              <a:rPr lang="nl-NL" sz="2400" b="1" dirty="0">
                <a:latin typeface="+mn-lt"/>
              </a:rPr>
              <a:t> &amp; </a:t>
            </a:r>
            <a:r>
              <a:rPr lang="nl-NL" sz="2400" b="1" dirty="0" err="1">
                <a:latin typeface="+mn-lt"/>
              </a:rPr>
              <a:t>willingness</a:t>
            </a:r>
            <a:r>
              <a:rPr lang="nl-NL" sz="2400" b="1" dirty="0">
                <a:latin typeface="+mn-lt"/>
              </a:rPr>
              <a:t> </a:t>
            </a:r>
            <a:r>
              <a:rPr lang="nl-NL" sz="2400" b="1" dirty="0" err="1">
                <a:latin typeface="+mn-lt"/>
              </a:rPr>
              <a:t>to</a:t>
            </a:r>
            <a:r>
              <a:rPr lang="nl-NL" sz="2400" b="1" dirty="0">
                <a:latin typeface="+mn-lt"/>
              </a:rPr>
              <a:t> change </a:t>
            </a:r>
          </a:p>
          <a:p>
            <a:pPr marL="342900" indent="-342900">
              <a:buFontTx/>
              <a:buChar char="-"/>
            </a:pPr>
            <a:r>
              <a:rPr lang="nl-NL" sz="2400" b="1" dirty="0">
                <a:latin typeface="+mn-lt"/>
              </a:rPr>
              <a:t>onzekere gevolgen systeemdynamiek en eigen bedrijf</a:t>
            </a:r>
          </a:p>
          <a:p>
            <a:pPr marL="342900" indent="-342900">
              <a:buFontTx/>
              <a:buChar char="-"/>
            </a:pPr>
            <a:r>
              <a:rPr lang="nl-NL" sz="2400" b="1" dirty="0">
                <a:latin typeface="+mn-lt"/>
              </a:rPr>
              <a:t>wie is aan zet (overheid? sector?), wie initieert en wie volgt?</a:t>
            </a:r>
          </a:p>
          <a:p>
            <a:pPr marL="342900" indent="-342900">
              <a:buFontTx/>
              <a:buChar char="-"/>
            </a:pPr>
            <a:endParaRPr lang="nl-NL" sz="2400" dirty="0"/>
          </a:p>
          <a:p>
            <a:pPr marL="342900" indent="-342900">
              <a:buFontTx/>
              <a:buChar char="-"/>
            </a:pPr>
            <a:endParaRPr lang="nl-NL" sz="2400" dirty="0"/>
          </a:p>
        </p:txBody>
      </p:sp>
      <p:pic>
        <p:nvPicPr>
          <p:cNvPr id="3" name="Afbeelding 2">
            <a:extLst>
              <a:ext uri="{FF2B5EF4-FFF2-40B4-BE49-F238E27FC236}">
                <a16:creationId xmlns:a16="http://schemas.microsoft.com/office/drawing/2014/main" id="{C837F22B-8BF5-489A-A714-45D8A99347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7408" y="2729070"/>
            <a:ext cx="7263206" cy="3384375"/>
          </a:xfrm>
          <a:prstGeom prst="rect">
            <a:avLst/>
          </a:prstGeom>
          <a:noFill/>
          <a:ln>
            <a:noFill/>
          </a:ln>
        </p:spPr>
      </p:pic>
    </p:spTree>
    <p:extLst>
      <p:ext uri="{BB962C8B-B14F-4D97-AF65-F5344CB8AC3E}">
        <p14:creationId xmlns:p14="http://schemas.microsoft.com/office/powerpoint/2010/main" val="315234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EB71E4-D709-43F0-98DB-D6E0DD56833E}"/>
              </a:ext>
            </a:extLst>
          </p:cNvPr>
          <p:cNvSpPr>
            <a:spLocks noGrp="1"/>
          </p:cNvSpPr>
          <p:nvPr>
            <p:ph type="body" sz="quarter" idx="13"/>
          </p:nvPr>
        </p:nvSpPr>
        <p:spPr>
          <a:xfrm>
            <a:off x="767408" y="1052736"/>
            <a:ext cx="11161240" cy="5040560"/>
          </a:xfrm>
        </p:spPr>
        <p:txBody>
          <a:bodyPr/>
          <a:lstStyle/>
          <a:p>
            <a:r>
              <a:rPr lang="nl-NL" sz="2400" b="1" dirty="0">
                <a:latin typeface="+mn-lt"/>
              </a:rPr>
              <a:t>Coenen: </a:t>
            </a:r>
          </a:p>
          <a:p>
            <a:pPr marL="342900" indent="-342900">
              <a:lnSpc>
                <a:spcPct val="150000"/>
              </a:lnSpc>
              <a:buFontTx/>
              <a:buChar char="-"/>
            </a:pPr>
            <a:r>
              <a:rPr lang="nl-NL" sz="2400" b="1" dirty="0">
                <a:latin typeface="+mn-lt"/>
              </a:rPr>
              <a:t>haal beslissers uit comfort zone</a:t>
            </a:r>
          </a:p>
          <a:p>
            <a:pPr marL="342900" indent="-342900">
              <a:lnSpc>
                <a:spcPct val="150000"/>
              </a:lnSpc>
              <a:buFontTx/>
              <a:buChar char="-"/>
            </a:pPr>
            <a:r>
              <a:rPr lang="nl-NL" sz="2400" b="1" dirty="0">
                <a:latin typeface="+mn-lt"/>
              </a:rPr>
              <a:t>doorloop een leerproces om inzicht en vaardigheid te ontwikkelen om met systeemdynamiek en onzekerheid om te gaan</a:t>
            </a:r>
          </a:p>
          <a:p>
            <a:pPr marL="342900" indent="-342900">
              <a:lnSpc>
                <a:spcPct val="150000"/>
              </a:lnSpc>
              <a:buFontTx/>
              <a:buChar char="-"/>
            </a:pPr>
            <a:r>
              <a:rPr lang="nl-NL" sz="2400" b="1" dirty="0">
                <a:latin typeface="+mn-lt"/>
              </a:rPr>
              <a:t>op basis van interactie ketenactoren (uitdagen, confronteren) in een gefaciliteerd (gestructureerd, geïnformeerd) leerproces </a:t>
            </a:r>
          </a:p>
          <a:p>
            <a:pPr marL="342900" indent="-342900">
              <a:lnSpc>
                <a:spcPct val="150000"/>
              </a:lnSpc>
              <a:buFontTx/>
              <a:buChar char="-"/>
            </a:pPr>
            <a:r>
              <a:rPr lang="nl-NL" sz="2400" b="1" dirty="0">
                <a:latin typeface="+mn-lt"/>
              </a:rPr>
              <a:t>rond concrete opgave (hergebruik van hout in bouw)</a:t>
            </a:r>
          </a:p>
        </p:txBody>
      </p:sp>
    </p:spTree>
    <p:extLst>
      <p:ext uri="{BB962C8B-B14F-4D97-AF65-F5344CB8AC3E}">
        <p14:creationId xmlns:p14="http://schemas.microsoft.com/office/powerpoint/2010/main" val="3417826596"/>
      </p:ext>
    </p:extLst>
  </p:cSld>
  <p:clrMapOvr>
    <a:masterClrMapping/>
  </p:clrMapOvr>
</p:sld>
</file>

<file path=ppt/theme/theme1.xml><?xml version="1.0" encoding="utf-8"?>
<a:theme xmlns:a="http://schemas.openxmlformats.org/drawingml/2006/main" name="Corporate identity">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Presentation Radboud University.potx" id="{2214C47D-CDFA-40EA-B17B-F3DF3FE80E08}" vid="{5DBF791C-4672-440D-ADE9-3481520972EB}"/>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Notes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Handout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Props1.xml><?xml version="1.0" encoding="utf-8"?>
<ds:datastoreItem xmlns:ds="http://schemas.openxmlformats.org/officeDocument/2006/customXml" ds:itemID="{5E8D386F-DA8E-4635-ADD4-4E52F91BAA66}">
  <ds:schemaRefs>
    <ds:schemaRef ds:uri="http://www.joulesunlimited.com/juid"/>
  </ds:schemaRefs>
</ds:datastoreItem>
</file>

<file path=customXml/itemProps2.xml><?xml version="1.0" encoding="utf-8"?>
<ds:datastoreItem xmlns:ds="http://schemas.openxmlformats.org/officeDocument/2006/customXml" ds:itemID="{49B489D0-65FE-4206-AFF4-C06A6DF1A844}">
  <ds:schemaRefs>
    <ds:schemaRef ds:uri="http://www.joulesunlimited.com/juid"/>
  </ds:schemaRefs>
</ds:datastoreItem>
</file>

<file path=customXml/itemProps3.xml><?xml version="1.0" encoding="utf-8"?>
<ds:datastoreItem xmlns:ds="http://schemas.openxmlformats.org/officeDocument/2006/customXml" ds:itemID="{65919D97-51AC-44E2-B4DB-46EE1563EEC2}">
  <ds:schemaRefs>
    <ds:schemaRef ds:uri="http://www.joulesunlimited.com/juid"/>
  </ds:schemaRefs>
</ds:datastoreItem>
</file>

<file path=customXml/itemProps4.xml><?xml version="1.0" encoding="utf-8"?>
<ds:datastoreItem xmlns:ds="http://schemas.openxmlformats.org/officeDocument/2006/customXml" ds:itemID="{601C3B0B-087E-4744-948E-47445817C688}">
  <ds:schemaRefs>
    <ds:schemaRef ds:uri="http://www.joulesunlimited.com/juid"/>
  </ds:schemaRefs>
</ds:datastoreItem>
</file>

<file path=customXml/itemProps5.xml><?xml version="1.0" encoding="utf-8"?>
<ds:datastoreItem xmlns:ds="http://schemas.openxmlformats.org/officeDocument/2006/customXml" ds:itemID="{11CFDEC4-653E-424D-81B1-F58AC6D98CC0}">
  <ds:schemaRefs>
    <ds:schemaRef ds:uri="http://www.joulesunlimited.com/juid"/>
  </ds:schemaRefs>
</ds:datastoreItem>
</file>

<file path=customXml/itemProps6.xml><?xml version="1.0" encoding="utf-8"?>
<ds:datastoreItem xmlns:ds="http://schemas.openxmlformats.org/officeDocument/2006/customXml" ds:itemID="{02B10460-7494-489E-93B8-4D49CE66F7B2}">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otalTime>3797</TotalTime>
  <Words>1833</Words>
  <Application>Microsoft Office PowerPoint</Application>
  <PresentationFormat>Breedbeeld</PresentationFormat>
  <Paragraphs>293</Paragraphs>
  <Slides>21</Slides>
  <Notes>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Arial</vt:lpstr>
      <vt:lpstr>Calibri</vt:lpstr>
      <vt:lpstr>Cambria</vt:lpstr>
      <vt:lpstr>Open Sans</vt:lpstr>
      <vt:lpstr>Open Sans   </vt:lpstr>
      <vt:lpstr>Open Sans ExtraBold</vt:lpstr>
      <vt:lpstr>Open Sans Light</vt:lpstr>
      <vt:lpstr>Open Sans SemiBold</vt:lpstr>
      <vt:lpstr>Corporate identity</vt:lpstr>
      <vt:lpstr>PowerPoint-presentatie</vt:lpstr>
      <vt:lpstr>structuur</vt:lpstr>
      <vt:lpstr>Perspectief </vt:lpstr>
      <vt:lpstr>PowerPoint-presentatie</vt:lpstr>
      <vt:lpstr>Voorbeeld: transitie circulaire bouw *</vt:lpstr>
      <vt:lpstr>PowerPoint-presentatie</vt:lpstr>
      <vt:lpstr>PowerPoint-presentatie</vt:lpstr>
      <vt:lpstr>PowerPoint-presentatie</vt:lpstr>
      <vt:lpstr>PowerPoint-presentatie</vt:lpstr>
      <vt:lpstr>PowerPoint-presentatie</vt:lpstr>
      <vt:lpstr>Voorbeeld: duurzame mobiliteit </vt:lpstr>
      <vt:lpstr>uiteenlopende ideeën: </vt:lpstr>
      <vt:lpstr>PowerPoint-presentatie</vt:lpstr>
      <vt:lpstr>PowerPoint-presentatie</vt:lpstr>
      <vt:lpstr>Illustratie complexiteit: Mobility-as-a-Service (MaaS)</vt:lpstr>
      <vt:lpstr>PowerPoint-presentatie</vt:lpstr>
      <vt:lpstr>Complexiteit van zakelijk reizen  </vt:lpstr>
      <vt:lpstr>PowerPoint-presentatie</vt:lpstr>
      <vt:lpstr>PowerPoint-presentatie</vt:lpstr>
      <vt:lpstr>PowerPoint-presentatie</vt:lpstr>
      <vt:lpstr>Conclusies / stellingen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p.jittrapirom</dc:creator>
  <cp:lastModifiedBy>Heijden, R.E.C.M. van der (Rob)</cp:lastModifiedBy>
  <cp:revision>33</cp:revision>
  <dcterms:created xsi:type="dcterms:W3CDTF">2021-03-09T08:16:47Z</dcterms:created>
  <dcterms:modified xsi:type="dcterms:W3CDTF">2022-09-25T17:51:15Z</dcterms:modified>
</cp:coreProperties>
</file>