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8"/>
  </p:notesMasterIdLst>
  <p:handoutMasterIdLst>
    <p:handoutMasterId r:id="rId29"/>
  </p:handoutMasterIdLst>
  <p:sldIdLst>
    <p:sldId id="273" r:id="rId2"/>
    <p:sldId id="357" r:id="rId3"/>
    <p:sldId id="366" r:id="rId4"/>
    <p:sldId id="361" r:id="rId5"/>
    <p:sldId id="367" r:id="rId6"/>
    <p:sldId id="368" r:id="rId7"/>
    <p:sldId id="270" r:id="rId8"/>
    <p:sldId id="370" r:id="rId9"/>
    <p:sldId id="266" r:id="rId10"/>
    <p:sldId id="372" r:id="rId11"/>
    <p:sldId id="371" r:id="rId12"/>
    <p:sldId id="375" r:id="rId13"/>
    <p:sldId id="376" r:id="rId14"/>
    <p:sldId id="386" r:id="rId15"/>
    <p:sldId id="378" r:id="rId16"/>
    <p:sldId id="377" r:id="rId17"/>
    <p:sldId id="373" r:id="rId18"/>
    <p:sldId id="383" r:id="rId19"/>
    <p:sldId id="384" r:id="rId20"/>
    <p:sldId id="379" r:id="rId21"/>
    <p:sldId id="374" r:id="rId22"/>
    <p:sldId id="385" r:id="rId23"/>
    <p:sldId id="387" r:id="rId24"/>
    <p:sldId id="380" r:id="rId25"/>
    <p:sldId id="381" r:id="rId26"/>
    <p:sldId id="382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 Slab" pitchFamily="2" charset="0"/>
      <p:regular r:id="rId34"/>
      <p:bold r:id="rId35"/>
    </p:embeddedFont>
    <p:embeddedFont>
      <p:font typeface="Roboto Slab Medium" panose="020F0502020204030204" pitchFamily="3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Candy" initials="JC" lastIdx="27" clrIdx="0">
    <p:extLst>
      <p:ext uri="{19B8F6BF-5375-455C-9EA6-DF929625EA0E}">
        <p15:presenceInfo xmlns:p15="http://schemas.microsoft.com/office/powerpoint/2012/main" userId="S-1-5-21-2082945442-480271342-340043625-404318" providerId="AD"/>
      </p:ext>
    </p:extLst>
  </p:cmAuthor>
  <p:cmAuthor id="2" name="Taylor Blades" initials="TB" lastIdx="1" clrIdx="1">
    <p:extLst>
      <p:ext uri="{19B8F6BF-5375-455C-9EA6-DF929625EA0E}">
        <p15:presenceInfo xmlns:p15="http://schemas.microsoft.com/office/powerpoint/2012/main" userId="S-1-5-21-2082945442-480271342-340043625-4829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3C30"/>
    <a:srgbClr val="0467C3"/>
    <a:srgbClr val="FFB81C"/>
    <a:srgbClr val="0067C2"/>
    <a:srgbClr val="6CC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 autoAdjust="0"/>
    <p:restoredTop sz="95846" autoAdjust="0"/>
  </p:normalViewPr>
  <p:slideViewPr>
    <p:cSldViewPr snapToGrid="0">
      <p:cViewPr>
        <p:scale>
          <a:sx n="140" d="100"/>
          <a:sy n="140" d="100"/>
        </p:scale>
        <p:origin x="1176" y="240"/>
      </p:cViewPr>
      <p:guideLst>
        <p:guide orient="horz" pos="1620"/>
        <p:guide pos="2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928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16A6FF-69D9-0644-98BF-F2307A4F6E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055C1F-1973-8E4C-B6DD-F6F248A4F3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1F808-E6D8-8840-AE5B-0A0D9BC566D4}" type="datetimeFigureOut">
              <a:rPr lang="en-NL" smtClean="0"/>
              <a:t>01/05/2023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4BC0C-F834-F141-ADF9-5602E49B71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A4AD1-270C-3944-A01F-99268AD12C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D9B41-8444-A548-8C0C-DDAD7D250A6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5916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r>
              <a:rPr lang="en-GB" dirty="0"/>
              <a:t>Offer</a:t>
            </a:r>
            <a:r>
              <a:rPr lang="en-GB" baseline="0" dirty="0"/>
              <a:t> different cover options + folder options</a:t>
            </a:r>
          </a:p>
          <a:p>
            <a:pPr marL="158750" indent="0" rtl="0">
              <a:buNone/>
            </a:pPr>
            <a:endParaRPr lang="en-GB" baseline="0" dirty="0"/>
          </a:p>
          <a:p>
            <a:pPr marL="158750" indent="0" rtl="0">
              <a:buNone/>
            </a:pPr>
            <a:endParaRPr lang="en-GB" baseline="0" dirty="0"/>
          </a:p>
          <a:p>
            <a:pPr marL="158750" indent="0" rtl="0">
              <a:buNone/>
            </a:pPr>
            <a:r>
              <a:rPr lang="en-GB" baseline="0" dirty="0"/>
              <a:t>Give guidelines on 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06893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En al die dingen hangen samen</a:t>
            </a:r>
          </a:p>
        </p:txBody>
      </p:sp>
    </p:spTree>
    <p:extLst>
      <p:ext uri="{BB962C8B-B14F-4D97-AF65-F5344CB8AC3E}">
        <p14:creationId xmlns:p14="http://schemas.microsoft.com/office/powerpoint/2010/main" val="1843930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NL" dirty="0"/>
              <a:t>et t</a:t>
            </a:r>
          </a:p>
        </p:txBody>
      </p:sp>
    </p:spTree>
    <p:extLst>
      <p:ext uri="{BB962C8B-B14F-4D97-AF65-F5344CB8AC3E}">
        <p14:creationId xmlns:p14="http://schemas.microsoft.com/office/powerpoint/2010/main" val="250098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NL" dirty="0"/>
              <a:t>et t</a:t>
            </a:r>
          </a:p>
        </p:txBody>
      </p:sp>
    </p:spTree>
    <p:extLst>
      <p:ext uri="{BB962C8B-B14F-4D97-AF65-F5344CB8AC3E}">
        <p14:creationId xmlns:p14="http://schemas.microsoft.com/office/powerpoint/2010/main" val="3858790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NL" dirty="0"/>
              <a:t>et t</a:t>
            </a:r>
          </a:p>
        </p:txBody>
      </p:sp>
    </p:spTree>
    <p:extLst>
      <p:ext uri="{BB962C8B-B14F-4D97-AF65-F5344CB8AC3E}">
        <p14:creationId xmlns:p14="http://schemas.microsoft.com/office/powerpoint/2010/main" val="3300062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50-50 voorbeeld. Credits. Verhandelbaar afkoopsysteem.  Als je niet heel goed monitort kan het leiden tot miscommunicatie en nog meer verwarring bij consument</a:t>
            </a:r>
          </a:p>
        </p:txBody>
      </p:sp>
    </p:spTree>
    <p:extLst>
      <p:ext uri="{BB962C8B-B14F-4D97-AF65-F5344CB8AC3E}">
        <p14:creationId xmlns:p14="http://schemas.microsoft.com/office/powerpoint/2010/main" val="3329941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NL" dirty="0"/>
              <a:t>aradoxaal genoeg: bagasse hogere impact</a:t>
            </a:r>
          </a:p>
          <a:p>
            <a:r>
              <a:rPr lang="en-NL" dirty="0"/>
              <a:t>Veel data is vertrouwelijk moeilijk toegankelijk</a:t>
            </a:r>
          </a:p>
        </p:txBody>
      </p:sp>
    </p:spTree>
    <p:extLst>
      <p:ext uri="{BB962C8B-B14F-4D97-AF65-F5344CB8AC3E}">
        <p14:creationId xmlns:p14="http://schemas.microsoft.com/office/powerpoint/2010/main" val="210261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…en wij vinden dat zonde</a:t>
            </a:r>
          </a:p>
        </p:txBody>
      </p:sp>
    </p:spTree>
    <p:extLst>
      <p:ext uri="{BB962C8B-B14F-4D97-AF65-F5344CB8AC3E}">
        <p14:creationId xmlns:p14="http://schemas.microsoft.com/office/powerpoint/2010/main" val="341062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Nickel ipv Co</a:t>
            </a:r>
          </a:p>
        </p:txBody>
      </p:sp>
    </p:spTree>
    <p:extLst>
      <p:ext uri="{BB962C8B-B14F-4D97-AF65-F5344CB8AC3E}">
        <p14:creationId xmlns:p14="http://schemas.microsoft.com/office/powerpoint/2010/main" val="72759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Nickel ipv Co</a:t>
            </a:r>
          </a:p>
        </p:txBody>
      </p:sp>
    </p:spTree>
    <p:extLst>
      <p:ext uri="{BB962C8B-B14F-4D97-AF65-F5344CB8AC3E}">
        <p14:creationId xmlns:p14="http://schemas.microsoft.com/office/powerpoint/2010/main" val="3559407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Concurrerend met voedselvoorziening. 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85911-8B36-3646-A9E7-A29422BE0296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9910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Bagasse van suikerriet</a:t>
            </a:r>
          </a:p>
        </p:txBody>
      </p:sp>
    </p:spTree>
    <p:extLst>
      <p:ext uri="{BB962C8B-B14F-4D97-AF65-F5344CB8AC3E}">
        <p14:creationId xmlns:p14="http://schemas.microsoft.com/office/powerpoint/2010/main" val="248343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3G 4G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85911-8B36-3646-A9E7-A29422BE0296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17278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Niets over experimentele omgevingen</a:t>
            </a:r>
          </a:p>
        </p:txBody>
      </p:sp>
    </p:spTree>
    <p:extLst>
      <p:ext uri="{BB962C8B-B14F-4D97-AF65-F5344CB8AC3E}">
        <p14:creationId xmlns:p14="http://schemas.microsoft.com/office/powerpoint/2010/main" val="2274023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Producten hebben vaak petro equivalent </a:t>
            </a:r>
          </a:p>
        </p:txBody>
      </p:sp>
    </p:spTree>
    <p:extLst>
      <p:ext uri="{BB962C8B-B14F-4D97-AF65-F5344CB8AC3E}">
        <p14:creationId xmlns:p14="http://schemas.microsoft.com/office/powerpoint/2010/main" val="314678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;p2">
            <a:extLst>
              <a:ext uri="{FF2B5EF4-FFF2-40B4-BE49-F238E27FC236}">
                <a16:creationId xmlns:a16="http://schemas.microsoft.com/office/drawing/2014/main" id="{0AC32E70-6BA6-6240-BDAE-795FCFB2B6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2326"/>
            <a:ext cx="9143956" cy="51389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32899" y="368825"/>
            <a:ext cx="2862600" cy="1685262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>
            <a:lvl1pPr lvl="0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36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432898" y="2186608"/>
            <a:ext cx="2862600" cy="2113223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lang="nl-NL" dirty="0"/>
          </a:p>
        </p:txBody>
      </p:sp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57D277-A1FA-124B-9EFA-DBF6078E89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609" y="4320193"/>
            <a:ext cx="2055492" cy="5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0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5;p9">
            <a:extLst>
              <a:ext uri="{FF2B5EF4-FFF2-40B4-BE49-F238E27FC236}">
                <a16:creationId xmlns:a16="http://schemas.microsoft.com/office/drawing/2014/main" id="{9FF9A21D-B8E8-7242-B1C5-7E0F33EDC956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2287"/>
            <a:ext cx="9144042" cy="51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ECA2076-2001-4D48-8F32-6127E7C89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" y="289109"/>
            <a:ext cx="8264338" cy="423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33EA800D-148D-7B42-AC01-75514B77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BB73B-FE0C-2742-993A-60A7D7767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09912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7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65;p9">
            <a:extLst>
              <a:ext uri="{FF2B5EF4-FFF2-40B4-BE49-F238E27FC236}">
                <a16:creationId xmlns:a16="http://schemas.microsoft.com/office/drawing/2014/main" id="{86E98C45-6173-304A-8FAB-BA2E7F229C27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2287"/>
            <a:ext cx="9144042" cy="51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29034-3F50-524F-8634-E39A7EBDB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463858"/>
            <a:ext cx="2951163" cy="206110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E9C4F93-11C0-5B45-BE79-AB26CA86E2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27929" y="290946"/>
            <a:ext cx="5065059" cy="4234014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010D4D-C018-4B44-A9BF-63E856BD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0945"/>
            <a:ext cx="2951163" cy="2172914"/>
          </a:xfrm>
        </p:spPr>
        <p:txBody>
          <a:bodyPr anchor="b">
            <a:noAutofit/>
          </a:bodyPr>
          <a:lstStyle>
            <a:lvl1pPr>
              <a:lnSpc>
                <a:spcPts val="3000"/>
              </a:lnSpc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73A1993-83DA-AF4A-B9A0-60156F73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F233B-BC21-2D43-94E5-DBCB3ADE6D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09912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9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7;p6">
            <a:extLst>
              <a:ext uri="{FF2B5EF4-FFF2-40B4-BE49-F238E27FC236}">
                <a16:creationId xmlns:a16="http://schemas.microsoft.com/office/drawing/2014/main" id="{6EE82264-D567-1C43-83F2-4FF87DDB6A38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2299"/>
            <a:ext cx="9143955" cy="51389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;p2">
            <a:extLst>
              <a:ext uri="{FF2B5EF4-FFF2-40B4-BE49-F238E27FC236}">
                <a16:creationId xmlns:a16="http://schemas.microsoft.com/office/drawing/2014/main" id="{64517B4E-696F-EF4A-9E92-44B64C169803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250826" y="2114026"/>
            <a:ext cx="2219950" cy="218580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7537C4-63E2-874C-86E6-DF1CE1BC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768" y="1193006"/>
            <a:ext cx="5675219" cy="32027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73ECF0-13AA-AD46-BDA0-DDE09F9D93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89" y="4320193"/>
            <a:ext cx="2055492" cy="502306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135628F-F19E-B940-BDEA-BAB453A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7" name="Google Shape;12;p2">
            <a:extLst>
              <a:ext uri="{FF2B5EF4-FFF2-40B4-BE49-F238E27FC236}">
                <a16:creationId xmlns:a16="http://schemas.microsoft.com/office/drawing/2014/main" id="{23D50D8F-AE1F-4E49-9066-3BB4133FE8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5" y="342901"/>
            <a:ext cx="2219951" cy="17507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2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39183B-9EAE-4C74-AD95-2077BDAB74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17863" y="342900"/>
            <a:ext cx="5675312" cy="763588"/>
          </a:xfrm>
        </p:spPr>
        <p:txBody>
          <a:bodyPr anchor="ctr"/>
          <a:lstStyle>
            <a:lvl1pPr marL="0" indent="0">
              <a:buNone/>
              <a:defRPr sz="2800">
                <a:latin typeface="Roboto Slab" panose="020B0604020202020204" charset="0"/>
                <a:ea typeface="Roboto Slab" panose="020B060402020202020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171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lide (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37;p6">
            <a:extLst>
              <a:ext uri="{FF2B5EF4-FFF2-40B4-BE49-F238E27FC236}">
                <a16:creationId xmlns:a16="http://schemas.microsoft.com/office/drawing/2014/main" id="{98C11E4E-5E14-2F4E-A3A8-CAA67FEC6F7E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2299"/>
            <a:ext cx="9143956" cy="513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60557E-9F22-D142-802B-86B149C9D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89" y="4320193"/>
            <a:ext cx="2055492" cy="502306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05DFC50B-D6ED-0842-A486-F22EF8C43F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A886B2-0C24-407B-8BBA-49632F3CC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768" y="1193006"/>
            <a:ext cx="5675219" cy="32027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251863E-DC4D-4994-96E5-088B5B1C636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17863" y="342900"/>
            <a:ext cx="5675312" cy="763588"/>
          </a:xfrm>
        </p:spPr>
        <p:txBody>
          <a:bodyPr anchor="ctr"/>
          <a:lstStyle>
            <a:lvl1pPr marL="0" indent="0">
              <a:buNone/>
              <a:defRPr sz="2800">
                <a:latin typeface="Roboto Slab" panose="020B0604020202020204" charset="0"/>
                <a:ea typeface="Roboto Slab" panose="020B060402020202020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Google Shape;15;p2">
            <a:extLst>
              <a:ext uri="{FF2B5EF4-FFF2-40B4-BE49-F238E27FC236}">
                <a16:creationId xmlns:a16="http://schemas.microsoft.com/office/drawing/2014/main" id="{5C9C5B6D-44BA-4C9D-9AE8-31F5EA554054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250826" y="2114026"/>
            <a:ext cx="2219950" cy="218580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15" name="Google Shape;12;p2">
            <a:extLst>
              <a:ext uri="{FF2B5EF4-FFF2-40B4-BE49-F238E27FC236}">
                <a16:creationId xmlns:a16="http://schemas.microsoft.com/office/drawing/2014/main" id="{03EB3C80-A549-4A13-876B-A681843E85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5" y="342901"/>
            <a:ext cx="2219951" cy="17507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2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0829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7;p6">
            <a:extLst>
              <a:ext uri="{FF2B5EF4-FFF2-40B4-BE49-F238E27FC236}">
                <a16:creationId xmlns:a16="http://schemas.microsoft.com/office/drawing/2014/main" id="{004B0FD7-CEF4-D24A-A579-6E602E815F3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2299"/>
            <a:ext cx="9143955" cy="513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F52D487-0BB0-494B-953B-C17E631FF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810312" y="0"/>
            <a:ext cx="6333687" cy="5143474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48AEF2E-6A31-B641-902E-7A21B647F7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89" y="4320193"/>
            <a:ext cx="2055492" cy="502306"/>
          </a:xfrm>
          <a:prstGeom prst="rect">
            <a:avLst/>
          </a:prstGeom>
        </p:spPr>
      </p:pic>
      <p:sp>
        <p:nvSpPr>
          <p:cNvPr id="7" name="Google Shape;15;p2">
            <a:extLst>
              <a:ext uri="{FF2B5EF4-FFF2-40B4-BE49-F238E27FC236}">
                <a16:creationId xmlns:a16="http://schemas.microsoft.com/office/drawing/2014/main" id="{5016C8BE-4F8E-4840-8DF4-7B4DF936A37E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250826" y="2114026"/>
            <a:ext cx="2219950" cy="218580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8" name="Google Shape;12;p2">
            <a:extLst>
              <a:ext uri="{FF2B5EF4-FFF2-40B4-BE49-F238E27FC236}">
                <a16:creationId xmlns:a16="http://schemas.microsoft.com/office/drawing/2014/main" id="{9EE14E6C-CC60-4864-B5EB-3D60EE40F4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5" y="342901"/>
            <a:ext cx="2219951" cy="17507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2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6810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AABA1B6-051E-844D-8D5E-FA748CBC408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673350" y="3021"/>
            <a:ext cx="6470650" cy="5143474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0" name="Google Shape;37;p6">
            <a:extLst>
              <a:ext uri="{FF2B5EF4-FFF2-40B4-BE49-F238E27FC236}">
                <a16:creationId xmlns:a16="http://schemas.microsoft.com/office/drawing/2014/main" id="{9474711A-084E-2445-BFEF-DC40B1E892E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0" y="3021"/>
            <a:ext cx="9143956" cy="51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1D0858-6877-B244-92ED-02C95A9243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89" y="4320193"/>
            <a:ext cx="2055492" cy="502306"/>
          </a:xfrm>
          <a:prstGeom prst="rect">
            <a:avLst/>
          </a:prstGeom>
        </p:spPr>
      </p:pic>
      <p:sp>
        <p:nvSpPr>
          <p:cNvPr id="7" name="Google Shape;15;p2">
            <a:extLst>
              <a:ext uri="{FF2B5EF4-FFF2-40B4-BE49-F238E27FC236}">
                <a16:creationId xmlns:a16="http://schemas.microsoft.com/office/drawing/2014/main" id="{F697FB89-7C2D-4894-B050-D42D9123E314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250826" y="2114026"/>
            <a:ext cx="2219950" cy="218580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8" name="Google Shape;12;p2">
            <a:extLst>
              <a:ext uri="{FF2B5EF4-FFF2-40B4-BE49-F238E27FC236}">
                <a16:creationId xmlns:a16="http://schemas.microsoft.com/office/drawing/2014/main" id="{DD8E16B5-51D1-4D51-9D22-453A76539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5" y="342901"/>
            <a:ext cx="2219951" cy="17507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2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0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0;p10">
            <a:extLst>
              <a:ext uri="{FF2B5EF4-FFF2-40B4-BE49-F238E27FC236}">
                <a16:creationId xmlns:a16="http://schemas.microsoft.com/office/drawing/2014/main" id="{E4CA389D-64F1-D840-A5CA-1EFA58E382F3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3" cy="51389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;p2">
            <a:extLst>
              <a:ext uri="{FF2B5EF4-FFF2-40B4-BE49-F238E27FC236}">
                <a16:creationId xmlns:a16="http://schemas.microsoft.com/office/drawing/2014/main" id="{38E236D8-13A5-9A45-8618-D27A42CE32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753" y="1759200"/>
            <a:ext cx="7668494" cy="16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837727-61B5-1F42-B909-1C996A708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89" y="4320193"/>
            <a:ext cx="2055492" cy="5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68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5;p9">
            <a:extLst>
              <a:ext uri="{FF2B5EF4-FFF2-40B4-BE49-F238E27FC236}">
                <a16:creationId xmlns:a16="http://schemas.microsoft.com/office/drawing/2014/main" id="{9FF9A21D-B8E8-7242-B1C5-7E0F33EDC956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2287"/>
            <a:ext cx="9144042" cy="51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33EA800D-148D-7B42-AC01-75514B77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BB73B-FE0C-2742-993A-60A7D7767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09912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5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65;p9">
            <a:extLst>
              <a:ext uri="{FF2B5EF4-FFF2-40B4-BE49-F238E27FC236}">
                <a16:creationId xmlns:a16="http://schemas.microsoft.com/office/drawing/2014/main" id="{F5A0FA43-1361-BA4F-83B4-3A5BC37C2581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2287"/>
            <a:ext cx="9144040" cy="51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32D896D-B532-DC49-8E14-B226E56C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A96F01-3B04-4D4C-AF39-E1A4023BEA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21787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12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65;p9">
            <a:extLst>
              <a:ext uri="{FF2B5EF4-FFF2-40B4-BE49-F238E27FC236}">
                <a16:creationId xmlns:a16="http://schemas.microsoft.com/office/drawing/2014/main" id="{F5A0FA43-1361-BA4F-83B4-3A5BC37C2581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2287"/>
            <a:ext cx="9144040" cy="51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32D896D-B532-DC49-8E14-B226E56C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02227-DA22-7747-A6D5-5C3F1DFA6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09912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6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;p2">
            <a:extLst>
              <a:ext uri="{FF2B5EF4-FFF2-40B4-BE49-F238E27FC236}">
                <a16:creationId xmlns:a16="http://schemas.microsoft.com/office/drawing/2014/main" id="{0AC32E70-6BA6-6240-BDAE-795FCFB2B6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2326"/>
            <a:ext cx="9143955" cy="513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32899" y="2634931"/>
            <a:ext cx="2862600" cy="1685262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>
            <a:lvl1pPr lvl="0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36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57D277-A1FA-124B-9EFA-DBF6078E89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609" y="4320193"/>
            <a:ext cx="2055492" cy="5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1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65;p9">
            <a:extLst>
              <a:ext uri="{FF2B5EF4-FFF2-40B4-BE49-F238E27FC236}">
                <a16:creationId xmlns:a16="http://schemas.microsoft.com/office/drawing/2014/main" id="{F5A0FA43-1361-BA4F-83B4-3A5BC37C2581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2287"/>
            <a:ext cx="9144040" cy="51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32D896D-B532-DC49-8E14-B226E56C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4A7D8-87D2-C640-B971-199917C3F6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33662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54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EC48CDA-8073-D046-911C-33DA6D9C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9548A-FD9E-FE43-89E0-39D54CEA8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58" y="4709912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56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72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;p2">
            <a:extLst>
              <a:ext uri="{FF2B5EF4-FFF2-40B4-BE49-F238E27FC236}">
                <a16:creationId xmlns:a16="http://schemas.microsoft.com/office/drawing/2014/main" id="{0AC32E70-6BA6-6240-BDAE-795FCFB2B6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2326"/>
            <a:ext cx="9143956" cy="513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57D277-A1FA-124B-9EFA-DBF6078E89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609" y="4320193"/>
            <a:ext cx="2055492" cy="502306"/>
          </a:xfrm>
          <a:prstGeom prst="rect">
            <a:avLst/>
          </a:prstGeom>
        </p:spPr>
      </p:pic>
      <p:sp>
        <p:nvSpPr>
          <p:cNvPr id="9" name="Google Shape;15;p2">
            <a:extLst>
              <a:ext uri="{FF2B5EF4-FFF2-40B4-BE49-F238E27FC236}">
                <a16:creationId xmlns:a16="http://schemas.microsoft.com/office/drawing/2014/main" id="{52A03B5E-5B7C-6549-A3B0-D3C37CD6A422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661131" y="2114026"/>
            <a:ext cx="2219950" cy="218580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141D4A5C-68E5-9841-B22B-3DE988249E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130" y="342901"/>
            <a:ext cx="2219951" cy="17507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2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861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;p2">
            <a:extLst>
              <a:ext uri="{FF2B5EF4-FFF2-40B4-BE49-F238E27FC236}">
                <a16:creationId xmlns:a16="http://schemas.microsoft.com/office/drawing/2014/main" id="{0AC32E70-6BA6-6240-BDAE-795FCFB2B6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2326"/>
            <a:ext cx="9143955" cy="513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32899" y="368825"/>
            <a:ext cx="2862600" cy="1685262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>
            <a:lvl1pPr lvl="0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36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432898" y="2186608"/>
            <a:ext cx="2862600" cy="2113223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lang="nl-NL" dirty="0"/>
          </a:p>
        </p:txBody>
      </p:sp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57D277-A1FA-124B-9EFA-DBF6078E89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609" y="4320193"/>
            <a:ext cx="2055492" cy="5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2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;p2">
            <a:extLst>
              <a:ext uri="{FF2B5EF4-FFF2-40B4-BE49-F238E27FC236}">
                <a16:creationId xmlns:a16="http://schemas.microsoft.com/office/drawing/2014/main" id="{0AC32E70-6BA6-6240-BDAE-795FCFB2B6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2326"/>
            <a:ext cx="9143955" cy="513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32899" y="368825"/>
            <a:ext cx="2862600" cy="1685262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>
            <a:lvl1pPr lvl="0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36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432898" y="2186608"/>
            <a:ext cx="2862600" cy="2113223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lang="nl-NL" dirty="0"/>
          </a:p>
        </p:txBody>
      </p:sp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57D277-A1FA-124B-9EFA-DBF6078E89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609" y="4320193"/>
            <a:ext cx="2055492" cy="5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5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;p2">
            <a:extLst>
              <a:ext uri="{FF2B5EF4-FFF2-40B4-BE49-F238E27FC236}">
                <a16:creationId xmlns:a16="http://schemas.microsoft.com/office/drawing/2014/main" id="{0AC32E70-6BA6-6240-BDAE-795FCFB2B6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" y="2326"/>
            <a:ext cx="9143955" cy="513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32899" y="368825"/>
            <a:ext cx="2862600" cy="1685262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>
            <a:lvl1pPr lvl="0" rtl="0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36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432898" y="2186608"/>
            <a:ext cx="2862600" cy="2113223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139700" lvl="0" indent="0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Tx/>
              <a:buNone/>
              <a:defRPr sz="1400">
                <a:solidFill>
                  <a:schemeClr val="lt1"/>
                </a:solidFill>
                <a:latin typeface="Arial" panose="020B0604020202020204" pitchFamily="34" charset="0"/>
                <a:ea typeface="Roboto Slab Medium"/>
                <a:cs typeface="Arial" panose="020B0604020202020204" pitchFamily="34" charset="0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●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○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Char char="■"/>
              <a:defRPr sz="14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endParaRPr lang="nl-NL" dirty="0"/>
          </a:p>
        </p:txBody>
      </p:sp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57D277-A1FA-124B-9EFA-DBF6078E89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609" y="4320193"/>
            <a:ext cx="2055492" cy="5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8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4DF0-DC6C-F441-9C7A-7B395C59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83368"/>
            <a:ext cx="7886700" cy="1958975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A87C5-76AB-CE45-900D-89C253308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7459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Google Shape;65;p9">
            <a:extLst>
              <a:ext uri="{FF2B5EF4-FFF2-40B4-BE49-F238E27FC236}">
                <a16:creationId xmlns:a16="http://schemas.microsoft.com/office/drawing/2014/main" id="{DF8F52EB-EF06-E942-BE56-4AC1862BBF14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2287"/>
            <a:ext cx="9144042" cy="513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38D35-57C8-714E-82C3-5954BC54A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09912"/>
            <a:ext cx="1200151" cy="293285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6463A8B-5C85-F64E-9725-4EA07A36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49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5;p9">
            <a:extLst>
              <a:ext uri="{FF2B5EF4-FFF2-40B4-BE49-F238E27FC236}">
                <a16:creationId xmlns:a16="http://schemas.microsoft.com/office/drawing/2014/main" id="{BDB2ACBD-2F67-EE43-940C-0340115F1240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2287"/>
            <a:ext cx="9144042" cy="51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BAE85-7206-2349-94A6-26C1102D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4638"/>
            <a:ext cx="8264336" cy="99377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7E3C0-BC8B-684A-91DC-7F8B8C58C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8264337" cy="326231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8A403AC1-B92B-DE49-9D15-94A41D00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87B88-A4C4-0C4E-9E7E-79FEEE746E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09912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26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65;p9">
            <a:extLst>
              <a:ext uri="{FF2B5EF4-FFF2-40B4-BE49-F238E27FC236}">
                <a16:creationId xmlns:a16="http://schemas.microsoft.com/office/drawing/2014/main" id="{F5A0FA43-1361-BA4F-83B4-3A5BC37C2581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2287"/>
            <a:ext cx="9144042" cy="51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18D27-10B5-CA41-9C57-9C20303D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274638"/>
            <a:ext cx="8264339" cy="99377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B78F-7F75-174B-8AF7-4BB78F7AA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4006103" cy="32623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010FA-B430-6C4A-A281-1057652AC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5763" y="1370013"/>
            <a:ext cx="4006103" cy="32623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32D896D-B532-DC49-8E14-B226E56C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33B1F9-E67E-334F-9A7B-EEE16C3984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58" y="4709912"/>
            <a:ext cx="1200151" cy="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3CD4B-4FC4-4644-9C4B-5CC8E4CF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4638"/>
            <a:ext cx="8264338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FF282-0AFE-2544-90A6-43D797257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8264338" cy="3262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DDE2FF70-AF60-C84A-9CE3-C29CF94C5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588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fld id="{8EE047B8-740B-6B4B-A4AB-D250FBF21A00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2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12" r:id="rId2"/>
    <p:sldLayoutId id="2147483708" r:id="rId3"/>
    <p:sldLayoutId id="2147483702" r:id="rId4"/>
    <p:sldLayoutId id="2147483703" r:id="rId5"/>
    <p:sldLayoutId id="2147483704" r:id="rId6"/>
    <p:sldLayoutId id="2147483678" r:id="rId7"/>
    <p:sldLayoutId id="2147483677" r:id="rId8"/>
    <p:sldLayoutId id="2147483679" r:id="rId9"/>
    <p:sldLayoutId id="2147483729" r:id="rId10"/>
    <p:sldLayoutId id="2147483685" r:id="rId11"/>
    <p:sldLayoutId id="2147483698" r:id="rId12"/>
    <p:sldLayoutId id="2147483699" r:id="rId13"/>
    <p:sldLayoutId id="2147483700" r:id="rId14"/>
    <p:sldLayoutId id="2147483701" r:id="rId15"/>
    <p:sldLayoutId id="2147483696" r:id="rId16"/>
    <p:sldLayoutId id="2147483697" r:id="rId17"/>
    <p:sldLayoutId id="2147483711" r:id="rId18"/>
    <p:sldLayoutId id="2147483714" r:id="rId19"/>
    <p:sldLayoutId id="2147483713" r:id="rId20"/>
    <p:sldLayoutId id="2147483682" r:id="rId21"/>
    <p:sldLayoutId id="2147483691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 Slab" panose="020B0604020202020204" charset="0"/>
          <a:ea typeface="Roboto Slab" panose="020B060402020202020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5F2F-32C5-1F4F-83B0-0E19E1A7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52" y="3344358"/>
            <a:ext cx="3480623" cy="383582"/>
          </a:xfrm>
        </p:spPr>
        <p:txBody>
          <a:bodyPr/>
          <a:lstStyle/>
          <a:p>
            <a:r>
              <a:rPr lang="en-US" sz="2400" dirty="0"/>
              <a:t>Bio-based Plastics</a:t>
            </a:r>
            <a:br>
              <a:rPr lang="en-US" sz="2400" dirty="0"/>
            </a:br>
            <a:r>
              <a:rPr lang="en-US" sz="2400" dirty="0"/>
              <a:t>Conny Bakker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7B5F2F-32C5-1F4F-83B0-0E19E1A7EF7B}"/>
              </a:ext>
            </a:extLst>
          </p:cNvPr>
          <p:cNvSpPr txBox="1">
            <a:spLocks/>
          </p:cNvSpPr>
          <p:nvPr/>
        </p:nvSpPr>
        <p:spPr>
          <a:xfrm>
            <a:off x="842369" y="3536149"/>
            <a:ext cx="2862600" cy="383582"/>
          </a:xfrm>
          <a:prstGeom prst="rect">
            <a:avLst/>
          </a:prstGeom>
        </p:spPr>
        <p:txBody>
          <a:bodyPr spcFirstLastPara="1" vert="horz" wrap="square" lIns="90000" tIns="91425" rIns="91425" bIns="91425" rtlCol="0" anchor="ctr" anchorCtr="0">
            <a:noAutofit/>
          </a:bodyPr>
          <a:lstStyle>
            <a:lvl1pPr lvl="0" algn="l" defTabSz="914400" rtl="0" eaLnBrk="1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 Slab"/>
              <a:buNone/>
              <a:defRPr sz="3600" kern="12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"/>
              <a:buNone/>
              <a:defRPr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"/>
              </a:defRPr>
            </a:lvl9pPr>
          </a:lstStyle>
          <a:p>
            <a:pPr>
              <a:lnSpc>
                <a:spcPts val="3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509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105BB8-68B6-7434-073A-44A674C5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Aanpak (volgens KEMs)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D802D-1A2D-C732-28DB-6AE3A8FF28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2000" dirty="0"/>
              <a:t>Visie en verbeelding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Participatie en co-creatie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Monitoring &amp; Effectmeting </a:t>
            </a:r>
          </a:p>
          <a:p>
            <a:endParaRPr lang="en-NL" dirty="0"/>
          </a:p>
          <a:p>
            <a:pPr marL="0" indent="0">
              <a:buNone/>
            </a:pPr>
            <a:r>
              <a:rPr lang="en-NL" dirty="0"/>
              <a:t>Om iets te kunnen zeggen over: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956A82-8851-449E-1426-313AE99F8C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sz="2000" dirty="0"/>
          </a:p>
          <a:p>
            <a:endParaRPr lang="nl-NL" dirty="0"/>
          </a:p>
          <a:p>
            <a:endParaRPr lang="nl-NL" sz="2000" dirty="0"/>
          </a:p>
          <a:p>
            <a:endParaRPr lang="nl-NL" dirty="0"/>
          </a:p>
          <a:p>
            <a:r>
              <a:rPr lang="nl-NL" sz="2000" dirty="0"/>
              <a:t>Gedrag &amp; Empowerment</a:t>
            </a:r>
          </a:p>
          <a:p>
            <a:r>
              <a:rPr lang="nl-NL" sz="2000" dirty="0"/>
              <a:t>Waardecreatie en opschaling</a:t>
            </a:r>
          </a:p>
          <a:p>
            <a:r>
              <a:rPr lang="nl-NL" sz="2000" dirty="0"/>
              <a:t>Institutionele verandering (infrastructuur)</a:t>
            </a:r>
          </a:p>
          <a:p>
            <a:r>
              <a:rPr lang="nl-NL" sz="2000" dirty="0"/>
              <a:t>Systeemverandering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E432-ED29-0A92-964E-BCE6C7C6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1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763E-B79C-2B31-3BB2-80B26D746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1. Visie en verbeelding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06444-4024-F384-27B1-169E41BB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4356"/>
            <a:ext cx="8264337" cy="3262312"/>
          </a:xfrm>
        </p:spPr>
        <p:txBody>
          <a:bodyPr/>
          <a:lstStyle/>
          <a:p>
            <a:r>
              <a:rPr lang="en-NL" dirty="0"/>
              <a:t>Design review: 60 producten gemaakt van bio-based plastic </a:t>
            </a:r>
          </a:p>
          <a:p>
            <a:r>
              <a:rPr lang="en-NL" dirty="0"/>
              <a:t>Interviews met de ontwerpers (n=12)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960AD-7830-46A4-2881-0440D29C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BD396865-A898-128E-7849-FD1CF6F25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138" y="2233529"/>
            <a:ext cx="3798441" cy="28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20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4474-8991-A164-4F9B-423A3AAE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1. Visie en verbeelding</a:t>
            </a:r>
          </a:p>
        </p:txBody>
      </p:sp>
      <p:pic>
        <p:nvPicPr>
          <p:cNvPr id="6" name="Content Placeholder 5" descr="A picture containing text, different, handwear, several&#10;&#10;Description automatically generated">
            <a:extLst>
              <a:ext uri="{FF2B5EF4-FFF2-40B4-BE49-F238E27FC236}">
                <a16:creationId xmlns:a16="http://schemas.microsoft.com/office/drawing/2014/main" id="{EC564A8F-84D8-8BF6-8A6D-F6FD8EF20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5688" y="1351725"/>
            <a:ext cx="6256488" cy="41557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210E9-C508-A974-C52A-D0E4CE7F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78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D1B6-DFD4-B864-C607-3DA72E350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1. Visie en verbeelding: conclusies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81DAE-4794-2FE1-D95B-B3D6F6AFF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70013"/>
            <a:ext cx="7610093" cy="3262312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Design review:</a:t>
            </a:r>
          </a:p>
          <a:p>
            <a:r>
              <a:rPr lang="en-NL" dirty="0"/>
              <a:t>Er wordt nauwelijks gebruik gemaakt van unieke eigenschappen van bio-based plastics (voorkeur voor drop-ins). </a:t>
            </a:r>
          </a:p>
          <a:p>
            <a:r>
              <a:rPr lang="en-NL" dirty="0"/>
              <a:t>Nauwelijks innovatieve vormgeving met bio-based plastics.</a:t>
            </a:r>
          </a:p>
          <a:p>
            <a:r>
              <a:rPr lang="en-NL" dirty="0"/>
              <a:t>Bio-based wordt vooral gebruikt als marketing ‘gimmick’.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BF713-E1B5-DB4B-EE93-5A9526A8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48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F379-6438-73D1-5D78-966AA534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2F4E3-B9DC-5B19-71B6-D9558CD66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708D6-A4A8-739E-E7E4-4B8FEAC7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10242" name="Picture 2" descr="Sophie la girafe So´Pure Natur´Chew Bioplastic And Natural Hevea Teether Rattle">
            <a:extLst>
              <a:ext uri="{FF2B5EF4-FFF2-40B4-BE49-F238E27FC236}">
                <a16:creationId xmlns:a16="http://schemas.microsoft.com/office/drawing/2014/main" id="{956583A3-7134-F5E3-8746-3331CA59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13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44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D1B6-DFD4-B864-C607-3DA72E350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1. Visie en verbeelding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81DAE-4794-2FE1-D95B-B3D6F6AFF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70013"/>
            <a:ext cx="5406389" cy="3262312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Interviews:</a:t>
            </a:r>
          </a:p>
          <a:p>
            <a:pPr marL="0" indent="0">
              <a:buNone/>
            </a:pPr>
            <a:r>
              <a:rPr lang="en-NL" dirty="0"/>
              <a:t>Ontwerpers hebben gebrek aan kennis en informatie over (de eigenschappen van) bio-based plastics</a:t>
            </a:r>
          </a:p>
          <a:p>
            <a:r>
              <a:rPr lang="en-NL" dirty="0">
                <a:sym typeface="Wingdings" pitchFamily="2" charset="2"/>
              </a:rPr>
              <a:t>Misvattingen en verwarring over duurzaamheid, veiligheid,             biodegradeerbaarheid en recycling</a:t>
            </a:r>
          </a:p>
          <a:p>
            <a:r>
              <a:rPr lang="nl-NL" dirty="0">
                <a:sym typeface="Wingdings" pitchFamily="2" charset="2"/>
              </a:rPr>
              <a:t>Risicomijdend gedrag </a:t>
            </a:r>
            <a:r>
              <a:rPr lang="en-NL" dirty="0">
                <a:sym typeface="Wingdings" pitchFamily="2" charset="2"/>
              </a:rPr>
              <a:t>(“liever drop-ins”)</a:t>
            </a:r>
          </a:p>
          <a:p>
            <a:pPr marL="0" indent="0">
              <a:buNone/>
            </a:pPr>
            <a:endParaRPr lang="en-NL" dirty="0">
              <a:sym typeface="Wingdings" pitchFamily="2" charset="2"/>
            </a:endParaRPr>
          </a:p>
          <a:p>
            <a:pPr marL="0" indent="0">
              <a:buNone/>
            </a:pP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BF713-E1B5-DB4B-EE93-5A9526A8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A949AF6-EC2B-4E0C-A10D-0026E8766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82" y="101600"/>
            <a:ext cx="41751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51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EFA0-5CB9-FF8A-B79E-55A2282C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1. Visie en verbeelding: vervolg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53CE-3411-5E70-FFA4-2943ADE2C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29" y="1411238"/>
            <a:ext cx="2852931" cy="1893873"/>
          </a:xfrm>
        </p:spPr>
        <p:txBody>
          <a:bodyPr/>
          <a:lstStyle/>
          <a:p>
            <a:r>
              <a:rPr lang="en-NL" dirty="0"/>
              <a:t>Ontwerpend onderzoek naar nieuwe functionaliteiten en nieuwe vormentaal</a:t>
            </a:r>
          </a:p>
          <a:p>
            <a:endParaRPr lang="en-NL" dirty="0"/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C8F67-0C73-7E4C-9195-2CA89428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8194" name="Picture 2" descr="This biodegradable shoe is crafted using waste materials and 3D knitting! -  Yanko Design">
            <a:extLst>
              <a:ext uri="{FF2B5EF4-FFF2-40B4-BE49-F238E27FC236}">
                <a16:creationId xmlns:a16="http://schemas.microsoft.com/office/drawing/2014/main" id="{22F598D6-C3CB-6F73-331F-41408CA3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34" y="1268413"/>
            <a:ext cx="5248275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05DD07-B51F-0C35-F7D3-B5F8450482FA}"/>
              </a:ext>
            </a:extLst>
          </p:cNvPr>
          <p:cNvSpPr txBox="1"/>
          <p:nvPr/>
        </p:nvSpPr>
        <p:spPr>
          <a:xfrm>
            <a:off x="3227832" y="4729233"/>
            <a:ext cx="2109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D</a:t>
            </a:r>
            <a:r>
              <a:rPr lang="en-NL" sz="1200" i="1" dirty="0"/>
              <a:t>esigned by Emilie Burfeind</a:t>
            </a:r>
          </a:p>
        </p:txBody>
      </p:sp>
    </p:spTree>
    <p:extLst>
      <p:ext uri="{BB962C8B-B14F-4D97-AF65-F5344CB8AC3E}">
        <p14:creationId xmlns:p14="http://schemas.microsoft.com/office/powerpoint/2010/main" val="142982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04FD-12E4-8BE1-D6C0-0C1C0958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2. Participatie en co-creatie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2198A-8F04-C446-26C7-74AB42E6C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9376"/>
            <a:ext cx="8264337" cy="3262312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NL" dirty="0"/>
              <a:t>orkshop met telecom waardeketen (n=46) gehost door KPN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4B10-9CD4-EA63-D58B-A9601214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17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8647645-717F-DD94-064E-27A54F46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33" y="1813567"/>
            <a:ext cx="8694565" cy="29193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EEBB1E-C382-A519-6E3C-B165C2AD6CF5}"/>
              </a:ext>
            </a:extLst>
          </p:cNvPr>
          <p:cNvSpPr/>
          <p:nvPr/>
        </p:nvSpPr>
        <p:spPr>
          <a:xfrm>
            <a:off x="3291840" y="4361688"/>
            <a:ext cx="246888" cy="405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63C1A-F780-6C77-1B7A-1457DA9CFFCB}"/>
              </a:ext>
            </a:extLst>
          </p:cNvPr>
          <p:cNvSpPr/>
          <p:nvPr/>
        </p:nvSpPr>
        <p:spPr>
          <a:xfrm>
            <a:off x="5632706" y="4344511"/>
            <a:ext cx="246888" cy="405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303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04FD-12E4-8BE1-D6C0-0C1C0958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2. Participatie en co-creatie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4B10-9CD4-EA63-D58B-A9601214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18</a:t>
            </a:fld>
            <a:endParaRPr lang="en-US" dirty="0"/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07EECE34-C41A-DEF7-3059-971026623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644777"/>
            <a:ext cx="8264525" cy="2712783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478CFF-88BC-8EBC-B4A4-63D43913B75F}"/>
              </a:ext>
            </a:extLst>
          </p:cNvPr>
          <p:cNvSpPr/>
          <p:nvPr/>
        </p:nvSpPr>
        <p:spPr>
          <a:xfrm>
            <a:off x="3648456" y="1554480"/>
            <a:ext cx="2395728" cy="393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AFB5CA-64CB-C721-3A42-E70B7D2126E3}"/>
              </a:ext>
            </a:extLst>
          </p:cNvPr>
          <p:cNvSpPr/>
          <p:nvPr/>
        </p:nvSpPr>
        <p:spPr>
          <a:xfrm>
            <a:off x="3648456" y="1956815"/>
            <a:ext cx="2487168" cy="219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06567-6447-79D0-18DE-63821FE1308B}"/>
              </a:ext>
            </a:extLst>
          </p:cNvPr>
          <p:cNvSpPr/>
          <p:nvPr/>
        </p:nvSpPr>
        <p:spPr>
          <a:xfrm>
            <a:off x="3819144" y="2153410"/>
            <a:ext cx="2115312" cy="219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931B58-0B50-6736-27F0-8C6C1947F4DE}"/>
              </a:ext>
            </a:extLst>
          </p:cNvPr>
          <p:cNvSpPr/>
          <p:nvPr/>
        </p:nvSpPr>
        <p:spPr>
          <a:xfrm>
            <a:off x="4620768" y="3950208"/>
            <a:ext cx="1514856" cy="407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22576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04FD-12E4-8BE1-D6C0-0C1C0958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2. Participatie en co-creatie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4B10-9CD4-EA63-D58B-A9601214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478CFF-88BC-8EBC-B4A4-63D43913B75F}"/>
              </a:ext>
            </a:extLst>
          </p:cNvPr>
          <p:cNvSpPr/>
          <p:nvPr/>
        </p:nvSpPr>
        <p:spPr>
          <a:xfrm>
            <a:off x="3648456" y="1554480"/>
            <a:ext cx="2395728" cy="393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AFB5CA-64CB-C721-3A42-E70B7D2126E3}"/>
              </a:ext>
            </a:extLst>
          </p:cNvPr>
          <p:cNvSpPr/>
          <p:nvPr/>
        </p:nvSpPr>
        <p:spPr>
          <a:xfrm>
            <a:off x="3648456" y="1956815"/>
            <a:ext cx="2487168" cy="219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06567-6447-79D0-18DE-63821FE1308B}"/>
              </a:ext>
            </a:extLst>
          </p:cNvPr>
          <p:cNvSpPr/>
          <p:nvPr/>
        </p:nvSpPr>
        <p:spPr>
          <a:xfrm>
            <a:off x="3819144" y="2153410"/>
            <a:ext cx="2115312" cy="219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931B58-0B50-6736-27F0-8C6C1947F4DE}"/>
              </a:ext>
            </a:extLst>
          </p:cNvPr>
          <p:cNvSpPr/>
          <p:nvPr/>
        </p:nvSpPr>
        <p:spPr>
          <a:xfrm>
            <a:off x="4620768" y="3950208"/>
            <a:ext cx="1514856" cy="407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FDF9B6B6-B038-02A3-97EB-35406C318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630507"/>
            <a:ext cx="8264525" cy="274132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B3E59A-211F-EB86-194C-51C84FC58AD1}"/>
              </a:ext>
            </a:extLst>
          </p:cNvPr>
          <p:cNvSpPr/>
          <p:nvPr/>
        </p:nvSpPr>
        <p:spPr>
          <a:xfrm>
            <a:off x="3477768" y="1572950"/>
            <a:ext cx="493776" cy="694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102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4999-F530-9FDE-7884-A441B0AE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KEM case study: bio-based plastics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E5581-CFE3-17D8-28C5-DCBF20070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70013"/>
            <a:ext cx="5780101" cy="3262312"/>
          </a:xfrm>
        </p:spPr>
        <p:txBody>
          <a:bodyPr/>
          <a:lstStyle/>
          <a:p>
            <a:r>
              <a:rPr lang="en-NL" dirty="0"/>
              <a:t>Hoe kan de implementatie &amp; acceptatie van bio-based plastics worden versneld?</a:t>
            </a:r>
          </a:p>
          <a:p>
            <a:endParaRPr lang="en-NL" dirty="0"/>
          </a:p>
          <a:p>
            <a:r>
              <a:rPr lang="en-US" dirty="0"/>
              <a:t>O</a:t>
            </a:r>
            <a:r>
              <a:rPr lang="en-NL" dirty="0"/>
              <a:t>ftewel: naar 15% bio-based plastics in 2030 (dat is 300 kton van de 2000 kton/jr)</a:t>
            </a:r>
          </a:p>
          <a:p>
            <a:endParaRPr lang="en-NL" dirty="0"/>
          </a:p>
          <a:p>
            <a:r>
              <a:rPr lang="en-NL" dirty="0"/>
              <a:t>In 2019: ongeveer 1% bio-based plastics in NL </a:t>
            </a:r>
            <a:r>
              <a:rPr lang="en-NL" sz="1400" dirty="0"/>
              <a:t>(monitorrapportage plastic pact)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5592A-2467-FAEC-2200-10F030A4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0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D1B6-DFD4-B864-C607-3DA72E350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2. Participatie en co-creatie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81DAE-4794-2FE1-D95B-B3D6F6AFF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70013"/>
            <a:ext cx="8264334" cy="3262312"/>
          </a:xfrm>
        </p:spPr>
        <p:txBody>
          <a:bodyPr/>
          <a:lstStyle/>
          <a:p>
            <a:r>
              <a:rPr lang="en-NL" dirty="0">
                <a:sym typeface="Wingdings" pitchFamily="2" charset="2"/>
              </a:rPr>
              <a:t>Bio-based is duurder &amp; aanbod is beperkt</a:t>
            </a:r>
          </a:p>
          <a:p>
            <a:r>
              <a:rPr lang="en-NL" dirty="0">
                <a:sym typeface="Wingdings" pitchFamily="2" charset="2"/>
              </a:rPr>
              <a:t>Consument en waardeketen begrijpen bio-based plastics niet goed</a:t>
            </a:r>
          </a:p>
          <a:p>
            <a:r>
              <a:rPr lang="en-NL" dirty="0">
                <a:sym typeface="Wingdings" pitchFamily="2" charset="2"/>
              </a:rPr>
              <a:t>Vraagtekens over duurzaamheid</a:t>
            </a:r>
          </a:p>
          <a:p>
            <a:r>
              <a:rPr lang="en-NL" dirty="0">
                <a:sym typeface="Wingdings" pitchFamily="2" charset="2"/>
              </a:rPr>
              <a:t>Risicomijdend gedrag bij bedrijven </a:t>
            </a:r>
          </a:p>
          <a:p>
            <a:pPr marL="457200" lvl="1" indent="0">
              <a:buNone/>
            </a:pPr>
            <a:r>
              <a:rPr lang="en-NL" dirty="0">
                <a:sym typeface="Wingdings" pitchFamily="2" charset="2"/>
              </a:rPr>
              <a:t> Mass-balance benadering is in opkomst (bijmengen van bio-grondstof bij productie petrochemische kunststoffen)	</a:t>
            </a:r>
          </a:p>
          <a:p>
            <a:pPr marL="0" indent="0">
              <a:buNone/>
            </a:pPr>
            <a:endParaRPr lang="en-NL" dirty="0">
              <a:sym typeface="Wingdings" pitchFamily="2" charset="2"/>
            </a:endParaRPr>
          </a:p>
          <a:p>
            <a:pPr marL="0" indent="0">
              <a:buNone/>
            </a:pP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BF713-E1B5-DB4B-EE93-5A9526A8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85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D36C-DD2C-253D-8774-52F9E7E0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3. Effectmeting (LCA)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599CF-D1A1-9CE6-1F8F-96BB5EAAF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268413"/>
            <a:ext cx="8264337" cy="3262312"/>
          </a:xfrm>
        </p:spPr>
        <p:txBody>
          <a:bodyPr/>
          <a:lstStyle/>
          <a:p>
            <a:r>
              <a:rPr lang="en-NL" dirty="0"/>
              <a:t>Life Cycle Assessment van bio-based versus petrochemical-based polyetheen (HDPE)</a:t>
            </a:r>
          </a:p>
          <a:p>
            <a:r>
              <a:rPr lang="en-NL" dirty="0"/>
              <a:t>24 scenarios: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C965F-41BD-3B9A-E01B-A1521465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0CE2CCA-0E60-5E8D-D624-77F573F34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64" y="1917528"/>
            <a:ext cx="5257800" cy="290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71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C965F-41BD-3B9A-E01B-A1521465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22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00B7E29-9BF9-9CE8-4A4F-A34B9BB2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412" y="0"/>
            <a:ext cx="62633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94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D36C-DD2C-253D-8774-52F9E7E0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3. Effectmeting (LCA): conclusie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599CF-D1A1-9CE6-1F8F-96BB5EAAF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177989"/>
            <a:ext cx="7463791" cy="3262312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Milieu-impact hangt af van: </a:t>
            </a:r>
          </a:p>
          <a:p>
            <a:pPr lvl="1"/>
            <a:r>
              <a:rPr lang="en-US" dirty="0"/>
              <a:t>S</a:t>
            </a:r>
            <a:r>
              <a:rPr lang="en-NL" dirty="0"/>
              <a:t>oort grondstof (suikerriet heeft bijvoorbeeld lage milieu-impact door hoog suikergehalte, maar gebruikt wel veel land)</a:t>
            </a:r>
          </a:p>
          <a:p>
            <a:pPr marL="457200" lvl="1" indent="0">
              <a:buNone/>
            </a:pPr>
            <a:endParaRPr lang="en-NL" dirty="0"/>
          </a:p>
          <a:p>
            <a:pPr lvl="1"/>
            <a:r>
              <a:rPr lang="en-NL" dirty="0"/>
              <a:t>Land van herkomst (hoe ‘vuiler’ de energiemix van een land, hoe hoger de impact van teelt en productie bioplastic)</a:t>
            </a:r>
          </a:p>
          <a:p>
            <a:pPr marL="457200" lvl="1" indent="0">
              <a:buNone/>
            </a:pPr>
            <a:endParaRPr lang="en-NL" dirty="0"/>
          </a:p>
          <a:p>
            <a:pPr lvl="1"/>
            <a:r>
              <a:rPr lang="en-NL" dirty="0"/>
              <a:t>End-of-life scenario: recycling is beter dan verbranden, ook bij bio-based plastics (1 kg bio-HDPE = 3.2 kg CO2)</a:t>
            </a:r>
          </a:p>
          <a:p>
            <a:pPr lvl="1"/>
            <a:endParaRPr lang="en-NL" dirty="0"/>
          </a:p>
          <a:p>
            <a:pPr lvl="1"/>
            <a:r>
              <a:rPr lang="en-NL" dirty="0"/>
              <a:t>Complex eindplaatje. Data toegankelijkheid is moeizaam.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C965F-41BD-3B9A-E01B-A1521465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37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105BB8-68B6-7434-073A-44A674C5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Conclusie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D802D-1A2D-C732-28DB-6AE3A8FF28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2000" dirty="0"/>
              <a:t>Visie en verbeelding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Participatie en co-creatie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Monitoring &amp; Effectmeting </a:t>
            </a:r>
          </a:p>
          <a:p>
            <a:endParaRPr lang="en-NL" dirty="0"/>
          </a:p>
          <a:p>
            <a:pPr marL="0" indent="0">
              <a:buNone/>
            </a:pPr>
            <a:r>
              <a:rPr lang="en-NL" dirty="0"/>
              <a:t>Om iets te kunnen zeggen over: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956A82-8851-449E-1426-313AE99F8C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sz="2000" dirty="0"/>
          </a:p>
          <a:p>
            <a:endParaRPr lang="nl-NL" dirty="0"/>
          </a:p>
          <a:p>
            <a:endParaRPr lang="nl-NL" sz="2000" dirty="0"/>
          </a:p>
          <a:p>
            <a:endParaRPr lang="nl-NL" dirty="0"/>
          </a:p>
          <a:p>
            <a:r>
              <a:rPr lang="nl-NL" sz="2000" dirty="0"/>
              <a:t>Gedrag &amp; Empowerment</a:t>
            </a:r>
          </a:p>
          <a:p>
            <a:r>
              <a:rPr lang="nl-NL" sz="2000" dirty="0"/>
              <a:t>Waardecreatie en opschaling</a:t>
            </a:r>
          </a:p>
          <a:p>
            <a:r>
              <a:rPr lang="nl-NL" sz="2000" dirty="0"/>
              <a:t>Institutionele verandering (infrastructuur)</a:t>
            </a:r>
          </a:p>
          <a:p>
            <a:r>
              <a:rPr lang="nl-NL" sz="2000" dirty="0"/>
              <a:t>Systeemverandering</a:t>
            </a:r>
          </a:p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E432-ED29-0A92-964E-BCE6C7C6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33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105BB8-68B6-7434-073A-44A674C5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Conclusie bio-based plastics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D802D-1A2D-C732-28DB-6AE3A8FF2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8332470" cy="326231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2000" dirty="0"/>
              <a:t>Gedrag &amp; Empowerment: </a:t>
            </a:r>
          </a:p>
          <a:p>
            <a:pPr lvl="1"/>
            <a:r>
              <a:rPr lang="nl-NL" dirty="0"/>
              <a:t>Perceptie consument: duurzaam, veilig, ‘lost op in de natuur’.</a:t>
            </a:r>
          </a:p>
          <a:p>
            <a:pPr lvl="1"/>
            <a:r>
              <a:rPr lang="nl-NL" dirty="0"/>
              <a:t>Betere informatievoorziening nodig, maar niet eenvoudig.</a:t>
            </a:r>
          </a:p>
          <a:p>
            <a:pPr lvl="1"/>
            <a:r>
              <a:rPr lang="nl-NL" dirty="0"/>
              <a:t>Strengere regulering marketing? Keurmerken? Design?</a:t>
            </a:r>
          </a:p>
          <a:p>
            <a:pPr lvl="1"/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sz="2000" dirty="0"/>
              <a:t>Waardecreatie en opschaling</a:t>
            </a:r>
          </a:p>
          <a:p>
            <a:pPr lvl="1"/>
            <a:r>
              <a:rPr lang="nl-NL" dirty="0"/>
              <a:t>Onbekend = onbemind. Kennisdeling.</a:t>
            </a:r>
          </a:p>
          <a:p>
            <a:pPr lvl="1"/>
            <a:r>
              <a:rPr lang="nl-NL" dirty="0"/>
              <a:t>Benutten unieke eigenschappen: pilots? </a:t>
            </a:r>
          </a:p>
          <a:p>
            <a:pPr lvl="1"/>
            <a:r>
              <a:rPr lang="nl-NL" dirty="0"/>
              <a:t>Mass-</a:t>
            </a:r>
            <a:r>
              <a:rPr lang="nl-NL" dirty="0" err="1"/>
              <a:t>balance</a:t>
            </a:r>
            <a:r>
              <a:rPr lang="nl-NL" dirty="0"/>
              <a:t> benadering leidt </a:t>
            </a:r>
            <a:r>
              <a:rPr lang="nl-NL" u="sng" dirty="0"/>
              <a:t>niet</a:t>
            </a:r>
            <a:r>
              <a:rPr lang="nl-NL" dirty="0"/>
              <a:t> tot leercurve bij bedrijven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E432-ED29-0A92-964E-BCE6C7C6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02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105BB8-68B6-7434-073A-44A674C5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Conclusie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D802D-1A2D-C732-28DB-6AE3A8FF2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7829550" cy="3262312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nl-NL" sz="2000" dirty="0"/>
              <a:t>Institutionele verandering (infrastructuur)</a:t>
            </a:r>
          </a:p>
          <a:p>
            <a:pPr lvl="1"/>
            <a:r>
              <a:rPr lang="nl-NL" dirty="0"/>
              <a:t>Recycling infrastructuur (mechanisch / chemisch / composteren)</a:t>
            </a:r>
          </a:p>
          <a:p>
            <a:pPr lvl="1"/>
            <a:r>
              <a:rPr lang="nl-NL" dirty="0"/>
              <a:t>Lokale productie grondstoffen?</a:t>
            </a:r>
          </a:p>
          <a:p>
            <a:pPr marL="800100" lvl="1" indent="-342900">
              <a:buFont typeface="+mj-lt"/>
              <a:buAutoNum type="arabicPeriod" startAt="3"/>
            </a:pPr>
            <a:endParaRPr lang="nl-NL" dirty="0"/>
          </a:p>
          <a:p>
            <a:pPr marL="342900" indent="-342900">
              <a:buFont typeface="+mj-lt"/>
              <a:buAutoNum type="arabicPeriod" startAt="3"/>
            </a:pPr>
            <a:r>
              <a:rPr lang="nl-NL" dirty="0"/>
              <a:t>Systeemverandering</a:t>
            </a:r>
            <a:endParaRPr lang="nl-NL" sz="2000" dirty="0"/>
          </a:p>
          <a:p>
            <a:pPr lvl="1"/>
            <a:r>
              <a:rPr lang="en-NL" dirty="0"/>
              <a:t>Beschikbaarheid data is een knelpunt: product passports? </a:t>
            </a:r>
          </a:p>
          <a:p>
            <a:pPr lvl="1"/>
            <a:r>
              <a:rPr lang="en-NL" dirty="0"/>
              <a:t>Omdenken: van bio-based plastics als kortlevend wegwerpmateriaal naar bio-based plastics in duurzame producten om CO</a:t>
            </a:r>
            <a:r>
              <a:rPr lang="en-NL" baseline="-25000" dirty="0"/>
              <a:t>2</a:t>
            </a:r>
            <a:r>
              <a:rPr lang="en-NL" dirty="0"/>
              <a:t> af te vangen en op te slaan.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E432-ED29-0A92-964E-BCE6C7C6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9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4999-F530-9FDE-7884-A441B0AE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Uitgangspunten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E5581-CFE3-17D8-28C5-DCBF20070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8" y="1504951"/>
            <a:ext cx="6495720" cy="3262312"/>
          </a:xfrm>
        </p:spPr>
        <p:txBody>
          <a:bodyPr/>
          <a:lstStyle/>
          <a:p>
            <a:r>
              <a:rPr lang="en-NL" dirty="0"/>
              <a:t>Focus op producten met lange(re) levensduur, dus </a:t>
            </a:r>
            <a:r>
              <a:rPr lang="en-NL" b="1" dirty="0"/>
              <a:t>geen</a:t>
            </a:r>
            <a:r>
              <a:rPr lang="en-NL" dirty="0"/>
              <a:t> verpakkingen. </a:t>
            </a:r>
          </a:p>
          <a:p>
            <a:r>
              <a:rPr lang="en-NL" dirty="0"/>
              <a:t>Momenteel gaat 70-80% van de bio-based plastics naar kortlevende toepassingen.</a:t>
            </a:r>
          </a:p>
          <a:p>
            <a:endParaRPr lang="en-NL" dirty="0"/>
          </a:p>
          <a:p>
            <a:r>
              <a:rPr lang="nl-NL" dirty="0"/>
              <a:t>Onderzoek gedaan vanuit innovatieperspectief (productontwikkeling)</a:t>
            </a:r>
            <a:endParaRPr lang="en-NL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5592A-2467-FAEC-2200-10F030A4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1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3BB6-F9B3-3C3D-7E6C-628E48E7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Voorbeelden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603FC-2963-E0F2-F463-16D418B8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11" name="Content Placeholder 10" descr="A picture containing kitchenware, turner&#10;&#10;Description automatically generated">
            <a:extLst>
              <a:ext uri="{FF2B5EF4-FFF2-40B4-BE49-F238E27FC236}">
                <a16:creationId xmlns:a16="http://schemas.microsoft.com/office/drawing/2014/main" id="{7FB6EADB-A4B9-B80C-4284-B42D20A368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48" y="1386682"/>
            <a:ext cx="1434531" cy="3262312"/>
          </a:xfrm>
        </p:spPr>
      </p:pic>
      <p:pic>
        <p:nvPicPr>
          <p:cNvPr id="3074" name="Picture 2" descr="Lego Plants for Plants range made from sugarcane">
            <a:extLst>
              <a:ext uri="{FF2B5EF4-FFF2-40B4-BE49-F238E27FC236}">
                <a16:creationId xmlns:a16="http://schemas.microsoft.com/office/drawing/2014/main" id="{62E11F62-F11E-DDAD-8C08-F83FF9F52A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969" y="2627498"/>
            <a:ext cx="3609891" cy="224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vobarefoot Ultra Blooms: Earth-Friendly Running Shoes Made of Algae |  WIRED">
            <a:extLst>
              <a:ext uri="{FF2B5EF4-FFF2-40B4-BE49-F238E27FC236}">
                <a16:creationId xmlns:a16="http://schemas.microsoft.com/office/drawing/2014/main" id="{AC6A8AAB-E2B8-9314-619E-EA1A3995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62" y="4585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oserie Teether – Zsig">
            <a:extLst>
              <a:ext uri="{FF2B5EF4-FFF2-40B4-BE49-F238E27FC236}">
                <a16:creationId xmlns:a16="http://schemas.microsoft.com/office/drawing/2014/main" id="{5CC34C96-83E7-A16B-EDCB-9B9EF6A3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82" y="2140854"/>
            <a:ext cx="2508140" cy="25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63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3BB6-F9B3-3C3D-7E6C-628E48E7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Voorbeelden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603FC-2963-E0F2-F463-16D418B8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5</a:t>
            </a:fld>
            <a:endParaRPr lang="en-US" dirty="0"/>
          </a:p>
        </p:txBody>
      </p:sp>
      <p:pic>
        <p:nvPicPr>
          <p:cNvPr id="8" name="Content Placeholder 7" descr="A close-up of a shoe&#10;&#10;Description automatically generated with low confidence">
            <a:extLst>
              <a:ext uri="{FF2B5EF4-FFF2-40B4-BE49-F238E27FC236}">
                <a16:creationId xmlns:a16="http://schemas.microsoft.com/office/drawing/2014/main" id="{6586DBA4-B0BD-2446-A501-3FE0CC0AF4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5380" y="1370013"/>
            <a:ext cx="3133389" cy="3262312"/>
          </a:xfrm>
        </p:spPr>
      </p:pic>
      <p:pic>
        <p:nvPicPr>
          <p:cNvPr id="5122" name="Picture 2" descr="Skarvan Biobased Pants – Biobasiertes Beinkleid | VAUDE Nederland">
            <a:extLst>
              <a:ext uri="{FF2B5EF4-FFF2-40B4-BE49-F238E27FC236}">
                <a16:creationId xmlns:a16="http://schemas.microsoft.com/office/drawing/2014/main" id="{4453480D-CFA3-1E34-3331-5EA950969F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15864"/>
            <a:ext cx="4005263" cy="30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0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4F12-9F62-AF09-24B2-D80D98C4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Bio-based plastics: soorten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C128D4B8-1A60-B005-DCFA-67E03131D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8598" y="1105388"/>
            <a:ext cx="6997148" cy="35269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A3C86-FDB8-0369-EB38-7387E43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8" name="Picture 2" descr="Compostable Paper Cups - Phade Products">
            <a:extLst>
              <a:ext uri="{FF2B5EF4-FFF2-40B4-BE49-F238E27FC236}">
                <a16:creationId xmlns:a16="http://schemas.microsoft.com/office/drawing/2014/main" id="{DBEA4526-82C5-1FEC-2656-DBC915A903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98" y="956633"/>
            <a:ext cx="2382178" cy="161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oca-Cola to develop 100% renewable PlantBottles on global scale |  packagingdigest.com">
            <a:extLst>
              <a:ext uri="{FF2B5EF4-FFF2-40B4-BE49-F238E27FC236}">
                <a16:creationId xmlns:a16="http://schemas.microsoft.com/office/drawing/2014/main" id="{B569B7B9-CB3A-5734-1E20-7FE70EC90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56" y="986372"/>
            <a:ext cx="1560813" cy="17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4304D-5CF2-3081-699C-EF6B4C7C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93FE9-A2DE-473E-E6F6-80574B9DD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028" name="Picture 4" descr="Using Bio-Based Feedstocks to Reduce Carbon Intensity">
            <a:extLst>
              <a:ext uri="{FF2B5EF4-FFF2-40B4-BE49-F238E27FC236}">
                <a16:creationId xmlns:a16="http://schemas.microsoft.com/office/drawing/2014/main" id="{DB6FC916-816C-622C-624C-8B20FC4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0"/>
            <a:ext cx="914280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89B037-60DD-E376-2BAF-4B94CFBD119B}"/>
              </a:ext>
            </a:extLst>
          </p:cNvPr>
          <p:cNvSpPr txBox="1"/>
          <p:nvPr/>
        </p:nvSpPr>
        <p:spPr>
          <a:xfrm>
            <a:off x="521208" y="463748"/>
            <a:ext cx="7434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Eerste generatie grondstoffen </a:t>
            </a:r>
          </a:p>
        </p:txBody>
      </p:sp>
    </p:spTree>
    <p:extLst>
      <p:ext uri="{BB962C8B-B14F-4D97-AF65-F5344CB8AC3E}">
        <p14:creationId xmlns:p14="http://schemas.microsoft.com/office/powerpoint/2010/main" val="1173381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D17E-1085-8CBF-149E-0DC594DD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Tweede generatie grondstoffen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2F791-ABEE-010A-CE7D-E6253DB3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047B8-740B-6B4B-A4AB-D250FBF21A00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5" name="Picture 2" descr="Bagasse: an eco-friendly material that can replace plastic">
            <a:extLst>
              <a:ext uri="{FF2B5EF4-FFF2-40B4-BE49-F238E27FC236}">
                <a16:creationId xmlns:a16="http://schemas.microsoft.com/office/drawing/2014/main" id="{2A87F660-1533-EBE8-1DC1-59085BE026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 b="-3"/>
          <a:stretch/>
        </p:blipFill>
        <p:spPr bwMode="auto">
          <a:xfrm>
            <a:off x="628649" y="1612957"/>
            <a:ext cx="4349772" cy="29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 future of second-generation biomass | McKinsey">
            <a:extLst>
              <a:ext uri="{FF2B5EF4-FFF2-40B4-BE49-F238E27FC236}">
                <a16:creationId xmlns:a16="http://schemas.microsoft.com/office/drawing/2014/main" id="{9E0E0549-3797-FC8A-76D3-8E9FA5A0D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4" r="-2" b="13417"/>
          <a:stretch/>
        </p:blipFill>
        <p:spPr bwMode="auto">
          <a:xfrm>
            <a:off x="4659342" y="1612957"/>
            <a:ext cx="4352492" cy="29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00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oio10.jpg" descr="5oio10.jpg">
            <a:extLst>
              <a:ext uri="{FF2B5EF4-FFF2-40B4-BE49-F238E27FC236}">
                <a16:creationId xmlns:a16="http://schemas.microsoft.com/office/drawing/2014/main" id="{6FE83946-3D73-D252-62CE-DAFB6DC81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9915"/>
      </p:ext>
    </p:extLst>
  </p:cSld>
  <p:clrMapOvr>
    <a:masterClrMapping/>
  </p:clrMapOvr>
</p:sld>
</file>

<file path=ppt/theme/theme1.xml><?xml version="1.0" encoding="utf-8"?>
<a:theme xmlns:a="http://schemas.openxmlformats.org/drawingml/2006/main" name="Delf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15121</TotalTime>
  <Words>707</Words>
  <Application>Microsoft Macintosh PowerPoint</Application>
  <PresentationFormat>On-screen Show (16:9)</PresentationFormat>
  <Paragraphs>148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Arial</vt:lpstr>
      <vt:lpstr>Roboto Slab Medium</vt:lpstr>
      <vt:lpstr>Roboto Slab</vt:lpstr>
      <vt:lpstr>Delft Design</vt:lpstr>
      <vt:lpstr>Bio-based Plastics Conny Bakker</vt:lpstr>
      <vt:lpstr>KEM case study: bio-based plastics</vt:lpstr>
      <vt:lpstr>Uitgangspunten</vt:lpstr>
      <vt:lpstr>Voorbeelden</vt:lpstr>
      <vt:lpstr>Voorbeelden</vt:lpstr>
      <vt:lpstr>Bio-based plastics: soorten</vt:lpstr>
      <vt:lpstr>PowerPoint Presentation</vt:lpstr>
      <vt:lpstr>Tweede generatie grondstoffen </vt:lpstr>
      <vt:lpstr>PowerPoint Presentation</vt:lpstr>
      <vt:lpstr>Aanpak (volgens KEMs)</vt:lpstr>
      <vt:lpstr>1. Visie en verbeelding</vt:lpstr>
      <vt:lpstr>1. Visie en verbeelding</vt:lpstr>
      <vt:lpstr>1. Visie en verbeelding: conclusies</vt:lpstr>
      <vt:lpstr>PowerPoint Presentation</vt:lpstr>
      <vt:lpstr>1. Visie en verbeelding</vt:lpstr>
      <vt:lpstr>1. Visie en verbeelding: vervolg</vt:lpstr>
      <vt:lpstr>2. Participatie en co-creatie</vt:lpstr>
      <vt:lpstr>2. Participatie en co-creatie</vt:lpstr>
      <vt:lpstr>2. Participatie en co-creatie</vt:lpstr>
      <vt:lpstr>2. Participatie en co-creatie</vt:lpstr>
      <vt:lpstr>3. Effectmeting (LCA)</vt:lpstr>
      <vt:lpstr>PowerPoint Presentation</vt:lpstr>
      <vt:lpstr>3. Effectmeting (LCA): conclusie</vt:lpstr>
      <vt:lpstr>Conclusie</vt:lpstr>
      <vt:lpstr>Conclusie bio-based plastics</vt:lpstr>
      <vt:lpstr>Conclusie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Delft Design</dc:title>
  <dc:creator>Bouman, Nijs</dc:creator>
  <cp:lastModifiedBy>Conny Bakker - IO</cp:lastModifiedBy>
  <cp:revision>331</cp:revision>
  <dcterms:modified xsi:type="dcterms:W3CDTF">2023-05-09T07:58:27Z</dcterms:modified>
</cp:coreProperties>
</file>