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1" r:id="rId5"/>
    <p:sldId id="258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B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4660"/>
  </p:normalViewPr>
  <p:slideViewPr>
    <p:cSldViewPr snapToGrid="0">
      <p:cViewPr>
        <p:scale>
          <a:sx n="69" d="100"/>
          <a:sy n="69" d="100"/>
        </p:scale>
        <p:origin x="1888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614178-975F-9547-CAA5-8B704AB36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22A886-3DF9-EA57-1FD9-E9AB744A5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C0CA62-66C6-8A65-2002-E9FFFB54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68F89C-D02B-5DF1-7D6B-446CB3B4F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0D3346-BF5F-8292-CB25-3CA98487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036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E4154-7A96-3468-ACD0-A33F803A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DDD99F-B6C2-3592-B369-88A930DEE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ED73AE-E2BF-90AB-8870-39469B6A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3B25A6-DCAC-CE18-4265-E531A85E0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FE157D-9A65-5984-2363-82158EED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932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78E8D10-7DD7-8E08-6EE1-122585F6F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8C9D3D-7A07-5872-B554-0DCE3C11A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578780-2FBC-F6C8-B771-6D0C98AC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17192C-BB83-D2AA-FEF3-CF9BA0DB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C9DBD9-018F-972F-070C-BCFC03E3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65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03134A-7799-228B-2A5A-B99A11F1A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6344A8-5D6D-FC25-8635-8567474AD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4D1163-5858-FF6E-890F-15BDBC61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809D4D-BD22-D55E-9A93-AE0D69E2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BEA655-17B2-AC01-1A78-AA5AFB32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36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A3362-483D-6FBE-BA3F-7C1EBA43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7FFC3A-5889-62FE-27D1-9C902A782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950A9-1635-0D70-7BBD-BD3F7C33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A69DDF-00D0-7140-40CE-23757972A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7C84EF-16A1-765A-5952-32FB11D6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09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C0AD17-42A6-900D-DF6D-2A42BDB9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318AE-314E-AB7C-2238-70172FA4C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9967CB-F11C-091B-2B9E-674D9F29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2D4862-521A-FACF-91A1-34A5FE129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FE560A-043B-CF09-1919-2E3F1CB9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08C273-47FF-040F-A8DB-71D0A85A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135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C3392C-23DB-7FEE-D32B-A92AB2D7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98056A-BB7F-EFF6-ECB8-36DA45571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6E3C1C-7E53-DC0C-659D-FE5C78009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C59BDA-4282-CDDB-876B-E01851071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810D0E8-A814-E49A-68DB-66664C355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7872EC-3A18-AD5F-DED5-2EEC1A01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6BD32DE-EFE5-5032-B5CA-1A045D50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6ABD38-EC2D-FEC4-2D34-72E66586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92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E43816-F08F-5D44-7161-11A2D52D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8BCD64-042D-D7EA-D0C1-BE1D98BC4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EBE9B3-B50F-4462-CF2E-5FD6C585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C4F1129-9D8F-7B49-C6C4-5949ECFA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7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5DB01A-5A0C-190B-13C5-C8038B99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1A2085-C051-C586-FBD4-3D804B04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AC99A0-DB19-200C-1085-FF9EB2EC5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504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538DA0-3951-53A8-CDBF-74030EF2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00D10-86B5-1A62-3CD2-99C0D31AC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F8C05B-6401-DF1F-0005-08E5B6DC2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BE4E11-BF6F-B68F-24EC-14AD4771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2527FD-8D57-1C11-CEC0-84B98FB26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E45BD2-515A-A364-D3CE-F8C41964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55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761A9-46F6-4361-D4AF-362AE9DA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5D4440-C8C7-E242-D56D-A771ED25E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B604A0-A2A6-1680-7AAD-CD40B416F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61AFAD-D049-FEFA-BA30-1761AF95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ABD25B-1F97-8834-E76B-C5696258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78BC5E-30B2-A537-77ED-D58362E3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25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F47BE4-06A4-7E57-0B2E-F0C5C731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B1A975-A1CD-1DD8-2BB7-8BCDEE1E1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FD3469-0EA5-CD1C-16E9-11FD515CB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731C9-62F0-4618-84BE-132BB827050C}" type="datetimeFigureOut">
              <a:rPr lang="nl-NL" smtClean="0"/>
              <a:t>04-05-23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15F00F-7098-9053-8AE8-573E8650A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98891-8BDF-BC00-A428-C6ED35928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DA06-DF6E-4EED-894A-B7B238FA93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25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3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7.jpeg"/><Relationship Id="rId7" Type="http://schemas.openxmlformats.org/officeDocument/2006/relationships/image" Target="../media/image24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jpeg"/><Relationship Id="rId12" Type="http://schemas.openxmlformats.org/officeDocument/2006/relationships/image" Target="../media/image26.jpeg"/><Relationship Id="rId13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7.jpeg"/><Relationship Id="rId7" Type="http://schemas.openxmlformats.org/officeDocument/2006/relationships/image" Target="../media/image24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27.jp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178C22-D12D-718A-D367-D74B15B4D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097" y="2117408"/>
            <a:ext cx="7734300" cy="2387600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>
                <a:latin typeface="Helvetica Neue" charset="0"/>
                <a:ea typeface="Helvetica Neue" charset="0"/>
                <a:cs typeface="Helvetica Neue" charset="0"/>
              </a:rPr>
              <a:t>KEMs voor maatschappelijke </a:t>
            </a:r>
            <a:br>
              <a:rPr lang="nl-NL" sz="4400" b="1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nl-NL" sz="4400" b="1" dirty="0">
                <a:latin typeface="Helvetica Neue" charset="0"/>
                <a:ea typeface="Helvetica Neue" charset="0"/>
                <a:cs typeface="Helvetica Neue" charset="0"/>
              </a:rPr>
              <a:t>transities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39AE3E-18E4-65DB-1A71-3ACFF1FF6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097" y="5449715"/>
            <a:ext cx="9144000" cy="1655762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nl-NL" sz="2000" dirty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Paul </a:t>
            </a:r>
            <a:r>
              <a:rPr lang="nl-NL" sz="2000" dirty="0" err="1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Hekkert</a:t>
            </a:r>
            <a:endParaRPr lang="nl-NL" sz="2000" dirty="0">
              <a:solidFill>
                <a:schemeClr val="bg2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l">
              <a:lnSpc>
                <a:spcPct val="70000"/>
              </a:lnSpc>
            </a:pPr>
            <a:r>
              <a:rPr lang="nl-NL" sz="2000" dirty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Hoogleraar Industrieel Ontwerpen TU Delft</a:t>
            </a:r>
          </a:p>
          <a:p>
            <a:pPr algn="l">
              <a:lnSpc>
                <a:spcPct val="70000"/>
              </a:lnSpc>
            </a:pPr>
            <a:r>
              <a:rPr lang="nl-NL" sz="2000" dirty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Wetenschappelijk boegbeeld </a:t>
            </a:r>
            <a:r>
              <a:rPr lang="nl-NL" sz="2000" dirty="0" smtClean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topsector Creatieve </a:t>
            </a:r>
            <a:r>
              <a:rPr lang="nl-NL" sz="2000" dirty="0">
                <a:solidFill>
                  <a:schemeClr val="bg2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Industrie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4EE773BE-7AE1-106C-A96C-D318B6F60DB9}"/>
              </a:ext>
            </a:extLst>
          </p:cNvPr>
          <p:cNvSpPr txBox="1">
            <a:spLocks/>
          </p:cNvSpPr>
          <p:nvPr/>
        </p:nvSpPr>
        <p:spPr>
          <a:xfrm>
            <a:off x="639097" y="207055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600" i="1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9 mei 2023 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58F2B345-DD7E-CC76-2829-500320317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18529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3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889102A-2F30-97CE-9C9D-BAEA1E8FBD6D}"/>
              </a:ext>
            </a:extLst>
          </p:cNvPr>
          <p:cNvGrpSpPr/>
          <p:nvPr/>
        </p:nvGrpSpPr>
        <p:grpSpPr>
          <a:xfrm>
            <a:off x="-140301" y="121971"/>
            <a:ext cx="12201349" cy="6557540"/>
            <a:chOff x="-140301" y="121971"/>
            <a:chExt cx="12201349" cy="65575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2827CE2-1DFC-9AD7-0841-B49CA943E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921" y="150230"/>
              <a:ext cx="3452281" cy="3452281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xmlns="" id="{5472A1EE-F21F-D26F-FFCE-E06E2CB08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455" y="3170715"/>
              <a:ext cx="3452281" cy="3452281"/>
            </a:xfrm>
            <a:prstGeom prst="rect">
              <a:avLst/>
            </a:prstGeom>
          </p:spPr>
        </p:pic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E2782744-B83A-0680-05FD-05DCCAA89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301" y="3198973"/>
              <a:ext cx="3452281" cy="34522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4DED37B-9676-C950-D53C-48CA7668B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8767" y="121971"/>
              <a:ext cx="3452281" cy="3452281"/>
            </a:xfrm>
            <a:prstGeom prst="rect">
              <a:avLst/>
            </a:prstGeom>
          </p:spPr>
        </p:pic>
        <p:pic>
          <p:nvPicPr>
            <p:cNvPr id="14" name="Picture 13" descr="A person standing in front of a 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343BF95-DD25-3BD0-8BDD-F5DA611A4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656" y="121972"/>
              <a:ext cx="3452281" cy="3452281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3C2D3693-CFD6-2F1B-ED83-F8941195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655" y="3227230"/>
              <a:ext cx="3452281" cy="3452281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xmlns="" id="{9E21A3E1-16DF-F118-0AAC-261E8773E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301" y="3198973"/>
              <a:ext cx="3452281" cy="3452281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xmlns="" id="{CAD3395A-4AEB-3BCA-2079-D67D3A55E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300" y="178488"/>
              <a:ext cx="3452281" cy="345228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939544-57AC-D444-1EC8-F9AB37A35902}"/>
              </a:ext>
            </a:extLst>
          </p:cNvPr>
          <p:cNvSpPr txBox="1">
            <a:spLocks/>
          </p:cNvSpPr>
          <p:nvPr/>
        </p:nvSpPr>
        <p:spPr>
          <a:xfrm>
            <a:off x="3383056" y="178489"/>
            <a:ext cx="5392334" cy="5073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 err="1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Key</a:t>
            </a:r>
            <a:r>
              <a:rPr lang="nl-NL" sz="2800" b="1" dirty="0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nl-NL" sz="2800" b="1" dirty="0" err="1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Enabling</a:t>
            </a:r>
            <a:r>
              <a:rPr lang="nl-NL" sz="2800" b="1" dirty="0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nl-NL" sz="2800" b="1" dirty="0" err="1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Methodologies</a:t>
            </a:r>
            <a:endParaRPr lang="nl-NL" sz="2800" b="1" dirty="0">
              <a:solidFill>
                <a:srgbClr val="19B0A7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7A1DB3-0CDB-31A1-B719-15BE38756783}"/>
              </a:ext>
            </a:extLst>
          </p:cNvPr>
          <p:cNvSpPr txBox="1"/>
          <p:nvPr/>
        </p:nvSpPr>
        <p:spPr>
          <a:xfrm>
            <a:off x="0" y="7150765"/>
            <a:ext cx="26933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500" dirty="0">
                <a:latin typeface="AktivGrotesk-Regular" panose="020B0504020202020204" pitchFamily="34" charset="0"/>
              </a:rPr>
              <a:t>KEM </a:t>
            </a:r>
            <a:r>
              <a:rPr lang="nl-NL" sz="2500" dirty="0" err="1">
                <a:latin typeface="AktivGrotesk-Regular" panose="020B0504020202020204" pitchFamily="34" charset="0"/>
              </a:rPr>
              <a:t>categorieen</a:t>
            </a:r>
            <a:endParaRPr lang="nl-NL" sz="2500" dirty="0">
              <a:latin typeface="AktivGrotesk-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27CE2-1DFC-9AD7-0841-B49CA943E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21" y="150230"/>
            <a:ext cx="3452281" cy="34522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DED37B-9676-C950-D53C-48CA7668B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67" y="121971"/>
            <a:ext cx="3452281" cy="3452281"/>
          </a:xfrm>
          <a:prstGeom prst="rect">
            <a:avLst/>
          </a:prstGeom>
        </p:spPr>
      </p:pic>
      <p:pic>
        <p:nvPicPr>
          <p:cNvPr id="14" name="Picture 13" descr="A person standing in front of a logo&#10;&#10;Description automatically generated with medium confidence">
            <a:extLst>
              <a:ext uri="{FF2B5EF4-FFF2-40B4-BE49-F238E27FC236}">
                <a16:creationId xmlns:a16="http://schemas.microsoft.com/office/drawing/2014/main" xmlns="" id="{3343BF95-DD25-3BD0-8BDD-F5DA611A4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656" y="121972"/>
            <a:ext cx="3452281" cy="3452281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CAD3395A-4AEB-3BCA-2079-D67D3A55E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0" y="178488"/>
            <a:ext cx="3452281" cy="34522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F91649-45B4-00F9-C30F-CA6295B46899}"/>
              </a:ext>
            </a:extLst>
          </p:cNvPr>
          <p:cNvSpPr txBox="1"/>
          <p:nvPr/>
        </p:nvSpPr>
        <p:spPr>
          <a:xfrm>
            <a:off x="349901" y="3602511"/>
            <a:ext cx="24175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Stip op de </a:t>
            </a:r>
            <a:r>
              <a:rPr lang="nl-NL" b="1" i="0" dirty="0" smtClean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horizon</a:t>
            </a:r>
            <a: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</a:br>
            <a:r>
              <a:rPr lang="nl-NL" b="0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Richting geven aan verandering door een (gezamenlijk) doel te onderzoeken, ontwerpen en/of </a:t>
            </a:r>
            <a:r>
              <a:rPr lang="nl-NL" b="0" i="0" dirty="0" smtClean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visualiseren</a:t>
            </a:r>
            <a:endParaRPr lang="nl-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DCBFC67-1091-D3CE-9902-40935AB57041}"/>
              </a:ext>
            </a:extLst>
          </p:cNvPr>
          <p:cNvSpPr txBox="1"/>
          <p:nvPr/>
        </p:nvSpPr>
        <p:spPr>
          <a:xfrm>
            <a:off x="3008063" y="3629824"/>
            <a:ext cx="301166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Gezamenlijk verandering realiseren</a:t>
            </a:r>
            <a:b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</a:br>
            <a:r>
              <a:rPr lang="nl-NL" b="0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Het betrekken van belanghebbenden bij een vraagstuk om gezamenlijk de benodigde verandering te kunnen onderzoeken, vormgeven en </a:t>
            </a:r>
            <a:r>
              <a:rPr lang="nl-NL" b="0" i="0" dirty="0" smtClean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teweegbrengen</a:t>
            </a:r>
            <a:endParaRPr lang="nl-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5A3FD08-C035-F545-1DCC-60D394EFE70B}"/>
              </a:ext>
            </a:extLst>
          </p:cNvPr>
          <p:cNvSpPr txBox="1"/>
          <p:nvPr/>
        </p:nvSpPr>
        <p:spPr>
          <a:xfrm>
            <a:off x="6329714" y="3602511"/>
            <a:ext cx="25720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Grip op gedrag</a:t>
            </a:r>
            <a:b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</a:br>
            <a:r>
              <a:rPr lang="nl-NL" b="0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Verandering teweegbrengen door menselijk gedrag te leren begrijpen en te beïnvloeden, of mensen </a:t>
            </a:r>
            <a:r>
              <a:rPr lang="nl-NL" b="0" i="0" dirty="0" smtClean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in hun kracht te zetten</a:t>
            </a:r>
            <a:endParaRPr lang="nl-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034BF4D-5CD3-4E09-A271-8AAFF7F04808}"/>
              </a:ext>
            </a:extLst>
          </p:cNvPr>
          <p:cNvSpPr txBox="1"/>
          <p:nvPr/>
        </p:nvSpPr>
        <p:spPr>
          <a:xfrm>
            <a:off x="9249915" y="3574252"/>
            <a:ext cx="25203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Innoveren met behulp van experiment</a:t>
            </a:r>
            <a:b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</a:br>
            <a:r>
              <a:rPr lang="nl-NL" b="0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Het aanjagen en vormgeven van experiment om innovaties </a:t>
            </a:r>
            <a:r>
              <a:rPr lang="nl-NL" b="0" i="0" dirty="0" smtClean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te testen, ontwikkelen en/of klaar </a:t>
            </a:r>
            <a:r>
              <a:rPr lang="nl-NL" b="0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te stomen voor toepassing in de </a:t>
            </a:r>
            <a:r>
              <a:rPr lang="nl-NL" b="0" i="0" dirty="0" smtClean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praktijk</a:t>
            </a:r>
            <a:endParaRPr lang="nl-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9939544-57AC-D444-1EC8-F9AB37A35902}"/>
              </a:ext>
            </a:extLst>
          </p:cNvPr>
          <p:cNvSpPr txBox="1">
            <a:spLocks/>
          </p:cNvSpPr>
          <p:nvPr/>
        </p:nvSpPr>
        <p:spPr>
          <a:xfrm>
            <a:off x="3383056" y="178489"/>
            <a:ext cx="5392334" cy="5073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 err="1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Key</a:t>
            </a:r>
            <a:r>
              <a:rPr lang="nl-NL" sz="2800" b="1" dirty="0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nl-NL" sz="2800" b="1" dirty="0" err="1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Enabling</a:t>
            </a:r>
            <a:r>
              <a:rPr lang="nl-NL" sz="2800" b="1" dirty="0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nl-NL" sz="2800" b="1" dirty="0" err="1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Methodologies</a:t>
            </a:r>
            <a:endParaRPr lang="nl-NL" sz="2800" b="1" dirty="0">
              <a:solidFill>
                <a:srgbClr val="19B0A7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3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5472A1EE-F21F-D26F-FFCE-E06E2CB08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55" y="150230"/>
            <a:ext cx="3452281" cy="3452281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2782744-B83A-0680-05FD-05DCCAA89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01" y="178488"/>
            <a:ext cx="3452281" cy="345228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3C2D3693-CFD6-2F1B-ED83-F89411954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655" y="206745"/>
            <a:ext cx="3452281" cy="3452281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9E21A3E1-16DF-F118-0AAC-261E8773E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01" y="178488"/>
            <a:ext cx="3452281" cy="345228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AA15894-0DA6-6C74-D123-DE3979796CB4}"/>
              </a:ext>
            </a:extLst>
          </p:cNvPr>
          <p:cNvGrpSpPr/>
          <p:nvPr/>
        </p:nvGrpSpPr>
        <p:grpSpPr>
          <a:xfrm>
            <a:off x="467303" y="3540314"/>
            <a:ext cx="11444011" cy="3173791"/>
            <a:chOff x="467303" y="1086206"/>
            <a:chExt cx="11444011" cy="31737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546738E-2445-39E8-8251-9148D890B2BC}"/>
                </a:ext>
              </a:extLst>
            </p:cNvPr>
            <p:cNvSpPr txBox="1"/>
            <p:nvPr/>
          </p:nvSpPr>
          <p:spPr>
            <a:xfrm>
              <a:off x="467303" y="1120676"/>
              <a:ext cx="2795787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b="1" i="0" dirty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Waardevolle verandering</a:t>
              </a:r>
              <a:br>
                <a:rPr lang="nl-NL" b="1" i="0" dirty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</a:br>
              <a:r>
                <a:rPr lang="nl-NL" b="0" i="0" dirty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Nieuwe vormen van economische, maatschappelijke, culturele en/of ecologische waarde creëren en snelle opschaling van interventies mogelijk </a:t>
              </a:r>
              <a:r>
                <a:rPr lang="nl-NL" b="0" i="0" dirty="0" smtClean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maken</a:t>
              </a:r>
              <a:endParaRPr lang="nl-NL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363B9DD-F733-6E05-DE2D-CAD7F986F111}"/>
                </a:ext>
              </a:extLst>
            </p:cNvPr>
            <p:cNvSpPr txBox="1"/>
            <p:nvPr/>
          </p:nvSpPr>
          <p:spPr>
            <a:xfrm>
              <a:off x="3140162" y="1159956"/>
              <a:ext cx="315676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b="1" i="0" dirty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Verandering vanuit systeemperspectief</a:t>
              </a:r>
              <a:br>
                <a:rPr lang="nl-NL" b="1" i="0" dirty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</a:br>
              <a:r>
                <a:rPr lang="nl-NL" b="0" i="0" dirty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Transities begrijpen en vormgeven door middel van een toekomstgerichte en systeemgerichte </a:t>
              </a:r>
              <a:r>
                <a:rPr lang="nl-NL" b="0" i="0" dirty="0" smtClean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aanpak</a:t>
              </a:r>
              <a:endParaRPr lang="nl-NL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32A02AD-6E75-10AF-B0A0-C4DE3CAD8531}"/>
                </a:ext>
              </a:extLst>
            </p:cNvPr>
            <p:cNvSpPr txBox="1"/>
            <p:nvPr/>
          </p:nvSpPr>
          <p:spPr>
            <a:xfrm>
              <a:off x="9296204" y="1086206"/>
              <a:ext cx="2615110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b="1" i="0" dirty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Meten &amp; bijsturen</a:t>
              </a:r>
              <a:br>
                <a:rPr lang="nl-NL" b="1" i="0" dirty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</a:br>
              <a:r>
                <a:rPr lang="nl-NL" b="0" i="0" dirty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De verandering die een interventie (binnen een systeem) </a:t>
              </a:r>
              <a:r>
                <a:rPr lang="nl-NL" b="0" i="0" dirty="0" err="1" smtClean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teweeg-brengt</a:t>
              </a:r>
              <a:r>
                <a:rPr lang="nl-NL" b="0" i="0" dirty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, monitoren, zodat er, waar nodig, bijgestuurd kan </a:t>
              </a:r>
              <a:r>
                <a:rPr lang="nl-NL" b="0" i="0" dirty="0" smtClean="0">
                  <a:solidFill>
                    <a:srgbClr val="3C3C3B"/>
                  </a:solidFill>
                  <a:effectLst/>
                  <a:latin typeface="Helvetica Neue" charset="0"/>
                  <a:ea typeface="Helvetica Neue" charset="0"/>
                  <a:cs typeface="Helvetica Neue" charset="0"/>
                </a:rPr>
                <a:t>worden</a:t>
              </a:r>
              <a:endParaRPr lang="nl-NL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9939544-57AC-D444-1EC8-F9AB37A35902}"/>
              </a:ext>
            </a:extLst>
          </p:cNvPr>
          <p:cNvSpPr txBox="1">
            <a:spLocks/>
          </p:cNvSpPr>
          <p:nvPr/>
        </p:nvSpPr>
        <p:spPr>
          <a:xfrm>
            <a:off x="3383056" y="178489"/>
            <a:ext cx="5392334" cy="5073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dirty="0" err="1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Key</a:t>
            </a:r>
            <a:r>
              <a:rPr lang="nl-NL" sz="2800" b="1" dirty="0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nl-NL" sz="2800" b="1" dirty="0" err="1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Enabling</a:t>
            </a:r>
            <a:r>
              <a:rPr lang="nl-NL" sz="2800" b="1" dirty="0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nl-NL" sz="2800" b="1" dirty="0" err="1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Methodologies</a:t>
            </a:r>
            <a:endParaRPr lang="nl-NL" sz="2800" b="1" dirty="0">
              <a:solidFill>
                <a:srgbClr val="19B0A7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5AF136-C8DF-A41B-12C9-CFEFB968AE81}"/>
              </a:ext>
            </a:extLst>
          </p:cNvPr>
          <p:cNvSpPr txBox="1"/>
          <p:nvPr/>
        </p:nvSpPr>
        <p:spPr>
          <a:xfrm>
            <a:off x="6355715" y="3602511"/>
            <a:ext cx="24196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i="0" dirty="0" err="1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Working</a:t>
            </a:r>
            <a: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 (</a:t>
            </a:r>
            <a:r>
              <a:rPr lang="nl-NL" b="1" i="0" dirty="0" err="1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with</a:t>
            </a:r>
            <a: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) </a:t>
            </a:r>
            <a:r>
              <a:rPr lang="nl-NL" b="1" i="0" dirty="0" err="1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the</a:t>
            </a:r>
            <a: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nl-NL" b="1" i="0" dirty="0" err="1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rules</a:t>
            </a:r>
            <a: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 of </a:t>
            </a:r>
            <a:r>
              <a:rPr lang="nl-NL" b="1" i="0" dirty="0" err="1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the</a:t>
            </a:r>
            <a: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 game</a:t>
            </a:r>
            <a:br>
              <a:rPr lang="nl-NL" b="1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</a:br>
            <a:r>
              <a:rPr lang="nl-NL" b="0" i="0" dirty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Inzicht geven in de effecten van instituties en ondersteunen van institutionele </a:t>
            </a:r>
            <a:r>
              <a:rPr lang="nl-NL" b="0" i="0" dirty="0" err="1" smtClean="0">
                <a:solidFill>
                  <a:srgbClr val="3C3C3B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veranderings-processen</a:t>
            </a:r>
            <a:endParaRPr lang="nl-NL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01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B850BF77-4875-07AC-DED6-994DF72B8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DDD64FF9-D9BB-2F92-EF53-4981F8344D4B}"/>
              </a:ext>
            </a:extLst>
          </p:cNvPr>
          <p:cNvSpPr txBox="1">
            <a:spLocks/>
          </p:cNvSpPr>
          <p:nvPr/>
        </p:nvSpPr>
        <p:spPr>
          <a:xfrm>
            <a:off x="762000" y="2961783"/>
            <a:ext cx="4572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Hoe kan je met KEMs aan de slag?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KEMs toepassen in de praktijk vraagt een getrainde </a:t>
            </a:r>
            <a:r>
              <a:rPr lang="nl-NL" sz="2000" dirty="0" smtClean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professional</a:t>
            </a:r>
            <a:endParaRPr lang="nl-NL" sz="2000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indent="0">
              <a:buNone/>
            </a:pPr>
            <a:endParaRPr lang="nl-NL" sz="2000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FD21E8-9C80-51EA-1416-CA3073F32E23}"/>
              </a:ext>
            </a:extLst>
          </p:cNvPr>
          <p:cNvSpPr txBox="1"/>
          <p:nvPr/>
        </p:nvSpPr>
        <p:spPr>
          <a:xfrm>
            <a:off x="0" y="7150765"/>
            <a:ext cx="34259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500" dirty="0">
                <a:latin typeface="AktivGrotesk-Regular" panose="020B0504020202020204" pitchFamily="34" charset="0"/>
              </a:rPr>
              <a:t>Disclaimer toepassing</a:t>
            </a:r>
          </a:p>
        </p:txBody>
      </p:sp>
    </p:spTree>
    <p:extLst>
      <p:ext uri="{BB962C8B-B14F-4D97-AF65-F5344CB8AC3E}">
        <p14:creationId xmlns:p14="http://schemas.microsoft.com/office/powerpoint/2010/main" val="128986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FD21E8-9C80-51EA-1416-CA3073F32E23}"/>
              </a:ext>
            </a:extLst>
          </p:cNvPr>
          <p:cNvSpPr txBox="1"/>
          <p:nvPr/>
        </p:nvSpPr>
        <p:spPr>
          <a:xfrm>
            <a:off x="0" y="7150765"/>
            <a:ext cx="2147094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500" dirty="0">
                <a:latin typeface="AktivGrotesk-Regular" panose="020B0504020202020204" pitchFamily="34" charset="0"/>
              </a:rPr>
              <a:t>KEM agenda is geen volledige catalogus van alle beschikbare methoden</a:t>
            </a:r>
          </a:p>
          <a:p>
            <a:pPr>
              <a:spcAft>
                <a:spcPts val="600"/>
              </a:spcAft>
            </a:pPr>
            <a:r>
              <a:rPr lang="nl-NL" sz="2500" dirty="0">
                <a:latin typeface="AktivGrotesk-Regular" panose="020B0504020202020204" pitchFamily="34" charset="0"/>
              </a:rPr>
              <a:t>KEM agenda bevat generieke methoden; methoden die je altijd kan toepassen ongeacht soort transitie waarop je je richt.</a:t>
            </a:r>
          </a:p>
          <a:p>
            <a:pPr>
              <a:spcAft>
                <a:spcPts val="600"/>
              </a:spcAft>
            </a:pPr>
            <a:r>
              <a:rPr lang="nl-NL" sz="2500" dirty="0">
                <a:latin typeface="AktivGrotesk-Regular" panose="020B0504020202020204" pitchFamily="34" charset="0"/>
              </a:rPr>
              <a:t>maar er zijn ook methoden ontwikkeld die specifiek zijn voor een specifieke transitie. die zijn hier niet in opgenomen. zoals bijv. circulaire economie.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97FB5A-0052-6D24-828E-5842A9A39A27}"/>
              </a:ext>
            </a:extLst>
          </p:cNvPr>
          <p:cNvSpPr/>
          <p:nvPr/>
        </p:nvSpPr>
        <p:spPr>
          <a:xfrm>
            <a:off x="-1" y="0"/>
            <a:ext cx="787563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D07B4B-1FD5-F8E1-1CED-23BC792C0A48}"/>
              </a:ext>
            </a:extLst>
          </p:cNvPr>
          <p:cNvSpPr txBox="1"/>
          <p:nvPr/>
        </p:nvSpPr>
        <p:spPr>
          <a:xfrm>
            <a:off x="682498" y="450829"/>
            <a:ext cx="61895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KEM-agenda: </a:t>
            </a:r>
            <a:r>
              <a:rPr lang="nl-NL" sz="2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generieke </a:t>
            </a:r>
            <a:r>
              <a:rPr lang="nl-NL" sz="2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methoden</a:t>
            </a:r>
          </a:p>
        </p:txBody>
      </p:sp>
      <p:pic>
        <p:nvPicPr>
          <p:cNvPr id="9218" name="Picture 2" descr="Hoe circuleren materialen in een circulaire economie? – Kenniskaarten – het  Groene Brein">
            <a:extLst>
              <a:ext uri="{FF2B5EF4-FFF2-40B4-BE49-F238E27FC236}">
                <a16:creationId xmlns:a16="http://schemas.microsoft.com/office/drawing/2014/main" xmlns="" id="{0F1B96EB-1EF0-E93A-39C6-E88336364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91" y="1997305"/>
            <a:ext cx="3711802" cy="286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IS Publishers | VIP Vision in Product Design (paperback ed.) - BIS  Publishers">
            <a:extLst>
              <a:ext uri="{FF2B5EF4-FFF2-40B4-BE49-F238E27FC236}">
                <a16:creationId xmlns:a16="http://schemas.microsoft.com/office/drawing/2014/main" xmlns="" id="{E0D1CAA1-C31D-B7EB-4EB8-A87E255D6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8" y="1108992"/>
            <a:ext cx="2142829" cy="267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AB6FC65E-8D9E-06D1-418E-792EB7D92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8247" r="24092" b="12010"/>
          <a:stretch/>
        </p:blipFill>
        <p:spPr bwMode="auto">
          <a:xfrm>
            <a:off x="3123880" y="1096077"/>
            <a:ext cx="3577516" cy="51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xmlns="" id="{A26854CB-EDE5-FA07-40B4-F67ED74A7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8" y="4053032"/>
            <a:ext cx="2142829" cy="214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0C7530-E6A0-7526-6C79-7B26BD516F2E}"/>
              </a:ext>
            </a:extLst>
          </p:cNvPr>
          <p:cNvSpPr txBox="1"/>
          <p:nvPr/>
        </p:nvSpPr>
        <p:spPr>
          <a:xfrm>
            <a:off x="8387520" y="497854"/>
            <a:ext cx="35775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Transitie-specifiek</a:t>
            </a:r>
          </a:p>
        </p:txBody>
      </p:sp>
    </p:spTree>
    <p:extLst>
      <p:ext uri="{BB962C8B-B14F-4D97-AF65-F5344CB8AC3E}">
        <p14:creationId xmlns:p14="http://schemas.microsoft.com/office/powerpoint/2010/main" val="406670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map, group, several&#10;&#10;Description automatically generated">
            <a:extLst>
              <a:ext uri="{FF2B5EF4-FFF2-40B4-BE49-F238E27FC236}">
                <a16:creationId xmlns:a16="http://schemas.microsoft.com/office/drawing/2014/main" xmlns="" id="{D39AF517-6A5F-EDB2-D85C-C5B198BDC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5" b="38555"/>
          <a:stretch/>
        </p:blipFill>
        <p:spPr>
          <a:xfrm>
            <a:off x="0" y="0"/>
            <a:ext cx="12192000" cy="81367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91868" y="3657601"/>
            <a:ext cx="2616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19B0A7"/>
                </a:solidFill>
                <a:latin typeface="Helvetica Neue" charset="0"/>
                <a:ea typeface="Helvetica Neue" charset="0"/>
                <a:cs typeface="Helvetica Neue" charset="0"/>
              </a:rPr>
              <a:t>VRAGEN?</a:t>
            </a:r>
            <a:endParaRPr lang="en-US" sz="4000" b="1" dirty="0">
              <a:solidFill>
                <a:srgbClr val="19B0A7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Picture 3" descr="A picture containing text, map, group, several&#10;&#10;Description automatically generated">
            <a:extLst>
              <a:ext uri="{FF2B5EF4-FFF2-40B4-BE49-F238E27FC236}">
                <a16:creationId xmlns:a16="http://schemas.microsoft.com/office/drawing/2014/main" xmlns="" id="{EB2D146C-587D-5ABE-4445-30ECD39CB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5" b="38555"/>
          <a:stretch/>
        </p:blipFill>
        <p:spPr>
          <a:xfrm>
            <a:off x="4814668" y="10849082"/>
            <a:ext cx="4496802" cy="3001107"/>
          </a:xfrm>
          <a:prstGeom prst="rect">
            <a:avLst/>
          </a:prstGeom>
        </p:spPr>
      </p:pic>
      <p:pic>
        <p:nvPicPr>
          <p:cNvPr id="5" name="Picture 4" descr="A picture containing text, map, group, several&#10;&#10;Description automatically generated">
            <a:extLst>
              <a:ext uri="{FF2B5EF4-FFF2-40B4-BE49-F238E27FC236}">
                <a16:creationId xmlns:a16="http://schemas.microsoft.com/office/drawing/2014/main" xmlns="" id="{EB2D146C-587D-5ABE-4445-30ECD39CB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5" b="38555"/>
          <a:stretch/>
        </p:blipFill>
        <p:spPr>
          <a:xfrm>
            <a:off x="4967068" y="11001482"/>
            <a:ext cx="4496802" cy="3001107"/>
          </a:xfrm>
          <a:prstGeom prst="rect">
            <a:avLst/>
          </a:prstGeom>
        </p:spPr>
      </p:pic>
      <p:pic>
        <p:nvPicPr>
          <p:cNvPr id="6" name="Picture 5" descr="A picture containing text, map, group, several&#10;&#10;Description automatically generated">
            <a:extLst>
              <a:ext uri="{FF2B5EF4-FFF2-40B4-BE49-F238E27FC236}">
                <a16:creationId xmlns:a16="http://schemas.microsoft.com/office/drawing/2014/main" xmlns="" id="{EB2D146C-587D-5ABE-4445-30ECD39CB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5" b="38555"/>
          <a:stretch/>
        </p:blipFill>
        <p:spPr>
          <a:xfrm>
            <a:off x="5119468" y="11153882"/>
            <a:ext cx="4496802" cy="300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grass, hill&#10;&#10;Description automatically generated">
            <a:extLst>
              <a:ext uri="{FF2B5EF4-FFF2-40B4-BE49-F238E27FC236}">
                <a16:creationId xmlns:a16="http://schemas.microsoft.com/office/drawing/2014/main" xmlns="" id="{211D28E7-2F9A-54DA-1A49-EA3F5DC14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96" y="961293"/>
            <a:ext cx="3604848" cy="2403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0D59C1-4551-5755-EC53-A8EEB21FC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88" y="3663460"/>
            <a:ext cx="3204310" cy="2403232"/>
          </a:xfrm>
          <a:prstGeom prst="rect">
            <a:avLst/>
          </a:prstGeom>
        </p:spPr>
      </p:pic>
      <p:pic>
        <p:nvPicPr>
          <p:cNvPr id="3076" name="Picture 4" descr="7 Common Depression Symptoms In Women - How To Tell If You're Depressed |  Women's Health">
            <a:extLst>
              <a:ext uri="{FF2B5EF4-FFF2-40B4-BE49-F238E27FC236}">
                <a16:creationId xmlns:a16="http://schemas.microsoft.com/office/drawing/2014/main" xmlns="" id="{653B3990-C1F4-C055-73DD-46669B12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2" y="961293"/>
            <a:ext cx="3786097" cy="240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omorrow is Good: will we ever get rid of the traffic jam? - Innovation  Origins">
            <a:extLst>
              <a:ext uri="{FF2B5EF4-FFF2-40B4-BE49-F238E27FC236}">
                <a16:creationId xmlns:a16="http://schemas.microsoft.com/office/drawing/2014/main" xmlns="" id="{A06FC455-179F-8A2D-BD5F-9E06866A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15" y="3631467"/>
            <a:ext cx="3570729" cy="23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ow Can We Resist Rampant Consumerism? - Greenpeace USA">
            <a:extLst>
              <a:ext uri="{FF2B5EF4-FFF2-40B4-BE49-F238E27FC236}">
                <a16:creationId xmlns:a16="http://schemas.microsoft.com/office/drawing/2014/main" xmlns="" id="{43894A25-CF2C-B86C-D259-8A838A62A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316" y="7832335"/>
            <a:ext cx="3786098" cy="23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s air pollution making you dumb">
            <a:extLst>
              <a:ext uri="{FF2B5EF4-FFF2-40B4-BE49-F238E27FC236}">
                <a16:creationId xmlns:a16="http://schemas.microsoft.com/office/drawing/2014/main" xmlns="" id="{B554F479-A063-1A92-683A-915C3832B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/>
          <a:stretch/>
        </p:blipFill>
        <p:spPr bwMode="auto">
          <a:xfrm>
            <a:off x="8427588" y="966663"/>
            <a:ext cx="3238429" cy="23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9C74CF-10C8-2421-1A0C-8C5035AF5B20}"/>
              </a:ext>
            </a:extLst>
          </p:cNvPr>
          <p:cNvSpPr txBox="1"/>
          <p:nvPr/>
        </p:nvSpPr>
        <p:spPr>
          <a:xfrm>
            <a:off x="0" y="7150765"/>
            <a:ext cx="45464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500" dirty="0">
                <a:latin typeface="AktivGrotesk-Regular" panose="020B0504020202020204" pitchFamily="34" charset="0"/>
              </a:rPr>
              <a:t>Maatschappelijke uitdagingen</a:t>
            </a:r>
          </a:p>
        </p:txBody>
      </p:sp>
      <p:pic>
        <p:nvPicPr>
          <p:cNvPr id="3092" name="Picture 20" descr="Can polarisation be eroded by design? | openDemocracy">
            <a:extLst>
              <a:ext uri="{FF2B5EF4-FFF2-40B4-BE49-F238E27FC236}">
                <a16:creationId xmlns:a16="http://schemas.microsoft.com/office/drawing/2014/main" xmlns="" id="{2CF06CF4-2F29-D29A-1FD0-B52219361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" y="7817149"/>
            <a:ext cx="3408909" cy="24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Overstroming Montages, Juni 2016, regen in Frankrijk">
            <a:extLst>
              <a:ext uri="{FF2B5EF4-FFF2-40B4-BE49-F238E27FC236}">
                <a16:creationId xmlns:a16="http://schemas.microsoft.com/office/drawing/2014/main" xmlns="" id="{506F630B-3E5A-0AAA-9C28-6D5DA9361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8"/>
          <a:stretch/>
        </p:blipFill>
        <p:spPr bwMode="auto">
          <a:xfrm>
            <a:off x="560102" y="3607269"/>
            <a:ext cx="3786097" cy="23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xmlns="" id="{089118B7-5626-F03D-2BFD-F347FF040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306" y="8338864"/>
            <a:ext cx="3561035" cy="2138301"/>
          </a:xfrm>
          <a:prstGeom prst="rect">
            <a:avLst/>
          </a:prstGeom>
        </p:spPr>
      </p:pic>
      <p:pic>
        <p:nvPicPr>
          <p:cNvPr id="7" name="Picture 6" descr="A person sitting at a table with a computer and a cup&#10;&#10;Description automatically generated with low confidence">
            <a:extLst>
              <a:ext uri="{FF2B5EF4-FFF2-40B4-BE49-F238E27FC236}">
                <a16:creationId xmlns:a16="http://schemas.microsoft.com/office/drawing/2014/main" xmlns="" id="{E8DB0086-492C-16A6-3D11-704B804C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34" y="1167543"/>
            <a:ext cx="4505849" cy="2375123"/>
          </a:xfrm>
          <a:prstGeom prst="rect">
            <a:avLst/>
          </a:prstGeom>
        </p:spPr>
      </p:pic>
      <p:pic>
        <p:nvPicPr>
          <p:cNvPr id="2050" name="Picture 2" descr="944,600+ Green City Stock Photos, Pictures &amp; Royalty-Free Images - iStock |  Sustainable city, City, Eco city">
            <a:extLst>
              <a:ext uri="{FF2B5EF4-FFF2-40B4-BE49-F238E27FC236}">
                <a16:creationId xmlns:a16="http://schemas.microsoft.com/office/drawing/2014/main" xmlns="" id="{D787AB96-B88D-B873-3763-80C9BD5B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61" y="8376187"/>
            <a:ext cx="3993717" cy="266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GBTQ+ Pride Flags - Human Rights Campaign">
            <a:extLst>
              <a:ext uri="{FF2B5EF4-FFF2-40B4-BE49-F238E27FC236}">
                <a16:creationId xmlns:a16="http://schemas.microsoft.com/office/drawing/2014/main" xmlns="" id="{9241C77F-43A6-65A6-AE98-9A58B326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65" y="3820912"/>
            <a:ext cx="3561035" cy="186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w to embark on becoming a smart digital city of tomorrow">
            <a:extLst>
              <a:ext uri="{FF2B5EF4-FFF2-40B4-BE49-F238E27FC236}">
                <a16:creationId xmlns:a16="http://schemas.microsoft.com/office/drawing/2014/main" xmlns="" id="{C21624D5-C205-1E61-ACFE-EBB5EBAEF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65" y="1167544"/>
            <a:ext cx="3561035" cy="23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reen City: What Is a Sustainable City and Why Is It Important?">
            <a:extLst>
              <a:ext uri="{FF2B5EF4-FFF2-40B4-BE49-F238E27FC236}">
                <a16:creationId xmlns:a16="http://schemas.microsoft.com/office/drawing/2014/main" xmlns="" id="{73FE1FAB-2DCA-06B5-0320-0D5E4D655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355" y="3683240"/>
            <a:ext cx="3009428" cy="200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EALTHY ENVIRONMENT, HEALTHY PEOPLE">
            <a:extLst>
              <a:ext uri="{FF2B5EF4-FFF2-40B4-BE49-F238E27FC236}">
                <a16:creationId xmlns:a16="http://schemas.microsoft.com/office/drawing/2014/main" xmlns="" id="{7DCBCB3D-0C27-F646-E3A4-F34DB7E6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1541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Loop NYC was a 2017 plan that proposed transforming New York roadways into public parks. The brief imagines dedicated micro highways around the perimeter of Manhattan populated with self-driving cars in an electric blue. Above the highways would be pedestrian-accessible outdoor green spaces. “Communities would connect in unexpected ways,” EDG founder John Meyer says, “and the city would be a healthier place.”">
            <a:extLst>
              <a:ext uri="{FF2B5EF4-FFF2-40B4-BE49-F238E27FC236}">
                <a16:creationId xmlns:a16="http://schemas.microsoft.com/office/drawing/2014/main" xmlns="" id="{35880978-C75F-AA37-A900-9AED20433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68" y="1167544"/>
            <a:ext cx="3015274" cy="452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42D851-4F75-4013-B042-B327647367F0}"/>
              </a:ext>
            </a:extLst>
          </p:cNvPr>
          <p:cNvSpPr txBox="1"/>
          <p:nvPr/>
        </p:nvSpPr>
        <p:spPr>
          <a:xfrm>
            <a:off x="0" y="7150765"/>
            <a:ext cx="70407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500" dirty="0">
                <a:latin typeface="AktivGrotesk-Regular" panose="020B0504020202020204" pitchFamily="34" charset="0"/>
              </a:rPr>
              <a:t>Maatschappelijke </a:t>
            </a:r>
            <a:r>
              <a:rPr lang="nl-NL" sz="2500" dirty="0" smtClean="0">
                <a:latin typeface="AktivGrotesk-Regular" panose="020B0504020202020204" pitchFamily="34" charset="0"/>
              </a:rPr>
              <a:t>transities:</a:t>
            </a:r>
          </a:p>
          <a:p>
            <a:r>
              <a:rPr lang="nl-NL" sz="2500" dirty="0" smtClean="0">
                <a:latin typeface="AktivGrotesk-Regular" panose="020B0504020202020204" pitchFamily="34" charset="0"/>
              </a:rPr>
              <a:t>gezonde | duurzame | digitale | verbonden | inclusieve</a:t>
            </a:r>
            <a:endParaRPr lang="nl-NL" sz="2500" dirty="0">
              <a:latin typeface="AktivGrotesk-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3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4169DD87-3EBE-44CA-9654-8AE0466B2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6" descr="Everything to know about the future of self-driving cars - Maclean's">
            <a:extLst>
              <a:ext uri="{FF2B5EF4-FFF2-40B4-BE49-F238E27FC236}">
                <a16:creationId xmlns:a16="http://schemas.microsoft.com/office/drawing/2014/main" xmlns="" id="{3E27F62B-EA78-01BE-BB9C-7D32ADAC8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9" r="2" b="11081"/>
          <a:stretch/>
        </p:blipFill>
        <p:spPr bwMode="auto">
          <a:xfrm>
            <a:off x="192526" y="550518"/>
            <a:ext cx="5799477" cy="27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rtificial Intelligence (AI) - United States Department of State">
            <a:extLst>
              <a:ext uri="{FF2B5EF4-FFF2-40B4-BE49-F238E27FC236}">
                <a16:creationId xmlns:a16="http://schemas.microsoft.com/office/drawing/2014/main" xmlns="" id="{89716C5C-0591-496F-2AA5-F18758E4E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" r="-1" b="9631"/>
          <a:stretch/>
        </p:blipFill>
        <p:spPr bwMode="auto">
          <a:xfrm>
            <a:off x="6191622" y="550517"/>
            <a:ext cx="5796945" cy="27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at is Hyperloop? Everything you need to know about the race for  super-fast travel | ZDNET">
            <a:extLst>
              <a:ext uri="{FF2B5EF4-FFF2-40B4-BE49-F238E27FC236}">
                <a16:creationId xmlns:a16="http://schemas.microsoft.com/office/drawing/2014/main" xmlns="" id="{C6A63D86-9682-F03F-7CF8-6AC859CC0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5" r="2" b="22782"/>
          <a:stretch/>
        </p:blipFill>
        <p:spPr bwMode="auto">
          <a:xfrm>
            <a:off x="196714" y="3514856"/>
            <a:ext cx="5799477" cy="279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Rise of the Machines: Robot industry leads China Manufacturing 2025  strategy - EURObizEURObiz">
            <a:extLst>
              <a:ext uri="{FF2B5EF4-FFF2-40B4-BE49-F238E27FC236}">
                <a16:creationId xmlns:a16="http://schemas.microsoft.com/office/drawing/2014/main" xmlns="" id="{65884E86-78B3-5C4E-8387-8A69E15CC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0" r="-3" b="13558"/>
          <a:stretch/>
        </p:blipFill>
        <p:spPr bwMode="auto">
          <a:xfrm>
            <a:off x="6195810" y="3514855"/>
            <a:ext cx="5796945" cy="279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14F66E-251F-9591-BD04-7C4CF3DB1AE7}"/>
              </a:ext>
            </a:extLst>
          </p:cNvPr>
          <p:cNvSpPr txBox="1"/>
          <p:nvPr/>
        </p:nvSpPr>
        <p:spPr>
          <a:xfrm>
            <a:off x="0" y="7150765"/>
            <a:ext cx="41328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500" dirty="0" err="1">
                <a:latin typeface="AktivGrotesk-Regular" panose="020B0504020202020204" pitchFamily="34" charset="0"/>
              </a:rPr>
              <a:t>Key</a:t>
            </a:r>
            <a:r>
              <a:rPr lang="nl-NL" sz="2500" dirty="0">
                <a:latin typeface="AktivGrotesk-Regular" panose="020B0504020202020204" pitchFamily="34" charset="0"/>
              </a:rPr>
              <a:t> </a:t>
            </a:r>
            <a:r>
              <a:rPr lang="nl-NL" sz="2500" dirty="0" err="1">
                <a:latin typeface="AktivGrotesk-Regular" panose="020B0504020202020204" pitchFamily="34" charset="0"/>
              </a:rPr>
              <a:t>Enabling</a:t>
            </a:r>
            <a:r>
              <a:rPr lang="nl-NL" sz="2500" dirty="0">
                <a:latin typeface="AktivGrotesk-Regular" panose="020B0504020202020204" pitchFamily="34" charset="0"/>
              </a:rPr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8093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xmlns="" id="{4169DD87-3EBE-44CA-9654-8AE0466B2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7AA5E56-9B12-FCA3-68FB-49F523BE8CEA}"/>
              </a:ext>
            </a:extLst>
          </p:cNvPr>
          <p:cNvSpPr/>
          <p:nvPr/>
        </p:nvSpPr>
        <p:spPr>
          <a:xfrm>
            <a:off x="0" y="0"/>
            <a:ext cx="592454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93B279E-1EF6-074A-1AEB-2FC3C2D0BF60}"/>
              </a:ext>
            </a:extLst>
          </p:cNvPr>
          <p:cNvGrpSpPr/>
          <p:nvPr/>
        </p:nvGrpSpPr>
        <p:grpSpPr>
          <a:xfrm>
            <a:off x="7309137" y="0"/>
            <a:ext cx="3584014" cy="6858000"/>
            <a:chOff x="6840613" y="-4065558"/>
            <a:chExt cx="5150200" cy="9854893"/>
          </a:xfrm>
        </p:grpSpPr>
        <p:pic>
          <p:nvPicPr>
            <p:cNvPr id="1030" name="Picture 6" descr="Everything to know about the future of self-driving cars - Maclean's">
              <a:extLst>
                <a:ext uri="{FF2B5EF4-FFF2-40B4-BE49-F238E27FC236}">
                  <a16:creationId xmlns:a16="http://schemas.microsoft.com/office/drawing/2014/main" xmlns="" id="{66D4A8E3-22E1-D2C0-7E8D-D15C29C0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18" r="2" b="10882"/>
            <a:stretch/>
          </p:blipFill>
          <p:spPr bwMode="auto">
            <a:xfrm>
              <a:off x="6847047" y="-4065558"/>
              <a:ext cx="5143766" cy="2468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rtificial Intelligence (AI) - United States Department of State">
              <a:extLst>
                <a:ext uri="{FF2B5EF4-FFF2-40B4-BE49-F238E27FC236}">
                  <a16:creationId xmlns:a16="http://schemas.microsoft.com/office/drawing/2014/main" xmlns="" id="{F96DB832-33EF-3AA3-0788-E3DE16AD0B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" r="-1" b="9631"/>
            <a:stretch/>
          </p:blipFill>
          <p:spPr bwMode="auto">
            <a:xfrm>
              <a:off x="6847047" y="865222"/>
              <a:ext cx="5141520" cy="2468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What is Hyperloop? Everything you need to know about the race for  super-fast travel | ZDNET">
              <a:extLst>
                <a:ext uri="{FF2B5EF4-FFF2-40B4-BE49-F238E27FC236}">
                  <a16:creationId xmlns:a16="http://schemas.microsoft.com/office/drawing/2014/main" xmlns="" id="{E2212931-2D72-624C-BB12-03C58EACB5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15" r="2" b="22782"/>
            <a:stretch/>
          </p:blipFill>
          <p:spPr bwMode="auto">
            <a:xfrm>
              <a:off x="6840613" y="-1596834"/>
              <a:ext cx="5143766" cy="247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Rise of the Machines: Robot industry leads China Manufacturing 2025  strategy - EURObizEURObiz">
              <a:extLst>
                <a:ext uri="{FF2B5EF4-FFF2-40B4-BE49-F238E27FC236}">
                  <a16:creationId xmlns:a16="http://schemas.microsoft.com/office/drawing/2014/main" xmlns="" id="{AFEFA9B3-9836-AD7E-5778-ECA8E1D3F3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30" r="-3" b="13558"/>
            <a:stretch/>
          </p:blipFill>
          <p:spPr bwMode="auto">
            <a:xfrm>
              <a:off x="6847047" y="3312454"/>
              <a:ext cx="5141520" cy="247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3B11866-82AA-F776-B7EB-A81D05D1C39C}"/>
              </a:ext>
            </a:extLst>
          </p:cNvPr>
          <p:cNvGrpSpPr/>
          <p:nvPr/>
        </p:nvGrpSpPr>
        <p:grpSpPr>
          <a:xfrm>
            <a:off x="1006014" y="1174767"/>
            <a:ext cx="3912519" cy="4318357"/>
            <a:chOff x="564231" y="825143"/>
            <a:chExt cx="4942656" cy="5080358"/>
          </a:xfrm>
        </p:grpSpPr>
        <p:pic>
          <p:nvPicPr>
            <p:cNvPr id="3" name="Picture 2" descr="A person holding a game controller&#10;&#10;Description automatically generated with medium confidence">
              <a:extLst>
                <a:ext uri="{FF2B5EF4-FFF2-40B4-BE49-F238E27FC236}">
                  <a16:creationId xmlns:a16="http://schemas.microsoft.com/office/drawing/2014/main" xmlns="" id="{A6BF95E5-FBD3-C1D5-8346-6F2CC7411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83"/>
            <a:stretch/>
          </p:blipFill>
          <p:spPr>
            <a:xfrm>
              <a:off x="564231" y="4260277"/>
              <a:ext cx="2545303" cy="1645224"/>
            </a:xfrm>
            <a:prstGeom prst="rect">
              <a:avLst/>
            </a:prstGeom>
          </p:spPr>
        </p:pic>
        <p:pic>
          <p:nvPicPr>
            <p:cNvPr id="4" name="Picture 4" descr="LGBTQ+ Pride Flags - Human Rights Campaign">
              <a:extLst>
                <a:ext uri="{FF2B5EF4-FFF2-40B4-BE49-F238E27FC236}">
                  <a16:creationId xmlns:a16="http://schemas.microsoft.com/office/drawing/2014/main" xmlns="" id="{994B2518-31F8-5FE7-358C-D2CE8EFFF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31" y="2759942"/>
              <a:ext cx="2545303" cy="133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How to embark on becoming a smart digital city of tomorrow">
              <a:extLst>
                <a:ext uri="{FF2B5EF4-FFF2-40B4-BE49-F238E27FC236}">
                  <a16:creationId xmlns:a16="http://schemas.microsoft.com/office/drawing/2014/main" xmlns="" id="{6CF5BBB8-FE7B-198F-87B3-51327CBE2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97" y="825143"/>
              <a:ext cx="2545303" cy="1697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Green City: What Is a Sustainable City and Why Is It Important?">
              <a:extLst>
                <a:ext uri="{FF2B5EF4-FFF2-40B4-BE49-F238E27FC236}">
                  <a16:creationId xmlns:a16="http://schemas.microsoft.com/office/drawing/2014/main" xmlns="" id="{AA09A5A6-BA91-20E7-0815-AEA59C8D4C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7"/>
            <a:stretch/>
          </p:blipFill>
          <p:spPr bwMode="auto">
            <a:xfrm>
              <a:off x="3326109" y="4272537"/>
              <a:ext cx="2180778" cy="1632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Loop NYC was a 2017 plan that proposed transforming New York roadways into public parks. The brief imagines dedicated micro highways around the perimeter of Manhattan populated with self-driving cars in an electric blue. Above the highways would be pedestrian-accessible outdoor green spaces. “Communities would connect in unexpected ways,” EDG founder John Meyer says, “and the city would be a healthier place.”">
              <a:extLst>
                <a:ext uri="{FF2B5EF4-FFF2-40B4-BE49-F238E27FC236}">
                  <a16:creationId xmlns:a16="http://schemas.microsoft.com/office/drawing/2014/main" xmlns="" id="{C00D82C2-C9D5-1825-FBB7-40CBB4788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6109" y="825143"/>
              <a:ext cx="2180722" cy="327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356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xmlns="" id="{4169DD87-3EBE-44CA-9654-8AE0466B2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3B11866-82AA-F776-B7EB-A81D05D1C39C}"/>
              </a:ext>
            </a:extLst>
          </p:cNvPr>
          <p:cNvGrpSpPr/>
          <p:nvPr/>
        </p:nvGrpSpPr>
        <p:grpSpPr>
          <a:xfrm>
            <a:off x="1110717" y="1269821"/>
            <a:ext cx="3912519" cy="4318357"/>
            <a:chOff x="564231" y="825143"/>
            <a:chExt cx="4942656" cy="5080358"/>
          </a:xfrm>
        </p:grpSpPr>
        <p:pic>
          <p:nvPicPr>
            <p:cNvPr id="3" name="Picture 2" descr="A person holding a game controller&#10;&#10;Description automatically generated with medium confidence">
              <a:extLst>
                <a:ext uri="{FF2B5EF4-FFF2-40B4-BE49-F238E27FC236}">
                  <a16:creationId xmlns:a16="http://schemas.microsoft.com/office/drawing/2014/main" xmlns="" id="{A6BF95E5-FBD3-C1D5-8346-6F2CC7411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83"/>
            <a:stretch/>
          </p:blipFill>
          <p:spPr>
            <a:xfrm>
              <a:off x="564231" y="4260277"/>
              <a:ext cx="2545303" cy="1645224"/>
            </a:xfrm>
            <a:prstGeom prst="rect">
              <a:avLst/>
            </a:prstGeom>
          </p:spPr>
        </p:pic>
        <p:pic>
          <p:nvPicPr>
            <p:cNvPr id="4" name="Picture 4" descr="LGBTQ+ Pride Flags - Human Rights Campaign">
              <a:extLst>
                <a:ext uri="{FF2B5EF4-FFF2-40B4-BE49-F238E27FC236}">
                  <a16:creationId xmlns:a16="http://schemas.microsoft.com/office/drawing/2014/main" xmlns="" id="{994B2518-31F8-5FE7-358C-D2CE8EFFF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31" y="2759942"/>
              <a:ext cx="2545303" cy="133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How to embark on becoming a smart digital city of tomorrow">
              <a:extLst>
                <a:ext uri="{FF2B5EF4-FFF2-40B4-BE49-F238E27FC236}">
                  <a16:creationId xmlns:a16="http://schemas.microsoft.com/office/drawing/2014/main" xmlns="" id="{6CF5BBB8-FE7B-198F-87B3-51327CBE2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97" y="825143"/>
              <a:ext cx="2545303" cy="1697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Green City: What Is a Sustainable City and Why Is It Important?">
              <a:extLst>
                <a:ext uri="{FF2B5EF4-FFF2-40B4-BE49-F238E27FC236}">
                  <a16:creationId xmlns:a16="http://schemas.microsoft.com/office/drawing/2014/main" xmlns="" id="{AA09A5A6-BA91-20E7-0815-AEA59C8D4C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7"/>
            <a:stretch/>
          </p:blipFill>
          <p:spPr bwMode="auto">
            <a:xfrm>
              <a:off x="3326109" y="4272537"/>
              <a:ext cx="2180778" cy="1632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Loop NYC was a 2017 plan that proposed transforming New York roadways into public parks. The brief imagines dedicated micro highways around the perimeter of Manhattan populated with self-driving cars in an electric blue. Above the highways would be pedestrian-accessible outdoor green spaces. “Communities would connect in unexpected ways,” EDG founder John Meyer says, “and the city would be a healthier place.”">
              <a:extLst>
                <a:ext uri="{FF2B5EF4-FFF2-40B4-BE49-F238E27FC236}">
                  <a16:creationId xmlns:a16="http://schemas.microsoft.com/office/drawing/2014/main" xmlns="" id="{C00D82C2-C9D5-1825-FBB7-40CBB4788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6109" y="825143"/>
              <a:ext cx="2180722" cy="327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EC21FE2-4F7C-630C-3A83-6B64C4DF3D6C}"/>
              </a:ext>
            </a:extLst>
          </p:cNvPr>
          <p:cNvGrpSpPr/>
          <p:nvPr/>
        </p:nvGrpSpPr>
        <p:grpSpPr>
          <a:xfrm>
            <a:off x="7354126" y="461863"/>
            <a:ext cx="2887172" cy="5934274"/>
            <a:chOff x="8305025" y="-359438"/>
            <a:chExt cx="3584014" cy="7366559"/>
          </a:xfrm>
        </p:grpSpPr>
        <p:pic>
          <p:nvPicPr>
            <p:cNvPr id="1030" name="Picture 6" descr="Everything to know about the future of self-driving cars - Maclean's">
              <a:extLst>
                <a:ext uri="{FF2B5EF4-FFF2-40B4-BE49-F238E27FC236}">
                  <a16:creationId xmlns:a16="http://schemas.microsoft.com/office/drawing/2014/main" xmlns="" id="{66D4A8E3-22E1-D2C0-7E8D-D15C29C0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18" r="2" b="10882"/>
            <a:stretch/>
          </p:blipFill>
          <p:spPr bwMode="auto">
            <a:xfrm>
              <a:off x="8309502" y="-359438"/>
              <a:ext cx="3579537" cy="1717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rtificial Intelligence (AI) - United States Department of State">
              <a:extLst>
                <a:ext uri="{FF2B5EF4-FFF2-40B4-BE49-F238E27FC236}">
                  <a16:creationId xmlns:a16="http://schemas.microsoft.com/office/drawing/2014/main" xmlns="" id="{F96DB832-33EF-3AA3-0788-E3DE16AD0B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" r="-1" b="9631"/>
            <a:stretch/>
          </p:blipFill>
          <p:spPr bwMode="auto">
            <a:xfrm>
              <a:off x="8305025" y="3404777"/>
              <a:ext cx="3577974" cy="1717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What is Hyperloop? Everything you need to know about the race for  super-fast travel | ZDNET">
              <a:extLst>
                <a:ext uri="{FF2B5EF4-FFF2-40B4-BE49-F238E27FC236}">
                  <a16:creationId xmlns:a16="http://schemas.microsoft.com/office/drawing/2014/main" xmlns="" id="{E2212931-2D72-624C-BB12-03C58EACB5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15" r="2" b="22782"/>
            <a:stretch/>
          </p:blipFill>
          <p:spPr bwMode="auto">
            <a:xfrm>
              <a:off x="8305025" y="1520413"/>
              <a:ext cx="3579537" cy="172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Rise of the Machines: Robot industry leads China Manufacturing 2025  strategy - EURObizEURObiz">
              <a:extLst>
                <a:ext uri="{FF2B5EF4-FFF2-40B4-BE49-F238E27FC236}">
                  <a16:creationId xmlns:a16="http://schemas.microsoft.com/office/drawing/2014/main" xmlns="" id="{AFEFA9B3-9836-AD7E-5778-ECA8E1D3F3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30" r="-3" b="13558"/>
            <a:stretch/>
          </p:blipFill>
          <p:spPr bwMode="auto">
            <a:xfrm>
              <a:off x="8305025" y="5283465"/>
              <a:ext cx="3577974" cy="172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F137CBC-D5C9-D524-0759-F17CE435EAE0}"/>
              </a:ext>
            </a:extLst>
          </p:cNvPr>
          <p:cNvCxnSpPr>
            <a:cxnSpLocks/>
          </p:cNvCxnSpPr>
          <p:nvPr/>
        </p:nvCxnSpPr>
        <p:spPr>
          <a:xfrm>
            <a:off x="6096000" y="771525"/>
            <a:ext cx="0" cy="531495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E09EF4-E049-7BF6-F2AA-291F8A42044B}"/>
              </a:ext>
            </a:extLst>
          </p:cNvPr>
          <p:cNvSpPr txBox="1"/>
          <p:nvPr/>
        </p:nvSpPr>
        <p:spPr>
          <a:xfrm>
            <a:off x="0" y="7150765"/>
            <a:ext cx="101329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500" dirty="0">
                <a:latin typeface="AktivGrotesk-Regular" panose="020B0504020202020204" pitchFamily="34" charset="0"/>
              </a:rPr>
              <a:t>Probleem/mismatch/weerstand tussen maatschappij en technologie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98BEBFA-C790-80D5-8554-763DE24046B1}"/>
              </a:ext>
            </a:extLst>
          </p:cNvPr>
          <p:cNvSpPr txBox="1"/>
          <p:nvPr/>
        </p:nvSpPr>
        <p:spPr>
          <a:xfrm>
            <a:off x="5652609" y="2820627"/>
            <a:ext cx="8867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0" dirty="0">
                <a:latin typeface="AktivGrotesk-Bold" panose="020B08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383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xmlns="" id="{4169DD87-3EBE-44CA-9654-8AE0466B2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3B11866-82AA-F776-B7EB-A81D05D1C39C}"/>
              </a:ext>
            </a:extLst>
          </p:cNvPr>
          <p:cNvGrpSpPr/>
          <p:nvPr/>
        </p:nvGrpSpPr>
        <p:grpSpPr>
          <a:xfrm>
            <a:off x="614036" y="1269821"/>
            <a:ext cx="3912519" cy="4318357"/>
            <a:chOff x="564231" y="825143"/>
            <a:chExt cx="4942656" cy="5080358"/>
          </a:xfrm>
        </p:grpSpPr>
        <p:pic>
          <p:nvPicPr>
            <p:cNvPr id="3" name="Picture 2" descr="A person holding a game controller&#10;&#10;Description automatically generated with medium confidence">
              <a:extLst>
                <a:ext uri="{FF2B5EF4-FFF2-40B4-BE49-F238E27FC236}">
                  <a16:creationId xmlns:a16="http://schemas.microsoft.com/office/drawing/2014/main" xmlns="" id="{A6BF95E5-FBD3-C1D5-8346-6F2CC7411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83"/>
            <a:stretch/>
          </p:blipFill>
          <p:spPr>
            <a:xfrm>
              <a:off x="564231" y="4260277"/>
              <a:ext cx="2545303" cy="1645224"/>
            </a:xfrm>
            <a:prstGeom prst="rect">
              <a:avLst/>
            </a:prstGeom>
          </p:spPr>
        </p:pic>
        <p:pic>
          <p:nvPicPr>
            <p:cNvPr id="4" name="Picture 4" descr="LGBTQ+ Pride Flags - Human Rights Campaign">
              <a:extLst>
                <a:ext uri="{FF2B5EF4-FFF2-40B4-BE49-F238E27FC236}">
                  <a16:creationId xmlns:a16="http://schemas.microsoft.com/office/drawing/2014/main" xmlns="" id="{994B2518-31F8-5FE7-358C-D2CE8EFFF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31" y="2759942"/>
              <a:ext cx="2545303" cy="133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How to embark on becoming a smart digital city of tomorrow">
              <a:extLst>
                <a:ext uri="{FF2B5EF4-FFF2-40B4-BE49-F238E27FC236}">
                  <a16:creationId xmlns:a16="http://schemas.microsoft.com/office/drawing/2014/main" xmlns="" id="{6CF5BBB8-FE7B-198F-87B3-51327CBE2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97" y="825143"/>
              <a:ext cx="2545303" cy="1697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Green City: What Is a Sustainable City and Why Is It Important?">
              <a:extLst>
                <a:ext uri="{FF2B5EF4-FFF2-40B4-BE49-F238E27FC236}">
                  <a16:creationId xmlns:a16="http://schemas.microsoft.com/office/drawing/2014/main" xmlns="" id="{AA09A5A6-BA91-20E7-0815-AEA59C8D4C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7"/>
            <a:stretch/>
          </p:blipFill>
          <p:spPr bwMode="auto">
            <a:xfrm>
              <a:off x="3326109" y="4272537"/>
              <a:ext cx="2180778" cy="1632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Loop NYC was a 2017 plan that proposed transforming New York roadways into public parks. The brief imagines dedicated micro highways around the perimeter of Manhattan populated with self-driving cars in an electric blue. Above the highways would be pedestrian-accessible outdoor green spaces. “Communities would connect in unexpected ways,” EDG founder John Meyer says, “and the city would be a healthier place.”">
              <a:extLst>
                <a:ext uri="{FF2B5EF4-FFF2-40B4-BE49-F238E27FC236}">
                  <a16:creationId xmlns:a16="http://schemas.microsoft.com/office/drawing/2014/main" xmlns="" id="{C00D82C2-C9D5-1825-FBB7-40CBB4788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6109" y="825143"/>
              <a:ext cx="2180722" cy="327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EC21FE2-4F7C-630C-3A83-6B64C4DF3D6C}"/>
              </a:ext>
            </a:extLst>
          </p:cNvPr>
          <p:cNvGrpSpPr/>
          <p:nvPr/>
        </p:nvGrpSpPr>
        <p:grpSpPr>
          <a:xfrm>
            <a:off x="8574783" y="461863"/>
            <a:ext cx="2887172" cy="5934274"/>
            <a:chOff x="8305025" y="-359438"/>
            <a:chExt cx="3584014" cy="7366559"/>
          </a:xfrm>
        </p:grpSpPr>
        <p:pic>
          <p:nvPicPr>
            <p:cNvPr id="1030" name="Picture 6" descr="Everything to know about the future of self-driving cars - Maclean's">
              <a:extLst>
                <a:ext uri="{FF2B5EF4-FFF2-40B4-BE49-F238E27FC236}">
                  <a16:creationId xmlns:a16="http://schemas.microsoft.com/office/drawing/2014/main" xmlns="" id="{66D4A8E3-22E1-D2C0-7E8D-D15C29C0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18" r="2" b="10882"/>
            <a:stretch/>
          </p:blipFill>
          <p:spPr bwMode="auto">
            <a:xfrm>
              <a:off x="8309502" y="-359438"/>
              <a:ext cx="3579537" cy="1717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rtificial Intelligence (AI) - United States Department of State">
              <a:extLst>
                <a:ext uri="{FF2B5EF4-FFF2-40B4-BE49-F238E27FC236}">
                  <a16:creationId xmlns:a16="http://schemas.microsoft.com/office/drawing/2014/main" xmlns="" id="{F96DB832-33EF-3AA3-0788-E3DE16AD0B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" r="-1" b="9631"/>
            <a:stretch/>
          </p:blipFill>
          <p:spPr bwMode="auto">
            <a:xfrm>
              <a:off x="8305025" y="3404777"/>
              <a:ext cx="3577974" cy="1717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What is Hyperloop? Everything you need to know about the race for  super-fast travel | ZDNET">
              <a:extLst>
                <a:ext uri="{FF2B5EF4-FFF2-40B4-BE49-F238E27FC236}">
                  <a16:creationId xmlns:a16="http://schemas.microsoft.com/office/drawing/2014/main" xmlns="" id="{E2212931-2D72-624C-BB12-03C58EACB5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15" r="2" b="22782"/>
            <a:stretch/>
          </p:blipFill>
          <p:spPr bwMode="auto">
            <a:xfrm>
              <a:off x="8305025" y="1520413"/>
              <a:ext cx="3579537" cy="172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Rise of the Machines: Robot industry leads China Manufacturing 2025  strategy - EURObizEURObiz">
              <a:extLst>
                <a:ext uri="{FF2B5EF4-FFF2-40B4-BE49-F238E27FC236}">
                  <a16:creationId xmlns:a16="http://schemas.microsoft.com/office/drawing/2014/main" xmlns="" id="{AFEFA9B3-9836-AD7E-5778-ECA8E1D3F3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30" r="-3" b="13558"/>
            <a:stretch/>
          </p:blipFill>
          <p:spPr bwMode="auto">
            <a:xfrm>
              <a:off x="8305025" y="5283465"/>
              <a:ext cx="3577974" cy="172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0E5B6B-4687-4D66-2B60-4F9711CB0FAF}"/>
              </a:ext>
            </a:extLst>
          </p:cNvPr>
          <p:cNvSpPr txBox="1"/>
          <p:nvPr/>
        </p:nvSpPr>
        <p:spPr>
          <a:xfrm>
            <a:off x="0" y="7150765"/>
            <a:ext cx="32912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500" dirty="0">
                <a:latin typeface="AktivGrotesk-Regular" panose="020B0504020202020204" pitchFamily="34" charset="0"/>
              </a:rPr>
              <a:t>Beroep op ontwerper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F4B4756-7258-D6F4-62BB-5E1902753640}"/>
              </a:ext>
            </a:extLst>
          </p:cNvPr>
          <p:cNvCxnSpPr>
            <a:cxnSpLocks/>
          </p:cNvCxnSpPr>
          <p:nvPr/>
        </p:nvCxnSpPr>
        <p:spPr>
          <a:xfrm>
            <a:off x="5105400" y="771525"/>
            <a:ext cx="0" cy="531495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299BA88-8D11-FC22-33A0-4EEB904DFA3F}"/>
              </a:ext>
            </a:extLst>
          </p:cNvPr>
          <p:cNvSpPr txBox="1"/>
          <p:nvPr/>
        </p:nvSpPr>
        <p:spPr>
          <a:xfrm>
            <a:off x="4724806" y="2323606"/>
            <a:ext cx="7922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0" dirty="0">
                <a:latin typeface="AktivGrotesk-Bold" panose="020B0804020202020204" pitchFamily="34" charset="0"/>
              </a:rPr>
              <a:t>&lt;</a:t>
            </a:r>
          </a:p>
          <a:p>
            <a:r>
              <a:rPr lang="nl-NL" sz="8000" dirty="0">
                <a:latin typeface="AktivGrotesk-Bold" panose="020B0804020202020204" pitchFamily="34" charset="0"/>
              </a:rPr>
              <a:t>&gt;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16AF76C-FD48-47FA-52DA-27A5988DF8A5}"/>
              </a:ext>
            </a:extLst>
          </p:cNvPr>
          <p:cNvCxnSpPr>
            <a:cxnSpLocks/>
          </p:cNvCxnSpPr>
          <p:nvPr/>
        </p:nvCxnSpPr>
        <p:spPr>
          <a:xfrm>
            <a:off x="7981950" y="771525"/>
            <a:ext cx="0" cy="531495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8C085A7-ADA5-F50C-F80C-9AF3F071752A}"/>
              </a:ext>
            </a:extLst>
          </p:cNvPr>
          <p:cNvSpPr txBox="1"/>
          <p:nvPr/>
        </p:nvSpPr>
        <p:spPr>
          <a:xfrm>
            <a:off x="7612964" y="2205074"/>
            <a:ext cx="7922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0" dirty="0">
                <a:latin typeface="AktivGrotesk-Bold" panose="020B0804020202020204" pitchFamily="34" charset="0"/>
              </a:rPr>
              <a:t>&lt;</a:t>
            </a:r>
          </a:p>
          <a:p>
            <a:r>
              <a:rPr lang="nl-NL" sz="8000" dirty="0">
                <a:latin typeface="AktivGrotesk-Bold" panose="020B0804020202020204" pitchFamily="34" charset="0"/>
              </a:rPr>
              <a:t>&gt;</a:t>
            </a:r>
          </a:p>
        </p:txBody>
      </p:sp>
      <p:pic>
        <p:nvPicPr>
          <p:cNvPr id="20" name="Picture 1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xmlns="" id="{6574B54C-A526-7685-972C-F4650EE99D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" y="7920584"/>
            <a:ext cx="1793924" cy="1789004"/>
          </a:xfrm>
          <a:prstGeom prst="rect">
            <a:avLst/>
          </a:prstGeom>
        </p:spPr>
      </p:pic>
      <p:pic>
        <p:nvPicPr>
          <p:cNvPr id="22" name="Picture 21" descr="A picture containing person, person, indoor, standing&#10;&#10;Description automatically generated">
            <a:extLst>
              <a:ext uri="{FF2B5EF4-FFF2-40B4-BE49-F238E27FC236}">
                <a16:creationId xmlns:a16="http://schemas.microsoft.com/office/drawing/2014/main" xmlns="" id="{276C4EDC-F3A5-BD57-1C53-99164797A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22" y="1200818"/>
            <a:ext cx="1899235" cy="2848852"/>
          </a:xfrm>
          <a:prstGeom prst="rect">
            <a:avLst/>
          </a:prstGeom>
        </p:spPr>
      </p:pic>
      <p:pic>
        <p:nvPicPr>
          <p:cNvPr id="24" name="Picture 23" descr="A person wearing headphones and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xmlns="" id="{038505ED-D7D5-8E83-C63E-530C5043EF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45" y="4215003"/>
            <a:ext cx="1850387" cy="185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xmlns="" id="{867E321A-9F1D-3BE3-AD7F-88E7DD73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51" y="0"/>
            <a:ext cx="5015549" cy="69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686C43-0262-0DDC-D08A-2E593227CE13}"/>
              </a:ext>
            </a:extLst>
          </p:cNvPr>
          <p:cNvSpPr txBox="1"/>
          <p:nvPr/>
        </p:nvSpPr>
        <p:spPr>
          <a:xfrm>
            <a:off x="0" y="7150765"/>
            <a:ext cx="795121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500" dirty="0">
                <a:latin typeface="AktivGrotesk-Regular" panose="020B0504020202020204" pitchFamily="34" charset="0"/>
              </a:rPr>
              <a:t>Optie 1: Kracht van de creatieve industrie / ontwerper</a:t>
            </a:r>
          </a:p>
          <a:p>
            <a:pPr>
              <a:spcAft>
                <a:spcPts val="600"/>
              </a:spcAft>
            </a:pPr>
            <a:r>
              <a:rPr lang="nl-NL" sz="2500" i="1" dirty="0">
                <a:latin typeface="AktivGrotesk-Regular" panose="020B0504020202020204" pitchFamily="34" charset="0"/>
              </a:rPr>
              <a:t>* Dit zijn </a:t>
            </a:r>
            <a:r>
              <a:rPr lang="nl-NL" sz="2500" i="1" dirty="0" err="1">
                <a:latin typeface="AktivGrotesk-Regular" panose="020B0504020202020204" pitchFamily="34" charset="0"/>
              </a:rPr>
              <a:t>fotos</a:t>
            </a:r>
            <a:r>
              <a:rPr lang="nl-NL" sz="2500" i="1" dirty="0">
                <a:latin typeface="AktivGrotesk-Regular" panose="020B0504020202020204" pitchFamily="34" charset="0"/>
              </a:rPr>
              <a:t> van cases van de KEM website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19628F8A-37A9-BB12-BA3A-1E5518579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6"/>
          <a:stretch/>
        </p:blipFill>
        <p:spPr bwMode="auto">
          <a:xfrm>
            <a:off x="5531" y="3334246"/>
            <a:ext cx="7176451" cy="360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20C07CE5-1C75-6C45-FA9B-7FDCA49FA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33"/>
            <a:ext cx="7176451" cy="42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9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B33F9B-503E-6422-E9DB-4CF22AE1FBA9}"/>
              </a:ext>
            </a:extLst>
          </p:cNvPr>
          <p:cNvSpPr txBox="1"/>
          <p:nvPr/>
        </p:nvSpPr>
        <p:spPr>
          <a:xfrm>
            <a:off x="0" y="7150765"/>
            <a:ext cx="79512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sz="2500" dirty="0">
                <a:latin typeface="AktivGrotesk-Regular" panose="020B0504020202020204" pitchFamily="34" charset="0"/>
              </a:rPr>
              <a:t>Optie 2: Kracht van de creatieve industrie / ontwerper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3E60736C-2973-6D91-8587-1BBA1221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08" y="833863"/>
            <a:ext cx="6744154" cy="549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053E0A6-2AD7-F61C-443F-2551F943CA7A}"/>
              </a:ext>
            </a:extLst>
          </p:cNvPr>
          <p:cNvGrpSpPr/>
          <p:nvPr/>
        </p:nvGrpSpPr>
        <p:grpSpPr>
          <a:xfrm>
            <a:off x="1105128" y="525795"/>
            <a:ext cx="2266949" cy="5806410"/>
            <a:chOff x="1186865" y="1119402"/>
            <a:chExt cx="1899235" cy="4864572"/>
          </a:xfrm>
        </p:grpSpPr>
        <p:pic>
          <p:nvPicPr>
            <p:cNvPr id="4" name="Picture 3" descr="A picture containing person, person, indoor, standing&#10;&#10;Description automatically generated">
              <a:extLst>
                <a:ext uri="{FF2B5EF4-FFF2-40B4-BE49-F238E27FC236}">
                  <a16:creationId xmlns:a16="http://schemas.microsoft.com/office/drawing/2014/main" xmlns="" id="{9042A661-ED30-16CE-7E44-5D6BBBBE0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865" y="1119402"/>
              <a:ext cx="1899235" cy="2848852"/>
            </a:xfrm>
            <a:prstGeom prst="rect">
              <a:avLst/>
            </a:prstGeom>
          </p:spPr>
        </p:pic>
        <p:pic>
          <p:nvPicPr>
            <p:cNvPr id="5" name="Picture 4" descr="A person wearing headphones and writing on a piece of paper&#10;&#10;Description automatically generated with medium confidence">
              <a:extLst>
                <a:ext uri="{FF2B5EF4-FFF2-40B4-BE49-F238E27FC236}">
                  <a16:creationId xmlns:a16="http://schemas.microsoft.com/office/drawing/2014/main" xmlns="" id="{25F4061B-3666-7593-5EBE-59886E2DE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288" y="4133587"/>
              <a:ext cx="1850387" cy="1850387"/>
            </a:xfrm>
            <a:prstGeom prst="rect">
              <a:avLst/>
            </a:prstGeom>
          </p:spPr>
        </p:pic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5C184430-6354-D416-FA01-DDB85983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727500"/>
            <a:ext cx="53721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9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7479</TotalTime>
  <Words>205</Words>
  <Application>Microsoft Macintosh PowerPoint</Application>
  <PresentationFormat>Widescreen</PresentationFormat>
  <Paragraphs>40</Paragraphs>
  <Slides>15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AktivGrotesk-Bold</vt:lpstr>
      <vt:lpstr>AktivGrotesk-Regular</vt:lpstr>
      <vt:lpstr>Calibri</vt:lpstr>
      <vt:lpstr>Calibri Light</vt:lpstr>
      <vt:lpstr>Helvetica Neue</vt:lpstr>
      <vt:lpstr>Helvetica Neue Medium</vt:lpstr>
      <vt:lpstr>Arial</vt:lpstr>
      <vt:lpstr>Office Theme</vt:lpstr>
      <vt:lpstr>KEMs voor maatschappelijke  transities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KEMs voor maatschappelijke transities</dc:title>
  <dc:creator>Dorien van Alphen</dc:creator>
  <cp:lastModifiedBy>paul hekkert</cp:lastModifiedBy>
  <cp:revision>12</cp:revision>
  <dcterms:created xsi:type="dcterms:W3CDTF">2023-05-03T08:12:24Z</dcterms:created>
  <dcterms:modified xsi:type="dcterms:W3CDTF">2023-05-09T07:55:07Z</dcterms:modified>
</cp:coreProperties>
</file>