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4" r:id="rId4"/>
  </p:sldMasterIdLst>
  <p:notesMasterIdLst>
    <p:notesMasterId r:id="rId24"/>
  </p:notesMasterIdLst>
  <p:handoutMasterIdLst>
    <p:handoutMasterId r:id="rId25"/>
  </p:handoutMasterIdLst>
  <p:sldIdLst>
    <p:sldId id="275" r:id="rId5"/>
    <p:sldId id="339" r:id="rId6"/>
    <p:sldId id="346" r:id="rId7"/>
    <p:sldId id="347" r:id="rId8"/>
    <p:sldId id="349" r:id="rId9"/>
    <p:sldId id="350" r:id="rId10"/>
    <p:sldId id="351" r:id="rId11"/>
    <p:sldId id="348" r:id="rId12"/>
    <p:sldId id="354" r:id="rId13"/>
    <p:sldId id="365" r:id="rId14"/>
    <p:sldId id="360" r:id="rId15"/>
    <p:sldId id="368" r:id="rId16"/>
    <p:sldId id="361" r:id="rId17"/>
    <p:sldId id="362" r:id="rId18"/>
    <p:sldId id="366" r:id="rId19"/>
    <p:sldId id="363" r:id="rId20"/>
    <p:sldId id="369" r:id="rId21"/>
    <p:sldId id="367" r:id="rId22"/>
    <p:sldId id="364" r:id="rId23"/>
  </p:sldIdLst>
  <p:sldSz cx="12195175" cy="6858000"/>
  <p:notesSz cx="6858000" cy="9144000"/>
  <p:embeddedFontLst>
    <p:embeddedFont>
      <p:font typeface="Calibri" panose="020F0502020204030204" pitchFamily="34" charset="0"/>
      <p:regular r:id="rId26"/>
      <p:bold r:id="rId27"/>
      <p:italic r:id="rId28"/>
      <p:boldItalic r:id="rId29"/>
    </p:embeddedFont>
    <p:embeddedFont>
      <p:font typeface="Merriweather" panose="00000500000000000000" pitchFamily="2" charset="0"/>
      <p:regular r:id="rId30"/>
      <p:bold r:id="rId31"/>
      <p:italic r:id="rId32"/>
    </p:embeddedFont>
    <p:embeddedFont>
      <p:font typeface="Merriweather Regular" panose="00000500000000000000" charset="0"/>
      <p:regular r:id="rId33"/>
    </p:embeddedFon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italic r:id="rId39"/>
    </p:embeddedFont>
    <p:embeddedFont>
      <p:font typeface="Verdana" panose="020B0604030504040204" pitchFamily="34" charset="0"/>
      <p:regular r:id="rId40"/>
      <p:bold r:id="rId41"/>
      <p:italic r:id="rId42"/>
      <p:boldItalic r:id="rId43"/>
    </p:embeddedFont>
  </p:embeddedFont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0">
          <p15:clr>
            <a:srgbClr val="A4A3A4"/>
          </p15:clr>
        </p15:guide>
        <p15:guide id="2" orient="horz" pos="4038">
          <p15:clr>
            <a:srgbClr val="A4A3A4"/>
          </p15:clr>
        </p15:guide>
        <p15:guide id="3" orient="horz" pos="989">
          <p15:clr>
            <a:srgbClr val="A4A3A4"/>
          </p15:clr>
        </p15:guide>
        <p15:guide id="4" orient="horz" pos="2682">
          <p15:clr>
            <a:srgbClr val="A4A3A4"/>
          </p15:clr>
        </p15:guide>
        <p15:guide id="5" orient="horz" pos="104">
          <p15:clr>
            <a:srgbClr val="A4A3A4"/>
          </p15:clr>
        </p15:guide>
        <p15:guide id="6" orient="horz" pos="3351">
          <p15:clr>
            <a:srgbClr val="A4A3A4"/>
          </p15:clr>
        </p15:guide>
        <p15:guide id="7" orient="horz" pos="3181">
          <p15:clr>
            <a:srgbClr val="A4A3A4"/>
          </p15:clr>
        </p15:guide>
        <p15:guide id="8" orient="horz" pos="1074">
          <p15:clr>
            <a:srgbClr val="A4A3A4"/>
          </p15:clr>
        </p15:guide>
        <p15:guide id="9" orient="horz" pos="3593">
          <p15:clr>
            <a:srgbClr val="A4A3A4"/>
          </p15:clr>
        </p15:guide>
        <p15:guide id="10" pos="3777">
          <p15:clr>
            <a:srgbClr val="A4A3A4"/>
          </p15:clr>
        </p15:guide>
        <p15:guide id="11" pos="739">
          <p15:clr>
            <a:srgbClr val="A4A3A4"/>
          </p15:clr>
        </p15:guide>
        <p15:guide id="12" pos="7273">
          <p15:clr>
            <a:srgbClr val="A4A3A4"/>
          </p15:clr>
        </p15:guide>
        <p15:guide id="13" pos="1604">
          <p15:clr>
            <a:srgbClr val="A4A3A4"/>
          </p15:clr>
        </p15:guide>
        <p15:guide id="14" pos="5145">
          <p15:clr>
            <a:srgbClr val="A4A3A4"/>
          </p15:clr>
        </p15:guide>
        <p15:guide id="15" pos="5282">
          <p15:clr>
            <a:srgbClr val="A4A3A4"/>
          </p15:clr>
        </p15:guide>
        <p15:guide id="16" pos="1447">
          <p15:clr>
            <a:srgbClr val="A4A3A4"/>
          </p15:clr>
        </p15:guide>
        <p15:guide id="17" pos="6651">
          <p15:clr>
            <a:srgbClr val="A4A3A4"/>
          </p15:clr>
        </p15:guide>
        <p15:guide id="18" pos="36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tema, D.F. (Dick)" initials="ED(" lastIdx="1" clrIdx="0">
    <p:extLst>
      <p:ext uri="{19B8F6BF-5375-455C-9EA6-DF929625EA0E}">
        <p15:presenceInfo xmlns:p15="http://schemas.microsoft.com/office/powerpoint/2012/main" userId="S-1-5-21-2000478354-115176313-1801674531-47930" providerId="AD"/>
      </p:ext>
    </p:extLst>
  </p:cmAuthor>
  <p:cmAuthor id="2" name="Lierop, D.S. van (Dea)" initials="LDv(" lastIdx="8" clrIdx="1">
    <p:extLst>
      <p:ext uri="{19B8F6BF-5375-455C-9EA6-DF929625EA0E}">
        <p15:presenceInfo xmlns:p15="http://schemas.microsoft.com/office/powerpoint/2012/main" userId="S::d.s.vanlierop@uu.nl::f88ec561-5d6d-4f8e-89e5-6f1db88dd98a" providerId="AD"/>
      </p:ext>
    </p:extLst>
  </p:cmAuthor>
  <p:cmAuthor id="3" name="Ettema, D.F. (Dick)" initials="ED( [2]" lastIdx="9" clrIdx="2">
    <p:extLst>
      <p:ext uri="{19B8F6BF-5375-455C-9EA6-DF929625EA0E}">
        <p15:presenceInfo xmlns:p15="http://schemas.microsoft.com/office/powerpoint/2012/main" userId="S::D.F.Ettema@uu.nl::f966ecfb-6192-4867-8d2a-7e09c30cd6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1D42"/>
    <a:srgbClr val="633F2B"/>
    <a:srgbClr val="522980"/>
    <a:srgbClr val="6687C3"/>
    <a:srgbClr val="63A593"/>
    <a:srgbClr val="921E56"/>
    <a:srgbClr val="DD9562"/>
    <a:srgbClr val="D49562"/>
    <a:srgbClr val="D49868"/>
    <a:srgbClr val="C00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DE59C-18E5-45DC-9667-F99549D88552}" v="13" dt="2023-09-12T11:50:22.0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4647"/>
  </p:normalViewPr>
  <p:slideViewPr>
    <p:cSldViewPr snapToGrid="0">
      <p:cViewPr varScale="1">
        <p:scale>
          <a:sx n="86" d="100"/>
          <a:sy n="86" d="100"/>
        </p:scale>
        <p:origin x="288" y="58"/>
      </p:cViewPr>
      <p:guideLst>
        <p:guide orient="horz" pos="1530"/>
        <p:guide orient="horz" pos="4038"/>
        <p:guide orient="horz" pos="989"/>
        <p:guide orient="horz" pos="2682"/>
        <p:guide orient="horz" pos="104"/>
        <p:guide orient="horz" pos="3351"/>
        <p:guide orient="horz" pos="3181"/>
        <p:guide orient="horz" pos="1074"/>
        <p:guide orient="horz" pos="3593"/>
        <p:guide pos="3777"/>
        <p:guide pos="739"/>
        <p:guide pos="7273"/>
        <p:guide pos="1604"/>
        <p:guide pos="5145"/>
        <p:guide pos="5282"/>
        <p:guide pos="1447"/>
        <p:guide pos="6651"/>
        <p:guide pos="36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70" d="100"/>
          <a:sy n="170" d="100"/>
        </p:scale>
        <p:origin x="546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latin typeface="Merriweather Regular" panose="02060503050406030704" pitchFamily="18" charset="77"/>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562E9-F970-40C5-8076-BA5383048925}" type="datetimeFigureOut">
              <a:rPr lang="en-GB" smtClean="0">
                <a:latin typeface="Merriweather Regular" panose="02060503050406030704" pitchFamily="18" charset="77"/>
              </a:rPr>
              <a:t>12/09/2023</a:t>
            </a:fld>
            <a:endParaRPr lang="en-GB">
              <a:latin typeface="Merriweather Regular" panose="02060503050406030704" pitchFamily="18"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latin typeface="Merriweather Regular" panose="02060503050406030704" pitchFamily="18"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17BDD4-EA2B-47CA-A27F-5DCC43F23FEF}" type="slidenum">
              <a:rPr lang="en-GB" smtClean="0">
                <a:latin typeface="Merriweather Regular" panose="02060503050406030704" pitchFamily="18" charset="77"/>
              </a:rPr>
              <a:t>‹nr.›</a:t>
            </a:fld>
            <a:endParaRPr lang="en-GB">
              <a:latin typeface="Merriweather Regular" panose="02060503050406030704" pitchFamily="18" charset="77"/>
            </a:endParaRPr>
          </a:p>
        </p:txBody>
      </p:sp>
    </p:spTree>
    <p:extLst>
      <p:ext uri="{BB962C8B-B14F-4D97-AF65-F5344CB8AC3E}">
        <p14:creationId xmlns:p14="http://schemas.microsoft.com/office/powerpoint/2010/main" val="286872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erriweather Regular" panose="02060503050406030704" pitchFamily="18" charset="77"/>
              </a:defRPr>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erriweather Regular" panose="02060503050406030704" pitchFamily="18" charset="77"/>
              </a:defRPr>
            </a:lvl1pPr>
          </a:lstStyle>
          <a:p>
            <a:fld id="{7CAC0B33-3943-42F1-973C-9CDD51C76BBD}" type="datetimeFigureOut">
              <a:rPr lang="en-GB" smtClean="0"/>
              <a:pPr/>
              <a:t>12/09/2023</a:t>
            </a:fld>
            <a:endParaRPr lang="en-GB"/>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erriweather Regular" panose="02060503050406030704" pitchFamily="18" charset="77"/>
              </a:defRPr>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erriweather Regular" panose="02060503050406030704" pitchFamily="18" charset="77"/>
              </a:defRPr>
            </a:lvl1pPr>
          </a:lstStyle>
          <a:p>
            <a:fld id="{697381A9-0C9E-4D3A-A28B-AC4E168A57BC}" type="slidenum">
              <a:rPr lang="en-GB" smtClean="0"/>
              <a:pPr/>
              <a:t>‹nr.›</a:t>
            </a:fld>
            <a:endParaRPr lang="en-GB"/>
          </a:p>
        </p:txBody>
      </p:sp>
    </p:spTree>
    <p:extLst>
      <p:ext uri="{BB962C8B-B14F-4D97-AF65-F5344CB8AC3E}">
        <p14:creationId xmlns:p14="http://schemas.microsoft.com/office/powerpoint/2010/main" val="280089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rriweather Regular" panose="02060503050406030704" pitchFamily="18" charset="77"/>
        <a:ea typeface="+mn-ea"/>
        <a:cs typeface="+mn-cs"/>
      </a:defRPr>
    </a:lvl1pPr>
    <a:lvl2pPr marL="457200" algn="l" defTabSz="914400" rtl="0" eaLnBrk="1" latinLnBrk="0" hangingPunct="1">
      <a:defRPr sz="1200" b="0" i="0" kern="1200">
        <a:solidFill>
          <a:schemeClr val="tx1"/>
        </a:solidFill>
        <a:latin typeface="Merriweather Regular" panose="02060503050406030704" pitchFamily="18" charset="77"/>
        <a:ea typeface="+mn-ea"/>
        <a:cs typeface="+mn-cs"/>
      </a:defRPr>
    </a:lvl2pPr>
    <a:lvl3pPr marL="914400" algn="l" defTabSz="914400" rtl="0" eaLnBrk="1" latinLnBrk="0" hangingPunct="1">
      <a:defRPr sz="1200" b="0" i="0" kern="1200">
        <a:solidFill>
          <a:schemeClr val="tx1"/>
        </a:solidFill>
        <a:latin typeface="Merriweather Regular" panose="02060503050406030704" pitchFamily="18" charset="77"/>
        <a:ea typeface="+mn-ea"/>
        <a:cs typeface="+mn-cs"/>
      </a:defRPr>
    </a:lvl3pPr>
    <a:lvl4pPr marL="1371600" algn="l" defTabSz="914400" rtl="0" eaLnBrk="1" latinLnBrk="0" hangingPunct="1">
      <a:defRPr sz="1200" b="0" i="0" kern="1200">
        <a:solidFill>
          <a:schemeClr val="tx1"/>
        </a:solidFill>
        <a:latin typeface="Merriweather Regular" panose="02060503050406030704" pitchFamily="18" charset="77"/>
        <a:ea typeface="+mn-ea"/>
        <a:cs typeface="+mn-cs"/>
      </a:defRPr>
    </a:lvl4pPr>
    <a:lvl5pPr marL="1828800" algn="l" defTabSz="914400" rtl="0" eaLnBrk="1" latinLnBrk="0" hangingPunct="1">
      <a:defRPr sz="1200" b="0" i="0" kern="1200">
        <a:solidFill>
          <a:schemeClr val="tx1"/>
        </a:solidFill>
        <a:latin typeface="Merriweather Regular" panose="02060503050406030704" pitchFamily="18"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oorblad geel">
    <p:bg bwMode="gray">
      <p:bgPr>
        <a:solidFill>
          <a:schemeClr val="accent1"/>
        </a:solidFill>
        <a:effectLst/>
      </p:bgPr>
    </p:bg>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9F183073-10E5-1148-8165-AEA6349E146A}"/>
              </a:ext>
            </a:extLst>
          </p:cNvPr>
          <p:cNvSpPr>
            <a:spLocks noGrp="1"/>
          </p:cNvSpPr>
          <p:nvPr>
            <p:ph type="dt" sz="half" idx="10"/>
          </p:nvPr>
        </p:nvSpPr>
        <p:spPr>
          <a:xfrm>
            <a:off x="9985375" y="512910"/>
            <a:ext cx="1853435" cy="216025"/>
          </a:xfrm>
          <a:prstGeom prst="rect">
            <a:avLst/>
          </a:prstGeom>
        </p:spPr>
        <p:txBody>
          <a:bodyPr/>
          <a:lstStyle>
            <a:lvl1pPr algn="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DD maand JJJJ</a:t>
            </a:r>
          </a:p>
        </p:txBody>
      </p:sp>
      <p:pic>
        <p:nvPicPr>
          <p:cNvPr id="11" name="Afbeelding 10">
            <a:extLst>
              <a:ext uri="{FF2B5EF4-FFF2-40B4-BE49-F238E27FC236}">
                <a16:creationId xmlns:a16="http://schemas.microsoft.com/office/drawing/2014/main" id="{DA766916-94F7-0248-8885-8F8D13BD2751}"/>
              </a:ext>
            </a:extLst>
          </p:cNvPr>
          <p:cNvPicPr>
            <a:picLocks noChangeAspect="1"/>
          </p:cNvPicPr>
          <p:nvPr/>
        </p:nvPicPr>
        <p:blipFill>
          <a:blip r:embed="rId2"/>
          <a:stretch>
            <a:fillRect/>
          </a:stretch>
        </p:blipFill>
        <p:spPr>
          <a:xfrm>
            <a:off x="-9344" y="0"/>
            <a:ext cx="3226843" cy="1268759"/>
          </a:xfrm>
          <a:prstGeom prst="rect">
            <a:avLst/>
          </a:prstGeom>
          <a:ln>
            <a:noFill/>
          </a:ln>
        </p:spPr>
      </p:pic>
      <p:sp>
        <p:nvSpPr>
          <p:cNvPr id="33" name="Tijdelijke aanduiding voor tekst 32">
            <a:extLst>
              <a:ext uri="{FF2B5EF4-FFF2-40B4-BE49-F238E27FC236}">
                <a16:creationId xmlns:a16="http://schemas.microsoft.com/office/drawing/2014/main" id="{509A3404-C322-574D-996D-93CFC2296001}"/>
              </a:ext>
            </a:extLst>
          </p:cNvPr>
          <p:cNvSpPr>
            <a:spLocks noGrp="1"/>
          </p:cNvSpPr>
          <p:nvPr>
            <p:ph type="body" sz="quarter" idx="15" hasCustomPrompt="1"/>
          </p:nvPr>
        </p:nvSpPr>
        <p:spPr>
          <a:xfrm>
            <a:off x="3576621" y="5800328"/>
            <a:ext cx="5041933" cy="217169"/>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a:t>Naam Achternaam</a:t>
            </a:r>
          </a:p>
        </p:txBody>
      </p:sp>
      <p:sp>
        <p:nvSpPr>
          <p:cNvPr id="35" name="Tijdelijke aanduiding voor tekst 34">
            <a:extLst>
              <a:ext uri="{FF2B5EF4-FFF2-40B4-BE49-F238E27FC236}">
                <a16:creationId xmlns:a16="http://schemas.microsoft.com/office/drawing/2014/main" id="{D6F025CA-08AA-BB4D-A7AA-3CD26CC85FA1}"/>
              </a:ext>
            </a:extLst>
          </p:cNvPr>
          <p:cNvSpPr>
            <a:spLocks noGrp="1"/>
          </p:cNvSpPr>
          <p:nvPr>
            <p:ph type="body" sz="quarter" idx="16" hasCustomPrompt="1"/>
          </p:nvPr>
        </p:nvSpPr>
        <p:spPr>
          <a:xfrm>
            <a:off x="3576621" y="6017497"/>
            <a:ext cx="5041933" cy="270592"/>
          </a:xfrm>
          <a:prstGeom prst="rect">
            <a:avLst/>
          </a:prstGeom>
        </p:spPr>
        <p:txBody>
          <a:bodyP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a:t>Functie</a:t>
            </a:r>
          </a:p>
        </p:txBody>
      </p:sp>
      <p:sp>
        <p:nvSpPr>
          <p:cNvPr id="41" name="Titel 1">
            <a:extLst>
              <a:ext uri="{FF2B5EF4-FFF2-40B4-BE49-F238E27FC236}">
                <a16:creationId xmlns:a16="http://schemas.microsoft.com/office/drawing/2014/main" id="{75804E32-4442-4548-B1CA-E4A4F92AB285}"/>
              </a:ext>
            </a:extLst>
          </p:cNvPr>
          <p:cNvSpPr>
            <a:spLocks noGrp="1"/>
          </p:cNvSpPr>
          <p:nvPr>
            <p:ph type="ctrTitle" hasCustomPrompt="1"/>
          </p:nvPr>
        </p:nvSpPr>
        <p:spPr>
          <a:xfrm>
            <a:off x="393291" y="1196750"/>
            <a:ext cx="11374639" cy="4603578"/>
          </a:xfrm>
          <a:prstGeom prst="rect">
            <a:avLst/>
          </a:prstGeom>
        </p:spPr>
        <p:txBody>
          <a:bodyPr anchor="ctr" anchorCtr="0"/>
          <a:lstStyle>
            <a:lvl1pPr algn="ctr">
              <a:defRPr sz="4100" b="0" i="1">
                <a:latin typeface="Merriweather" panose="02060503050406030704" pitchFamily="18" charset="77"/>
              </a:defRPr>
            </a:lvl1pPr>
          </a:lstStyle>
          <a:p>
            <a:r>
              <a:rPr lang="nl-NL" noProof="0" dirty="0"/>
              <a:t>Plaats hier een titel</a:t>
            </a:r>
            <a:br>
              <a:rPr lang="nl-NL" noProof="0" dirty="0"/>
            </a:br>
            <a:r>
              <a:rPr lang="nl-NL" noProof="0" dirty="0"/>
              <a:t>die de aandacht vraagt</a:t>
            </a:r>
          </a:p>
        </p:txBody>
      </p:sp>
      <p:sp>
        <p:nvSpPr>
          <p:cNvPr id="12" name="Tijdelijke aanduiding voor tekst 30">
            <a:extLst>
              <a:ext uri="{FF2B5EF4-FFF2-40B4-BE49-F238E27FC236}">
                <a16:creationId xmlns:a16="http://schemas.microsoft.com/office/drawing/2014/main" id="{C482619B-A308-6A45-8328-69A6510361D5}"/>
              </a:ext>
            </a:extLst>
          </p:cNvPr>
          <p:cNvSpPr>
            <a:spLocks noGrp="1"/>
          </p:cNvSpPr>
          <p:nvPr>
            <p:ph type="body" sz="quarter" idx="14" hasCustomPrompt="1"/>
          </p:nvPr>
        </p:nvSpPr>
        <p:spPr>
          <a:xfrm>
            <a:off x="2670048" y="501834"/>
            <a:ext cx="6820154" cy="227101"/>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lang="nl-NL" sz="1200" b="0" i="0" u="none" strike="noStrike" cap="all" spc="50" baseline="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Naam sub-afzender</a:t>
            </a:r>
          </a:p>
        </p:txBody>
      </p:sp>
    </p:spTree>
    <p:extLst>
      <p:ext uri="{BB962C8B-B14F-4D97-AF65-F5344CB8AC3E}">
        <p14:creationId xmlns:p14="http://schemas.microsoft.com/office/powerpoint/2010/main" val="437315190"/>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20" orient="horz" pos="754">
          <p15:clr>
            <a:srgbClr val="FBAE40"/>
          </p15:clr>
        </p15:guide>
        <p15:guide id="21" orient="horz" pos="211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sclaimer">
    <p:bg bwMode="gray">
      <p:bgPr>
        <a:solidFill>
          <a:schemeClr val="tx2"/>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DA766916-94F7-0248-8885-8F8D13BD2751}"/>
              </a:ext>
            </a:extLst>
          </p:cNvPr>
          <p:cNvPicPr>
            <a:picLocks noChangeAspect="1"/>
          </p:cNvPicPr>
          <p:nvPr/>
        </p:nvPicPr>
        <p:blipFill>
          <a:blip r:embed="rId2"/>
          <a:stretch>
            <a:fillRect/>
          </a:stretch>
        </p:blipFill>
        <p:spPr>
          <a:xfrm>
            <a:off x="-9344" y="0"/>
            <a:ext cx="3226843" cy="1268759"/>
          </a:xfrm>
          <a:prstGeom prst="rect">
            <a:avLst/>
          </a:prstGeom>
          <a:ln>
            <a:noFill/>
          </a:ln>
        </p:spPr>
      </p:pic>
      <p:sp>
        <p:nvSpPr>
          <p:cNvPr id="22" name="Tekstvak 21">
            <a:extLst>
              <a:ext uri="{FF2B5EF4-FFF2-40B4-BE49-F238E27FC236}">
                <a16:creationId xmlns:a16="http://schemas.microsoft.com/office/drawing/2014/main" id="{C3DDE77D-D71F-704C-A2D4-463407928C14}"/>
              </a:ext>
            </a:extLst>
          </p:cNvPr>
          <p:cNvSpPr txBox="1"/>
          <p:nvPr/>
        </p:nvSpPr>
        <p:spPr>
          <a:xfrm>
            <a:off x="4315333" y="5861671"/>
            <a:ext cx="3529584" cy="19210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 typeface="Arial" pitchFamily="34" charset="0"/>
              <a:buNone/>
              <a:tabLst/>
              <a:defRPr/>
            </a:pPr>
            <a:r>
              <a:rPr kumimoji="0" lang="nl-NL" sz="12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Universiteit Utrecht</a:t>
            </a:r>
          </a:p>
        </p:txBody>
      </p:sp>
      <p:sp>
        <p:nvSpPr>
          <p:cNvPr id="3" name="Rechthoek 2">
            <a:extLst>
              <a:ext uri="{FF2B5EF4-FFF2-40B4-BE49-F238E27FC236}">
                <a16:creationId xmlns:a16="http://schemas.microsoft.com/office/drawing/2014/main" id="{733AA642-5FC3-A649-8D82-91CB9D7210E1}"/>
              </a:ext>
            </a:extLst>
          </p:cNvPr>
          <p:cNvSpPr/>
          <p:nvPr/>
        </p:nvSpPr>
        <p:spPr>
          <a:xfrm>
            <a:off x="2317751" y="3267706"/>
            <a:ext cx="7524749" cy="461665"/>
          </a:xfrm>
          <a:prstGeom prst="rect">
            <a:avLst/>
          </a:prstGeom>
        </p:spPr>
        <p:txBody>
          <a:bodyPr wrap="square">
            <a:spAutoFit/>
          </a:bodyPr>
          <a:lstStyle/>
          <a:p>
            <a:pPr algn="ctr"/>
            <a:r>
              <a:rPr kumimoji="0" lang="nl-NL" sz="12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 informatie in deze presentatie is met zorg samengesteld. </a:t>
            </a:r>
            <a:br>
              <a:rPr kumimoji="0" lang="nl-NL" sz="12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nl-NL" sz="12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maar er kunnen geen rechten ontleend worden aan de inhoud.</a:t>
            </a:r>
          </a:p>
        </p:txBody>
      </p:sp>
      <p:sp>
        <p:nvSpPr>
          <p:cNvPr id="15" name="Rechthoek 14">
            <a:extLst>
              <a:ext uri="{FF2B5EF4-FFF2-40B4-BE49-F238E27FC236}">
                <a16:creationId xmlns:a16="http://schemas.microsoft.com/office/drawing/2014/main" id="{8F262F07-769F-7344-8831-7C11624C7EB8}"/>
              </a:ext>
            </a:extLst>
          </p:cNvPr>
          <p:cNvSpPr/>
          <p:nvPr userDrawn="1"/>
        </p:nvSpPr>
        <p:spPr>
          <a:xfrm>
            <a:off x="10305288" y="521643"/>
            <a:ext cx="1553082" cy="276999"/>
          </a:xfrm>
          <a:prstGeom prst="rect">
            <a:avLst/>
          </a:prstGeom>
        </p:spPr>
        <p:txBody>
          <a:bodyPr wrap="square">
            <a:spAutoFit/>
          </a:bodyPr>
          <a:lstStyle/>
          <a:p>
            <a:pPr algn="r"/>
            <a:r>
              <a:rPr lang="nl-NL" sz="1200" b="0" i="0" u="none" kern="1200" cap="all" baseline="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DISCLAIMER</a:t>
            </a:r>
          </a:p>
        </p:txBody>
      </p:sp>
    </p:spTree>
    <p:extLst>
      <p:ext uri="{BB962C8B-B14F-4D97-AF65-F5344CB8AC3E}">
        <p14:creationId xmlns:p14="http://schemas.microsoft.com/office/powerpoint/2010/main" val="877267039"/>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7" pos="6200">
          <p15:clr>
            <a:srgbClr val="FBAE40"/>
          </p15:clr>
        </p15:guide>
        <p15:guide id="8" pos="6290">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guide id="22" pos="5134">
          <p15:clr>
            <a:srgbClr val="FBAE40"/>
          </p15:clr>
        </p15:guide>
        <p15:guide id="23" pos="5043">
          <p15:clr>
            <a:srgbClr val="FBAE40"/>
          </p15:clr>
        </p15:guide>
        <p15:guide id="24" orient="horz" pos="37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eeg">
    <p:bg bwMode="gray">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7AE6A51-A6B3-DE40-B46C-B1A86349EB4D}"/>
              </a:ext>
            </a:extLst>
          </p:cNvPr>
          <p:cNvPicPr>
            <a:picLocks noChangeAspect="1"/>
          </p:cNvPicPr>
          <p:nvPr userDrawn="1"/>
        </p:nvPicPr>
        <p:blipFill>
          <a:blip r:embed="rId2"/>
          <a:stretch>
            <a:fillRect/>
          </a:stretch>
        </p:blipFill>
        <p:spPr>
          <a:xfrm>
            <a:off x="94854" y="6001051"/>
            <a:ext cx="1727308" cy="679158"/>
          </a:xfrm>
          <a:prstGeom prst="rect">
            <a:avLst/>
          </a:prstGeom>
          <a:ln>
            <a:noFill/>
          </a:ln>
        </p:spPr>
      </p:pic>
    </p:spTree>
    <p:extLst>
      <p:ext uri="{BB962C8B-B14F-4D97-AF65-F5344CB8AC3E}">
        <p14:creationId xmlns:p14="http://schemas.microsoft.com/office/powerpoint/2010/main" val="3079504155"/>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34">
          <p15:clr>
            <a:srgbClr val="FBAE40"/>
          </p15:clr>
        </p15:guide>
        <p15:guide id="7" pos="6200">
          <p15:clr>
            <a:srgbClr val="FBAE40"/>
          </p15:clr>
        </p15:guide>
        <p15:guide id="8" pos="6290">
          <p15:clr>
            <a:srgbClr val="FBAE40"/>
          </p15:clr>
        </p15:guide>
        <p15:guide id="9" pos="5043">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guide id="18" orient="horz" pos="37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 wit">
    <p:bg bwMode="gray">
      <p:bgPr>
        <a:solidFill>
          <a:schemeClr val="bg1"/>
        </a:solidFill>
        <a:effectLst/>
      </p:bgPr>
    </p:bg>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9F183073-10E5-1148-8165-AEA6349E146A}"/>
              </a:ext>
            </a:extLst>
          </p:cNvPr>
          <p:cNvSpPr>
            <a:spLocks noGrp="1"/>
          </p:cNvSpPr>
          <p:nvPr>
            <p:ph type="dt" sz="half" idx="10"/>
          </p:nvPr>
        </p:nvSpPr>
        <p:spPr>
          <a:xfrm>
            <a:off x="9985375" y="512910"/>
            <a:ext cx="1853435" cy="216025"/>
          </a:xfrm>
          <a:prstGeom prst="rect">
            <a:avLst/>
          </a:prstGeom>
        </p:spPr>
        <p:txBody>
          <a:bodyPr/>
          <a:lstStyle>
            <a:lvl1pPr algn="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DD maand JJJJ</a:t>
            </a:r>
          </a:p>
        </p:txBody>
      </p:sp>
      <p:sp>
        <p:nvSpPr>
          <p:cNvPr id="8" name="Titel 1">
            <a:extLst>
              <a:ext uri="{FF2B5EF4-FFF2-40B4-BE49-F238E27FC236}">
                <a16:creationId xmlns:a16="http://schemas.microsoft.com/office/drawing/2014/main" id="{8D0FC209-A5EA-0147-8CC1-DEEC093C7247}"/>
              </a:ext>
            </a:extLst>
          </p:cNvPr>
          <p:cNvSpPr>
            <a:spLocks noGrp="1"/>
          </p:cNvSpPr>
          <p:nvPr>
            <p:ph type="ctrTitle" hasCustomPrompt="1"/>
          </p:nvPr>
        </p:nvSpPr>
        <p:spPr>
          <a:xfrm>
            <a:off x="393291" y="1196750"/>
            <a:ext cx="11374639" cy="4603578"/>
          </a:xfrm>
          <a:prstGeom prst="rect">
            <a:avLst/>
          </a:prstGeom>
        </p:spPr>
        <p:txBody>
          <a:bodyPr anchor="ctr" anchorCtr="0"/>
          <a:lstStyle>
            <a:lvl1pPr algn="ctr">
              <a:defRPr sz="4100" b="0" i="1">
                <a:latin typeface="Merriweather" panose="02060503050406030704" pitchFamily="18" charset="77"/>
              </a:defRPr>
            </a:lvl1pPr>
          </a:lstStyle>
          <a:p>
            <a:r>
              <a:rPr lang="nl-NL" noProof="0" dirty="0"/>
              <a:t>Plaats hier een titel</a:t>
            </a:r>
            <a:br>
              <a:rPr lang="nl-NL" noProof="0" dirty="0"/>
            </a:br>
            <a:r>
              <a:rPr lang="nl-NL" noProof="0" dirty="0"/>
              <a:t>die de aandacht vraagt</a:t>
            </a:r>
          </a:p>
        </p:txBody>
      </p:sp>
      <p:sp>
        <p:nvSpPr>
          <p:cNvPr id="14" name="Tijdelijke aanduiding voor tekst 30">
            <a:extLst>
              <a:ext uri="{FF2B5EF4-FFF2-40B4-BE49-F238E27FC236}">
                <a16:creationId xmlns:a16="http://schemas.microsoft.com/office/drawing/2014/main" id="{51C6920E-2404-FC40-988B-4BB1412D06ED}"/>
              </a:ext>
            </a:extLst>
          </p:cNvPr>
          <p:cNvSpPr>
            <a:spLocks noGrp="1"/>
          </p:cNvSpPr>
          <p:nvPr>
            <p:ph type="body" sz="quarter" idx="14" hasCustomPrompt="1"/>
          </p:nvPr>
        </p:nvSpPr>
        <p:spPr>
          <a:xfrm>
            <a:off x="2670048" y="501834"/>
            <a:ext cx="6820154" cy="227101"/>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lang="nl-NL" sz="1200" b="0" i="0" u="none" strike="noStrike" cap="all" spc="50" baseline="0" smtClean="0">
                <a:solidFill>
                  <a:schemeClr val="tx2"/>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Naam sub-afzender</a:t>
            </a:r>
          </a:p>
        </p:txBody>
      </p:sp>
      <p:sp>
        <p:nvSpPr>
          <p:cNvPr id="15" name="Tijdelijke aanduiding voor tekst 32">
            <a:extLst>
              <a:ext uri="{FF2B5EF4-FFF2-40B4-BE49-F238E27FC236}">
                <a16:creationId xmlns:a16="http://schemas.microsoft.com/office/drawing/2014/main" id="{E9C4D7DF-C2D6-2444-A1B2-F13AB0C20B3A}"/>
              </a:ext>
            </a:extLst>
          </p:cNvPr>
          <p:cNvSpPr>
            <a:spLocks noGrp="1"/>
          </p:cNvSpPr>
          <p:nvPr>
            <p:ph type="body" sz="quarter" idx="15" hasCustomPrompt="1"/>
          </p:nvPr>
        </p:nvSpPr>
        <p:spPr>
          <a:xfrm>
            <a:off x="3578225" y="5800328"/>
            <a:ext cx="5038725" cy="217169"/>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a:t>Naam Achternaam</a:t>
            </a:r>
          </a:p>
        </p:txBody>
      </p:sp>
      <p:sp>
        <p:nvSpPr>
          <p:cNvPr id="16" name="Tijdelijke aanduiding voor tekst 34">
            <a:extLst>
              <a:ext uri="{FF2B5EF4-FFF2-40B4-BE49-F238E27FC236}">
                <a16:creationId xmlns:a16="http://schemas.microsoft.com/office/drawing/2014/main" id="{817F154B-050E-E24D-A94F-C5AD3C5577AA}"/>
              </a:ext>
            </a:extLst>
          </p:cNvPr>
          <p:cNvSpPr>
            <a:spLocks noGrp="1"/>
          </p:cNvSpPr>
          <p:nvPr>
            <p:ph type="body" sz="quarter" idx="16" hasCustomPrompt="1"/>
          </p:nvPr>
        </p:nvSpPr>
        <p:spPr>
          <a:xfrm>
            <a:off x="3578225" y="6017497"/>
            <a:ext cx="5038725" cy="270592"/>
          </a:xfrm>
          <a:prstGeom prst="rect">
            <a:avLst/>
          </a:prstGeom>
        </p:spPr>
        <p:txBody>
          <a:bodyP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a:t>Functie</a:t>
            </a:r>
          </a:p>
        </p:txBody>
      </p:sp>
      <p:pic>
        <p:nvPicPr>
          <p:cNvPr id="17" name="Afbeelding 16">
            <a:extLst>
              <a:ext uri="{FF2B5EF4-FFF2-40B4-BE49-F238E27FC236}">
                <a16:creationId xmlns:a16="http://schemas.microsoft.com/office/drawing/2014/main" id="{6837DB80-B58D-FF45-AF89-0C2E8D28F94A}"/>
              </a:ext>
            </a:extLst>
          </p:cNvPr>
          <p:cNvPicPr>
            <a:picLocks noChangeAspect="1"/>
          </p:cNvPicPr>
          <p:nvPr userDrawn="1"/>
        </p:nvPicPr>
        <p:blipFill>
          <a:blip r:embed="rId2"/>
          <a:stretch>
            <a:fillRect/>
          </a:stretch>
        </p:blipFill>
        <p:spPr>
          <a:xfrm>
            <a:off x="-9345" y="0"/>
            <a:ext cx="3226846" cy="1268759"/>
          </a:xfrm>
          <a:prstGeom prst="rect">
            <a:avLst/>
          </a:prstGeom>
          <a:ln>
            <a:noFill/>
          </a:ln>
        </p:spPr>
      </p:pic>
    </p:spTree>
    <p:extLst>
      <p:ext uri="{BB962C8B-B14F-4D97-AF65-F5344CB8AC3E}">
        <p14:creationId xmlns:p14="http://schemas.microsoft.com/office/powerpoint/2010/main" val="374044285"/>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 wit + afbeelding">
    <p:bg bwMode="gray">
      <p:bgPr>
        <a:solidFill>
          <a:schemeClr val="bg1"/>
        </a:solidFill>
        <a:effectLst/>
      </p:bgPr>
    </p:bg>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9F183073-10E5-1148-8165-AEA6349E146A}"/>
              </a:ext>
            </a:extLst>
          </p:cNvPr>
          <p:cNvSpPr>
            <a:spLocks noGrp="1"/>
          </p:cNvSpPr>
          <p:nvPr>
            <p:ph type="dt" sz="half" idx="10"/>
          </p:nvPr>
        </p:nvSpPr>
        <p:spPr>
          <a:xfrm>
            <a:off x="9971903" y="512910"/>
            <a:ext cx="1866907" cy="216025"/>
          </a:xfrm>
          <a:prstGeom prst="rect">
            <a:avLst/>
          </a:prstGeom>
        </p:spPr>
        <p:txBody>
          <a:bodyPr/>
          <a:lstStyle>
            <a:lvl1pPr algn="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DD maand JJJJ</a:t>
            </a:r>
          </a:p>
        </p:txBody>
      </p:sp>
      <p:sp>
        <p:nvSpPr>
          <p:cNvPr id="18" name="Titel 1">
            <a:extLst>
              <a:ext uri="{FF2B5EF4-FFF2-40B4-BE49-F238E27FC236}">
                <a16:creationId xmlns:a16="http://schemas.microsoft.com/office/drawing/2014/main" id="{2133EB5A-69B9-1740-8101-0C004BB7DA6D}"/>
              </a:ext>
            </a:extLst>
          </p:cNvPr>
          <p:cNvSpPr>
            <a:spLocks noGrp="1"/>
          </p:cNvSpPr>
          <p:nvPr>
            <p:ph type="ctrTitle" hasCustomPrompt="1"/>
          </p:nvPr>
        </p:nvSpPr>
        <p:spPr>
          <a:xfrm>
            <a:off x="333733" y="1196750"/>
            <a:ext cx="5584468" cy="4603578"/>
          </a:xfrm>
          <a:prstGeom prst="rect">
            <a:avLst/>
          </a:prstGeom>
        </p:spPr>
        <p:txBody>
          <a:bodyPr anchor="ctr" anchorCtr="0"/>
          <a:lstStyle>
            <a:lvl1pPr marL="0" marR="0" indent="0" algn="ctr" defTabSz="914400" rtl="0" eaLnBrk="1" fontAlgn="auto" latinLnBrk="0" hangingPunct="1">
              <a:lnSpc>
                <a:spcPct val="100000"/>
              </a:lnSpc>
              <a:spcBef>
                <a:spcPct val="0"/>
              </a:spcBef>
              <a:spcAft>
                <a:spcPts val="0"/>
              </a:spcAft>
              <a:buClrTx/>
              <a:buSzTx/>
              <a:buFontTx/>
              <a:buNone/>
              <a:tabLst/>
              <a:defRPr sz="4100" b="0" i="1">
                <a:latin typeface="Merriweather" panose="02060503050406030704" pitchFamily="18" charset="77"/>
              </a:defRPr>
            </a:lvl1pPr>
          </a:lstStyle>
          <a:p>
            <a:r>
              <a:rPr lang="nl-NL" noProof="0" dirty="0"/>
              <a:t>Plaats hier een titel die de aandacht vraagt</a:t>
            </a:r>
          </a:p>
        </p:txBody>
      </p:sp>
      <p:sp>
        <p:nvSpPr>
          <p:cNvPr id="33" name="Tijdelijke aanduiding voor tekst 32">
            <a:extLst>
              <a:ext uri="{FF2B5EF4-FFF2-40B4-BE49-F238E27FC236}">
                <a16:creationId xmlns:a16="http://schemas.microsoft.com/office/drawing/2014/main" id="{509A3404-C322-574D-996D-93CFC2296001}"/>
              </a:ext>
            </a:extLst>
          </p:cNvPr>
          <p:cNvSpPr>
            <a:spLocks noGrp="1"/>
          </p:cNvSpPr>
          <p:nvPr>
            <p:ph type="body" sz="quarter" idx="15" hasCustomPrompt="1"/>
          </p:nvPr>
        </p:nvSpPr>
        <p:spPr>
          <a:xfrm>
            <a:off x="333732" y="6084055"/>
            <a:ext cx="5584468" cy="217169"/>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Naam Achternaam</a:t>
            </a:r>
          </a:p>
        </p:txBody>
      </p:sp>
      <p:sp>
        <p:nvSpPr>
          <p:cNvPr id="35" name="Tijdelijke aanduiding voor tekst 34">
            <a:extLst>
              <a:ext uri="{FF2B5EF4-FFF2-40B4-BE49-F238E27FC236}">
                <a16:creationId xmlns:a16="http://schemas.microsoft.com/office/drawing/2014/main" id="{D6F025CA-08AA-BB4D-A7AA-3CD26CC85FA1}"/>
              </a:ext>
            </a:extLst>
          </p:cNvPr>
          <p:cNvSpPr>
            <a:spLocks noGrp="1"/>
          </p:cNvSpPr>
          <p:nvPr>
            <p:ph type="body" sz="quarter" idx="16" hasCustomPrompt="1"/>
          </p:nvPr>
        </p:nvSpPr>
        <p:spPr>
          <a:xfrm>
            <a:off x="336550" y="6309175"/>
            <a:ext cx="5581650" cy="270592"/>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Functie</a:t>
            </a:r>
          </a:p>
        </p:txBody>
      </p:sp>
      <p:sp>
        <p:nvSpPr>
          <p:cNvPr id="4" name="Tijdelijke aanduiding voor afbeelding 3">
            <a:extLst>
              <a:ext uri="{FF2B5EF4-FFF2-40B4-BE49-F238E27FC236}">
                <a16:creationId xmlns:a16="http://schemas.microsoft.com/office/drawing/2014/main" id="{0899AEA0-D03E-3444-8E81-C754D975C6B2}"/>
              </a:ext>
            </a:extLst>
          </p:cNvPr>
          <p:cNvSpPr>
            <a:spLocks noGrp="1"/>
          </p:cNvSpPr>
          <p:nvPr>
            <p:ph type="pic" sz="quarter" idx="17" hasCustomPrompt="1"/>
          </p:nvPr>
        </p:nvSpPr>
        <p:spPr>
          <a:xfrm>
            <a:off x="6276975" y="1196751"/>
            <a:ext cx="5562600" cy="5292950"/>
          </a:xfrm>
          <a:prstGeom prst="rect">
            <a:avLst/>
          </a:prstGeom>
          <a:solidFill>
            <a:schemeClr val="bg1"/>
          </a:solidFill>
        </p:spPr>
        <p:txBody>
          <a:bodyPr anchor="ctr" anchorCtr="0"/>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14" name="Tijdelijke aanduiding voor tekst 30">
            <a:extLst>
              <a:ext uri="{FF2B5EF4-FFF2-40B4-BE49-F238E27FC236}">
                <a16:creationId xmlns:a16="http://schemas.microsoft.com/office/drawing/2014/main" id="{E9603F35-3EF2-CA47-993A-7691CF422FA6}"/>
              </a:ext>
            </a:extLst>
          </p:cNvPr>
          <p:cNvSpPr>
            <a:spLocks noGrp="1"/>
          </p:cNvSpPr>
          <p:nvPr>
            <p:ph type="body" sz="quarter" idx="14" hasCustomPrompt="1"/>
          </p:nvPr>
        </p:nvSpPr>
        <p:spPr>
          <a:xfrm>
            <a:off x="2670048" y="501834"/>
            <a:ext cx="6820154" cy="227101"/>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lang="nl-NL" sz="1200" b="0" i="0" u="none" strike="noStrike" cap="all" spc="50" baseline="0" smtClean="0">
                <a:solidFill>
                  <a:schemeClr val="tx2"/>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Naam sub-afzender</a:t>
            </a:r>
          </a:p>
        </p:txBody>
      </p:sp>
      <p:pic>
        <p:nvPicPr>
          <p:cNvPr id="16" name="Afbeelding 15">
            <a:extLst>
              <a:ext uri="{FF2B5EF4-FFF2-40B4-BE49-F238E27FC236}">
                <a16:creationId xmlns:a16="http://schemas.microsoft.com/office/drawing/2014/main" id="{B3975AE5-2821-1849-B1D4-B58A7B209716}"/>
              </a:ext>
            </a:extLst>
          </p:cNvPr>
          <p:cNvPicPr>
            <a:picLocks noChangeAspect="1"/>
          </p:cNvPicPr>
          <p:nvPr userDrawn="1"/>
        </p:nvPicPr>
        <p:blipFill>
          <a:blip r:embed="rId2"/>
          <a:stretch>
            <a:fillRect/>
          </a:stretch>
        </p:blipFill>
        <p:spPr>
          <a:xfrm>
            <a:off x="-9345" y="0"/>
            <a:ext cx="3226846" cy="1268759"/>
          </a:xfrm>
          <a:prstGeom prst="rect">
            <a:avLst/>
          </a:prstGeom>
          <a:ln>
            <a:noFill/>
          </a:ln>
        </p:spPr>
      </p:pic>
    </p:spTree>
    <p:extLst>
      <p:ext uri="{BB962C8B-B14F-4D97-AF65-F5344CB8AC3E}">
        <p14:creationId xmlns:p14="http://schemas.microsoft.com/office/powerpoint/2010/main" val="1652957959"/>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20" orient="horz" pos="754">
          <p15:clr>
            <a:srgbClr val="FBAE40"/>
          </p15:clr>
        </p15:guide>
        <p15:guide id="21" orient="horz" pos="21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lleen tekst">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750" y="1196975"/>
            <a:ext cx="7559675" cy="1253617"/>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lang="nl-NL" sz="2300"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10" name="Tijdelijke aanduiding voor tekst 2">
            <a:extLst>
              <a:ext uri="{FF2B5EF4-FFF2-40B4-BE49-F238E27FC236}">
                <a16:creationId xmlns:a16="http://schemas.microsoft.com/office/drawing/2014/main" id="{5E1B5542-E518-FB47-95E8-2B71A026A2A9}"/>
              </a:ext>
            </a:extLst>
          </p:cNvPr>
          <p:cNvSpPr>
            <a:spLocks noGrp="1"/>
          </p:cNvSpPr>
          <p:nvPr>
            <p:ph type="body" sz="quarter" idx="10" hasCustomPrompt="1"/>
          </p:nvPr>
        </p:nvSpPr>
        <p:spPr>
          <a:xfrm>
            <a:off x="2317750" y="2450593"/>
            <a:ext cx="7559675" cy="3443316"/>
          </a:xfrm>
          <a:prstGeom prst="rect">
            <a:avLst/>
          </a:prstGeom>
        </p:spPr>
        <p:txBody>
          <a:bodyPr/>
          <a:lstStyle>
            <a:lvl1pPr marL="0" marR="0" indent="0" algn="l" defTabSz="914400" rtl="0" eaLnBrk="1" fontAlgn="auto" latinLnBrk="0" hangingPunct="1">
              <a:lnSpc>
                <a:spcPct val="110000"/>
              </a:lnSpc>
              <a:spcBef>
                <a:spcPts val="0"/>
              </a:spcBef>
              <a:spcAft>
                <a:spcPts val="0"/>
              </a:spcAft>
              <a:buClrTx/>
              <a:buSzTx/>
              <a:buFont typeface="Arial" pitchFamily="34" charset="0"/>
              <a:buNone/>
              <a:tabLst/>
              <a:defRPr lang="nl-NL" sz="220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esecto</a:t>
            </a:r>
            <a:r>
              <a:rPr lang="nl-NL" noProof="0" dirty="0"/>
              <a:t> </a:t>
            </a:r>
            <a:r>
              <a:rPr lang="nl-NL" noProof="0" dirty="0" err="1"/>
              <a:t>dolorumenis</a:t>
            </a:r>
            <a:r>
              <a:rPr lang="nl-NL" noProof="0" dirty="0"/>
              <a:t> </a:t>
            </a:r>
            <a:r>
              <a:rPr lang="nl-NL" noProof="0" dirty="0" err="1"/>
              <a:t>aritat</a:t>
            </a:r>
            <a:r>
              <a:rPr lang="nl-NL" noProof="0" dirty="0"/>
              <a:t> et des </a:t>
            </a:r>
            <a:r>
              <a:rPr lang="nl-NL" noProof="0" dirty="0" err="1"/>
              <a:t>earcit</a:t>
            </a:r>
            <a:r>
              <a:rPr lang="nl-NL" noProof="0" dirty="0"/>
              <a:t>, </a:t>
            </a:r>
            <a:r>
              <a:rPr lang="nl-NL" noProof="0" dirty="0" err="1"/>
              <a:t>ium</a:t>
            </a:r>
            <a:r>
              <a:rPr lang="nl-NL" noProof="0" dirty="0"/>
              <a:t> ad </a:t>
            </a:r>
            <a:r>
              <a:rPr lang="nl-NL" noProof="0" dirty="0" err="1"/>
              <a:t>quam</a:t>
            </a:r>
            <a:r>
              <a:rPr lang="nl-NL" noProof="0" dirty="0"/>
              <a:t> </a:t>
            </a:r>
            <a:r>
              <a:rPr lang="nl-NL" noProof="0" dirty="0" err="1"/>
              <a:t>faccupt</a:t>
            </a:r>
            <a:r>
              <a:rPr lang="nl-NL" noProof="0" dirty="0"/>
              <a:t> </a:t>
            </a:r>
            <a:r>
              <a:rPr lang="nl-NL" noProof="0" dirty="0" err="1"/>
              <a:t>atiature</a:t>
            </a:r>
            <a:r>
              <a:rPr lang="nl-NL" noProof="0" dirty="0"/>
              <a:t>, </a:t>
            </a:r>
            <a:r>
              <a:rPr lang="nl-NL" noProof="0" dirty="0" err="1"/>
              <a:t>qui</a:t>
            </a:r>
            <a:r>
              <a:rPr lang="nl-NL" noProof="0" dirty="0"/>
              <a:t> </a:t>
            </a:r>
            <a:r>
              <a:rPr lang="nl-NL" noProof="0" dirty="0" err="1"/>
              <a:t>officipis</a:t>
            </a:r>
            <a:r>
              <a:rPr lang="nl-NL" noProof="0" dirty="0"/>
              <a:t> </a:t>
            </a:r>
            <a:r>
              <a:rPr lang="nl-NL" noProof="0" dirty="0" err="1"/>
              <a:t>dolupta</a:t>
            </a:r>
            <a:r>
              <a:rPr lang="nl-NL" noProof="0" dirty="0"/>
              <a:t> </a:t>
            </a:r>
            <a:r>
              <a:rPr lang="nl-NL" noProof="0" dirty="0" err="1"/>
              <a:t>spereium</a:t>
            </a:r>
            <a:r>
              <a:rPr lang="nl-NL" noProof="0" dirty="0"/>
              <a:t> </a:t>
            </a:r>
            <a:r>
              <a:rPr lang="nl-NL" noProof="0" dirty="0" err="1"/>
              <a:t>quias</a:t>
            </a:r>
            <a:r>
              <a:rPr lang="nl-NL" noProof="0" dirty="0"/>
              <a:t> </a:t>
            </a:r>
            <a:r>
              <a:rPr lang="nl-NL" noProof="0" dirty="0" err="1"/>
              <a:t>sum</a:t>
            </a:r>
            <a:r>
              <a:rPr lang="nl-NL" noProof="0" dirty="0"/>
              <a:t> </a:t>
            </a:r>
            <a:r>
              <a:rPr lang="nl-NL" noProof="0" dirty="0" err="1"/>
              <a:t>aut</a:t>
            </a:r>
            <a:r>
              <a:rPr lang="nl-NL" noProof="0" dirty="0"/>
              <a:t> min </a:t>
            </a:r>
            <a:r>
              <a:rPr lang="nl-NL" noProof="0" dirty="0" err="1"/>
              <a:t>prae</a:t>
            </a:r>
            <a:r>
              <a:rPr lang="nl-NL" noProof="0" dirty="0"/>
              <a:t> nam </a:t>
            </a:r>
            <a:r>
              <a:rPr lang="nl-NL" noProof="0" dirty="0" err="1"/>
              <a:t>aut</a:t>
            </a:r>
            <a:r>
              <a:rPr lang="nl-NL" noProof="0" dirty="0"/>
              <a:t> que </a:t>
            </a:r>
            <a:r>
              <a:rPr lang="nl-NL" noProof="0" dirty="0" err="1"/>
              <a:t>nobitatur</a:t>
            </a:r>
            <a:r>
              <a:rPr lang="nl-NL" noProof="0" dirty="0"/>
              <a:t>, </a:t>
            </a:r>
            <a:r>
              <a:rPr lang="nl-NL" noProof="0" dirty="0" err="1"/>
              <a:t>cus</a:t>
            </a:r>
            <a:r>
              <a:rPr lang="nl-NL" noProof="0" dirty="0"/>
              <a:t> </a:t>
            </a:r>
            <a:r>
              <a:rPr lang="nl-NL" noProof="0" dirty="0" err="1"/>
              <a:t>eario</a:t>
            </a:r>
            <a:r>
              <a:rPr lang="nl-NL" noProof="0" dirty="0"/>
              <a:t> </a:t>
            </a:r>
            <a:r>
              <a:rPr lang="nl-NL" noProof="0" dirty="0" err="1"/>
              <a:t>omnihic</a:t>
            </a:r>
            <a:r>
              <a:rPr lang="nl-NL" noProof="0" dirty="0"/>
              <a:t> </a:t>
            </a:r>
            <a:r>
              <a:rPr lang="nl-NL" noProof="0" dirty="0" err="1"/>
              <a:t>aeruptur</a:t>
            </a:r>
            <a:r>
              <a:rPr lang="nl-NL" noProof="0" dirty="0"/>
              <a:t>, </a:t>
            </a:r>
            <a:r>
              <a:rPr lang="nl-NL" noProof="0" dirty="0" err="1"/>
              <a:t>sunt</a:t>
            </a:r>
            <a:r>
              <a:rPr lang="nl-NL" noProof="0" dirty="0"/>
              <a:t> </a:t>
            </a:r>
            <a:r>
              <a:rPr lang="nl-NL" noProof="0" dirty="0" err="1"/>
              <a:t>eruptat</a:t>
            </a:r>
            <a:r>
              <a:rPr lang="nl-NL" noProof="0" dirty="0"/>
              <a:t> </a:t>
            </a:r>
            <a:r>
              <a:rPr lang="nl-NL" noProof="0" dirty="0" err="1"/>
              <a:t>volorep</a:t>
            </a:r>
            <a:r>
              <a:rPr lang="nl-NL" noProof="0" dirty="0"/>
              <a:t>. &lt;Max. 70 woorden&gt; </a:t>
            </a:r>
          </a:p>
        </p:txBody>
      </p:sp>
      <p:pic>
        <p:nvPicPr>
          <p:cNvPr id="5" name="Afbeelding 4">
            <a:extLst>
              <a:ext uri="{FF2B5EF4-FFF2-40B4-BE49-F238E27FC236}">
                <a16:creationId xmlns:a16="http://schemas.microsoft.com/office/drawing/2014/main" id="{9F5F4EC7-5817-CC41-AADD-8BE27B448F26}"/>
              </a:ext>
            </a:extLst>
          </p:cNvPr>
          <p:cNvPicPr>
            <a:picLocks noChangeAspect="1"/>
          </p:cNvPicPr>
          <p:nvPr userDrawn="1"/>
        </p:nvPicPr>
        <p:blipFill>
          <a:blip r:embed="rId2"/>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1641007465"/>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kst links, afbeelding rechts">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4297363" y="368301"/>
            <a:ext cx="7561262"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9" name="Titel 1">
            <a:extLst>
              <a:ext uri="{FF2B5EF4-FFF2-40B4-BE49-F238E27FC236}">
                <a16:creationId xmlns:a16="http://schemas.microsoft.com/office/drawing/2014/main" id="{A07AE5D3-2C03-CD49-8B96-489B7649C6D1}"/>
              </a:ext>
            </a:extLst>
          </p:cNvPr>
          <p:cNvSpPr>
            <a:spLocks noGrp="1"/>
          </p:cNvSpPr>
          <p:nvPr>
            <p:ph type="ctrTitle" hasCustomPrompt="1"/>
          </p:nvPr>
        </p:nvSpPr>
        <p:spPr>
          <a:xfrm>
            <a:off x="338138" y="371475"/>
            <a:ext cx="3635375" cy="10800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lang="nl-NL" sz="2300"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10" name="Tijdelijke aanduiding voor tekst 2">
            <a:extLst>
              <a:ext uri="{FF2B5EF4-FFF2-40B4-BE49-F238E27FC236}">
                <a16:creationId xmlns:a16="http://schemas.microsoft.com/office/drawing/2014/main" id="{34EE854C-23EF-BD45-A084-2AE0D435916C}"/>
              </a:ext>
            </a:extLst>
          </p:cNvPr>
          <p:cNvSpPr>
            <a:spLocks noGrp="1"/>
          </p:cNvSpPr>
          <p:nvPr>
            <p:ph type="body" sz="quarter" idx="10" hasCustomPrompt="1"/>
          </p:nvPr>
        </p:nvSpPr>
        <p:spPr>
          <a:xfrm>
            <a:off x="337513" y="1664208"/>
            <a:ext cx="3636000" cy="4238715"/>
          </a:xfrm>
          <a:prstGeom prst="rect">
            <a:avLst/>
          </a:prstGeom>
        </p:spPr>
        <p:txBody>
          <a:bodyPr bIns="0" anchor="b" anchorCtr="0"/>
          <a:lstStyle>
            <a:lvl1pPr marL="0" marR="0" indent="0" algn="l" defTabSz="914400" rtl="0" eaLnBrk="1" fontAlgn="auto" latinLnBrk="0" hangingPunct="1">
              <a:lnSpc>
                <a:spcPct val="110000"/>
              </a:lnSpc>
              <a:spcBef>
                <a:spcPts val="0"/>
              </a:spcBef>
              <a:spcAft>
                <a:spcPts val="0"/>
              </a:spcAft>
              <a:buClrTx/>
              <a:buSzTx/>
              <a:buFont typeface="Arial" pitchFamily="34" charset="0"/>
              <a:buNone/>
              <a:tabLst/>
              <a:defRPr lang="nl-NL" sz="220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esecto</a:t>
            </a:r>
            <a:r>
              <a:rPr lang="nl-NL" noProof="0" dirty="0"/>
              <a:t> </a:t>
            </a:r>
            <a:r>
              <a:rPr lang="nl-NL" noProof="0" dirty="0" err="1"/>
              <a:t>dolorumenis</a:t>
            </a:r>
            <a:r>
              <a:rPr lang="nl-NL" noProof="0" dirty="0"/>
              <a:t> </a:t>
            </a:r>
            <a:r>
              <a:rPr lang="nl-NL" noProof="0" dirty="0" err="1"/>
              <a:t>aritat</a:t>
            </a:r>
            <a:r>
              <a:rPr lang="nl-NL" noProof="0" dirty="0"/>
              <a:t> et. </a:t>
            </a:r>
            <a:br>
              <a:rPr lang="nl-NL" noProof="0" dirty="0"/>
            </a:br>
            <a:r>
              <a:rPr lang="nl-NL" noProof="0" dirty="0"/>
              <a:t>&lt;Max. 40 woorden &gt; </a:t>
            </a:r>
          </a:p>
        </p:txBody>
      </p:sp>
      <p:pic>
        <p:nvPicPr>
          <p:cNvPr id="6" name="Afbeelding 5">
            <a:extLst>
              <a:ext uri="{FF2B5EF4-FFF2-40B4-BE49-F238E27FC236}">
                <a16:creationId xmlns:a16="http://schemas.microsoft.com/office/drawing/2014/main" id="{0BAAC30D-7F41-4848-9BE9-65BCD93A9C51}"/>
              </a:ext>
            </a:extLst>
          </p:cNvPr>
          <p:cNvPicPr>
            <a:picLocks noChangeAspect="1"/>
          </p:cNvPicPr>
          <p:nvPr userDrawn="1"/>
        </p:nvPicPr>
        <p:blipFill>
          <a:blip r:embed="rId2"/>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2102837083"/>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chermvullende afbeelding">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551" y="368300"/>
            <a:ext cx="11522074"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Tree>
    <p:extLst>
      <p:ext uri="{BB962C8B-B14F-4D97-AF65-F5344CB8AC3E}">
        <p14:creationId xmlns:p14="http://schemas.microsoft.com/office/powerpoint/2010/main" val="4226309169"/>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chermvullende afbeelding + bijschrift">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551" y="368300"/>
            <a:ext cx="11522074" cy="55800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4" name="Tijdelijke aanduiding voor tekst 3">
            <a:extLst>
              <a:ext uri="{FF2B5EF4-FFF2-40B4-BE49-F238E27FC236}">
                <a16:creationId xmlns:a16="http://schemas.microsoft.com/office/drawing/2014/main" id="{2644E85E-CA6A-F844-A413-BC9479C4FF28}"/>
              </a:ext>
            </a:extLst>
          </p:cNvPr>
          <p:cNvSpPr>
            <a:spLocks noGrp="1"/>
          </p:cNvSpPr>
          <p:nvPr>
            <p:ph type="body" sz="quarter" idx="19" hasCustomPrompt="1"/>
          </p:nvPr>
        </p:nvSpPr>
        <p:spPr>
          <a:xfrm>
            <a:off x="336550" y="5948300"/>
            <a:ext cx="11522075" cy="541399"/>
          </a:xfrm>
          <a:prstGeom prst="rect">
            <a:avLst/>
          </a:prstGeom>
        </p:spPr>
        <p:txBody>
          <a:bodyPr lIns="0" bIns="0" anchor="b" anchorCtr="0"/>
          <a:lstStyle>
            <a:lvl1pPr marL="0" marR="0" indent="0" algn="l" defTabSz="914400" rtl="0" eaLnBrk="1" fontAlgn="auto" latinLnBrk="0" hangingPunct="1">
              <a:lnSpc>
                <a:spcPct val="110000"/>
              </a:lnSpc>
              <a:spcBef>
                <a:spcPts val="0"/>
              </a:spcBef>
              <a:spcAft>
                <a:spcPts val="0"/>
              </a:spcAft>
              <a:buClrTx/>
              <a:buSzTx/>
              <a:buFont typeface="Arial" pitchFamily="34" charset="0"/>
              <a:buNone/>
              <a:tabLst/>
              <a:defRPr lang="nl-NL" sz="120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dirty="0" err="1"/>
              <a:t>Itasita</a:t>
            </a:r>
            <a:r>
              <a:rPr lang="nl-NL" dirty="0"/>
              <a:t> </a:t>
            </a:r>
            <a:r>
              <a:rPr lang="nl-NL" dirty="0" err="1"/>
              <a:t>sima</a:t>
            </a:r>
            <a:r>
              <a:rPr lang="nl-NL" dirty="0"/>
              <a:t> </a:t>
            </a:r>
            <a:r>
              <a:rPr lang="nl-NL" dirty="0" err="1"/>
              <a:t>dolor</a:t>
            </a:r>
            <a:r>
              <a:rPr lang="nl-NL" dirty="0"/>
              <a:t> min </a:t>
            </a:r>
            <a:r>
              <a:rPr lang="nl-NL" dirty="0" err="1"/>
              <a:t>evellor</a:t>
            </a:r>
            <a:r>
              <a:rPr lang="nl-NL" dirty="0"/>
              <a:t> </a:t>
            </a:r>
            <a:r>
              <a:rPr lang="nl-NL" dirty="0" err="1"/>
              <a:t>ratum</a:t>
            </a:r>
            <a:r>
              <a:rPr lang="nl-NL" dirty="0"/>
              <a:t> </a:t>
            </a:r>
            <a:r>
              <a:rPr lang="nl-NL" dirty="0" err="1"/>
              <a:t>laciis</a:t>
            </a:r>
            <a:r>
              <a:rPr lang="nl-NL" dirty="0"/>
              <a:t> et </a:t>
            </a:r>
            <a:r>
              <a:rPr lang="nl-NL" dirty="0" err="1"/>
              <a:t>quam</a:t>
            </a:r>
            <a:r>
              <a:rPr lang="nl-NL" dirty="0"/>
              <a:t> </a:t>
            </a:r>
            <a:r>
              <a:rPr lang="nl-NL" dirty="0" err="1"/>
              <a:t>voluptat</a:t>
            </a:r>
            <a:r>
              <a:rPr lang="nl-NL" dirty="0"/>
              <a:t> ut </a:t>
            </a:r>
            <a:r>
              <a:rPr lang="nl-NL" dirty="0" err="1"/>
              <a:t>lanis</a:t>
            </a:r>
            <a:r>
              <a:rPr lang="nl-NL" dirty="0"/>
              <a:t> </a:t>
            </a:r>
            <a:r>
              <a:rPr lang="nl-NL" dirty="0" err="1"/>
              <a:t>nit</a:t>
            </a:r>
            <a:r>
              <a:rPr lang="nl-NL" dirty="0"/>
              <a:t>, </a:t>
            </a:r>
            <a:r>
              <a:rPr lang="nl-NL" dirty="0" err="1"/>
              <a:t>eium</a:t>
            </a:r>
            <a:r>
              <a:rPr lang="nl-NL" dirty="0"/>
              <a:t> </a:t>
            </a:r>
            <a:r>
              <a:rPr lang="nl-NL" dirty="0" err="1"/>
              <a:t>quidus</a:t>
            </a:r>
            <a:r>
              <a:rPr lang="nl-NL" dirty="0"/>
              <a:t>, </a:t>
            </a:r>
            <a:r>
              <a:rPr lang="nl-NL" dirty="0" err="1"/>
              <a:t>quas</a:t>
            </a:r>
            <a:r>
              <a:rPr lang="nl-NL" dirty="0"/>
              <a:t> </a:t>
            </a:r>
            <a:r>
              <a:rPr lang="nl-NL" dirty="0" err="1"/>
              <a:t>nobis</a:t>
            </a:r>
            <a:r>
              <a:rPr lang="nl-NL" dirty="0"/>
              <a:t> </a:t>
            </a:r>
            <a:r>
              <a:rPr lang="nl-NL" dirty="0" err="1"/>
              <a:t>inusam</a:t>
            </a:r>
            <a:r>
              <a:rPr lang="nl-NL" dirty="0"/>
              <a:t> </a:t>
            </a:r>
            <a:r>
              <a:rPr lang="nl-NL" dirty="0" err="1"/>
              <a:t>cuptate</a:t>
            </a:r>
            <a:r>
              <a:rPr lang="nl-NL" dirty="0"/>
              <a:t> </a:t>
            </a:r>
            <a:r>
              <a:rPr lang="nl-NL" dirty="0" err="1"/>
              <a:t>mper</a:t>
            </a:r>
            <a:r>
              <a:rPr lang="nl-NL" dirty="0"/>
              <a:t> </a:t>
            </a:r>
            <a:r>
              <a:rPr lang="nl-NL" dirty="0" err="1"/>
              <a:t>nobit</a:t>
            </a:r>
            <a:r>
              <a:rPr lang="nl-NL" dirty="0"/>
              <a:t> hit </a:t>
            </a:r>
            <a:r>
              <a:rPr lang="nl-NL" dirty="0" err="1"/>
              <a:t>eliquam</a:t>
            </a:r>
            <a:r>
              <a:rPr lang="nl-NL" dirty="0"/>
              <a:t> </a:t>
            </a:r>
            <a:r>
              <a:rPr lang="nl-NL" dirty="0" err="1"/>
              <a:t>cori</a:t>
            </a:r>
            <a:r>
              <a:rPr lang="nl-NL" dirty="0"/>
              <a:t> </a:t>
            </a:r>
            <a:r>
              <a:rPr lang="nl-NL" dirty="0" err="1"/>
              <a:t>voloreicid</a:t>
            </a:r>
            <a:r>
              <a:rPr lang="nl-NL" dirty="0"/>
              <a:t> </a:t>
            </a:r>
            <a:r>
              <a:rPr lang="nl-NL" dirty="0" err="1"/>
              <a:t>mil</a:t>
            </a:r>
            <a:r>
              <a:rPr lang="nl-NL" dirty="0"/>
              <a:t> </a:t>
            </a:r>
            <a:r>
              <a:rPr lang="nl-NL" dirty="0" err="1"/>
              <a:t>minihilis</a:t>
            </a:r>
            <a:r>
              <a:rPr lang="nl-NL" dirty="0"/>
              <a:t> </a:t>
            </a:r>
            <a:r>
              <a:rPr lang="nl-NL" dirty="0" err="1"/>
              <a:t>aut</a:t>
            </a:r>
            <a:r>
              <a:rPr lang="nl-NL" dirty="0"/>
              <a:t> </a:t>
            </a:r>
            <a:r>
              <a:rPr lang="nl-NL" dirty="0" err="1"/>
              <a:t>milit</a:t>
            </a:r>
            <a:r>
              <a:rPr lang="nl-NL" dirty="0"/>
              <a:t> es </a:t>
            </a:r>
            <a:r>
              <a:rPr lang="nl-NL" dirty="0" err="1"/>
              <a:t>sum</a:t>
            </a:r>
            <a:r>
              <a:rPr lang="nl-NL" dirty="0"/>
              <a:t> </a:t>
            </a:r>
            <a:r>
              <a:rPr lang="nl-NL" dirty="0" err="1"/>
              <a:t>eicatet</a:t>
            </a:r>
            <a:r>
              <a:rPr lang="nl-NL" dirty="0"/>
              <a:t> ad mi, </a:t>
            </a:r>
            <a:r>
              <a:rPr lang="nl-NL" dirty="0" err="1"/>
              <a:t>unt</a:t>
            </a:r>
            <a:r>
              <a:rPr lang="nl-NL" dirty="0"/>
              <a:t> </a:t>
            </a:r>
            <a:r>
              <a:rPr lang="nl-NL" dirty="0" err="1"/>
              <a:t>qui</a:t>
            </a:r>
            <a:r>
              <a:rPr lang="nl-NL" dirty="0"/>
              <a:t> </a:t>
            </a:r>
            <a:r>
              <a:rPr lang="nl-NL" dirty="0" err="1"/>
              <a:t>dionseq</a:t>
            </a:r>
            <a:r>
              <a:rPr lang="nl-NL" dirty="0"/>
              <a:t> </a:t>
            </a:r>
            <a:r>
              <a:rPr lang="nl-NL" dirty="0" err="1"/>
              <a:t>uatusae</a:t>
            </a:r>
            <a:r>
              <a:rPr lang="nl-NL" dirty="0"/>
              <a:t> </a:t>
            </a:r>
            <a:r>
              <a:rPr lang="nl-NL" dirty="0" err="1"/>
              <a:t>verferf</a:t>
            </a:r>
            <a:r>
              <a:rPr lang="nl-NL" dirty="0"/>
              <a:t> </a:t>
            </a:r>
            <a:r>
              <a:rPr lang="nl-NL" dirty="0" err="1"/>
              <a:t>erumquunt</a:t>
            </a:r>
            <a:r>
              <a:rPr lang="nl-NL" dirty="0"/>
              <a:t>. &lt;Max. 40 woorden&gt; </a:t>
            </a:r>
          </a:p>
        </p:txBody>
      </p:sp>
    </p:spTree>
    <p:extLst>
      <p:ext uri="{BB962C8B-B14F-4D97-AF65-F5344CB8AC3E}">
        <p14:creationId xmlns:p14="http://schemas.microsoft.com/office/powerpoint/2010/main" val="1685997890"/>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 citaat">
    <p:bg bwMode="gray">
      <p:bgPr>
        <a:solidFill>
          <a:schemeClr val="bg1"/>
        </a:solidFill>
        <a:effectLst/>
      </p:bgPr>
    </p:bg>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2133EB5A-69B9-1740-8101-0C004BB7DA6D}"/>
              </a:ext>
            </a:extLst>
          </p:cNvPr>
          <p:cNvSpPr>
            <a:spLocks noGrp="1"/>
          </p:cNvSpPr>
          <p:nvPr>
            <p:ph type="ctrTitle" hasCustomPrompt="1"/>
          </p:nvPr>
        </p:nvSpPr>
        <p:spPr>
          <a:xfrm>
            <a:off x="393291" y="1180848"/>
            <a:ext cx="11374640" cy="4603578"/>
          </a:xfrm>
          <a:prstGeom prst="rect">
            <a:avLst/>
          </a:prstGeom>
        </p:spPr>
        <p:txBody>
          <a:bodyPr anchor="ctr" anchorCtr="0"/>
          <a:lstStyle>
            <a:lvl1pPr marL="0" marR="0" indent="0" algn="ctr" defTabSz="914400" rtl="0" eaLnBrk="1" fontAlgn="auto" latinLnBrk="0" hangingPunct="1">
              <a:lnSpc>
                <a:spcPct val="100000"/>
              </a:lnSpc>
              <a:spcBef>
                <a:spcPct val="0"/>
              </a:spcBef>
              <a:spcAft>
                <a:spcPts val="0"/>
              </a:spcAft>
              <a:buClrTx/>
              <a:buSzTx/>
              <a:buFontTx/>
              <a:buNone/>
              <a:tabLst/>
              <a:defRPr sz="4100" b="0" i="1">
                <a:latin typeface="Merriweather" panose="02060503050406030704" pitchFamily="18" charset="77"/>
              </a:defRPr>
            </a:lvl1pPr>
          </a:lstStyle>
          <a:p>
            <a:r>
              <a:rPr lang="nl-NL" noProof="0" dirty="0"/>
              <a:t>Hoofdstuktitel of Quote slide.</a:t>
            </a:r>
            <a:br>
              <a:rPr lang="nl-NL" noProof="0" dirty="0"/>
            </a:br>
            <a:r>
              <a:rPr lang="nl-NL" noProof="0" dirty="0"/>
              <a:t>(Vul Naam Achternaam en Functie niet in, </a:t>
            </a:r>
            <a:br>
              <a:rPr lang="nl-NL" noProof="0" dirty="0"/>
            </a:br>
            <a:r>
              <a:rPr lang="nl-NL" noProof="0" dirty="0"/>
              <a:t>in geval van hoofdstuktitel.)</a:t>
            </a:r>
          </a:p>
        </p:txBody>
      </p:sp>
      <p:sp>
        <p:nvSpPr>
          <p:cNvPr id="33" name="Tijdelijke aanduiding voor tekst 32">
            <a:extLst>
              <a:ext uri="{FF2B5EF4-FFF2-40B4-BE49-F238E27FC236}">
                <a16:creationId xmlns:a16="http://schemas.microsoft.com/office/drawing/2014/main" id="{509A3404-C322-574D-996D-93CFC2296001}"/>
              </a:ext>
            </a:extLst>
          </p:cNvPr>
          <p:cNvSpPr>
            <a:spLocks noGrp="1"/>
          </p:cNvSpPr>
          <p:nvPr>
            <p:ph type="body" sz="quarter" idx="15" hasCustomPrompt="1"/>
          </p:nvPr>
        </p:nvSpPr>
        <p:spPr>
          <a:xfrm>
            <a:off x="3578225" y="5792377"/>
            <a:ext cx="5038725" cy="217169"/>
          </a:xfrm>
          <a:prstGeom prst="rect">
            <a:avLst/>
          </a:prstGeom>
        </p:spPr>
        <p:txBody>
          <a:bodyPr/>
          <a:lstStyle>
            <a:lvl1pPr algn="ctr">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Naam Achternaam</a:t>
            </a:r>
          </a:p>
        </p:txBody>
      </p:sp>
      <p:sp>
        <p:nvSpPr>
          <p:cNvPr id="35" name="Tijdelijke aanduiding voor tekst 34">
            <a:extLst>
              <a:ext uri="{FF2B5EF4-FFF2-40B4-BE49-F238E27FC236}">
                <a16:creationId xmlns:a16="http://schemas.microsoft.com/office/drawing/2014/main" id="{D6F025CA-08AA-BB4D-A7AA-3CD26CC85FA1}"/>
              </a:ext>
            </a:extLst>
          </p:cNvPr>
          <p:cNvSpPr>
            <a:spLocks noGrp="1"/>
          </p:cNvSpPr>
          <p:nvPr>
            <p:ph type="body" sz="quarter" idx="16" hasCustomPrompt="1"/>
          </p:nvPr>
        </p:nvSpPr>
        <p:spPr>
          <a:xfrm>
            <a:off x="3578225" y="6017497"/>
            <a:ext cx="5038725" cy="270592"/>
          </a:xfrm>
          <a:prstGeom prst="rect">
            <a:avLst/>
          </a:prstGeom>
        </p:spPr>
        <p:txBody>
          <a:bodyP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Functie</a:t>
            </a:r>
          </a:p>
        </p:txBody>
      </p:sp>
      <p:pic>
        <p:nvPicPr>
          <p:cNvPr id="6" name="Afbeelding 5">
            <a:extLst>
              <a:ext uri="{FF2B5EF4-FFF2-40B4-BE49-F238E27FC236}">
                <a16:creationId xmlns:a16="http://schemas.microsoft.com/office/drawing/2014/main" id="{2DC8FAC9-B7A6-D245-A721-1BE50C9FF267}"/>
              </a:ext>
            </a:extLst>
          </p:cNvPr>
          <p:cNvPicPr>
            <a:picLocks noChangeAspect="1"/>
          </p:cNvPicPr>
          <p:nvPr userDrawn="1"/>
        </p:nvPicPr>
        <p:blipFill>
          <a:blip r:embed="rId2"/>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891422207"/>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 citaat + afbeelding rechts">
    <p:bg bwMode="gray">
      <p:bgPr>
        <a:solidFill>
          <a:schemeClr val="bg1"/>
        </a:solidFill>
        <a:effectLst/>
      </p:bgPr>
    </p:bg>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2133EB5A-69B9-1740-8101-0C004BB7DA6D}"/>
              </a:ext>
            </a:extLst>
          </p:cNvPr>
          <p:cNvSpPr>
            <a:spLocks noGrp="1"/>
          </p:cNvSpPr>
          <p:nvPr>
            <p:ph type="ctrTitle" hasCustomPrompt="1"/>
          </p:nvPr>
        </p:nvSpPr>
        <p:spPr>
          <a:xfrm>
            <a:off x="338138" y="371475"/>
            <a:ext cx="5580062" cy="43200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lang="nl-NL" sz="4100" b="0" i="1" smtClean="0">
                <a:effectLst/>
                <a:latin typeface="Merriweather" panose="02060503050406030704" pitchFamily="18" charset="77"/>
              </a:defRPr>
            </a:lvl1pPr>
          </a:lstStyle>
          <a:p>
            <a:r>
              <a:rPr lang="nl-NL" noProof="0" dirty="0"/>
              <a:t>Hoofdstuktitel of Quote slide. (Vul Naam Achternaam </a:t>
            </a:r>
            <a:br>
              <a:rPr lang="nl-NL" noProof="0" dirty="0"/>
            </a:br>
            <a:r>
              <a:rPr lang="nl-NL" noProof="0" dirty="0"/>
              <a:t>en Functie niet in, </a:t>
            </a:r>
            <a:br>
              <a:rPr lang="nl-NL" noProof="0" dirty="0"/>
            </a:br>
            <a:r>
              <a:rPr lang="nl-NL" noProof="0" dirty="0"/>
              <a:t>in geval van hoofdstuktitel.)</a:t>
            </a:r>
          </a:p>
        </p:txBody>
      </p:sp>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6276975" y="368301"/>
            <a:ext cx="5581650"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6" name="Tijdelijke aanduiding voor tekst 32">
            <a:extLst>
              <a:ext uri="{FF2B5EF4-FFF2-40B4-BE49-F238E27FC236}">
                <a16:creationId xmlns:a16="http://schemas.microsoft.com/office/drawing/2014/main" id="{8A6E6E10-CABC-FF47-8209-224B9E9C5A85}"/>
              </a:ext>
            </a:extLst>
          </p:cNvPr>
          <p:cNvSpPr>
            <a:spLocks noGrp="1"/>
          </p:cNvSpPr>
          <p:nvPr>
            <p:ph type="body" sz="quarter" idx="15" hasCustomPrompt="1"/>
          </p:nvPr>
        </p:nvSpPr>
        <p:spPr>
          <a:xfrm>
            <a:off x="338138" y="5498552"/>
            <a:ext cx="5580062" cy="217169"/>
          </a:xfrm>
          <a:prstGeom prst="rect">
            <a:avLst/>
          </a:prstGeom>
        </p:spPr>
        <p:txBody>
          <a:bodyPr/>
          <a:lstStyle>
            <a:lvl1pPr algn="l">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Naam Achternaam</a:t>
            </a:r>
          </a:p>
        </p:txBody>
      </p:sp>
      <p:sp>
        <p:nvSpPr>
          <p:cNvPr id="7" name="Tijdelijke aanduiding voor tekst 34">
            <a:extLst>
              <a:ext uri="{FF2B5EF4-FFF2-40B4-BE49-F238E27FC236}">
                <a16:creationId xmlns:a16="http://schemas.microsoft.com/office/drawing/2014/main" id="{79749A39-F36C-EA43-9B19-3B58CEBDFCD8}"/>
              </a:ext>
            </a:extLst>
          </p:cNvPr>
          <p:cNvSpPr>
            <a:spLocks noGrp="1"/>
          </p:cNvSpPr>
          <p:nvPr>
            <p:ph type="body" sz="quarter" idx="16" hasCustomPrompt="1"/>
          </p:nvPr>
        </p:nvSpPr>
        <p:spPr>
          <a:xfrm>
            <a:off x="338138" y="5715721"/>
            <a:ext cx="5580062" cy="270592"/>
          </a:xfrm>
          <a:prstGeom prst="rect">
            <a:avLst/>
          </a:prstGeom>
        </p:spPr>
        <p:txBody>
          <a:bodyPr/>
          <a:lstStyle>
            <a:lvl1pPr algn="l">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Functie</a:t>
            </a:r>
          </a:p>
        </p:txBody>
      </p:sp>
      <p:pic>
        <p:nvPicPr>
          <p:cNvPr id="9" name="Afbeelding 8">
            <a:extLst>
              <a:ext uri="{FF2B5EF4-FFF2-40B4-BE49-F238E27FC236}">
                <a16:creationId xmlns:a16="http://schemas.microsoft.com/office/drawing/2014/main" id="{3A1BA73D-3287-254B-A001-9F2759645EAE}"/>
              </a:ext>
            </a:extLst>
          </p:cNvPr>
          <p:cNvPicPr>
            <a:picLocks noChangeAspect="1"/>
          </p:cNvPicPr>
          <p:nvPr userDrawn="1"/>
        </p:nvPicPr>
        <p:blipFill>
          <a:blip r:embed="rId2"/>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2723335801"/>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8320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1" r:id="rId6"/>
    <p:sldLayoutId id="2147483712" r:id="rId7"/>
    <p:sldLayoutId id="2147483713" r:id="rId8"/>
    <p:sldLayoutId id="2147483714" r:id="rId9"/>
    <p:sldLayoutId id="2147483716" r:id="rId10"/>
    <p:sldLayoutId id="2147483717" r:id="rId11"/>
  </p:sldLayoutIdLst>
  <p:hf sldNum="0" hdr="0" ftr="0"/>
  <p:txStyles>
    <p:titleStyle>
      <a:lvl1pPr algn="l" defTabSz="914400" rtl="0" eaLnBrk="1" latinLnBrk="0" hangingPunct="1">
        <a:spcBef>
          <a:spcPct val="0"/>
        </a:spcBef>
        <a:buNone/>
        <a:defRPr sz="2100" b="0" i="0" kern="1200">
          <a:solidFill>
            <a:schemeClr val="tx1"/>
          </a:solidFill>
          <a:latin typeface="Merriweather Regular" panose="02060503050406030704" pitchFamily="18" charset="77"/>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10000"/>
        </a:lnSpc>
        <a:spcBef>
          <a:spcPts val="0"/>
        </a:spcBef>
        <a:buFont typeface="Arial" pitchFamily="34" charset="0"/>
        <a:buNone/>
        <a:defRPr sz="1600" b="1"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10000" indent="-270000" algn="l" defTabSz="914400" rtl="0" eaLnBrk="1" latinLnBrk="0" hangingPunct="1">
        <a:lnSpc>
          <a:spcPct val="110000"/>
        </a:lnSpc>
        <a:spcBef>
          <a:spcPts val="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9AA096A-A95E-4E4D-8829-3FCF96AA0DB1}"/>
              </a:ext>
            </a:extLst>
          </p:cNvPr>
          <p:cNvSpPr>
            <a:spLocks noGrp="1"/>
          </p:cNvSpPr>
          <p:nvPr>
            <p:ph type="body" sz="quarter" idx="15"/>
          </p:nvPr>
        </p:nvSpPr>
        <p:spPr>
          <a:xfrm>
            <a:off x="2356310" y="4308304"/>
            <a:ext cx="7482553" cy="290378"/>
          </a:xfrm>
        </p:spPr>
        <p:txBody>
          <a:bodyPr/>
          <a:lstStyle/>
          <a:p>
            <a:r>
              <a:rPr lang="nl-NL" sz="1800" b="0" dirty="0"/>
              <a:t>Dick Ettema (Utrecht University)</a:t>
            </a:r>
          </a:p>
          <a:p>
            <a:endParaRPr lang="nl-NL" sz="1800" b="0" dirty="0"/>
          </a:p>
        </p:txBody>
      </p:sp>
      <p:sp>
        <p:nvSpPr>
          <p:cNvPr id="4" name="Tijdelijke aanduiding voor tekst 3">
            <a:extLst>
              <a:ext uri="{FF2B5EF4-FFF2-40B4-BE49-F238E27FC236}">
                <a16:creationId xmlns:a16="http://schemas.microsoft.com/office/drawing/2014/main" id="{D6E11CA0-F110-E14D-BC21-D2E559EAFBED}"/>
              </a:ext>
            </a:extLst>
          </p:cNvPr>
          <p:cNvSpPr>
            <a:spLocks noGrp="1"/>
          </p:cNvSpPr>
          <p:nvPr>
            <p:ph type="body" sz="quarter" idx="16"/>
          </p:nvPr>
        </p:nvSpPr>
        <p:spPr>
          <a:xfrm>
            <a:off x="2356310" y="5891347"/>
            <a:ext cx="7313918" cy="290378"/>
          </a:xfrm>
        </p:spPr>
        <p:txBody>
          <a:bodyPr/>
          <a:lstStyle/>
          <a:p>
            <a:r>
              <a:rPr lang="nl-NL" sz="1800" dirty="0">
                <a:latin typeface="Merriweather" panose="02060503050406030704" pitchFamily="18" charset="0"/>
              </a:rPr>
              <a:t>Masterclass “</a:t>
            </a:r>
            <a:r>
              <a:rPr lang="nl-NL" sz="1800" dirty="0" err="1">
                <a:latin typeface="Merriweather" panose="02060503050406030704" pitchFamily="18" charset="0"/>
              </a:rPr>
              <a:t>Justice</a:t>
            </a:r>
            <a:r>
              <a:rPr lang="nl-NL" sz="1800" dirty="0">
                <a:latin typeface="Merriweather" panose="02060503050406030704" pitchFamily="18" charset="0"/>
              </a:rPr>
              <a:t> in </a:t>
            </a:r>
            <a:r>
              <a:rPr lang="nl-NL" sz="1800" dirty="0" err="1">
                <a:latin typeface="Merriweather" panose="02060503050406030704" pitchFamily="18" charset="0"/>
              </a:rPr>
              <a:t>Climate</a:t>
            </a:r>
            <a:r>
              <a:rPr lang="nl-NL" sz="1800" dirty="0">
                <a:latin typeface="Merriweather" panose="02060503050406030704" pitchFamily="18" charset="0"/>
              </a:rPr>
              <a:t> and Mobility”, </a:t>
            </a:r>
          </a:p>
          <a:p>
            <a:r>
              <a:rPr lang="nl-NL" sz="1800" dirty="0" err="1">
                <a:latin typeface="Merriweather" panose="02060503050406030704" pitchFamily="18" charset="0"/>
              </a:rPr>
              <a:t>Ministry</a:t>
            </a:r>
            <a:r>
              <a:rPr lang="nl-NL" sz="1800" dirty="0">
                <a:latin typeface="Merriweather" panose="02060503050406030704" pitchFamily="18" charset="0"/>
              </a:rPr>
              <a:t> of I&amp;W, 12 September 2023</a:t>
            </a:r>
          </a:p>
        </p:txBody>
      </p:sp>
      <p:sp>
        <p:nvSpPr>
          <p:cNvPr id="5" name="Titel 4">
            <a:extLst>
              <a:ext uri="{FF2B5EF4-FFF2-40B4-BE49-F238E27FC236}">
                <a16:creationId xmlns:a16="http://schemas.microsoft.com/office/drawing/2014/main" id="{A11F35D7-2205-6442-B171-1CFC7E7AF534}"/>
              </a:ext>
            </a:extLst>
          </p:cNvPr>
          <p:cNvSpPr>
            <a:spLocks noGrp="1"/>
          </p:cNvSpPr>
          <p:nvPr>
            <p:ph type="ctrTitle"/>
          </p:nvPr>
        </p:nvSpPr>
        <p:spPr>
          <a:xfrm>
            <a:off x="410267" y="1705750"/>
            <a:ext cx="11374639" cy="1568152"/>
          </a:xfrm>
        </p:spPr>
        <p:txBody>
          <a:bodyPr/>
          <a:lstStyle/>
          <a:p>
            <a:r>
              <a:rPr lang="en-US" dirty="0"/>
              <a:t>Justice in Climate and Mobility</a:t>
            </a:r>
            <a:endParaRPr lang="nl-NL" dirty="0"/>
          </a:p>
        </p:txBody>
      </p:sp>
      <p:sp>
        <p:nvSpPr>
          <p:cNvPr id="6" name="Tijdelijke aanduiding voor tekst 5">
            <a:extLst>
              <a:ext uri="{FF2B5EF4-FFF2-40B4-BE49-F238E27FC236}">
                <a16:creationId xmlns:a16="http://schemas.microsoft.com/office/drawing/2014/main" id="{A9FA700D-0448-0E4B-8A59-87969DF7D967}"/>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285283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en-US" dirty="0">
                <a:latin typeface="Merriweather" panose="02060503050406030704" pitchFamily="18" charset="0"/>
              </a:rPr>
              <a:t>Boundaries of your system?</a:t>
            </a:r>
            <a:endParaRPr lang="nl-NL" dirty="0">
              <a:latin typeface="Merriweather" panose="02060503050406030704" pitchFamily="18" charset="0"/>
            </a:endParaRP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b="1" dirty="0">
                <a:latin typeface="Merriweather" panose="02060503050406030704" pitchFamily="18" charset="0"/>
              </a:rPr>
              <a:t>Geographical: </a:t>
            </a:r>
            <a:r>
              <a:rPr lang="en-US" sz="1600" dirty="0">
                <a:latin typeface="Merriweather" panose="02060503050406030704" pitchFamily="18" charset="0"/>
              </a:rPr>
              <a:t>city, Netherlands, World?</a:t>
            </a:r>
          </a:p>
          <a:p>
            <a:pPr marL="342900" indent="-342900">
              <a:spcAft>
                <a:spcPts val="1800"/>
              </a:spcAft>
              <a:buFont typeface="Arial" panose="020B0604020202020204" pitchFamily="34" charset="0"/>
              <a:buChar char="•"/>
            </a:pPr>
            <a:r>
              <a:rPr lang="en-US" sz="1600" b="1" dirty="0">
                <a:latin typeface="Merriweather" panose="02060503050406030704" pitchFamily="18" charset="0"/>
              </a:rPr>
              <a:t>Outcomes balanced against GHG emissions: </a:t>
            </a:r>
            <a:r>
              <a:rPr lang="en-US" sz="1600" dirty="0">
                <a:solidFill>
                  <a:srgbClr val="FF0000"/>
                </a:solidFill>
                <a:latin typeface="Merriweather" panose="02060503050406030704" pitchFamily="18" charset="0"/>
              </a:rPr>
              <a:t>travel/accessibility</a:t>
            </a:r>
            <a:r>
              <a:rPr lang="en-US" sz="1600" dirty="0">
                <a:latin typeface="Merriweather" panose="02060503050406030704" pitchFamily="18" charset="0"/>
              </a:rPr>
              <a:t>, health (of travelers and others), livability, safety, environmental pollution elsewhere?</a:t>
            </a:r>
          </a:p>
          <a:p>
            <a:pPr marL="342900" indent="-342900">
              <a:spcAft>
                <a:spcPts val="1800"/>
              </a:spcAft>
              <a:buFont typeface="Arial" panose="020B0604020202020204" pitchFamily="34" charset="0"/>
              <a:buChar char="•"/>
            </a:pPr>
            <a:r>
              <a:rPr lang="en-US" sz="1600" b="1" dirty="0">
                <a:latin typeface="Merriweather" panose="02060503050406030704" pitchFamily="18" charset="0"/>
              </a:rPr>
              <a:t>Time: </a:t>
            </a:r>
            <a:r>
              <a:rPr lang="en-US" sz="1600" dirty="0">
                <a:latin typeface="Merriweather" panose="02060503050406030704" pitchFamily="18" charset="0"/>
              </a:rPr>
              <a:t>current, future generations?</a:t>
            </a:r>
          </a:p>
          <a:p>
            <a:pPr>
              <a:spcAft>
                <a:spcPts val="1800"/>
              </a:spcAft>
            </a:pPr>
            <a:endParaRPr lang="en-US" sz="1600" dirty="0">
              <a:latin typeface="Merriweather" panose="02060503050406030704" pitchFamily="18" charset="0"/>
            </a:endParaRPr>
          </a:p>
        </p:txBody>
      </p:sp>
    </p:spTree>
    <p:extLst>
      <p:ext uri="{BB962C8B-B14F-4D97-AF65-F5344CB8AC3E}">
        <p14:creationId xmlns:p14="http://schemas.microsoft.com/office/powerpoint/2010/main" val="301551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Example</a:t>
            </a:r>
            <a:r>
              <a:rPr lang="nl-NL" dirty="0">
                <a:latin typeface="Merriweather" panose="02060503050406030704" pitchFamily="18" charset="0"/>
              </a:rPr>
              <a:t>: </a:t>
            </a:r>
            <a:r>
              <a:rPr lang="nl-NL" dirty="0" err="1">
                <a:latin typeface="Merriweather" panose="02060503050406030704" pitchFamily="18" charset="0"/>
              </a:rPr>
              <a:t>inclusive</a:t>
            </a:r>
            <a:r>
              <a:rPr lang="nl-NL" dirty="0">
                <a:latin typeface="Merriweather" panose="02060503050406030704" pitchFamily="18" charset="0"/>
              </a:rPr>
              <a:t> </a:t>
            </a:r>
            <a:r>
              <a:rPr lang="nl-NL" dirty="0" err="1">
                <a:latin typeface="Merriweather" panose="02060503050406030704" pitchFamily="18" charset="0"/>
              </a:rPr>
              <a:t>transition</a:t>
            </a:r>
            <a:r>
              <a:rPr lang="nl-NL" dirty="0">
                <a:latin typeface="Merriweather" panose="02060503050406030704" pitchFamily="18" charset="0"/>
              </a:rPr>
              <a:t> </a:t>
            </a:r>
            <a:r>
              <a:rPr lang="nl-NL" dirty="0" err="1">
                <a:latin typeface="Merriweather" panose="02060503050406030704" pitchFamily="18" charset="0"/>
              </a:rPr>
              <a:t>toward</a:t>
            </a:r>
            <a:r>
              <a:rPr lang="nl-NL" dirty="0">
                <a:latin typeface="Merriweather" panose="02060503050406030704" pitchFamily="18" charset="0"/>
              </a:rPr>
              <a:t> </a:t>
            </a:r>
            <a:r>
              <a:rPr lang="nl-NL" dirty="0" err="1">
                <a:latin typeface="Merriweather" panose="02060503050406030704" pitchFamily="18" charset="0"/>
              </a:rPr>
              <a:t>electric</a:t>
            </a:r>
            <a:r>
              <a:rPr lang="nl-NL" dirty="0">
                <a:latin typeface="Merriweather" panose="02060503050406030704" pitchFamily="18" charset="0"/>
              </a:rPr>
              <a:t> </a:t>
            </a:r>
            <a:r>
              <a:rPr lang="nl-NL" dirty="0" err="1">
                <a:latin typeface="Merriweather" panose="02060503050406030704" pitchFamily="18" charset="0"/>
              </a:rPr>
              <a:t>mobility</a:t>
            </a:r>
            <a:r>
              <a:rPr lang="nl-NL" dirty="0">
                <a:latin typeface="Merriweather" panose="02060503050406030704" pitchFamily="18" charset="0"/>
              </a:rPr>
              <a:t> (ITEM project): interviews</a:t>
            </a: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ITEM (Utrecht, Oxford, Oslo, Poznan) investigates in- and exclusion effects of the transition toward electric mobility</a:t>
            </a:r>
          </a:p>
          <a:p>
            <a:pPr marL="342900" indent="-342900">
              <a:spcAft>
                <a:spcPts val="1800"/>
              </a:spcAft>
              <a:buFont typeface="Arial" panose="020B0604020202020204" pitchFamily="34" charset="0"/>
              <a:buChar char="•"/>
            </a:pPr>
            <a:r>
              <a:rPr lang="en-US" sz="1600" dirty="0">
                <a:latin typeface="Merriweather" panose="02060503050406030704" pitchFamily="18" charset="0"/>
              </a:rPr>
              <a:t>Interviews with households to discuss implications of EV policies</a:t>
            </a:r>
          </a:p>
          <a:p>
            <a:pPr marL="342900" indent="-342900">
              <a:spcAft>
                <a:spcPts val="1800"/>
              </a:spcAft>
              <a:buFont typeface="Arial" panose="020B0604020202020204" pitchFamily="34" charset="0"/>
              <a:buChar char="•"/>
            </a:pPr>
            <a:r>
              <a:rPr lang="en-US" sz="1600" dirty="0">
                <a:latin typeface="Merriweather" panose="02060503050406030704" pitchFamily="18" charset="0"/>
              </a:rPr>
              <a:t>Utrecht region, n=25</a:t>
            </a:r>
          </a:p>
          <a:p>
            <a:pPr marL="342900" indent="-342900">
              <a:spcAft>
                <a:spcPts val="1800"/>
              </a:spcAft>
              <a:buFont typeface="Arial" panose="020B0604020202020204" pitchFamily="34" charset="0"/>
              <a:buChar char="•"/>
            </a:pPr>
            <a:r>
              <a:rPr lang="en-US" sz="1600" dirty="0">
                <a:latin typeface="Merriweather" panose="02060503050406030704" pitchFamily="18" charset="0"/>
              </a:rPr>
              <a:t>11 low, 9 middle, 5 high income</a:t>
            </a:r>
          </a:p>
          <a:p>
            <a:pPr marL="342900" indent="-342900">
              <a:spcAft>
                <a:spcPts val="1800"/>
              </a:spcAft>
              <a:buFont typeface="Arial" panose="020B0604020202020204" pitchFamily="34" charset="0"/>
              <a:buChar char="•"/>
            </a:pPr>
            <a:r>
              <a:rPr lang="en-US" sz="1600" dirty="0">
                <a:latin typeface="Merriweather" panose="02060503050406030704" pitchFamily="18" charset="0"/>
              </a:rPr>
              <a:t>12 male, 13 female</a:t>
            </a:r>
          </a:p>
          <a:p>
            <a:pPr marL="342900" indent="-342900">
              <a:spcAft>
                <a:spcPts val="1800"/>
              </a:spcAft>
              <a:buFont typeface="Arial" panose="020B0604020202020204" pitchFamily="34" charset="0"/>
              <a:buChar char="•"/>
            </a:pPr>
            <a:r>
              <a:rPr lang="en-US" sz="1600" dirty="0">
                <a:latin typeface="Merriweather" panose="02060503050406030704" pitchFamily="18" charset="0"/>
              </a:rPr>
              <a:t>15 ICEV, 10 EV owners</a:t>
            </a:r>
          </a:p>
        </p:txBody>
      </p:sp>
    </p:spTree>
    <p:extLst>
      <p:ext uri="{BB962C8B-B14F-4D97-AF65-F5344CB8AC3E}">
        <p14:creationId xmlns:p14="http://schemas.microsoft.com/office/powerpoint/2010/main" val="390387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Example</a:t>
            </a:r>
            <a:r>
              <a:rPr lang="nl-NL" dirty="0">
                <a:latin typeface="Merriweather" panose="02060503050406030704" pitchFamily="18" charset="0"/>
              </a:rPr>
              <a:t>: </a:t>
            </a:r>
            <a:r>
              <a:rPr lang="nl-NL" dirty="0" err="1">
                <a:latin typeface="Merriweather" panose="02060503050406030704" pitchFamily="18" charset="0"/>
              </a:rPr>
              <a:t>inclusive</a:t>
            </a:r>
            <a:r>
              <a:rPr lang="nl-NL" dirty="0">
                <a:latin typeface="Merriweather" panose="02060503050406030704" pitchFamily="18" charset="0"/>
              </a:rPr>
              <a:t> </a:t>
            </a:r>
            <a:r>
              <a:rPr lang="nl-NL" dirty="0" err="1">
                <a:latin typeface="Merriweather" panose="02060503050406030704" pitchFamily="18" charset="0"/>
              </a:rPr>
              <a:t>transition</a:t>
            </a:r>
            <a:r>
              <a:rPr lang="nl-NL" dirty="0">
                <a:latin typeface="Merriweather" panose="02060503050406030704" pitchFamily="18" charset="0"/>
              </a:rPr>
              <a:t> </a:t>
            </a:r>
            <a:r>
              <a:rPr lang="nl-NL" dirty="0" err="1">
                <a:latin typeface="Merriweather" panose="02060503050406030704" pitchFamily="18" charset="0"/>
              </a:rPr>
              <a:t>toward</a:t>
            </a:r>
            <a:r>
              <a:rPr lang="nl-NL" dirty="0">
                <a:latin typeface="Merriweather" panose="02060503050406030704" pitchFamily="18" charset="0"/>
              </a:rPr>
              <a:t> </a:t>
            </a:r>
            <a:r>
              <a:rPr lang="nl-NL" dirty="0" err="1">
                <a:latin typeface="Merriweather" panose="02060503050406030704" pitchFamily="18" charset="0"/>
              </a:rPr>
              <a:t>electric</a:t>
            </a:r>
            <a:r>
              <a:rPr lang="nl-NL" dirty="0">
                <a:latin typeface="Merriweather" panose="02060503050406030704" pitchFamily="18" charset="0"/>
              </a:rPr>
              <a:t> </a:t>
            </a:r>
            <a:r>
              <a:rPr lang="nl-NL" dirty="0" err="1">
                <a:latin typeface="Merriweather" panose="02060503050406030704" pitchFamily="18" charset="0"/>
              </a:rPr>
              <a:t>mobility</a:t>
            </a:r>
            <a:r>
              <a:rPr lang="nl-NL" dirty="0">
                <a:latin typeface="Merriweather" panose="02060503050406030704" pitchFamily="18" charset="0"/>
              </a:rPr>
              <a:t> (ITEM project): interviews</a:t>
            </a: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High and low income respondents feel that EV subsidies are inadequate for people with low incomes &gt; high income groups (who maybe do not need the subsidy in the first place) reap the benefits</a:t>
            </a:r>
          </a:p>
          <a:p>
            <a:pPr marL="342900" indent="-342900">
              <a:spcAft>
                <a:spcPts val="1800"/>
              </a:spcAft>
              <a:buFont typeface="Arial" panose="020B0604020202020204" pitchFamily="34" charset="0"/>
              <a:buChar char="•"/>
            </a:pPr>
            <a:r>
              <a:rPr lang="en-US" sz="1600" i="1" dirty="0">
                <a:latin typeface="Merriweather" panose="02060503050406030704" pitchFamily="18" charset="0"/>
              </a:rPr>
              <a:t>“I was able to take advantage of the subsidy [SEPP] easily . This has partly made it possible for me to drive an EV at all. And even if I could [ done it [adopt an already, I would have just got some extra money (Participant 7 EV owner)”</a:t>
            </a:r>
          </a:p>
          <a:p>
            <a:pPr marL="342900" indent="-342900">
              <a:spcAft>
                <a:spcPts val="1800"/>
              </a:spcAft>
              <a:buFont typeface="Arial" panose="020B0604020202020204" pitchFamily="34" charset="0"/>
              <a:buChar char="•"/>
            </a:pPr>
            <a:r>
              <a:rPr lang="en-US" sz="1600" dirty="0">
                <a:latin typeface="Merriweather" panose="02060503050406030704" pitchFamily="18" charset="0"/>
              </a:rPr>
              <a:t>Second hand EVs are still considered to be too costly and high risk, and only few affordable models</a:t>
            </a:r>
          </a:p>
          <a:p>
            <a:pPr marL="342900" indent="-342900">
              <a:spcAft>
                <a:spcPts val="1800"/>
              </a:spcAft>
              <a:buFont typeface="Arial" panose="020B0604020202020204" pitchFamily="34" charset="0"/>
              <a:buChar char="•"/>
            </a:pPr>
            <a:r>
              <a:rPr lang="en-US" sz="1600" i="1" dirty="0">
                <a:latin typeface="Merriweather" panose="02060503050406030704" pitchFamily="18" charset="0"/>
              </a:rPr>
              <a:t>“By the time second hand cars are affordable to buy, those cars are already so old that their batteries have to be replaced. The initial low initial purchase price will not matter as much because there will be a very expensive battery replacement on top of that. (Participant 13, ICEV owner)”</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spTree>
    <p:extLst>
      <p:ext uri="{BB962C8B-B14F-4D97-AF65-F5344CB8AC3E}">
        <p14:creationId xmlns:p14="http://schemas.microsoft.com/office/powerpoint/2010/main" val="369769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Example</a:t>
            </a:r>
            <a:r>
              <a:rPr lang="nl-NL" dirty="0">
                <a:latin typeface="Merriweather" panose="02060503050406030704" pitchFamily="18" charset="0"/>
              </a:rPr>
              <a:t>: </a:t>
            </a:r>
            <a:r>
              <a:rPr lang="nl-NL" dirty="0" err="1">
                <a:latin typeface="Merriweather" panose="02060503050406030704" pitchFamily="18" charset="0"/>
              </a:rPr>
              <a:t>inclusive</a:t>
            </a:r>
            <a:r>
              <a:rPr lang="nl-NL" dirty="0">
                <a:latin typeface="Merriweather" panose="02060503050406030704" pitchFamily="18" charset="0"/>
              </a:rPr>
              <a:t> </a:t>
            </a:r>
            <a:r>
              <a:rPr lang="nl-NL" dirty="0" err="1">
                <a:latin typeface="Merriweather" panose="02060503050406030704" pitchFamily="18" charset="0"/>
              </a:rPr>
              <a:t>transition</a:t>
            </a:r>
            <a:r>
              <a:rPr lang="nl-NL" dirty="0">
                <a:latin typeface="Merriweather" panose="02060503050406030704" pitchFamily="18" charset="0"/>
              </a:rPr>
              <a:t> </a:t>
            </a:r>
            <a:r>
              <a:rPr lang="nl-NL" dirty="0" err="1">
                <a:latin typeface="Merriweather" panose="02060503050406030704" pitchFamily="18" charset="0"/>
              </a:rPr>
              <a:t>toward</a:t>
            </a:r>
            <a:r>
              <a:rPr lang="nl-NL" dirty="0">
                <a:latin typeface="Merriweather" panose="02060503050406030704" pitchFamily="18" charset="0"/>
              </a:rPr>
              <a:t> </a:t>
            </a:r>
            <a:r>
              <a:rPr lang="nl-NL" dirty="0" err="1">
                <a:latin typeface="Merriweather" panose="02060503050406030704" pitchFamily="18" charset="0"/>
              </a:rPr>
              <a:t>electric</a:t>
            </a:r>
            <a:r>
              <a:rPr lang="nl-NL" dirty="0">
                <a:latin typeface="Merriweather" panose="02060503050406030704" pitchFamily="18" charset="0"/>
              </a:rPr>
              <a:t> </a:t>
            </a:r>
            <a:r>
              <a:rPr lang="nl-NL" dirty="0" err="1">
                <a:latin typeface="Merriweather" panose="02060503050406030704" pitchFamily="18" charset="0"/>
              </a:rPr>
              <a:t>mobility</a:t>
            </a:r>
            <a:r>
              <a:rPr lang="nl-NL" dirty="0">
                <a:latin typeface="Merriweather" panose="02060503050406030704" pitchFamily="18" charset="0"/>
              </a:rPr>
              <a:t> (ITEM project): interviews</a:t>
            </a: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High income groups are able to adopt EVs earlier, and profit from subsidies for a longer period</a:t>
            </a:r>
          </a:p>
          <a:p>
            <a:pPr marL="342900" indent="-342900">
              <a:spcAft>
                <a:spcPts val="1800"/>
              </a:spcAft>
              <a:buFont typeface="Arial" panose="020B0604020202020204" pitchFamily="34" charset="0"/>
              <a:buChar char="•"/>
            </a:pPr>
            <a:r>
              <a:rPr lang="en-US" sz="1600" dirty="0">
                <a:latin typeface="Merriweather" panose="02060503050406030704" pitchFamily="18" charset="0"/>
              </a:rPr>
              <a:t>High income groups profit from the ease of charging at home (based on parking lot) and from charging with solar panels</a:t>
            </a:r>
          </a:p>
          <a:p>
            <a:pPr marL="342900" indent="-342900">
              <a:spcAft>
                <a:spcPts val="1800"/>
              </a:spcAft>
              <a:buFont typeface="Arial" panose="020B0604020202020204" pitchFamily="34" charset="0"/>
              <a:buChar char="•"/>
            </a:pPr>
            <a:r>
              <a:rPr lang="en-US" sz="1600" dirty="0">
                <a:latin typeface="Merriweather" panose="02060503050406030704" pitchFamily="18" charset="0"/>
              </a:rPr>
              <a:t>People in lower income areas perceive lower availability of public charging facilities, and reduced parking space for ICEVs</a:t>
            </a:r>
          </a:p>
          <a:p>
            <a:pPr marL="342900" indent="-342900">
              <a:spcAft>
                <a:spcPts val="1800"/>
              </a:spcAft>
              <a:buFont typeface="Arial" panose="020B0604020202020204" pitchFamily="34" charset="0"/>
              <a:buChar char="•"/>
            </a:pPr>
            <a:r>
              <a:rPr lang="en-US" sz="1600" i="1" dirty="0">
                <a:latin typeface="Merriweather" panose="02060503050406030704" pitchFamily="18" charset="0"/>
              </a:rPr>
              <a:t>“ There are a lot of charging stations, I do like that. A lot of big earners live here [...][...], that does contribute, of course. I think most of the people here drive electric cars. (Participant 21, ICEV owner)”</a:t>
            </a:r>
          </a:p>
          <a:p>
            <a:pPr marL="342900" indent="-342900">
              <a:spcAft>
                <a:spcPts val="1800"/>
              </a:spcAft>
              <a:buFont typeface="Arial" panose="020B0604020202020204" pitchFamily="34" charset="0"/>
              <a:buChar char="•"/>
            </a:pPr>
            <a:r>
              <a:rPr lang="en-US" sz="1600" dirty="0">
                <a:latin typeface="Merriweather" panose="02060503050406030704" pitchFamily="18" charset="0"/>
              </a:rPr>
              <a:t>ICEV owners in Utrecht fear inaccessibility of city center due to planned Zero Emission zone</a:t>
            </a:r>
          </a:p>
        </p:txBody>
      </p:sp>
    </p:spTree>
    <p:extLst>
      <p:ext uri="{BB962C8B-B14F-4D97-AF65-F5344CB8AC3E}">
        <p14:creationId xmlns:p14="http://schemas.microsoft.com/office/powerpoint/2010/main" val="61149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Example</a:t>
            </a:r>
            <a:r>
              <a:rPr lang="nl-NL" dirty="0">
                <a:latin typeface="Merriweather" panose="02060503050406030704" pitchFamily="18" charset="0"/>
              </a:rPr>
              <a:t>: </a:t>
            </a:r>
            <a:r>
              <a:rPr lang="nl-NL" dirty="0" err="1">
                <a:latin typeface="Merriweather" panose="02060503050406030704" pitchFamily="18" charset="0"/>
              </a:rPr>
              <a:t>inclusive</a:t>
            </a:r>
            <a:r>
              <a:rPr lang="nl-NL" dirty="0">
                <a:latin typeface="Merriweather" panose="02060503050406030704" pitchFamily="18" charset="0"/>
              </a:rPr>
              <a:t> </a:t>
            </a:r>
            <a:r>
              <a:rPr lang="nl-NL" dirty="0" err="1">
                <a:latin typeface="Merriweather" panose="02060503050406030704" pitchFamily="18" charset="0"/>
              </a:rPr>
              <a:t>transition</a:t>
            </a:r>
            <a:r>
              <a:rPr lang="nl-NL" dirty="0">
                <a:latin typeface="Merriweather" panose="02060503050406030704" pitchFamily="18" charset="0"/>
              </a:rPr>
              <a:t> </a:t>
            </a:r>
            <a:r>
              <a:rPr lang="nl-NL" dirty="0" err="1">
                <a:latin typeface="Merriweather" panose="02060503050406030704" pitchFamily="18" charset="0"/>
              </a:rPr>
              <a:t>toward</a:t>
            </a:r>
            <a:r>
              <a:rPr lang="nl-NL" dirty="0">
                <a:latin typeface="Merriweather" panose="02060503050406030704" pitchFamily="18" charset="0"/>
              </a:rPr>
              <a:t> </a:t>
            </a:r>
            <a:r>
              <a:rPr lang="nl-NL" dirty="0" err="1">
                <a:latin typeface="Merriweather" panose="02060503050406030704" pitchFamily="18" charset="0"/>
              </a:rPr>
              <a:t>electric</a:t>
            </a:r>
            <a:r>
              <a:rPr lang="nl-NL" dirty="0">
                <a:latin typeface="Merriweather" panose="02060503050406030704" pitchFamily="18" charset="0"/>
              </a:rPr>
              <a:t> </a:t>
            </a:r>
            <a:r>
              <a:rPr lang="nl-NL" dirty="0" err="1">
                <a:latin typeface="Merriweather" panose="02060503050406030704" pitchFamily="18" charset="0"/>
              </a:rPr>
              <a:t>mobility</a:t>
            </a:r>
            <a:r>
              <a:rPr lang="nl-NL" dirty="0">
                <a:latin typeface="Merriweather" panose="02060503050406030704" pitchFamily="18" charset="0"/>
              </a:rPr>
              <a:t> (ITEM project): interviews</a:t>
            </a: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Some indicate a lack of information about subsidy options, and understandability of this &gt; depending on capabilities</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spTree>
    <p:extLst>
      <p:ext uri="{BB962C8B-B14F-4D97-AF65-F5344CB8AC3E}">
        <p14:creationId xmlns:p14="http://schemas.microsoft.com/office/powerpoint/2010/main" val="39899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Example</a:t>
            </a:r>
            <a:r>
              <a:rPr lang="nl-NL" dirty="0">
                <a:latin typeface="Merriweather" panose="02060503050406030704" pitchFamily="18" charset="0"/>
              </a:rPr>
              <a:t>: </a:t>
            </a:r>
            <a:r>
              <a:rPr lang="nl-NL" dirty="0" err="1">
                <a:latin typeface="Merriweather" panose="02060503050406030704" pitchFamily="18" charset="0"/>
              </a:rPr>
              <a:t>inclusive</a:t>
            </a:r>
            <a:r>
              <a:rPr lang="nl-NL" dirty="0">
                <a:latin typeface="Merriweather" panose="02060503050406030704" pitchFamily="18" charset="0"/>
              </a:rPr>
              <a:t> </a:t>
            </a:r>
            <a:r>
              <a:rPr lang="nl-NL" dirty="0" err="1">
                <a:latin typeface="Merriweather" panose="02060503050406030704" pitchFamily="18" charset="0"/>
              </a:rPr>
              <a:t>transition</a:t>
            </a:r>
            <a:r>
              <a:rPr lang="nl-NL" dirty="0">
                <a:latin typeface="Merriweather" panose="02060503050406030704" pitchFamily="18" charset="0"/>
              </a:rPr>
              <a:t> </a:t>
            </a:r>
            <a:r>
              <a:rPr lang="nl-NL" dirty="0" err="1">
                <a:latin typeface="Merriweather" panose="02060503050406030704" pitchFamily="18" charset="0"/>
              </a:rPr>
              <a:t>toward</a:t>
            </a:r>
            <a:r>
              <a:rPr lang="nl-NL" dirty="0">
                <a:latin typeface="Merriweather" panose="02060503050406030704" pitchFamily="18" charset="0"/>
              </a:rPr>
              <a:t> </a:t>
            </a:r>
            <a:r>
              <a:rPr lang="nl-NL" dirty="0" err="1">
                <a:latin typeface="Merriweather" panose="02060503050406030704" pitchFamily="18" charset="0"/>
              </a:rPr>
              <a:t>electric</a:t>
            </a:r>
            <a:r>
              <a:rPr lang="nl-NL" dirty="0">
                <a:latin typeface="Merriweather" panose="02060503050406030704" pitchFamily="18" charset="0"/>
              </a:rPr>
              <a:t> </a:t>
            </a:r>
            <a:r>
              <a:rPr lang="nl-NL" dirty="0" err="1">
                <a:latin typeface="Merriweather" panose="02060503050406030704" pitchFamily="18" charset="0"/>
              </a:rPr>
              <a:t>mobility</a:t>
            </a:r>
            <a:r>
              <a:rPr lang="nl-NL" dirty="0">
                <a:latin typeface="Merriweather" panose="02060503050406030704" pitchFamily="18" charset="0"/>
              </a:rPr>
              <a:t> (ITEM project): interviews</a:t>
            </a: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b="1" dirty="0">
                <a:latin typeface="Merriweather" panose="02060503050406030704" pitchFamily="18" charset="0"/>
              </a:rPr>
              <a:t>To summarize</a:t>
            </a:r>
            <a:r>
              <a:rPr lang="en-US" sz="1600" dirty="0">
                <a:latin typeface="Merriweather" panose="02060503050406030704" pitchFamily="18" charset="0"/>
              </a:rPr>
              <a:t>:</a:t>
            </a:r>
          </a:p>
          <a:p>
            <a:pPr marL="342900" indent="-342900">
              <a:spcAft>
                <a:spcPts val="1800"/>
              </a:spcAft>
              <a:buFont typeface="Arial" panose="020B0604020202020204" pitchFamily="34" charset="0"/>
              <a:buChar char="•"/>
            </a:pPr>
            <a:r>
              <a:rPr lang="en-US" sz="1600" dirty="0">
                <a:latin typeface="Merriweather" panose="02060503050406030704" pitchFamily="18" charset="0"/>
              </a:rPr>
              <a:t>Various examples of distributive injustice (by income, residential location)</a:t>
            </a:r>
          </a:p>
          <a:p>
            <a:pPr marL="342900" indent="-342900">
              <a:spcAft>
                <a:spcPts val="1800"/>
              </a:spcAft>
              <a:buFont typeface="Arial" panose="020B0604020202020204" pitchFamily="34" charset="0"/>
              <a:buChar char="•"/>
            </a:pPr>
            <a:r>
              <a:rPr lang="en-US" sz="1600" dirty="0">
                <a:latin typeface="Merriweather" panose="02060503050406030704" pitchFamily="18" charset="0"/>
              </a:rPr>
              <a:t>These are based on lack of recognition justice (geared toward higher income, early adopters; inadequate information)</a:t>
            </a:r>
          </a:p>
          <a:p>
            <a:pPr marL="342900" indent="-342900">
              <a:spcAft>
                <a:spcPts val="1800"/>
              </a:spcAft>
              <a:buFont typeface="Arial" panose="020B0604020202020204" pitchFamily="34" charset="0"/>
              <a:buChar char="•"/>
            </a:pPr>
            <a:r>
              <a:rPr lang="en-US" sz="1600" dirty="0">
                <a:latin typeface="Merriweather" panose="02060503050406030704" pitchFamily="18" charset="0"/>
              </a:rPr>
              <a:t>Procedural injustice?</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spTree>
    <p:extLst>
      <p:ext uri="{BB962C8B-B14F-4D97-AF65-F5344CB8AC3E}">
        <p14:creationId xmlns:p14="http://schemas.microsoft.com/office/powerpoint/2010/main" val="255705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879983"/>
            <a:ext cx="7559675" cy="1253617"/>
          </a:xfrm>
        </p:spPr>
        <p:txBody>
          <a:bodyPr/>
          <a:lstStyle/>
          <a:p>
            <a:r>
              <a:rPr lang="nl-NL" dirty="0" err="1">
                <a:latin typeface="Merriweather" panose="02060503050406030704" pitchFamily="18" charset="0"/>
              </a:rPr>
              <a:t>Other</a:t>
            </a:r>
            <a:r>
              <a:rPr lang="nl-NL" dirty="0">
                <a:latin typeface="Merriweather" panose="02060503050406030704" pitchFamily="18" charset="0"/>
              </a:rPr>
              <a:t> </a:t>
            </a:r>
            <a:r>
              <a:rPr lang="nl-NL" dirty="0" err="1">
                <a:latin typeface="Merriweather" panose="02060503050406030704" pitchFamily="18" charset="0"/>
              </a:rPr>
              <a:t>pillars</a:t>
            </a:r>
            <a:r>
              <a:rPr lang="nl-NL" dirty="0">
                <a:latin typeface="Merriweather" panose="02060503050406030704" pitchFamily="18" charset="0"/>
              </a:rPr>
              <a:t> of </a:t>
            </a:r>
            <a:r>
              <a:rPr lang="nl-NL" dirty="0" err="1">
                <a:latin typeface="Merriweather" panose="02060503050406030704" pitchFamily="18" charset="0"/>
              </a:rPr>
              <a:t>decarbonization</a:t>
            </a:r>
            <a:r>
              <a:rPr lang="nl-NL" dirty="0">
                <a:latin typeface="Merriweather" panose="02060503050406030704" pitchFamily="18" charset="0"/>
              </a:rPr>
              <a:t> (mode shift, </a:t>
            </a:r>
            <a:r>
              <a:rPr lang="nl-NL" dirty="0" err="1">
                <a:latin typeface="Merriweather" panose="02060503050406030704" pitchFamily="18" charset="0"/>
              </a:rPr>
              <a:t>car</a:t>
            </a:r>
            <a:r>
              <a:rPr lang="nl-NL" dirty="0">
                <a:latin typeface="Merriweather" panose="02060503050406030704" pitchFamily="18" charset="0"/>
              </a:rPr>
              <a:t> free </a:t>
            </a:r>
            <a:r>
              <a:rPr lang="nl-NL" dirty="0" err="1">
                <a:latin typeface="Merriweather" panose="02060503050406030704" pitchFamily="18" charset="0"/>
              </a:rPr>
              <a:t>city</a:t>
            </a:r>
            <a:r>
              <a:rPr lang="nl-NL" dirty="0">
                <a:latin typeface="Merriweather" panose="02060503050406030704" pitchFamily="18" charset="0"/>
              </a:rPr>
              <a:t> </a:t>
            </a:r>
            <a:r>
              <a:rPr lang="nl-NL" dirty="0" err="1">
                <a:latin typeface="Merriweather" panose="02060503050406030704" pitchFamily="18" charset="0"/>
              </a:rPr>
              <a:t>initiatives</a:t>
            </a:r>
            <a:r>
              <a:rPr lang="nl-NL" dirty="0">
                <a:latin typeface="Merriweather" panose="02060503050406030704" pitchFamily="18" charset="0"/>
              </a:rPr>
              <a:t>) &gt; </a:t>
            </a:r>
            <a:r>
              <a:rPr lang="nl-NL" dirty="0" err="1">
                <a:latin typeface="Merriweather" panose="02060503050406030704" pitchFamily="18" charset="0"/>
              </a:rPr>
              <a:t>some</a:t>
            </a:r>
            <a:r>
              <a:rPr lang="nl-NL" dirty="0">
                <a:latin typeface="Merriweather" panose="02060503050406030704" pitchFamily="18" charset="0"/>
              </a:rPr>
              <a:t> </a:t>
            </a:r>
            <a:r>
              <a:rPr lang="nl-NL" dirty="0" err="1">
                <a:latin typeface="Merriweather" panose="02060503050406030704" pitchFamily="18" charset="0"/>
              </a:rPr>
              <a:t>distributive</a:t>
            </a:r>
            <a:r>
              <a:rPr lang="nl-NL" dirty="0">
                <a:latin typeface="Merriweather" panose="02060503050406030704" pitchFamily="18" charset="0"/>
              </a:rPr>
              <a:t> </a:t>
            </a:r>
            <a:r>
              <a:rPr lang="nl-NL" dirty="0" err="1">
                <a:latin typeface="Merriweather" panose="02060503050406030704" pitchFamily="18" charset="0"/>
              </a:rPr>
              <a:t>equity</a:t>
            </a:r>
            <a:r>
              <a:rPr lang="nl-NL" dirty="0">
                <a:latin typeface="Merriweather" panose="02060503050406030704" pitchFamily="18" charset="0"/>
              </a:rPr>
              <a:t> </a:t>
            </a:r>
            <a:r>
              <a:rPr lang="nl-NL" dirty="0" err="1">
                <a:latin typeface="Merriweather" panose="02060503050406030704" pitchFamily="18" charset="0"/>
              </a:rPr>
              <a:t>effects</a:t>
            </a:r>
            <a:endParaRPr lang="nl-NL" dirty="0">
              <a:latin typeface="Merriweather" panose="02060503050406030704" pitchFamily="18" charset="0"/>
            </a:endParaRP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i="1" dirty="0">
                <a:latin typeface="Merriweather" panose="02060503050406030704" pitchFamily="18" charset="0"/>
              </a:rPr>
              <a:t>(Nieuwenhuijsen et al., 2019; </a:t>
            </a:r>
            <a:r>
              <a:rPr lang="en-US" sz="1600" i="1" dirty="0" err="1">
                <a:latin typeface="Merriweather" panose="02060503050406030704" pitchFamily="18" charset="0"/>
              </a:rPr>
              <a:t>Wågsæther</a:t>
            </a:r>
            <a:r>
              <a:rPr lang="en-US" sz="1600" i="1" dirty="0">
                <a:latin typeface="Merriweather" panose="02060503050406030704" pitchFamily="18" charset="0"/>
              </a:rPr>
              <a:t> et al., 2022; Israel et al., 2023; )</a:t>
            </a:r>
          </a:p>
          <a:p>
            <a:pPr marL="342900" indent="-342900">
              <a:spcAft>
                <a:spcPts val="1800"/>
              </a:spcAft>
              <a:buFont typeface="Arial" panose="020B0604020202020204" pitchFamily="34" charset="0"/>
              <a:buChar char="•"/>
            </a:pPr>
            <a:r>
              <a:rPr lang="en-US" sz="1600" dirty="0">
                <a:latin typeface="Merriweather" panose="02060503050406030704" pitchFamily="18" charset="0"/>
              </a:rPr>
              <a:t>Pricing of car use hurts lower income groups more</a:t>
            </a:r>
          </a:p>
          <a:p>
            <a:pPr marL="342900" indent="-342900">
              <a:spcAft>
                <a:spcPts val="1800"/>
              </a:spcAft>
              <a:buFont typeface="Arial" panose="020B0604020202020204" pitchFamily="34" charset="0"/>
              <a:buChar char="•"/>
            </a:pPr>
            <a:r>
              <a:rPr lang="en-US" sz="1600" dirty="0">
                <a:latin typeface="Merriweather" panose="02060503050406030704" pitchFamily="18" charset="0"/>
              </a:rPr>
              <a:t>Concern about low income car dependent groups &gt; due to locations of home and work places</a:t>
            </a:r>
          </a:p>
          <a:p>
            <a:pPr marL="342900" indent="-342900">
              <a:spcAft>
                <a:spcPts val="1800"/>
              </a:spcAft>
              <a:buFont typeface="Arial" panose="020B0604020202020204" pitchFamily="34" charset="0"/>
              <a:buChar char="•"/>
            </a:pPr>
            <a:r>
              <a:rPr lang="en-US" sz="1600" dirty="0">
                <a:latin typeface="Merriweather" panose="02060503050406030704" pitchFamily="18" charset="0"/>
              </a:rPr>
              <a:t>Shared mobility projects: distributive fairness depends on locational distribution and fee structures. While privileged groups use them more, vulnerable segment can also benefit.</a:t>
            </a:r>
          </a:p>
          <a:p>
            <a:pPr marL="342900" indent="-342900">
              <a:spcAft>
                <a:spcPts val="1800"/>
              </a:spcAft>
              <a:buFont typeface="Arial" panose="020B0604020202020204" pitchFamily="34" charset="0"/>
              <a:buChar char="•"/>
            </a:pPr>
            <a:r>
              <a:rPr lang="en-US" sz="1600" dirty="0">
                <a:latin typeface="Merriweather" panose="02060503050406030704" pitchFamily="18" charset="0"/>
              </a:rPr>
              <a:t>Cycling policies: increased cycling densities and speed differences  may lead to lower perceived accessibility for specific groups (e.g. elderly)</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spTree>
    <p:extLst>
      <p:ext uri="{BB962C8B-B14F-4D97-AF65-F5344CB8AC3E}">
        <p14:creationId xmlns:p14="http://schemas.microsoft.com/office/powerpoint/2010/main" val="364699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879983"/>
            <a:ext cx="7559675" cy="1253617"/>
          </a:xfrm>
        </p:spPr>
        <p:txBody>
          <a:bodyPr/>
          <a:lstStyle/>
          <a:p>
            <a:r>
              <a:rPr lang="nl-NL" dirty="0" err="1">
                <a:latin typeface="Merriweather" panose="02060503050406030704" pitchFamily="18" charset="0"/>
              </a:rPr>
              <a:t>Other</a:t>
            </a:r>
            <a:r>
              <a:rPr lang="nl-NL" dirty="0">
                <a:latin typeface="Merriweather" panose="02060503050406030704" pitchFamily="18" charset="0"/>
              </a:rPr>
              <a:t> </a:t>
            </a:r>
            <a:r>
              <a:rPr lang="nl-NL" dirty="0" err="1">
                <a:latin typeface="Merriweather" panose="02060503050406030704" pitchFamily="18" charset="0"/>
              </a:rPr>
              <a:t>pillars</a:t>
            </a:r>
            <a:r>
              <a:rPr lang="nl-NL" dirty="0">
                <a:latin typeface="Merriweather" panose="02060503050406030704" pitchFamily="18" charset="0"/>
              </a:rPr>
              <a:t> of </a:t>
            </a:r>
            <a:r>
              <a:rPr lang="nl-NL" dirty="0" err="1">
                <a:latin typeface="Merriweather" panose="02060503050406030704" pitchFamily="18" charset="0"/>
              </a:rPr>
              <a:t>decarbonization</a:t>
            </a:r>
            <a:r>
              <a:rPr lang="nl-NL" dirty="0">
                <a:latin typeface="Merriweather" panose="02060503050406030704" pitchFamily="18" charset="0"/>
              </a:rPr>
              <a:t> (mode shift, </a:t>
            </a:r>
            <a:r>
              <a:rPr lang="nl-NL" dirty="0" err="1">
                <a:latin typeface="Merriweather" panose="02060503050406030704" pitchFamily="18" charset="0"/>
              </a:rPr>
              <a:t>car</a:t>
            </a:r>
            <a:r>
              <a:rPr lang="nl-NL" dirty="0">
                <a:latin typeface="Merriweather" panose="02060503050406030704" pitchFamily="18" charset="0"/>
              </a:rPr>
              <a:t> free </a:t>
            </a:r>
            <a:r>
              <a:rPr lang="nl-NL" dirty="0" err="1">
                <a:latin typeface="Merriweather" panose="02060503050406030704" pitchFamily="18" charset="0"/>
              </a:rPr>
              <a:t>city</a:t>
            </a:r>
            <a:r>
              <a:rPr lang="nl-NL" dirty="0">
                <a:latin typeface="Merriweather" panose="02060503050406030704" pitchFamily="18" charset="0"/>
              </a:rPr>
              <a:t> </a:t>
            </a:r>
            <a:r>
              <a:rPr lang="nl-NL" dirty="0" err="1">
                <a:latin typeface="Merriweather" panose="02060503050406030704" pitchFamily="18" charset="0"/>
              </a:rPr>
              <a:t>initiatives</a:t>
            </a:r>
            <a:r>
              <a:rPr lang="nl-NL" dirty="0">
                <a:latin typeface="Merriweather" panose="02060503050406030704" pitchFamily="18" charset="0"/>
              </a:rPr>
              <a:t>) &gt; </a:t>
            </a:r>
            <a:r>
              <a:rPr lang="nl-NL" dirty="0" err="1">
                <a:latin typeface="Merriweather" panose="02060503050406030704" pitchFamily="18" charset="0"/>
              </a:rPr>
              <a:t>some</a:t>
            </a:r>
            <a:r>
              <a:rPr lang="nl-NL" dirty="0">
                <a:latin typeface="Merriweather" panose="02060503050406030704" pitchFamily="18" charset="0"/>
              </a:rPr>
              <a:t> </a:t>
            </a:r>
            <a:r>
              <a:rPr lang="nl-NL" dirty="0" err="1">
                <a:latin typeface="Merriweather" panose="02060503050406030704" pitchFamily="18" charset="0"/>
              </a:rPr>
              <a:t>distributive</a:t>
            </a:r>
            <a:r>
              <a:rPr lang="nl-NL" dirty="0">
                <a:latin typeface="Merriweather" panose="02060503050406030704" pitchFamily="18" charset="0"/>
              </a:rPr>
              <a:t> </a:t>
            </a:r>
            <a:r>
              <a:rPr lang="nl-NL" dirty="0" err="1">
                <a:latin typeface="Merriweather" panose="02060503050406030704" pitchFamily="18" charset="0"/>
              </a:rPr>
              <a:t>equity</a:t>
            </a:r>
            <a:r>
              <a:rPr lang="nl-NL" dirty="0">
                <a:latin typeface="Merriweather" panose="02060503050406030704" pitchFamily="18" charset="0"/>
              </a:rPr>
              <a:t> </a:t>
            </a:r>
            <a:r>
              <a:rPr lang="nl-NL" dirty="0" err="1">
                <a:latin typeface="Merriweather" panose="02060503050406030704" pitchFamily="18" charset="0"/>
              </a:rPr>
              <a:t>effects</a:t>
            </a:r>
            <a:endParaRPr lang="nl-NL" dirty="0">
              <a:latin typeface="Merriweather" panose="02060503050406030704" pitchFamily="18" charset="0"/>
            </a:endParaRP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Parking restrictions: public/private parking users will face different consequences, parking paid by employer</a:t>
            </a:r>
          </a:p>
          <a:p>
            <a:pPr marL="342900" indent="-342900">
              <a:spcAft>
                <a:spcPts val="1800"/>
              </a:spcAft>
              <a:buFont typeface="Arial" panose="020B0604020202020204" pitchFamily="34" charset="0"/>
              <a:buChar char="•"/>
            </a:pPr>
            <a:r>
              <a:rPr lang="en-US" sz="1600" dirty="0">
                <a:latin typeface="Merriweather" panose="02060503050406030704" pitchFamily="18" charset="0"/>
              </a:rPr>
              <a:t>Accumulated investment in public transport in urban areas and compact city development may lead to green gentrification (e.g. Merwede </a:t>
            </a:r>
            <a:r>
              <a:rPr lang="en-US" sz="1600" dirty="0" err="1">
                <a:latin typeface="Merriweather" panose="02060503050406030704" pitchFamily="18" charset="0"/>
              </a:rPr>
              <a:t>Kanaal</a:t>
            </a:r>
            <a:r>
              <a:rPr lang="en-US" sz="1600" dirty="0">
                <a:latin typeface="Merriweather" panose="02060503050406030704" pitchFamily="18" charset="0"/>
              </a:rPr>
              <a:t> Zone)</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spTree>
    <p:extLst>
      <p:ext uri="{BB962C8B-B14F-4D97-AF65-F5344CB8AC3E}">
        <p14:creationId xmlns:p14="http://schemas.microsoft.com/office/powerpoint/2010/main" val="157578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en-US" dirty="0">
                <a:latin typeface="Merriweather" panose="02060503050406030704" pitchFamily="18" charset="0"/>
              </a:rPr>
              <a:t>T</a:t>
            </a:r>
            <a:r>
              <a:rPr lang="nl-NL" dirty="0" err="1">
                <a:latin typeface="Merriweather" panose="02060503050406030704" pitchFamily="18" charset="0"/>
              </a:rPr>
              <a:t>oward</a:t>
            </a:r>
            <a:r>
              <a:rPr lang="nl-NL" dirty="0">
                <a:latin typeface="Merriweather" panose="02060503050406030704" pitchFamily="18" charset="0"/>
              </a:rPr>
              <a:t> a </a:t>
            </a:r>
            <a:r>
              <a:rPr lang="nl-NL" dirty="0" err="1">
                <a:latin typeface="Merriweather" panose="02060503050406030704" pitchFamily="18" charset="0"/>
              </a:rPr>
              <a:t>classification</a:t>
            </a:r>
            <a:r>
              <a:rPr lang="nl-NL" dirty="0">
                <a:latin typeface="Merriweather" panose="02060503050406030704" pitchFamily="18" charset="0"/>
              </a:rPr>
              <a:t> </a:t>
            </a:r>
            <a:r>
              <a:rPr lang="nl-NL" dirty="0" err="1">
                <a:latin typeface="Merriweather" panose="02060503050406030704" pitchFamily="18" charset="0"/>
              </a:rPr>
              <a:t>scheme</a:t>
            </a:r>
            <a:r>
              <a:rPr lang="nl-NL" dirty="0">
                <a:latin typeface="Merriweather" panose="02060503050406030704" pitchFamily="18" charset="0"/>
              </a:rPr>
              <a:t> of </a:t>
            </a:r>
            <a:r>
              <a:rPr lang="nl-NL" dirty="0" err="1">
                <a:latin typeface="Merriweather" panose="02060503050406030704" pitchFamily="18" charset="0"/>
              </a:rPr>
              <a:t>policies</a:t>
            </a:r>
            <a:r>
              <a:rPr lang="nl-NL" dirty="0">
                <a:latin typeface="Merriweather" panose="02060503050406030704" pitchFamily="18" charset="0"/>
              </a:rPr>
              <a:t>?</a:t>
            </a:r>
          </a:p>
        </p:txBody>
      </p:sp>
      <p:graphicFrame>
        <p:nvGraphicFramePr>
          <p:cNvPr id="6" name="Table 6">
            <a:extLst>
              <a:ext uri="{FF2B5EF4-FFF2-40B4-BE49-F238E27FC236}">
                <a16:creationId xmlns:a16="http://schemas.microsoft.com/office/drawing/2014/main" id="{1EDA01EB-2266-50B3-2ED4-56C92ED8890B}"/>
              </a:ext>
            </a:extLst>
          </p:cNvPr>
          <p:cNvGraphicFramePr>
            <a:graphicFrameLocks noGrp="1"/>
          </p:cNvGraphicFramePr>
          <p:nvPr>
            <p:extLst>
              <p:ext uri="{D42A27DB-BD31-4B8C-83A1-F6EECF244321}">
                <p14:modId xmlns:p14="http://schemas.microsoft.com/office/powerpoint/2010/main" val="1857115462"/>
              </p:ext>
            </p:extLst>
          </p:nvPr>
        </p:nvGraphicFramePr>
        <p:xfrm>
          <a:off x="768349" y="1630616"/>
          <a:ext cx="10658476" cy="5501640"/>
        </p:xfrm>
        <a:graphic>
          <a:graphicData uri="http://schemas.openxmlformats.org/drawingml/2006/table">
            <a:tbl>
              <a:tblPr firstRow="1" bandRow="1">
                <a:tableStyleId>{5C22544A-7EE6-4342-B048-85BDC9FD1C3A}</a:tableStyleId>
              </a:tblPr>
              <a:tblGrid>
                <a:gridCol w="1776413">
                  <a:extLst>
                    <a:ext uri="{9D8B030D-6E8A-4147-A177-3AD203B41FA5}">
                      <a16:colId xmlns:a16="http://schemas.microsoft.com/office/drawing/2014/main" val="2322192218"/>
                    </a:ext>
                  </a:extLst>
                </a:gridCol>
                <a:gridCol w="2145667">
                  <a:extLst>
                    <a:ext uri="{9D8B030D-6E8A-4147-A177-3AD203B41FA5}">
                      <a16:colId xmlns:a16="http://schemas.microsoft.com/office/drawing/2014/main" val="1442372723"/>
                    </a:ext>
                  </a:extLst>
                </a:gridCol>
                <a:gridCol w="2115727">
                  <a:extLst>
                    <a:ext uri="{9D8B030D-6E8A-4147-A177-3AD203B41FA5}">
                      <a16:colId xmlns:a16="http://schemas.microsoft.com/office/drawing/2014/main" val="1794010898"/>
                    </a:ext>
                  </a:extLst>
                </a:gridCol>
                <a:gridCol w="1776413">
                  <a:extLst>
                    <a:ext uri="{9D8B030D-6E8A-4147-A177-3AD203B41FA5}">
                      <a16:colId xmlns:a16="http://schemas.microsoft.com/office/drawing/2014/main" val="79817333"/>
                    </a:ext>
                  </a:extLst>
                </a:gridCol>
                <a:gridCol w="1357259">
                  <a:extLst>
                    <a:ext uri="{9D8B030D-6E8A-4147-A177-3AD203B41FA5}">
                      <a16:colId xmlns:a16="http://schemas.microsoft.com/office/drawing/2014/main" val="1834835650"/>
                    </a:ext>
                  </a:extLst>
                </a:gridCol>
                <a:gridCol w="1486997">
                  <a:extLst>
                    <a:ext uri="{9D8B030D-6E8A-4147-A177-3AD203B41FA5}">
                      <a16:colId xmlns:a16="http://schemas.microsoft.com/office/drawing/2014/main" val="1234532027"/>
                    </a:ext>
                  </a:extLst>
                </a:gridCol>
              </a:tblGrid>
              <a:tr h="370840">
                <a:tc>
                  <a:txBody>
                    <a:bodyPr/>
                    <a:lstStyle/>
                    <a:p>
                      <a:endParaRPr lang="nl-NL" dirty="0"/>
                    </a:p>
                  </a:txBody>
                  <a:tcPr/>
                </a:tc>
                <a:tc gridSpan="4">
                  <a:txBody>
                    <a:bodyPr/>
                    <a:lstStyle/>
                    <a:p>
                      <a:pPr algn="ctr"/>
                      <a:r>
                        <a:rPr lang="en-US" dirty="0"/>
                        <a:t>JUSTICE</a:t>
                      </a:r>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a:txBody>
                    <a:bodyPr/>
                    <a:lstStyle/>
                    <a:p>
                      <a:pPr algn="ctr"/>
                      <a:r>
                        <a:rPr lang="en-US" dirty="0"/>
                        <a:t>CLIMATE</a:t>
                      </a:r>
                      <a:endParaRPr lang="nl-NL" dirty="0"/>
                    </a:p>
                  </a:txBody>
                  <a:tcPr/>
                </a:tc>
                <a:extLst>
                  <a:ext uri="{0D108BD9-81ED-4DB2-BD59-A6C34878D82A}">
                    <a16:rowId xmlns:a16="http://schemas.microsoft.com/office/drawing/2014/main" val="3794022855"/>
                  </a:ext>
                </a:extLst>
              </a:tr>
              <a:tr h="370840">
                <a:tc>
                  <a:txBody>
                    <a:bodyPr/>
                    <a:lstStyle/>
                    <a:p>
                      <a:endParaRPr lang="nl-NL" dirty="0"/>
                    </a:p>
                  </a:txBody>
                  <a:tcPr>
                    <a:solidFill>
                      <a:srgbClr val="FFC000"/>
                    </a:solidFill>
                  </a:tcPr>
                </a:tc>
                <a:tc>
                  <a:txBody>
                    <a:bodyPr/>
                    <a:lstStyle/>
                    <a:p>
                      <a:r>
                        <a:rPr lang="en-US" dirty="0"/>
                        <a:t>Distributive-local</a:t>
                      </a:r>
                    </a:p>
                    <a:p>
                      <a:r>
                        <a:rPr lang="en-US" dirty="0"/>
                        <a:t>(by income, geography, agency)</a:t>
                      </a:r>
                      <a:endParaRPr lang="nl-NL" dirty="0"/>
                    </a:p>
                  </a:txBody>
                  <a:tcPr>
                    <a:solidFill>
                      <a:srgbClr val="FFC000"/>
                    </a:solidFill>
                  </a:tcPr>
                </a:tc>
                <a:tc>
                  <a:txBody>
                    <a:bodyPr/>
                    <a:lstStyle/>
                    <a:p>
                      <a:r>
                        <a:rPr lang="en-US" dirty="0"/>
                        <a:t>Distributive-global</a:t>
                      </a:r>
                      <a:endParaRPr lang="nl-NL" dirty="0"/>
                    </a:p>
                  </a:txBody>
                  <a:tcPr>
                    <a:solidFill>
                      <a:srgbClr val="FFC000"/>
                    </a:solidFill>
                  </a:tcPr>
                </a:tc>
                <a:tc>
                  <a:txBody>
                    <a:bodyPr/>
                    <a:lstStyle/>
                    <a:p>
                      <a:r>
                        <a:rPr lang="en-US" dirty="0"/>
                        <a:t>Procedural</a:t>
                      </a:r>
                      <a:endParaRPr lang="nl-NL" dirty="0"/>
                    </a:p>
                  </a:txBody>
                  <a:tcPr>
                    <a:solidFill>
                      <a:srgbClr val="FFC000"/>
                    </a:solidFill>
                  </a:tcPr>
                </a:tc>
                <a:tc>
                  <a:txBody>
                    <a:bodyPr/>
                    <a:lstStyle/>
                    <a:p>
                      <a:r>
                        <a:rPr lang="en-US" dirty="0"/>
                        <a:t>Recognition</a:t>
                      </a:r>
                      <a:endParaRPr lang="nl-NL" dirty="0"/>
                    </a:p>
                  </a:txBody>
                  <a:tcPr>
                    <a:solidFill>
                      <a:srgbClr val="FFC000"/>
                    </a:solidFill>
                  </a:tcPr>
                </a:tc>
                <a:tc>
                  <a:txBody>
                    <a:bodyPr/>
                    <a:lstStyle/>
                    <a:p>
                      <a:r>
                        <a:rPr lang="en-US" dirty="0"/>
                        <a:t>GHG reduction</a:t>
                      </a:r>
                      <a:endParaRPr lang="nl-NL" dirty="0"/>
                    </a:p>
                  </a:txBody>
                  <a:tcPr>
                    <a:solidFill>
                      <a:srgbClr val="FFC000"/>
                    </a:solidFill>
                  </a:tcPr>
                </a:tc>
                <a:extLst>
                  <a:ext uri="{0D108BD9-81ED-4DB2-BD59-A6C34878D82A}">
                    <a16:rowId xmlns:a16="http://schemas.microsoft.com/office/drawing/2014/main" val="3800209098"/>
                  </a:ext>
                </a:extLst>
              </a:tr>
              <a:tr h="370840">
                <a:tc>
                  <a:txBody>
                    <a:bodyPr/>
                    <a:lstStyle/>
                    <a:p>
                      <a:r>
                        <a:rPr lang="en-US" dirty="0"/>
                        <a:t>EV subsidy</a:t>
                      </a:r>
                      <a:endParaRPr lang="nl-NL" dirty="0"/>
                    </a:p>
                  </a:txBody>
                  <a:tcPr/>
                </a:tc>
                <a:tc>
                  <a:txBody>
                    <a:bodyPr/>
                    <a:lstStyle/>
                    <a:p>
                      <a:pPr marL="285750" indent="-285750">
                        <a:buFont typeface="Arial" panose="020B0604020202020204" pitchFamily="34" charset="0"/>
                        <a:buChar char="•"/>
                      </a:pPr>
                      <a:r>
                        <a:rPr lang="en-US" dirty="0"/>
                        <a:t>Accessibility -</a:t>
                      </a:r>
                    </a:p>
                    <a:p>
                      <a:pPr marL="285750" indent="-285750">
                        <a:buFont typeface="Arial" panose="020B0604020202020204" pitchFamily="34" charset="0"/>
                        <a:buChar char="•"/>
                      </a:pPr>
                      <a:r>
                        <a:rPr lang="en-US" dirty="0"/>
                        <a:t>Cost -</a:t>
                      </a:r>
                    </a:p>
                    <a:p>
                      <a:pPr marL="285750" indent="-285750">
                        <a:buFont typeface="Arial" panose="020B0604020202020204" pitchFamily="34" charset="0"/>
                        <a:buChar char="•"/>
                      </a:pPr>
                      <a:r>
                        <a:rPr lang="en-US" dirty="0"/>
                        <a:t>Vehicle access -</a:t>
                      </a:r>
                    </a:p>
                    <a:p>
                      <a:pPr marL="285750" indent="-285750">
                        <a:buFont typeface="Arial" panose="020B0604020202020204" pitchFamily="34" charset="0"/>
                        <a:buChar char="•"/>
                      </a:pPr>
                      <a:r>
                        <a:rPr lang="en-US" dirty="0"/>
                        <a:t>Health 0</a:t>
                      </a:r>
                    </a:p>
                    <a:p>
                      <a:pPr marL="285750" indent="-285750">
                        <a:buFont typeface="Arial" panose="020B0604020202020204" pitchFamily="34" charset="0"/>
                        <a:buChar char="•"/>
                      </a:pPr>
                      <a:r>
                        <a:rPr lang="en-US" dirty="0"/>
                        <a:t>Livability 0</a:t>
                      </a:r>
                    </a:p>
                    <a:p>
                      <a:pPr marL="285750" indent="-285750">
                        <a:buFont typeface="Arial" panose="020B0604020202020204" pitchFamily="34" charset="0"/>
                        <a:buChar char="•"/>
                      </a:pPr>
                      <a:r>
                        <a:rPr lang="en-US" dirty="0"/>
                        <a:t>Safety 0</a:t>
                      </a:r>
                      <a:endParaRPr lang="nl-NL" dirty="0"/>
                    </a:p>
                  </a:txBody>
                  <a:tcPr/>
                </a:tc>
                <a:tc>
                  <a:txBody>
                    <a:bodyPr/>
                    <a:lstStyle/>
                    <a:p>
                      <a:pPr marL="285750" indent="-285750">
                        <a:buFont typeface="Arial" panose="020B0604020202020204" pitchFamily="34" charset="0"/>
                        <a:buChar char="•"/>
                      </a:pPr>
                      <a:r>
                        <a:rPr lang="en-US" dirty="0"/>
                        <a:t>Resources -</a:t>
                      </a:r>
                    </a:p>
                    <a:p>
                      <a:pPr marL="285750" indent="-285750">
                        <a:buFont typeface="Arial" panose="020B0604020202020204" pitchFamily="34" charset="0"/>
                        <a:buChar char="•"/>
                      </a:pPr>
                      <a:r>
                        <a:rPr lang="en-US" dirty="0"/>
                        <a:t>Local communities -</a:t>
                      </a:r>
                      <a:endParaRPr lang="nl-NL" dirty="0"/>
                    </a:p>
                  </a:txBody>
                  <a:tcPr/>
                </a:tc>
                <a:tc>
                  <a:txBody>
                    <a:bodyPr/>
                    <a:lstStyle/>
                    <a:p>
                      <a:r>
                        <a:rPr lang="en-US" dirty="0"/>
                        <a:t>- Ways to involve community -</a:t>
                      </a:r>
                      <a:endParaRPr lang="nl-NL" dirty="0"/>
                    </a:p>
                  </a:txBody>
                  <a:tcPr/>
                </a:tc>
                <a:tc>
                  <a:txBody>
                    <a:bodyPr/>
                    <a:lstStyle/>
                    <a:p>
                      <a:r>
                        <a:rPr lang="en-US" dirty="0"/>
                        <a:t>-</a:t>
                      </a:r>
                      <a:endParaRPr lang="nl-NL" dirty="0"/>
                    </a:p>
                  </a:txBody>
                  <a:tcPr/>
                </a:tc>
                <a:tc>
                  <a:txBody>
                    <a:bodyPr/>
                    <a:lstStyle/>
                    <a:p>
                      <a:r>
                        <a:rPr lang="en-US" dirty="0"/>
                        <a:t>+</a:t>
                      </a:r>
                      <a:endParaRPr lang="nl-NL" dirty="0"/>
                    </a:p>
                  </a:txBody>
                  <a:tcPr/>
                </a:tc>
                <a:extLst>
                  <a:ext uri="{0D108BD9-81ED-4DB2-BD59-A6C34878D82A}">
                    <a16:rowId xmlns:a16="http://schemas.microsoft.com/office/drawing/2014/main" val="3090495733"/>
                  </a:ext>
                </a:extLst>
              </a:tr>
              <a:tr h="370840">
                <a:tc>
                  <a:txBody>
                    <a:bodyPr/>
                    <a:lstStyle/>
                    <a:p>
                      <a:r>
                        <a:rPr lang="en-US" dirty="0"/>
                        <a:t>Cycling</a:t>
                      </a:r>
                      <a:endParaRPr lang="nl-NL" dirty="0"/>
                    </a:p>
                  </a:txBody>
                  <a:tcPr/>
                </a:tc>
                <a:tc>
                  <a:txBody>
                    <a:bodyPr/>
                    <a:lstStyle/>
                    <a:p>
                      <a:pPr marL="285750" indent="-285750">
                        <a:buFont typeface="Arial" panose="020B0604020202020204" pitchFamily="34" charset="0"/>
                        <a:buChar char="•"/>
                      </a:pPr>
                      <a:r>
                        <a:rPr lang="en-US" dirty="0"/>
                        <a:t>Accessibility +</a:t>
                      </a:r>
                    </a:p>
                    <a:p>
                      <a:pPr marL="285750" indent="-285750">
                        <a:buFont typeface="Arial" panose="020B0604020202020204" pitchFamily="34" charset="0"/>
                        <a:buChar char="•"/>
                      </a:pPr>
                      <a:r>
                        <a:rPr lang="en-US" dirty="0"/>
                        <a:t>Cost 0</a:t>
                      </a:r>
                    </a:p>
                    <a:p>
                      <a:pPr marL="285750" indent="-285750">
                        <a:buFont typeface="Arial" panose="020B0604020202020204" pitchFamily="34" charset="0"/>
                        <a:buChar char="•"/>
                      </a:pPr>
                      <a:r>
                        <a:rPr lang="en-US" dirty="0"/>
                        <a:t>Vehicle access +</a:t>
                      </a:r>
                    </a:p>
                    <a:p>
                      <a:pPr marL="285750" indent="-285750">
                        <a:buFont typeface="Arial" panose="020B0604020202020204" pitchFamily="34" charset="0"/>
                        <a:buChar char="•"/>
                      </a:pPr>
                      <a:r>
                        <a:rPr lang="en-US" dirty="0"/>
                        <a:t>Health +</a:t>
                      </a:r>
                    </a:p>
                    <a:p>
                      <a:pPr marL="285750" indent="-285750">
                        <a:buFont typeface="Arial" panose="020B0604020202020204" pitchFamily="34" charset="0"/>
                        <a:buChar char="•"/>
                      </a:pPr>
                      <a:r>
                        <a:rPr lang="en-US" dirty="0"/>
                        <a:t>Livability +</a:t>
                      </a:r>
                    </a:p>
                    <a:p>
                      <a:pPr marL="285750" indent="-285750">
                        <a:buFont typeface="Arial" panose="020B0604020202020204" pitchFamily="34" charset="0"/>
                        <a:buChar char="•"/>
                      </a:pPr>
                      <a:r>
                        <a:rPr lang="en-US" dirty="0"/>
                        <a:t>Safety +/-</a:t>
                      </a:r>
                      <a:endParaRPr lang="nl-NL" dirty="0"/>
                    </a:p>
                  </a:txBody>
                  <a:tcPr/>
                </a:tc>
                <a:tc>
                  <a:txBody>
                    <a:bodyPr/>
                    <a:lstStyle/>
                    <a:p>
                      <a:pPr marL="285750" indent="-285750">
                        <a:buFont typeface="Arial" panose="020B0604020202020204" pitchFamily="34" charset="0"/>
                        <a:buChar char="•"/>
                      </a:pPr>
                      <a:r>
                        <a:rPr lang="en-US" dirty="0"/>
                        <a:t>Resources 0</a:t>
                      </a:r>
                    </a:p>
                    <a:p>
                      <a:pPr marL="285750" indent="-285750">
                        <a:buFont typeface="Arial" panose="020B0604020202020204" pitchFamily="34" charset="0"/>
                        <a:buChar char="•"/>
                      </a:pPr>
                      <a:r>
                        <a:rPr lang="en-US" dirty="0"/>
                        <a:t>Local communities 0             </a:t>
                      </a:r>
                      <a:endParaRPr lang="nl-NL" dirty="0"/>
                    </a:p>
                    <a:p>
                      <a:pPr marL="285750" indent="-285750">
                        <a:buFont typeface="Arial" panose="020B0604020202020204" pitchFamily="34" charset="0"/>
                        <a:buChar char="•"/>
                      </a:pP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Ways to involve community +</a:t>
                      </a:r>
                      <a:endParaRPr lang="nl-NL" dirty="0"/>
                    </a:p>
                    <a:p>
                      <a:endParaRPr lang="nl-NL" dirty="0"/>
                    </a:p>
                  </a:txBody>
                  <a:tcPr/>
                </a:tc>
                <a:tc>
                  <a:txBody>
                    <a:bodyPr/>
                    <a:lstStyle/>
                    <a:p>
                      <a:r>
                        <a:rPr lang="en-US" dirty="0"/>
                        <a:t>0</a:t>
                      </a:r>
                      <a:endParaRPr lang="nl-NL" dirty="0"/>
                    </a:p>
                  </a:txBody>
                  <a:tcPr/>
                </a:tc>
                <a:tc>
                  <a:txBody>
                    <a:bodyPr/>
                    <a:lstStyle/>
                    <a:p>
                      <a:r>
                        <a:rPr lang="en-US" dirty="0"/>
                        <a:t>0</a:t>
                      </a:r>
                      <a:endParaRPr lang="nl-NL" dirty="0"/>
                    </a:p>
                  </a:txBody>
                  <a:tcPr/>
                </a:tc>
                <a:extLst>
                  <a:ext uri="{0D108BD9-81ED-4DB2-BD59-A6C34878D82A}">
                    <a16:rowId xmlns:a16="http://schemas.microsoft.com/office/drawing/2014/main" val="4214427601"/>
                  </a:ext>
                </a:extLst>
              </a:tr>
              <a:tr h="370840">
                <a:tc>
                  <a:txBody>
                    <a:bodyPr/>
                    <a:lstStyle/>
                    <a:p>
                      <a:r>
                        <a:rPr lang="en-US" dirty="0"/>
                        <a:t>...</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12548310"/>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131140799"/>
                  </a:ext>
                </a:extLst>
              </a:tr>
            </a:tbl>
          </a:graphicData>
        </a:graphic>
      </p:graphicFrame>
    </p:spTree>
    <p:extLst>
      <p:ext uri="{BB962C8B-B14F-4D97-AF65-F5344CB8AC3E}">
        <p14:creationId xmlns:p14="http://schemas.microsoft.com/office/powerpoint/2010/main" val="229503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Discussion</a:t>
            </a:r>
            <a:endParaRPr lang="nl-NL" dirty="0">
              <a:latin typeface="Merriweather" panose="02060503050406030704" pitchFamily="18" charset="0"/>
            </a:endParaRP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ZET policies need to balance justice </a:t>
            </a:r>
            <a:r>
              <a:rPr lang="en-US" sz="1600" b="1" dirty="0">
                <a:latin typeface="Merriweather" panose="02060503050406030704" pitchFamily="18" charset="0"/>
              </a:rPr>
              <a:t>against</a:t>
            </a:r>
            <a:r>
              <a:rPr lang="en-US" sz="1600" dirty="0">
                <a:latin typeface="Merriweather" panose="02060503050406030704" pitchFamily="18" charset="0"/>
              </a:rPr>
              <a:t> effectiveness</a:t>
            </a:r>
          </a:p>
          <a:p>
            <a:pPr marL="342900" indent="-342900">
              <a:spcAft>
                <a:spcPts val="1800"/>
              </a:spcAft>
              <a:buFont typeface="Arial" panose="020B0604020202020204" pitchFamily="34" charset="0"/>
              <a:buChar char="•"/>
            </a:pPr>
            <a:r>
              <a:rPr lang="en-US" sz="1600" dirty="0">
                <a:latin typeface="Merriweather" panose="02060503050406030704" pitchFamily="18" charset="0"/>
              </a:rPr>
              <a:t>A </a:t>
            </a:r>
            <a:r>
              <a:rPr lang="en-US" sz="1600" dirty="0" err="1">
                <a:latin typeface="Merriweather" panose="02060503050406030704" pitchFamily="18" charset="0"/>
              </a:rPr>
              <a:t>limitarianism</a:t>
            </a:r>
            <a:r>
              <a:rPr lang="en-US" sz="1600" dirty="0">
                <a:latin typeface="Merriweather" panose="02060503050406030704" pitchFamily="18" charset="0"/>
              </a:rPr>
              <a:t>/</a:t>
            </a:r>
            <a:r>
              <a:rPr lang="en-US" sz="1600" dirty="0" err="1">
                <a:latin typeface="Merriweather" panose="02060503050406030704" pitchFamily="18" charset="0"/>
              </a:rPr>
              <a:t>sufficientarianism</a:t>
            </a:r>
            <a:r>
              <a:rPr lang="en-US" sz="1600" dirty="0">
                <a:latin typeface="Merriweather" panose="02060503050406030704" pitchFamily="18" charset="0"/>
              </a:rPr>
              <a:t> perspective is needed to get public support for ZET policies</a:t>
            </a:r>
          </a:p>
          <a:p>
            <a:pPr marL="342900" indent="-342900">
              <a:spcAft>
                <a:spcPts val="1800"/>
              </a:spcAft>
              <a:buFont typeface="Arial" panose="020B0604020202020204" pitchFamily="34" charset="0"/>
              <a:buChar char="•"/>
            </a:pPr>
            <a:r>
              <a:rPr lang="en-US" sz="1600" dirty="0">
                <a:latin typeface="Merriweather" panose="02060503050406030704" pitchFamily="18" charset="0"/>
              </a:rPr>
              <a:t>Increasing public involvement is necessary to increase procedural and recognition justice</a:t>
            </a:r>
          </a:p>
          <a:p>
            <a:pPr marL="342900" indent="-342900">
              <a:spcAft>
                <a:spcPts val="1800"/>
              </a:spcAft>
              <a:buFont typeface="Arial" panose="020B0604020202020204" pitchFamily="34" charset="0"/>
              <a:buChar char="•"/>
            </a:pPr>
            <a:r>
              <a:rPr lang="en-US" sz="1600" dirty="0">
                <a:latin typeface="Merriweather" panose="02060503050406030704" pitchFamily="18" charset="0"/>
              </a:rPr>
              <a:t>Electrification should not be the only/main pillar of ZET policies, car reduction measures will also be needed (more stick, less carrot)</a:t>
            </a:r>
          </a:p>
          <a:p>
            <a:pPr marL="342900" indent="-342900">
              <a:spcAft>
                <a:spcPts val="1800"/>
              </a:spcAft>
              <a:buFont typeface="Arial" panose="020B0604020202020204" pitchFamily="34" charset="0"/>
              <a:buChar char="•"/>
            </a:pPr>
            <a:r>
              <a:rPr lang="en-US" sz="1600" dirty="0">
                <a:latin typeface="Merriweather" panose="02060503050406030704" pitchFamily="18" charset="0"/>
              </a:rPr>
              <a:t>Assess equity/justice of ZET policies on a broad set of outcomes (accessibility, health, livability, safety…)</a:t>
            </a:r>
          </a:p>
          <a:p>
            <a:pPr marL="342900" indent="-342900">
              <a:spcAft>
                <a:spcPts val="1800"/>
              </a:spcAft>
              <a:buFont typeface="Arial" panose="020B0604020202020204" pitchFamily="34" charset="0"/>
              <a:buChar char="•"/>
            </a:pPr>
            <a:r>
              <a:rPr lang="en-US" sz="1600" dirty="0">
                <a:latin typeface="Merriweather" panose="02060503050406030704" pitchFamily="18" charset="0"/>
              </a:rPr>
              <a:t>ZET policies may have inconsistent outcomes for equity (e.g. cycling helping some at the cost of others)</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spTree>
    <p:extLst>
      <p:ext uri="{BB962C8B-B14F-4D97-AF65-F5344CB8AC3E}">
        <p14:creationId xmlns:p14="http://schemas.microsoft.com/office/powerpoint/2010/main" val="280899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a:latin typeface="Merriweather" panose="02060503050406030704" pitchFamily="18" charset="0"/>
              </a:rPr>
              <a:t>Zero-</a:t>
            </a:r>
            <a:r>
              <a:rPr lang="nl-NL" dirty="0" err="1">
                <a:latin typeface="Merriweather" panose="02060503050406030704" pitchFamily="18" charset="0"/>
              </a:rPr>
              <a:t>Emission</a:t>
            </a:r>
            <a:r>
              <a:rPr lang="nl-NL" dirty="0">
                <a:latin typeface="Merriweather" panose="02060503050406030704" pitchFamily="18" charset="0"/>
              </a:rPr>
              <a:t> Transport</a:t>
            </a: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What is zero-emission (person) transport?</a:t>
            </a:r>
          </a:p>
          <a:p>
            <a:pPr marL="342900" indent="-342900">
              <a:spcAft>
                <a:spcPts val="1800"/>
              </a:spcAft>
              <a:buFont typeface="Arial" panose="020B0604020202020204" pitchFamily="34" charset="0"/>
              <a:buChar char="•"/>
            </a:pPr>
            <a:r>
              <a:rPr lang="en-US" sz="1600" dirty="0">
                <a:latin typeface="Merriweather" panose="02060503050406030704" pitchFamily="18" charset="0"/>
              </a:rPr>
              <a:t>‘</a:t>
            </a:r>
            <a:r>
              <a:rPr lang="en-US" sz="1600" dirty="0" err="1">
                <a:latin typeface="Merriweather" panose="02060503050406030704" pitchFamily="18" charset="0"/>
              </a:rPr>
              <a:t>Klimaatakkoord</a:t>
            </a:r>
            <a:r>
              <a:rPr lang="en-US" sz="1600" dirty="0">
                <a:latin typeface="Merriweather" panose="02060503050406030704" pitchFamily="18" charset="0"/>
              </a:rPr>
              <a:t>’</a:t>
            </a:r>
          </a:p>
          <a:p>
            <a:pPr marL="612900" lvl="2" indent="-342900">
              <a:spcBef>
                <a:spcPts val="0"/>
              </a:spcBef>
              <a:spcAft>
                <a:spcPts val="1200"/>
              </a:spcAft>
              <a:buFont typeface="Arial" panose="020B0604020202020204" pitchFamily="34" charset="0"/>
              <a:buChar char="•"/>
            </a:pPr>
            <a:r>
              <a:rPr lang="en-US" sz="1000" dirty="0">
                <a:latin typeface="Merriweather" panose="02060503050406030704" pitchFamily="18" charset="0"/>
              </a:rPr>
              <a:t>Cleaner, smarter </a:t>
            </a:r>
          </a:p>
          <a:p>
            <a:pPr marL="612900" lvl="2" indent="-342900">
              <a:spcBef>
                <a:spcPts val="0"/>
              </a:spcBef>
              <a:spcAft>
                <a:spcPts val="1200"/>
              </a:spcAft>
              <a:buFont typeface="Arial" panose="020B0604020202020204" pitchFamily="34" charset="0"/>
              <a:buChar char="•"/>
            </a:pPr>
            <a:r>
              <a:rPr lang="en-US" sz="1000" dirty="0">
                <a:latin typeface="Merriweather" panose="02060503050406030704" pitchFamily="18" charset="0"/>
              </a:rPr>
              <a:t>Shift to PT and (e)bicycle, tele-activities</a:t>
            </a:r>
          </a:p>
          <a:p>
            <a:pPr marL="342900" indent="-342900">
              <a:spcAft>
                <a:spcPts val="1800"/>
              </a:spcAft>
              <a:buFont typeface="Arial" panose="020B0604020202020204" pitchFamily="34" charset="0"/>
              <a:buChar char="•"/>
            </a:pPr>
            <a:r>
              <a:rPr lang="en-US" sz="1600" dirty="0">
                <a:latin typeface="Merriweather" panose="02060503050406030704" pitchFamily="18" charset="0"/>
              </a:rPr>
              <a:t>‘Real’ zero-emission transport</a:t>
            </a:r>
          </a:p>
          <a:p>
            <a:pPr marL="612900" lvl="2" indent="-342900">
              <a:spcBef>
                <a:spcPts val="0"/>
              </a:spcBef>
              <a:spcAft>
                <a:spcPts val="1200"/>
              </a:spcAft>
              <a:buFont typeface="Arial" panose="020B0604020202020204" pitchFamily="34" charset="0"/>
              <a:buChar char="•"/>
            </a:pPr>
            <a:r>
              <a:rPr lang="en-US" sz="1000" dirty="0">
                <a:latin typeface="Merriweather" panose="02060503050406030704" pitchFamily="18" charset="0"/>
              </a:rPr>
              <a:t>More ambitious/less CO2 emissions</a:t>
            </a:r>
          </a:p>
          <a:p>
            <a:pPr marL="612900" lvl="2" indent="-342900">
              <a:spcBef>
                <a:spcPts val="0"/>
              </a:spcBef>
              <a:spcAft>
                <a:spcPts val="1200"/>
              </a:spcAft>
              <a:buFont typeface="Arial" panose="020B0604020202020204" pitchFamily="34" charset="0"/>
              <a:buChar char="•"/>
            </a:pPr>
            <a:r>
              <a:rPr lang="en-US" sz="1000" dirty="0">
                <a:latin typeface="Merriweather" panose="02060503050406030704" pitchFamily="18" charset="0"/>
              </a:rPr>
              <a:t>Switch to SHARED car use (with less use of raw materials), </a:t>
            </a:r>
            <a:r>
              <a:rPr lang="en-US" sz="1000" dirty="0" err="1">
                <a:latin typeface="Merriweather" panose="02060503050406030704" pitchFamily="18" charset="0"/>
              </a:rPr>
              <a:t>ransoning</a:t>
            </a:r>
            <a:r>
              <a:rPr lang="en-US" sz="1000" dirty="0">
                <a:latin typeface="Merriweather" panose="02060503050406030704" pitchFamily="18" charset="0"/>
              </a:rPr>
              <a:t> mobility (driving rights)</a:t>
            </a:r>
          </a:p>
          <a:p>
            <a:pPr marL="342900" indent="-342900">
              <a:spcAft>
                <a:spcPts val="1800"/>
              </a:spcAft>
              <a:buFont typeface="Arial" panose="020B0604020202020204" pitchFamily="34" charset="0"/>
              <a:buChar char="•"/>
            </a:pPr>
            <a:r>
              <a:rPr lang="en-US" sz="1600" b="1" dirty="0">
                <a:latin typeface="Merriweather" panose="02060503050406030704" pitchFamily="18" charset="0"/>
              </a:rPr>
              <a:t>Different ambitions will have different implications for equity and fairness</a:t>
            </a:r>
          </a:p>
          <a:p>
            <a:pPr marL="342900" lvl="1" indent="-342900">
              <a:spcAft>
                <a:spcPts val="1800"/>
              </a:spcAft>
              <a:buFont typeface="Arial" panose="020B0604020202020204" pitchFamily="34" charset="0"/>
              <a:buChar char="•"/>
            </a:pPr>
            <a:endParaRPr lang="en-US" sz="10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pic>
        <p:nvPicPr>
          <p:cNvPr id="5" name="Picture 4">
            <a:extLst>
              <a:ext uri="{FF2B5EF4-FFF2-40B4-BE49-F238E27FC236}">
                <a16:creationId xmlns:a16="http://schemas.microsoft.com/office/drawing/2014/main" id="{939849B4-E261-3CF7-CA40-69DBE2207F0E}"/>
              </a:ext>
            </a:extLst>
          </p:cNvPr>
          <p:cNvPicPr>
            <a:picLocks noChangeAspect="1"/>
          </p:cNvPicPr>
          <p:nvPr/>
        </p:nvPicPr>
        <p:blipFill>
          <a:blip r:embed="rId2"/>
          <a:stretch>
            <a:fillRect/>
          </a:stretch>
        </p:blipFill>
        <p:spPr>
          <a:xfrm>
            <a:off x="9953499" y="2095499"/>
            <a:ext cx="1808410" cy="3918221"/>
          </a:xfrm>
          <a:prstGeom prst="rect">
            <a:avLst/>
          </a:prstGeom>
        </p:spPr>
      </p:pic>
    </p:spTree>
    <p:extLst>
      <p:ext uri="{BB962C8B-B14F-4D97-AF65-F5344CB8AC3E}">
        <p14:creationId xmlns:p14="http://schemas.microsoft.com/office/powerpoint/2010/main" val="209834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a:latin typeface="Merriweather" panose="02060503050406030704" pitchFamily="18" charset="0"/>
              </a:rPr>
              <a:t>How </a:t>
            </a:r>
            <a:r>
              <a:rPr lang="nl-NL" dirty="0" err="1">
                <a:latin typeface="Merriweather" panose="02060503050406030704" pitchFamily="18" charset="0"/>
              </a:rPr>
              <a:t>to</a:t>
            </a:r>
            <a:r>
              <a:rPr lang="nl-NL" dirty="0">
                <a:latin typeface="Merriweather" panose="02060503050406030704" pitchFamily="18" charset="0"/>
              </a:rPr>
              <a:t> get </a:t>
            </a:r>
            <a:r>
              <a:rPr lang="nl-NL" dirty="0" err="1">
                <a:latin typeface="Merriweather" panose="02060503050406030704" pitchFamily="18" charset="0"/>
              </a:rPr>
              <a:t>to</a:t>
            </a:r>
            <a:r>
              <a:rPr lang="nl-NL" dirty="0">
                <a:latin typeface="Merriweather" panose="02060503050406030704" pitchFamily="18" charset="0"/>
              </a:rPr>
              <a:t> zero-</a:t>
            </a:r>
            <a:r>
              <a:rPr lang="nl-NL" dirty="0" err="1">
                <a:latin typeface="Merriweather" panose="02060503050406030704" pitchFamily="18" charset="0"/>
              </a:rPr>
              <a:t>emission</a:t>
            </a:r>
            <a:r>
              <a:rPr lang="nl-NL" dirty="0">
                <a:latin typeface="Merriweather" panose="02060503050406030704" pitchFamily="18" charset="0"/>
              </a:rPr>
              <a:t> transport?</a:t>
            </a: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Ways to influence travel </a:t>
            </a:r>
            <a:r>
              <a:rPr lang="en-US" sz="1600" dirty="0" err="1">
                <a:latin typeface="Merriweather" panose="02060503050406030704" pitchFamily="18" charset="0"/>
              </a:rPr>
              <a:t>behaviour</a:t>
            </a:r>
            <a:r>
              <a:rPr lang="en-US" sz="1600" dirty="0">
                <a:latin typeface="Merriweather" panose="02060503050406030704" pitchFamily="18" charset="0"/>
              </a:rPr>
              <a:t>/decisions: money, power, words</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r>
              <a:rPr lang="en-US" sz="1600" dirty="0">
                <a:latin typeface="Merriweather" panose="02060503050406030704" pitchFamily="18" charset="0"/>
              </a:rPr>
              <a:t>Can we achieve ZE transport with only words?</a:t>
            </a:r>
          </a:p>
          <a:p>
            <a:pPr marL="342900" indent="-342900">
              <a:spcAft>
                <a:spcPts val="1800"/>
              </a:spcAft>
              <a:buFont typeface="Arial" panose="020B0604020202020204" pitchFamily="34" charset="0"/>
              <a:buChar char="•"/>
            </a:pPr>
            <a:r>
              <a:rPr lang="en-US" sz="1600" dirty="0">
                <a:latin typeface="Merriweather" panose="02060503050406030704" pitchFamily="18" charset="0"/>
              </a:rPr>
              <a:t>‘Power’ and ‘money’ may work out differently for different people by income, geography, adaptability</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pic>
        <p:nvPicPr>
          <p:cNvPr id="4" name="Picture 3">
            <a:extLst>
              <a:ext uri="{FF2B5EF4-FFF2-40B4-BE49-F238E27FC236}">
                <a16:creationId xmlns:a16="http://schemas.microsoft.com/office/drawing/2014/main" id="{4BB2B34C-13C1-A434-446A-C426C34E9969}"/>
              </a:ext>
            </a:extLst>
          </p:cNvPr>
          <p:cNvPicPr>
            <a:picLocks noChangeAspect="1"/>
          </p:cNvPicPr>
          <p:nvPr/>
        </p:nvPicPr>
        <p:blipFill>
          <a:blip r:embed="rId2"/>
          <a:stretch>
            <a:fillRect/>
          </a:stretch>
        </p:blipFill>
        <p:spPr>
          <a:xfrm>
            <a:off x="2265916" y="2886754"/>
            <a:ext cx="4010025" cy="2534918"/>
          </a:xfrm>
          <a:prstGeom prst="rect">
            <a:avLst/>
          </a:prstGeom>
        </p:spPr>
      </p:pic>
      <p:sp>
        <p:nvSpPr>
          <p:cNvPr id="5" name="TextBox 4">
            <a:extLst>
              <a:ext uri="{FF2B5EF4-FFF2-40B4-BE49-F238E27FC236}">
                <a16:creationId xmlns:a16="http://schemas.microsoft.com/office/drawing/2014/main" id="{C86AB73B-CE87-0FDB-8601-49EC02ABD3E5}"/>
              </a:ext>
            </a:extLst>
          </p:cNvPr>
          <p:cNvSpPr txBox="1"/>
          <p:nvPr/>
        </p:nvSpPr>
        <p:spPr>
          <a:xfrm>
            <a:off x="5635404" y="5206228"/>
            <a:ext cx="2024542" cy="215444"/>
          </a:xfrm>
          <a:prstGeom prst="rect">
            <a:avLst/>
          </a:prstGeom>
          <a:noFill/>
        </p:spPr>
        <p:txBody>
          <a:bodyPr wrap="square" lIns="0" tIns="0" rIns="0" bIns="0" rtlCol="0">
            <a:spAutoFit/>
          </a:bodyPr>
          <a:lstStyle/>
          <a:p>
            <a:r>
              <a:rPr lang="en-US" sz="1400" dirty="0"/>
              <a:t>Gärling &amp; </a:t>
            </a:r>
            <a:r>
              <a:rPr lang="en-US" sz="1400" dirty="0" err="1"/>
              <a:t>Fujii</a:t>
            </a:r>
            <a:r>
              <a:rPr lang="en-US" sz="1400" dirty="0"/>
              <a:t>, 2009</a:t>
            </a:r>
            <a:endParaRPr lang="nl-NL" sz="1400" dirty="0"/>
          </a:p>
        </p:txBody>
      </p:sp>
      <p:sp>
        <p:nvSpPr>
          <p:cNvPr id="7" name="Rectangle 6">
            <a:extLst>
              <a:ext uri="{FF2B5EF4-FFF2-40B4-BE49-F238E27FC236}">
                <a16:creationId xmlns:a16="http://schemas.microsoft.com/office/drawing/2014/main" id="{5940388B-5EED-72F7-BE2A-EB6BCACDC7B3}"/>
              </a:ext>
            </a:extLst>
          </p:cNvPr>
          <p:cNvSpPr/>
          <p:nvPr/>
        </p:nvSpPr>
        <p:spPr>
          <a:xfrm>
            <a:off x="7019408" y="2776537"/>
            <a:ext cx="1428750" cy="752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0"/>
                <a:solidFill>
                  <a:schemeClr val="tx1"/>
                </a:solidFill>
                <a:effectLst>
                  <a:outerShdw blurRad="38100" dist="19050" dir="2700000" algn="tl" rotWithShape="0">
                    <a:schemeClr val="dk1">
                      <a:alpha val="40000"/>
                    </a:schemeClr>
                  </a:outerShdw>
                </a:effectLst>
              </a:rPr>
              <a:t>- carrot</a:t>
            </a:r>
          </a:p>
          <a:p>
            <a:r>
              <a:rPr lang="en-US" dirty="0">
                <a:ln w="0"/>
                <a:solidFill>
                  <a:schemeClr val="tx1"/>
                </a:solidFill>
                <a:effectLst>
                  <a:outerShdw blurRad="38100" dist="19050" dir="2700000" algn="tl" rotWithShape="0">
                    <a:schemeClr val="dk1">
                      <a:alpha val="40000"/>
                    </a:schemeClr>
                  </a:outerShdw>
                </a:effectLst>
              </a:rPr>
              <a:t>- stick</a:t>
            </a:r>
            <a:endParaRPr lang="nl-NL" dirty="0">
              <a:ln w="0"/>
              <a:solidFill>
                <a:schemeClr val="tx1"/>
              </a:solidFill>
              <a:effectLst>
                <a:outerShdw blurRad="38100" dist="19050" dir="2700000" algn="tl" rotWithShape="0">
                  <a:schemeClr val="dk1">
                    <a:alpha val="40000"/>
                  </a:schemeClr>
                </a:outerShdw>
              </a:effectLst>
            </a:endParaRPr>
          </a:p>
        </p:txBody>
      </p:sp>
      <p:cxnSp>
        <p:nvCxnSpPr>
          <p:cNvPr id="9" name="Straight Arrow Connector 8">
            <a:extLst>
              <a:ext uri="{FF2B5EF4-FFF2-40B4-BE49-F238E27FC236}">
                <a16:creationId xmlns:a16="http://schemas.microsoft.com/office/drawing/2014/main" id="{DA47AEFB-DC86-F29E-A80C-6207B3086D95}"/>
              </a:ext>
            </a:extLst>
          </p:cNvPr>
          <p:cNvCxnSpPr/>
          <p:nvPr/>
        </p:nvCxnSpPr>
        <p:spPr>
          <a:xfrm>
            <a:off x="5076825" y="3152775"/>
            <a:ext cx="18711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48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Effects</a:t>
            </a:r>
            <a:r>
              <a:rPr lang="nl-NL" dirty="0">
                <a:latin typeface="Merriweather" panose="02060503050406030704" pitchFamily="18" charset="0"/>
              </a:rPr>
              <a:t> of ZET </a:t>
            </a:r>
            <a:r>
              <a:rPr lang="nl-NL" dirty="0" err="1">
                <a:latin typeface="Merriweather" panose="02060503050406030704" pitchFamily="18" charset="0"/>
              </a:rPr>
              <a:t>policies</a:t>
            </a:r>
            <a:r>
              <a:rPr lang="nl-NL" dirty="0">
                <a:latin typeface="Merriweather" panose="02060503050406030704" pitchFamily="18" charset="0"/>
              </a:rPr>
              <a:t>: transport and </a:t>
            </a:r>
            <a:r>
              <a:rPr lang="nl-NL" dirty="0" err="1">
                <a:latin typeface="Merriweather" panose="02060503050406030704" pitchFamily="18" charset="0"/>
              </a:rPr>
              <a:t>exclusion</a:t>
            </a:r>
            <a:endParaRPr lang="nl-NL" dirty="0">
              <a:latin typeface="Merriweather" panose="02060503050406030704" pitchFamily="18" charset="0"/>
            </a:endParaRP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Factors driving transport poverty (Lucas, 2012)</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pic>
        <p:nvPicPr>
          <p:cNvPr id="4" name="Picture 2">
            <a:extLst>
              <a:ext uri="{FF2B5EF4-FFF2-40B4-BE49-F238E27FC236}">
                <a16:creationId xmlns:a16="http://schemas.microsoft.com/office/drawing/2014/main" id="{C4B4212F-EB46-F4AE-B35B-F8C1F9186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840" y="2637692"/>
            <a:ext cx="4941515" cy="397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85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err="1">
                <a:latin typeface="Merriweather" panose="02060503050406030704" pitchFamily="18" charset="0"/>
              </a:rPr>
              <a:t>Effects</a:t>
            </a:r>
            <a:r>
              <a:rPr lang="nl-NL" dirty="0">
                <a:latin typeface="Merriweather" panose="02060503050406030704" pitchFamily="18" charset="0"/>
              </a:rPr>
              <a:t> of ZE </a:t>
            </a:r>
            <a:r>
              <a:rPr lang="nl-NL" dirty="0" err="1">
                <a:latin typeface="Merriweather" panose="02060503050406030704" pitchFamily="18" charset="0"/>
              </a:rPr>
              <a:t>policies</a:t>
            </a:r>
            <a:r>
              <a:rPr lang="nl-NL" dirty="0">
                <a:latin typeface="Merriweather" panose="02060503050406030704" pitchFamily="18" charset="0"/>
              </a:rPr>
              <a:t>: transport and </a:t>
            </a:r>
            <a:r>
              <a:rPr lang="nl-NL" dirty="0" err="1">
                <a:latin typeface="Merriweather" panose="02060503050406030704" pitchFamily="18" charset="0"/>
              </a:rPr>
              <a:t>exclusion</a:t>
            </a:r>
            <a:endParaRPr lang="nl-NL" dirty="0">
              <a:latin typeface="Merriweather" panose="02060503050406030704" pitchFamily="18" charset="0"/>
            </a:endParaRPr>
          </a:p>
        </p:txBody>
      </p:sp>
      <p:sp>
        <p:nvSpPr>
          <p:cNvPr id="7" name="Text Placeholder 2">
            <a:extLst>
              <a:ext uri="{FF2B5EF4-FFF2-40B4-BE49-F238E27FC236}">
                <a16:creationId xmlns:a16="http://schemas.microsoft.com/office/drawing/2014/main" id="{39471970-9918-31A3-F0C2-DCA782A0E33A}"/>
              </a:ext>
            </a:extLst>
          </p:cNvPr>
          <p:cNvSpPr>
            <a:spLocks noGrp="1"/>
          </p:cNvSpPr>
          <p:nvPr>
            <p:ph type="body" sz="quarter" idx="10"/>
          </p:nvPr>
        </p:nvSpPr>
        <p:spPr>
          <a:xfrm>
            <a:off x="1846262" y="2029876"/>
            <a:ext cx="8502650"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Definition of transport poverty by Lucas et al. (2016):</a:t>
            </a:r>
          </a:p>
          <a:p>
            <a:pPr marL="342900" lvl="1" indent="-342900">
              <a:spcAft>
                <a:spcPts val="1800"/>
              </a:spcAft>
              <a:buFont typeface="Arial" panose="020B0604020202020204" pitchFamily="34" charset="0"/>
              <a:buChar char="•"/>
            </a:pPr>
            <a:r>
              <a:rPr lang="en-US" sz="1400" b="0" dirty="0">
                <a:latin typeface="Merriweather" panose="02060503050406030704" pitchFamily="18" charset="0"/>
              </a:rPr>
              <a:t>There is </a:t>
            </a:r>
            <a:r>
              <a:rPr lang="en-US" sz="1400" b="0" dirty="0">
                <a:solidFill>
                  <a:srgbClr val="FF0000"/>
                </a:solidFill>
                <a:latin typeface="Merriweather" panose="02060503050406030704" pitchFamily="18" charset="0"/>
              </a:rPr>
              <a:t>no transport option available </a:t>
            </a:r>
            <a:r>
              <a:rPr lang="en-US" sz="1400" b="0" dirty="0">
                <a:latin typeface="Merriweather" panose="02060503050406030704" pitchFamily="18" charset="0"/>
              </a:rPr>
              <a:t>that is suited to the </a:t>
            </a:r>
            <a:r>
              <a:rPr lang="en-US" sz="1400" b="0" dirty="0">
                <a:solidFill>
                  <a:srgbClr val="FF0000"/>
                </a:solidFill>
                <a:latin typeface="Merriweather" panose="02060503050406030704" pitchFamily="18" charset="0"/>
              </a:rPr>
              <a:t>individual’s physical condition and capabilities</a:t>
            </a:r>
            <a:r>
              <a:rPr lang="en-US" sz="1400" b="0" dirty="0">
                <a:latin typeface="Merriweather" panose="02060503050406030704" pitchFamily="18" charset="0"/>
              </a:rPr>
              <a:t>.</a:t>
            </a:r>
          </a:p>
          <a:p>
            <a:pPr marL="342900" lvl="1" indent="-342900">
              <a:spcAft>
                <a:spcPts val="1800"/>
              </a:spcAft>
              <a:buFont typeface="Arial" panose="020B0604020202020204" pitchFamily="34" charset="0"/>
              <a:buChar char="•"/>
            </a:pPr>
            <a:r>
              <a:rPr lang="en-US" sz="1400" b="0" dirty="0">
                <a:latin typeface="Merriweather" panose="02060503050406030704" pitchFamily="18" charset="0"/>
              </a:rPr>
              <a:t>The existing transport options </a:t>
            </a:r>
            <a:r>
              <a:rPr lang="en-US" sz="1400" b="0" dirty="0">
                <a:solidFill>
                  <a:srgbClr val="FF0000"/>
                </a:solidFill>
                <a:latin typeface="Merriweather" panose="02060503050406030704" pitchFamily="18" charset="0"/>
              </a:rPr>
              <a:t>do not reach destinations </a:t>
            </a:r>
            <a:r>
              <a:rPr lang="en-US" sz="1400" b="0" dirty="0">
                <a:latin typeface="Merriweather" panose="02060503050406030704" pitchFamily="18" charset="0"/>
              </a:rPr>
              <a:t>where the individual can fulfil his/her daily activity needs. in order to maintain a reasonable quality of life.</a:t>
            </a:r>
          </a:p>
          <a:p>
            <a:pPr marL="342900" lvl="1" indent="-342900">
              <a:spcAft>
                <a:spcPts val="1800"/>
              </a:spcAft>
              <a:buFont typeface="Arial" panose="020B0604020202020204" pitchFamily="34" charset="0"/>
              <a:buChar char="•"/>
            </a:pPr>
            <a:r>
              <a:rPr lang="en-US" sz="1400" b="0" dirty="0">
                <a:latin typeface="Merriweather" panose="02060503050406030704" pitchFamily="18" charset="0"/>
              </a:rPr>
              <a:t>The necessary </a:t>
            </a:r>
            <a:r>
              <a:rPr lang="en-US" sz="1400" b="0" dirty="0">
                <a:solidFill>
                  <a:srgbClr val="FF0000"/>
                </a:solidFill>
                <a:latin typeface="Merriweather" panose="02060503050406030704" pitchFamily="18" charset="0"/>
              </a:rPr>
              <a:t>weekly amount spent </a:t>
            </a:r>
            <a:r>
              <a:rPr lang="en-US" sz="1400" b="0" dirty="0">
                <a:latin typeface="Merriweather" panose="02060503050406030704" pitchFamily="18" charset="0"/>
              </a:rPr>
              <a:t>on transport leaves the household with a residual income below the official poverty line.</a:t>
            </a:r>
          </a:p>
          <a:p>
            <a:pPr marL="342900" lvl="1" indent="-342900">
              <a:spcAft>
                <a:spcPts val="1800"/>
              </a:spcAft>
              <a:buFont typeface="Arial" panose="020B0604020202020204" pitchFamily="34" charset="0"/>
              <a:buChar char="•"/>
            </a:pPr>
            <a:r>
              <a:rPr lang="en-US" sz="1400" b="0" dirty="0">
                <a:latin typeface="Merriweather" panose="02060503050406030704" pitchFamily="18" charset="0"/>
              </a:rPr>
              <a:t>The individual needs to spend an excessive amount of </a:t>
            </a:r>
            <a:r>
              <a:rPr lang="en-US" sz="1400" b="0" dirty="0">
                <a:solidFill>
                  <a:srgbClr val="FF0000"/>
                </a:solidFill>
                <a:latin typeface="Merriweather" panose="02060503050406030704" pitchFamily="18" charset="0"/>
              </a:rPr>
              <a:t>time</a:t>
            </a:r>
            <a:r>
              <a:rPr lang="en-US" sz="1400" b="0" dirty="0">
                <a:latin typeface="Merriweather" panose="02060503050406030704" pitchFamily="18" charset="0"/>
              </a:rPr>
              <a:t> travelling, leading to time poverty or social isolation.</a:t>
            </a:r>
          </a:p>
          <a:p>
            <a:pPr marL="342900" lvl="1" indent="-342900">
              <a:spcAft>
                <a:spcPts val="1800"/>
              </a:spcAft>
              <a:buFont typeface="Arial" panose="020B0604020202020204" pitchFamily="34" charset="0"/>
              <a:buChar char="•"/>
            </a:pPr>
            <a:r>
              <a:rPr lang="en-US" sz="1400" b="0" dirty="0">
                <a:latin typeface="Merriweather" panose="02060503050406030704" pitchFamily="18" charset="0"/>
              </a:rPr>
              <a:t>The prevailing travel conditions are </a:t>
            </a:r>
            <a:r>
              <a:rPr lang="en-US" sz="1400" b="0" dirty="0">
                <a:solidFill>
                  <a:srgbClr val="FF0000"/>
                </a:solidFill>
                <a:latin typeface="Merriweather" panose="02060503050406030704" pitchFamily="18" charset="0"/>
              </a:rPr>
              <a:t>dangerous, unsafe or unhealthy </a:t>
            </a:r>
            <a:r>
              <a:rPr lang="en-US" sz="1400" b="0" dirty="0">
                <a:latin typeface="Merriweather" panose="02060503050406030704" pitchFamily="18" charset="0"/>
              </a:rPr>
              <a:t>for the individual.</a:t>
            </a:r>
          </a:p>
          <a:p>
            <a:pPr marL="342900" indent="-342900">
              <a:spcAft>
                <a:spcPts val="1800"/>
              </a:spcAft>
              <a:buFont typeface="Arial" panose="020B0604020202020204" pitchFamily="34" charset="0"/>
              <a:buChar char="•"/>
            </a:pPr>
            <a:endParaRPr lang="en-US" sz="1600" dirty="0">
              <a:solidFill>
                <a:srgbClr val="FF0000"/>
              </a:solidFill>
              <a:latin typeface="Merriweather" panose="02060503050406030704" pitchFamily="18" charset="0"/>
            </a:endParaRPr>
          </a:p>
        </p:txBody>
      </p:sp>
    </p:spTree>
    <p:extLst>
      <p:ext uri="{BB962C8B-B14F-4D97-AF65-F5344CB8AC3E}">
        <p14:creationId xmlns:p14="http://schemas.microsoft.com/office/powerpoint/2010/main" val="211327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a:latin typeface="Merriweather" panose="02060503050406030704" pitchFamily="18" charset="0"/>
              </a:rPr>
              <a:t>An </a:t>
            </a:r>
            <a:r>
              <a:rPr lang="nl-NL" dirty="0" err="1">
                <a:latin typeface="Merriweather" panose="02060503050406030704" pitchFamily="18" charset="0"/>
              </a:rPr>
              <a:t>example</a:t>
            </a:r>
            <a:r>
              <a:rPr lang="nl-NL" dirty="0">
                <a:latin typeface="Merriweather" panose="02060503050406030704" pitchFamily="18" charset="0"/>
              </a:rPr>
              <a:t>: </a:t>
            </a:r>
            <a:r>
              <a:rPr lang="nl-NL" dirty="0" err="1">
                <a:latin typeface="Merriweather" panose="02060503050406030704" pitchFamily="18" charset="0"/>
              </a:rPr>
              <a:t>differences</a:t>
            </a:r>
            <a:r>
              <a:rPr lang="nl-NL" dirty="0">
                <a:latin typeface="Merriweather" panose="02060503050406030704" pitchFamily="18" charset="0"/>
              </a:rPr>
              <a:t> in transport </a:t>
            </a:r>
            <a:r>
              <a:rPr lang="nl-NL" dirty="0" err="1">
                <a:latin typeface="Merriweather" panose="02060503050406030704" pitchFamily="18" charset="0"/>
              </a:rPr>
              <a:t>adequacy</a:t>
            </a:r>
            <a:r>
              <a:rPr lang="nl-NL" dirty="0">
                <a:latin typeface="Merriweather" panose="02060503050406030704" pitchFamily="18" charset="0"/>
              </a:rPr>
              <a:t> (MOBIMON)</a:t>
            </a:r>
          </a:p>
        </p:txBody>
      </p:sp>
      <p:pic>
        <p:nvPicPr>
          <p:cNvPr id="6" name="Picture 5">
            <a:extLst>
              <a:ext uri="{FF2B5EF4-FFF2-40B4-BE49-F238E27FC236}">
                <a16:creationId xmlns:a16="http://schemas.microsoft.com/office/drawing/2014/main" id="{CE3BB8FA-2797-40FF-F6C5-D8AF607FA841}"/>
              </a:ext>
            </a:extLst>
          </p:cNvPr>
          <p:cNvPicPr>
            <a:picLocks noChangeAspect="1"/>
          </p:cNvPicPr>
          <p:nvPr/>
        </p:nvPicPr>
        <p:blipFill>
          <a:blip r:embed="rId2"/>
          <a:stretch>
            <a:fillRect/>
          </a:stretch>
        </p:blipFill>
        <p:spPr>
          <a:xfrm>
            <a:off x="1808162" y="2173310"/>
            <a:ext cx="9852567" cy="4530681"/>
          </a:xfrm>
          <a:prstGeom prst="rect">
            <a:avLst/>
          </a:prstGeom>
        </p:spPr>
      </p:pic>
    </p:spTree>
    <p:extLst>
      <p:ext uri="{BB962C8B-B14F-4D97-AF65-F5344CB8AC3E}">
        <p14:creationId xmlns:p14="http://schemas.microsoft.com/office/powerpoint/2010/main" val="341932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nl-NL" dirty="0">
                <a:latin typeface="Merriweather" panose="02060503050406030704" pitchFamily="18" charset="0"/>
              </a:rPr>
              <a:t>An </a:t>
            </a:r>
            <a:r>
              <a:rPr lang="nl-NL" dirty="0" err="1">
                <a:latin typeface="Merriweather" panose="02060503050406030704" pitchFamily="18" charset="0"/>
              </a:rPr>
              <a:t>example</a:t>
            </a:r>
            <a:r>
              <a:rPr lang="nl-NL" dirty="0">
                <a:latin typeface="Merriweather" panose="02060503050406030704" pitchFamily="18" charset="0"/>
              </a:rPr>
              <a:t>: </a:t>
            </a:r>
            <a:r>
              <a:rPr lang="nl-NL" dirty="0" err="1">
                <a:latin typeface="Merriweather" panose="02060503050406030704" pitchFamily="18" charset="0"/>
              </a:rPr>
              <a:t>differences</a:t>
            </a:r>
            <a:r>
              <a:rPr lang="nl-NL" dirty="0">
                <a:latin typeface="Merriweather" panose="02060503050406030704" pitchFamily="18" charset="0"/>
              </a:rPr>
              <a:t> in transport </a:t>
            </a:r>
            <a:r>
              <a:rPr lang="nl-NL" dirty="0" err="1">
                <a:latin typeface="Merriweather" panose="02060503050406030704" pitchFamily="18" charset="0"/>
              </a:rPr>
              <a:t>adequacy</a:t>
            </a:r>
            <a:r>
              <a:rPr lang="nl-NL" dirty="0">
                <a:latin typeface="Merriweather" panose="02060503050406030704" pitchFamily="18" charset="0"/>
              </a:rPr>
              <a:t> (MOBIMON)</a:t>
            </a:r>
          </a:p>
        </p:txBody>
      </p:sp>
      <p:pic>
        <p:nvPicPr>
          <p:cNvPr id="3" name="Picture 2">
            <a:extLst>
              <a:ext uri="{FF2B5EF4-FFF2-40B4-BE49-F238E27FC236}">
                <a16:creationId xmlns:a16="http://schemas.microsoft.com/office/drawing/2014/main" id="{CEB562AE-9416-C1AC-7C60-74F3A6C860BB}"/>
              </a:ext>
            </a:extLst>
          </p:cNvPr>
          <p:cNvPicPr>
            <a:picLocks noChangeAspect="1"/>
          </p:cNvPicPr>
          <p:nvPr/>
        </p:nvPicPr>
        <p:blipFill>
          <a:blip r:embed="rId2"/>
          <a:stretch>
            <a:fillRect/>
          </a:stretch>
        </p:blipFill>
        <p:spPr>
          <a:xfrm>
            <a:off x="625518" y="2419350"/>
            <a:ext cx="4536989" cy="2721262"/>
          </a:xfrm>
          <a:prstGeom prst="rect">
            <a:avLst/>
          </a:prstGeom>
        </p:spPr>
      </p:pic>
      <p:pic>
        <p:nvPicPr>
          <p:cNvPr id="4" name="Picture 3">
            <a:extLst>
              <a:ext uri="{FF2B5EF4-FFF2-40B4-BE49-F238E27FC236}">
                <a16:creationId xmlns:a16="http://schemas.microsoft.com/office/drawing/2014/main" id="{CDBA9D58-3CDD-007C-753D-6A0E3A8A85B7}"/>
              </a:ext>
            </a:extLst>
          </p:cNvPr>
          <p:cNvPicPr>
            <a:picLocks noChangeAspect="1"/>
          </p:cNvPicPr>
          <p:nvPr/>
        </p:nvPicPr>
        <p:blipFill>
          <a:blip r:embed="rId3"/>
          <a:stretch>
            <a:fillRect/>
          </a:stretch>
        </p:blipFill>
        <p:spPr>
          <a:xfrm>
            <a:off x="5979174" y="2042859"/>
            <a:ext cx="5299554" cy="3757866"/>
          </a:xfrm>
          <a:prstGeom prst="rect">
            <a:avLst/>
          </a:prstGeom>
        </p:spPr>
      </p:pic>
      <p:sp>
        <p:nvSpPr>
          <p:cNvPr id="5" name="Text Placeholder 2">
            <a:extLst>
              <a:ext uri="{FF2B5EF4-FFF2-40B4-BE49-F238E27FC236}">
                <a16:creationId xmlns:a16="http://schemas.microsoft.com/office/drawing/2014/main" id="{0EAC74B9-83AD-11D5-5C8B-092BD71E66E9}"/>
              </a:ext>
            </a:extLst>
          </p:cNvPr>
          <p:cNvSpPr>
            <a:spLocks noGrp="1"/>
          </p:cNvSpPr>
          <p:nvPr>
            <p:ph type="body" sz="quarter" idx="10"/>
          </p:nvPr>
        </p:nvSpPr>
        <p:spPr>
          <a:xfrm>
            <a:off x="1846262" y="5991225"/>
            <a:ext cx="8502650" cy="3443316"/>
          </a:xfrm>
        </p:spPr>
        <p:txBody>
          <a:bodyPr/>
          <a:lstStyle/>
          <a:p>
            <a:pPr marL="342900" indent="-342900">
              <a:spcAft>
                <a:spcPts val="1800"/>
              </a:spcAft>
              <a:buFont typeface="Arial" panose="020B0604020202020204" pitchFamily="34" charset="0"/>
              <a:buChar char="•"/>
            </a:pPr>
            <a:r>
              <a:rPr lang="en-US" sz="1600" dirty="0">
                <a:latin typeface="Merriweather" panose="02060503050406030704" pitchFamily="18" charset="0"/>
              </a:rPr>
              <a:t>Access to a household car is the major driver of transport adequacy!</a:t>
            </a:r>
            <a:endParaRPr lang="en-US" sz="1600" dirty="0">
              <a:solidFill>
                <a:srgbClr val="FF0000"/>
              </a:solidFill>
              <a:latin typeface="Merriweather" panose="02060503050406030704" pitchFamily="18" charset="0"/>
            </a:endParaRPr>
          </a:p>
        </p:txBody>
      </p:sp>
      <p:sp>
        <p:nvSpPr>
          <p:cNvPr id="6" name="TextBox 5">
            <a:extLst>
              <a:ext uri="{FF2B5EF4-FFF2-40B4-BE49-F238E27FC236}">
                <a16:creationId xmlns:a16="http://schemas.microsoft.com/office/drawing/2014/main" id="{0ACAB250-AD4C-911D-566F-92DEC40254D2}"/>
              </a:ext>
            </a:extLst>
          </p:cNvPr>
          <p:cNvSpPr txBox="1"/>
          <p:nvPr/>
        </p:nvSpPr>
        <p:spPr>
          <a:xfrm>
            <a:off x="828675" y="5476875"/>
            <a:ext cx="1764842" cy="276999"/>
          </a:xfrm>
          <a:prstGeom prst="rect">
            <a:avLst/>
          </a:prstGeom>
          <a:noFill/>
        </p:spPr>
        <p:txBody>
          <a:bodyPr wrap="none" lIns="0" tIns="0" rIns="0" bIns="0" rtlCol="0">
            <a:spAutoFit/>
          </a:bodyPr>
          <a:lstStyle/>
          <a:p>
            <a:r>
              <a:rPr lang="en-US" dirty="0"/>
              <a:t>Ettema et al., 2023</a:t>
            </a:r>
            <a:endParaRPr lang="nl-NL" dirty="0"/>
          </a:p>
        </p:txBody>
      </p:sp>
    </p:spTree>
    <p:extLst>
      <p:ext uri="{BB962C8B-B14F-4D97-AF65-F5344CB8AC3E}">
        <p14:creationId xmlns:p14="http://schemas.microsoft.com/office/powerpoint/2010/main" val="378787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470408"/>
            <a:ext cx="7559675" cy="1253617"/>
          </a:xfrm>
        </p:spPr>
        <p:txBody>
          <a:bodyPr/>
          <a:lstStyle/>
          <a:p>
            <a:r>
              <a:rPr lang="en-US" dirty="0">
                <a:latin typeface="Merriweather" panose="02060503050406030704" pitchFamily="18" charset="0"/>
              </a:rPr>
              <a:t>J</a:t>
            </a:r>
            <a:r>
              <a:rPr lang="nl-NL" dirty="0" err="1">
                <a:latin typeface="Merriweather" panose="02060503050406030704" pitchFamily="18" charset="0"/>
              </a:rPr>
              <a:t>ustice</a:t>
            </a:r>
            <a:r>
              <a:rPr lang="nl-NL" dirty="0">
                <a:latin typeface="Merriweather" panose="02060503050406030704" pitchFamily="18" charset="0"/>
              </a:rPr>
              <a:t> </a:t>
            </a:r>
            <a:r>
              <a:rPr lang="nl-NL" dirty="0" err="1">
                <a:latin typeface="Merriweather" panose="02060503050406030704" pitchFamily="18" charset="0"/>
              </a:rPr>
              <a:t>outcomes</a:t>
            </a:r>
            <a:r>
              <a:rPr lang="nl-NL" dirty="0">
                <a:latin typeface="Merriweather" panose="02060503050406030704" pitchFamily="18" charset="0"/>
              </a:rPr>
              <a:t> of a </a:t>
            </a:r>
            <a:r>
              <a:rPr lang="nl-NL" dirty="0" err="1">
                <a:latin typeface="Merriweather" panose="02060503050406030704" pitchFamily="18" charset="0"/>
              </a:rPr>
              <a:t>transition</a:t>
            </a:r>
            <a:r>
              <a:rPr lang="nl-NL" dirty="0">
                <a:latin typeface="Merriweather" panose="02060503050406030704" pitchFamily="18" charset="0"/>
              </a:rPr>
              <a:t> </a:t>
            </a:r>
            <a:r>
              <a:rPr lang="nl-NL" dirty="0" err="1">
                <a:latin typeface="Merriweather" panose="02060503050406030704" pitchFamily="18" charset="0"/>
              </a:rPr>
              <a:t>toward</a:t>
            </a:r>
            <a:r>
              <a:rPr lang="nl-NL" dirty="0">
                <a:latin typeface="Merriweather" panose="02060503050406030704" pitchFamily="18" charset="0"/>
              </a:rPr>
              <a:t> zero-</a:t>
            </a:r>
            <a:r>
              <a:rPr lang="nl-NL" dirty="0" err="1">
                <a:latin typeface="Merriweather" panose="02060503050406030704" pitchFamily="18" charset="0"/>
              </a:rPr>
              <a:t>emission</a:t>
            </a:r>
            <a:r>
              <a:rPr lang="nl-NL" dirty="0">
                <a:latin typeface="Merriweather" panose="02060503050406030704" pitchFamily="18" charset="0"/>
              </a:rPr>
              <a:t> transport</a:t>
            </a:r>
          </a:p>
        </p:txBody>
      </p:sp>
      <p:sp>
        <p:nvSpPr>
          <p:cNvPr id="3" name="Text Placeholder 2"/>
          <p:cNvSpPr>
            <a:spLocks noGrp="1"/>
          </p:cNvSpPr>
          <p:nvPr>
            <p:ph type="body" sz="quarter" idx="10"/>
          </p:nvPr>
        </p:nvSpPr>
        <p:spPr>
          <a:xfrm>
            <a:off x="1527175" y="1477426"/>
            <a:ext cx="7559675" cy="3443316"/>
          </a:xfrm>
        </p:spPr>
        <p:txBody>
          <a:bodyPr/>
          <a:lstStyle/>
          <a:p>
            <a:pPr marL="342900" indent="-342900">
              <a:spcAft>
                <a:spcPts val="1800"/>
              </a:spcAft>
              <a:buFont typeface="Arial" panose="020B0604020202020204" pitchFamily="34" charset="0"/>
              <a:buChar char="•"/>
            </a:pPr>
            <a:r>
              <a:rPr lang="en-US" sz="1600" i="1" dirty="0">
                <a:latin typeface="Merriweather" panose="02060503050406030704" pitchFamily="18" charset="0"/>
              </a:rPr>
              <a:t>(</a:t>
            </a:r>
            <a:r>
              <a:rPr lang="en-US" sz="1600" i="1" dirty="0" err="1">
                <a:latin typeface="Merriweather" panose="02060503050406030704" pitchFamily="18" charset="0"/>
              </a:rPr>
              <a:t>Verlinghieri</a:t>
            </a:r>
            <a:r>
              <a:rPr lang="en-US" sz="1600" i="1" dirty="0">
                <a:latin typeface="Merriweather" panose="02060503050406030704" pitchFamily="18" charset="0"/>
              </a:rPr>
              <a:t> &amp; Schwanen, 2020; Israel et al., 2023)</a:t>
            </a:r>
          </a:p>
          <a:p>
            <a:pPr marL="342900" indent="-342900">
              <a:spcAft>
                <a:spcPts val="1800"/>
              </a:spcAft>
              <a:buFont typeface="Arial" panose="020B0604020202020204" pitchFamily="34" charset="0"/>
              <a:buChar char="•"/>
            </a:pPr>
            <a:r>
              <a:rPr lang="en-US" sz="1600" b="1" dirty="0">
                <a:latin typeface="Merriweather" panose="02060503050406030704" pitchFamily="18" charset="0"/>
              </a:rPr>
              <a:t>Distributive justice</a:t>
            </a:r>
            <a:r>
              <a:rPr lang="en-US" sz="1600" dirty="0">
                <a:latin typeface="Merriweather" panose="02060503050406030704" pitchFamily="18" charset="0"/>
              </a:rPr>
              <a:t>: how are outcomes distributed?</a:t>
            </a:r>
          </a:p>
          <a:p>
            <a:pPr marL="612900" lvl="2" indent="-342900">
              <a:spcBef>
                <a:spcPts val="600"/>
              </a:spcBef>
              <a:spcAft>
                <a:spcPts val="1200"/>
              </a:spcAft>
              <a:buFont typeface="Arial" panose="020B0604020202020204" pitchFamily="34" charset="0"/>
              <a:buChar char="•"/>
            </a:pPr>
            <a:r>
              <a:rPr lang="en-US" sz="1000" dirty="0">
                <a:latin typeface="Merriweather" panose="02060503050406030704" pitchFamily="18" charset="0"/>
              </a:rPr>
              <a:t>Outcomes: access to travel options (transport adequacy), health, livability, safety</a:t>
            </a:r>
          </a:p>
          <a:p>
            <a:pPr marL="612900" lvl="2" indent="-342900">
              <a:spcBef>
                <a:spcPts val="600"/>
              </a:spcBef>
              <a:spcAft>
                <a:spcPts val="1200"/>
              </a:spcAft>
              <a:buFont typeface="Arial" panose="020B0604020202020204" pitchFamily="34" charset="0"/>
              <a:buChar char="•"/>
            </a:pPr>
            <a:r>
              <a:rPr lang="en-US" sz="1000" dirty="0">
                <a:latin typeface="Merriweather" panose="02060503050406030704" pitchFamily="18" charset="0"/>
              </a:rPr>
              <a:t>Distributed along: income, geography, capabilities, causative/injured parties</a:t>
            </a:r>
          </a:p>
          <a:p>
            <a:pPr marL="342900" indent="-342900">
              <a:spcAft>
                <a:spcPts val="1800"/>
              </a:spcAft>
              <a:buFont typeface="Arial" panose="020B0604020202020204" pitchFamily="34" charset="0"/>
              <a:buChar char="•"/>
            </a:pPr>
            <a:r>
              <a:rPr lang="en-US" sz="1600" b="1" dirty="0">
                <a:latin typeface="Merriweather" panose="02060503050406030704" pitchFamily="18" charset="0"/>
              </a:rPr>
              <a:t>Procedural justice</a:t>
            </a:r>
            <a:r>
              <a:rPr lang="en-US" sz="1600" dirty="0">
                <a:latin typeface="Merriweather" panose="02060503050406030704" pitchFamily="18" charset="0"/>
              </a:rPr>
              <a:t>: decision making, governance, participation</a:t>
            </a:r>
          </a:p>
          <a:p>
            <a:pPr marL="342900" indent="-342900">
              <a:spcAft>
                <a:spcPts val="1800"/>
              </a:spcAft>
              <a:buFont typeface="Arial" panose="020B0604020202020204" pitchFamily="34" charset="0"/>
              <a:buChar char="•"/>
            </a:pPr>
            <a:r>
              <a:rPr lang="en-US" sz="1600" b="1" dirty="0">
                <a:latin typeface="Merriweather" panose="02060503050406030704" pitchFamily="18" charset="0"/>
              </a:rPr>
              <a:t>Recognition justice</a:t>
            </a:r>
            <a:r>
              <a:rPr lang="en-US" sz="1600" dirty="0">
                <a:latin typeface="Merriweather" panose="02060503050406030704" pitchFamily="18" charset="0"/>
              </a:rPr>
              <a:t>: acknowledgment of and respect for the needs, values, understandings, capabilities and practices of groups  </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pic>
        <p:nvPicPr>
          <p:cNvPr id="4" name="Picture 3">
            <a:extLst>
              <a:ext uri="{FF2B5EF4-FFF2-40B4-BE49-F238E27FC236}">
                <a16:creationId xmlns:a16="http://schemas.microsoft.com/office/drawing/2014/main" id="{D4F3A52D-E610-69EB-A788-E2CD06E219A8}"/>
              </a:ext>
            </a:extLst>
          </p:cNvPr>
          <p:cNvPicPr>
            <a:picLocks noChangeAspect="1"/>
          </p:cNvPicPr>
          <p:nvPr/>
        </p:nvPicPr>
        <p:blipFill>
          <a:blip r:embed="rId2"/>
          <a:stretch>
            <a:fillRect/>
          </a:stretch>
        </p:blipFill>
        <p:spPr>
          <a:xfrm>
            <a:off x="1352339" y="4920742"/>
            <a:ext cx="8568960" cy="1857434"/>
          </a:xfrm>
          <a:prstGeom prst="rect">
            <a:avLst/>
          </a:prstGeom>
        </p:spPr>
      </p:pic>
      <p:sp>
        <p:nvSpPr>
          <p:cNvPr id="5" name="TextBox 4">
            <a:extLst>
              <a:ext uri="{FF2B5EF4-FFF2-40B4-BE49-F238E27FC236}">
                <a16:creationId xmlns:a16="http://schemas.microsoft.com/office/drawing/2014/main" id="{2CB79E56-3D84-0E8F-093B-2FE94467B735}"/>
              </a:ext>
            </a:extLst>
          </p:cNvPr>
          <p:cNvSpPr txBox="1"/>
          <p:nvPr/>
        </p:nvSpPr>
        <p:spPr>
          <a:xfrm>
            <a:off x="7981950" y="6496050"/>
            <a:ext cx="1598643" cy="276999"/>
          </a:xfrm>
          <a:prstGeom prst="rect">
            <a:avLst/>
          </a:prstGeom>
          <a:noFill/>
        </p:spPr>
        <p:txBody>
          <a:bodyPr wrap="none" lIns="0" tIns="0" rIns="0" bIns="0" rtlCol="0">
            <a:spAutoFit/>
          </a:bodyPr>
          <a:lstStyle/>
          <a:p>
            <a:r>
              <a:rPr lang="en-US" dirty="0"/>
              <a:t>Israel et al., 2023</a:t>
            </a:r>
            <a:endParaRPr lang="nl-NL" dirty="0"/>
          </a:p>
        </p:txBody>
      </p:sp>
    </p:spTree>
    <p:extLst>
      <p:ext uri="{BB962C8B-B14F-4D97-AF65-F5344CB8AC3E}">
        <p14:creationId xmlns:p14="http://schemas.microsoft.com/office/powerpoint/2010/main" val="233791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87" y="1165733"/>
            <a:ext cx="7559675" cy="1253617"/>
          </a:xfrm>
        </p:spPr>
        <p:txBody>
          <a:bodyPr/>
          <a:lstStyle/>
          <a:p>
            <a:r>
              <a:rPr lang="en-US" dirty="0">
                <a:latin typeface="Merriweather" panose="02060503050406030704" pitchFamily="18" charset="0"/>
              </a:rPr>
              <a:t>How to value distributive outcomes?</a:t>
            </a:r>
            <a:endParaRPr lang="nl-NL" dirty="0">
              <a:latin typeface="Merriweather" panose="02060503050406030704" pitchFamily="18" charset="0"/>
            </a:endParaRPr>
          </a:p>
        </p:txBody>
      </p:sp>
      <p:sp>
        <p:nvSpPr>
          <p:cNvPr id="3" name="Text Placeholder 2"/>
          <p:cNvSpPr>
            <a:spLocks noGrp="1"/>
          </p:cNvSpPr>
          <p:nvPr>
            <p:ph type="body" sz="quarter" idx="10"/>
          </p:nvPr>
        </p:nvSpPr>
        <p:spPr>
          <a:xfrm>
            <a:off x="1631950" y="2248951"/>
            <a:ext cx="7559675" cy="3443316"/>
          </a:xfrm>
        </p:spPr>
        <p:txBody>
          <a:bodyPr/>
          <a:lstStyle/>
          <a:p>
            <a:pPr marL="342900" indent="-342900">
              <a:spcAft>
                <a:spcPts val="1800"/>
              </a:spcAft>
              <a:buFont typeface="Arial" panose="020B0604020202020204" pitchFamily="34" charset="0"/>
              <a:buChar char="•"/>
            </a:pPr>
            <a:r>
              <a:rPr lang="en-US" sz="1600" b="1" dirty="0">
                <a:latin typeface="Merriweather" panose="02060503050406030704" pitchFamily="18" charset="0"/>
              </a:rPr>
              <a:t>Utilitarianism: </a:t>
            </a:r>
            <a:r>
              <a:rPr lang="en-US" sz="1600" dirty="0">
                <a:latin typeface="Merriweather" panose="02060503050406030704" pitchFamily="18" charset="0"/>
              </a:rPr>
              <a:t>maximizing the sum of all profits (even if some experience negative effects) &gt; Cost Benefit Analysis</a:t>
            </a:r>
          </a:p>
          <a:p>
            <a:pPr marL="342900" indent="-342900">
              <a:spcAft>
                <a:spcPts val="1800"/>
              </a:spcAft>
              <a:buFont typeface="Arial" panose="020B0604020202020204" pitchFamily="34" charset="0"/>
              <a:buChar char="•"/>
            </a:pPr>
            <a:r>
              <a:rPr lang="en-US" sz="1600" b="1" dirty="0">
                <a:latin typeface="Merriweather" panose="02060503050406030704" pitchFamily="18" charset="0"/>
              </a:rPr>
              <a:t>Egalitarianism</a:t>
            </a:r>
            <a:r>
              <a:rPr lang="en-US" sz="1600" dirty="0">
                <a:latin typeface="Merriweather" panose="02060503050406030704" pitchFamily="18" charset="0"/>
              </a:rPr>
              <a:t>: “</a:t>
            </a:r>
            <a:r>
              <a:rPr lang="en-US" sz="1600" dirty="0" err="1">
                <a:latin typeface="Merriweather" panose="02060503050406030704" pitchFamily="18" charset="0"/>
              </a:rPr>
              <a:t>equalising</a:t>
            </a:r>
            <a:r>
              <a:rPr lang="en-US" sz="1600" dirty="0">
                <a:latin typeface="Merriweather" panose="02060503050406030704" pitchFamily="18" charset="0"/>
              </a:rPr>
              <a:t> the relative level of accessibility between different social groups” (Lucas et al., 2014) &gt; focus on those less well off first</a:t>
            </a:r>
          </a:p>
          <a:p>
            <a:pPr marL="342900" indent="-342900">
              <a:spcAft>
                <a:spcPts val="1800"/>
              </a:spcAft>
              <a:buFont typeface="Arial" panose="020B0604020202020204" pitchFamily="34" charset="0"/>
              <a:buChar char="•"/>
            </a:pPr>
            <a:r>
              <a:rPr lang="en-US" sz="1600" b="1" dirty="0" err="1">
                <a:latin typeface="Merriweather" panose="02060503050406030704" pitchFamily="18" charset="0"/>
              </a:rPr>
              <a:t>Sufficientarianism</a:t>
            </a:r>
            <a:r>
              <a:rPr lang="en-US" sz="1600" dirty="0">
                <a:latin typeface="Merriweather" panose="02060503050406030704" pitchFamily="18" charset="0"/>
              </a:rPr>
              <a:t>: everyone should enjoy a minimum level of accessibility</a:t>
            </a:r>
          </a:p>
          <a:p>
            <a:pPr marL="342900" indent="-342900">
              <a:spcAft>
                <a:spcPts val="1800"/>
              </a:spcAft>
              <a:buFont typeface="Arial" panose="020B0604020202020204" pitchFamily="34" charset="0"/>
              <a:buChar char="•"/>
            </a:pPr>
            <a:r>
              <a:rPr lang="en-US" sz="1600" b="1" dirty="0" err="1">
                <a:latin typeface="Merriweather" panose="02060503050406030704" pitchFamily="18" charset="0"/>
              </a:rPr>
              <a:t>Limitarianism</a:t>
            </a:r>
            <a:r>
              <a:rPr lang="en-US" sz="1600" dirty="0">
                <a:latin typeface="Merriweather" panose="02060503050406030704" pitchFamily="18" charset="0"/>
              </a:rPr>
              <a:t> (Robeyns): no one should consume/own more than what they need to flourish (Timmer, 2021)</a:t>
            </a: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a:p>
            <a:pPr marL="342900" indent="-342900">
              <a:spcAft>
                <a:spcPts val="1800"/>
              </a:spcAft>
              <a:buFont typeface="Arial" panose="020B0604020202020204" pitchFamily="34" charset="0"/>
              <a:buChar char="•"/>
            </a:pPr>
            <a:endParaRPr lang="en-US" sz="1600" dirty="0">
              <a:latin typeface="Merriweather" panose="02060503050406030704" pitchFamily="18" charset="0"/>
            </a:endParaRPr>
          </a:p>
        </p:txBody>
      </p:sp>
    </p:spTree>
    <p:extLst>
      <p:ext uri="{BB962C8B-B14F-4D97-AF65-F5344CB8AC3E}">
        <p14:creationId xmlns:p14="http://schemas.microsoft.com/office/powerpoint/2010/main" val="292886566"/>
      </p:ext>
    </p:extLst>
  </p:cSld>
  <p:clrMapOvr>
    <a:masterClrMapping/>
  </p:clrMapOvr>
</p:sld>
</file>

<file path=ppt/theme/theme1.xml><?xml version="1.0" encoding="utf-8"?>
<a:theme xmlns:a="http://schemas.openxmlformats.org/drawingml/2006/main" name="uu_powerpoint_sjabloon_NL_2018_logofied">
  <a:themeElements>
    <a:clrScheme name="Utrecht University">
      <a:dk1>
        <a:srgbClr val="000000"/>
      </a:dk1>
      <a:lt1>
        <a:srgbClr val="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UU_PowerpointSjabloon_Nederlands_2018-logofied" id="{369FAB64-13E1-4AE7-844D-AF4EB458AB60}" vid="{E148F7E8-276E-403C-9F73-00C8790E6164}"/>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C9714CCDD84243B8D2B9C6C1274A85" ma:contentTypeVersion="13" ma:contentTypeDescription="Create a new document." ma:contentTypeScope="" ma:versionID="9f56d3fe1d5938f405957514f8fef898">
  <xsd:schema xmlns:xsd="http://www.w3.org/2001/XMLSchema" xmlns:xs="http://www.w3.org/2001/XMLSchema" xmlns:p="http://schemas.microsoft.com/office/2006/metadata/properties" xmlns:ns3="4315d64d-2fba-46c6-a8a6-a0e6a16a0b54" xmlns:ns4="c193eed9-552e-425b-aed3-d726d724f9c1" targetNamespace="http://schemas.microsoft.com/office/2006/metadata/properties" ma:root="true" ma:fieldsID="661d6e7e8ca1744f817cdb7ef7edcb0c" ns3:_="" ns4:_="">
    <xsd:import namespace="4315d64d-2fba-46c6-a8a6-a0e6a16a0b54"/>
    <xsd:import namespace="c193eed9-552e-425b-aed3-d726d724f9c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5d64d-2fba-46c6-a8a6-a0e6a16a0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93eed9-552e-425b-aed3-d726d724f9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3590E1-C076-4384-8CAC-183C77D79D16}">
  <ds:schemaRefs>
    <ds:schemaRef ds:uri="http://schemas.microsoft.com/sharepoint/v3/contenttype/forms"/>
  </ds:schemaRefs>
</ds:datastoreItem>
</file>

<file path=customXml/itemProps2.xml><?xml version="1.0" encoding="utf-8"?>
<ds:datastoreItem xmlns:ds="http://schemas.openxmlformats.org/officeDocument/2006/customXml" ds:itemID="{10DBE47D-D976-440C-A16A-FB35F77AE1CE}">
  <ds:schemaRefs>
    <ds:schemaRef ds:uri="http://schemas.microsoft.com/office/2006/documentManagement/types"/>
    <ds:schemaRef ds:uri="http://purl.org/dc/elements/1.1/"/>
    <ds:schemaRef ds:uri="c193eed9-552e-425b-aed3-d726d724f9c1"/>
    <ds:schemaRef ds:uri="http://schemas.microsoft.com/office/infopath/2007/PartnerControls"/>
    <ds:schemaRef ds:uri="http://purl.org/dc/terms/"/>
    <ds:schemaRef ds:uri="http://schemas.openxmlformats.org/package/2006/metadata/core-properties"/>
    <ds:schemaRef ds:uri="4315d64d-2fba-46c6-a8a6-a0e6a16a0b54"/>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43F6894-2818-4ACA-85A7-5F1F082DF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5d64d-2fba-46c6-a8a6-a0e6a16a0b54"/>
    <ds:schemaRef ds:uri="c193eed9-552e-425b-aed3-d726d724f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uu_powerpoint_sjabloon_NL_2018_logofied</Template>
  <TotalTime>0</TotalTime>
  <Words>1377</Words>
  <Application>Microsoft Office PowerPoint</Application>
  <PresentationFormat>Aangepast</PresentationFormat>
  <Paragraphs>142</Paragraphs>
  <Slides>19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Open Sans</vt:lpstr>
      <vt:lpstr>Merriweather</vt:lpstr>
      <vt:lpstr>Arial</vt:lpstr>
      <vt:lpstr>Calibri</vt:lpstr>
      <vt:lpstr>Verdana</vt:lpstr>
      <vt:lpstr>Open Sans Light</vt:lpstr>
      <vt:lpstr>Merriweather Regular</vt:lpstr>
      <vt:lpstr>uu_powerpoint_sjabloon_NL_2018_logofied</vt:lpstr>
      <vt:lpstr>Justice in Climate and Mobility</vt:lpstr>
      <vt:lpstr>Zero-Emission Transport</vt:lpstr>
      <vt:lpstr>How to get to zero-emission transport?</vt:lpstr>
      <vt:lpstr>Effects of ZET policies: transport and exclusion</vt:lpstr>
      <vt:lpstr>Effects of ZE policies: transport and exclusion</vt:lpstr>
      <vt:lpstr>An example: differences in transport adequacy (MOBIMON)</vt:lpstr>
      <vt:lpstr>An example: differences in transport adequacy (MOBIMON)</vt:lpstr>
      <vt:lpstr>Justice outcomes of a transition toward zero-emission transport</vt:lpstr>
      <vt:lpstr>How to value distributive outcomes?</vt:lpstr>
      <vt:lpstr>Boundaries of your system?</vt:lpstr>
      <vt:lpstr>Example: inclusive transition toward electric mobility (ITEM project): interviews</vt:lpstr>
      <vt:lpstr>Example: inclusive transition toward electric mobility (ITEM project): interviews</vt:lpstr>
      <vt:lpstr>Example: inclusive transition toward electric mobility (ITEM project): interviews</vt:lpstr>
      <vt:lpstr>Example: inclusive transition toward electric mobility (ITEM project): interviews</vt:lpstr>
      <vt:lpstr>Example: inclusive transition toward electric mobility (ITEM project): interviews</vt:lpstr>
      <vt:lpstr>Other pillars of decarbonization (mode shift, car free city initiatives) &gt; some distributive equity effects</vt:lpstr>
      <vt:lpstr>Other pillars of decarbonization (mode shift, car free city initiatives) &gt; some distributive equity effects</vt:lpstr>
      <vt:lpstr>Toward a classification scheme of policies?</vt:lpstr>
      <vt:lpstr>Discussion</vt:lpstr>
    </vt:vector>
  </TitlesOfParts>
  <Company>Utrecht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Ettema, D.F. (Dick)</dc:creator>
  <cp:lastModifiedBy>Zalm, J.J.F. (Judessa) - ASA</cp:lastModifiedBy>
  <cp:revision>85</cp:revision>
  <dcterms:created xsi:type="dcterms:W3CDTF">2018-10-23T17:18:38Z</dcterms:created>
  <dcterms:modified xsi:type="dcterms:W3CDTF">2023-09-12T12:44:48Z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0x01010077C9714CCDD84243B8D2B9C6C1274A85</vt:lpwstr>
  </property>
</Properties>
</file>