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49"/>
  </p:notesMasterIdLst>
  <p:handoutMasterIdLst>
    <p:handoutMasterId r:id="rId50"/>
  </p:handoutMasterIdLst>
  <p:sldIdLst>
    <p:sldId id="259" r:id="rId10"/>
    <p:sldId id="602" r:id="rId11"/>
    <p:sldId id="571" r:id="rId12"/>
    <p:sldId id="582" r:id="rId13"/>
    <p:sldId id="575" r:id="rId14"/>
    <p:sldId id="584" r:id="rId15"/>
    <p:sldId id="585" r:id="rId16"/>
    <p:sldId id="583" r:id="rId17"/>
    <p:sldId id="580" r:id="rId18"/>
    <p:sldId id="603" r:id="rId19"/>
    <p:sldId id="616" r:id="rId20"/>
    <p:sldId id="612" r:id="rId21"/>
    <p:sldId id="613" r:id="rId22"/>
    <p:sldId id="606" r:id="rId23"/>
    <p:sldId id="590" r:id="rId24"/>
    <p:sldId id="617" r:id="rId25"/>
    <p:sldId id="618" r:id="rId26"/>
    <p:sldId id="608" r:id="rId27"/>
    <p:sldId id="591" r:id="rId28"/>
    <p:sldId id="620" r:id="rId29"/>
    <p:sldId id="604" r:id="rId30"/>
    <p:sldId id="599" r:id="rId31"/>
    <p:sldId id="573" r:id="rId32"/>
    <p:sldId id="622" r:id="rId33"/>
    <p:sldId id="623" r:id="rId34"/>
    <p:sldId id="610" r:id="rId35"/>
    <p:sldId id="593" r:id="rId36"/>
    <p:sldId id="587" r:id="rId37"/>
    <p:sldId id="596" r:id="rId38"/>
    <p:sldId id="600" r:id="rId39"/>
    <p:sldId id="611" r:id="rId40"/>
    <p:sldId id="262" r:id="rId41"/>
    <p:sldId id="566" r:id="rId42"/>
    <p:sldId id="567" r:id="rId43"/>
    <p:sldId id="568" r:id="rId44"/>
    <p:sldId id="569" r:id="rId45"/>
    <p:sldId id="577" r:id="rId46"/>
    <p:sldId id="597" r:id="rId47"/>
    <p:sldId id="61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3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12 September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12 September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12 September 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12 September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038/s42949-023-00085-1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2949-023-00085-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i.org/10.1038/s42949-023-00085-1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s://doi.org/10.1038/s42949-023-00085-1" TargetMode="Externa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8C50A-802C-7646-865C-D5AADE2F7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157EDA-17D1-8B49-B764-4073DC59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527020"/>
            <a:ext cx="10853928" cy="1325563"/>
          </a:xfrm>
        </p:spPr>
        <p:txBody>
          <a:bodyPr/>
          <a:lstStyle/>
          <a:p>
            <a:pPr algn="ctr"/>
            <a:r>
              <a:rPr lang="en-US" sz="4000" dirty="0"/>
              <a:t>Equity,  Justice  </a:t>
            </a:r>
            <a:r>
              <a:rPr lang="en-US" sz="4000" cap="none" dirty="0"/>
              <a:t>and</a:t>
            </a:r>
            <a:r>
              <a:rPr lang="en-US" sz="4000" dirty="0"/>
              <a:t>  FAIRNESS</a:t>
            </a:r>
            <a:br>
              <a:rPr lang="en-US" sz="4000" dirty="0"/>
            </a:br>
            <a:br>
              <a:rPr lang="en-US" sz="1200" dirty="0"/>
            </a:br>
            <a:r>
              <a:rPr lang="en-US" sz="1200" dirty="0"/>
              <a:t>         </a:t>
            </a:r>
            <a:r>
              <a:rPr lang="en-US" sz="4000" cap="none" dirty="0"/>
              <a:t>in  CLIMATE  &amp; MOBILITY</a:t>
            </a:r>
            <a:endParaRPr lang="en-US" sz="5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47E6E-1B06-F142-96DE-15D3CE26A07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85118"/>
            <a:ext cx="2182840" cy="336357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12 September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29344-7F89-68DF-6781-8FAA57C33E5D}"/>
              </a:ext>
            </a:extLst>
          </p:cNvPr>
          <p:cNvSpPr txBox="1"/>
          <p:nvPr/>
        </p:nvSpPr>
        <p:spPr>
          <a:xfrm>
            <a:off x="2182840" y="5644257"/>
            <a:ext cx="769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Dr. Diana Reckien</a:t>
            </a:r>
          </a:p>
          <a:p>
            <a:pPr algn="ctr"/>
            <a:r>
              <a:rPr lang="en-US" sz="1600" dirty="0"/>
              <a:t>Associate Professor Climate Change and Urban Inequality, </a:t>
            </a:r>
          </a:p>
          <a:p>
            <a:pPr algn="ctr"/>
            <a:r>
              <a:rPr lang="en-US" sz="1600" dirty="0"/>
              <a:t>University of Twente, The Netherlands;</a:t>
            </a:r>
          </a:p>
          <a:p>
            <a:pPr algn="ctr"/>
            <a:r>
              <a:rPr lang="en-US" sz="1600" dirty="0"/>
              <a:t>Coordinating Lead Author WGII Ch.17: Decision-making options for managing risks</a:t>
            </a:r>
          </a:p>
        </p:txBody>
      </p:sp>
    </p:spTree>
    <p:extLst>
      <p:ext uri="{BB962C8B-B14F-4D97-AF65-F5344CB8AC3E}">
        <p14:creationId xmlns:p14="http://schemas.microsoft.com/office/powerpoint/2010/main" val="328435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85739"/>
            <a:ext cx="10859083" cy="48150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adaptation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sz="1800" b="0" i="0" u="none" strike="noStrik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plans look at risk of vulnerable groups; ½ of plans include measures for vulnerable groups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00AC153D-402B-E509-B9A9-139334F5FD6E}"/>
              </a:ext>
            </a:extLst>
          </p:cNvPr>
          <p:cNvSpPr/>
          <p:nvPr/>
        </p:nvSpPr>
        <p:spPr>
          <a:xfrm>
            <a:off x="9885464" y="106031"/>
            <a:ext cx="2212646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EB72B-E24A-86D7-87F0-EAFB8B2391D2}"/>
              </a:ext>
            </a:extLst>
          </p:cNvPr>
          <p:cNvSpPr/>
          <p:nvPr/>
        </p:nvSpPr>
        <p:spPr>
          <a:xfrm>
            <a:off x="318770" y="6200777"/>
            <a:ext cx="31588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Our recent paper in Nature Urban Sustainability: </a:t>
            </a:r>
            <a:r>
              <a:rPr lang="en-US" sz="1050" dirty="0">
                <a:hlinkClick r:id="rId2"/>
              </a:rPr>
              <a:t>https://doi.org/10.1038/s42949-023-00085-1</a:t>
            </a:r>
            <a:r>
              <a:rPr lang="en-US" sz="105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948E09-DCA5-7378-CC44-0FB998660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30" y="2433285"/>
            <a:ext cx="5145470" cy="27800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FB0B90-EB94-3BA7-87D4-F8CD88BCD770}"/>
              </a:ext>
            </a:extLst>
          </p:cNvPr>
          <p:cNvSpPr/>
          <p:nvPr/>
        </p:nvSpPr>
        <p:spPr>
          <a:xfrm>
            <a:off x="8646160" y="2804596"/>
            <a:ext cx="1117600" cy="199855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9A7040-D8CB-5D28-64C7-C71D30F40CC6}"/>
              </a:ext>
            </a:extLst>
          </p:cNvPr>
          <p:cNvSpPr/>
          <p:nvPr/>
        </p:nvSpPr>
        <p:spPr>
          <a:xfrm>
            <a:off x="7528560" y="2804596"/>
            <a:ext cx="1117600" cy="199855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15CA4C-8EDD-EC08-67C2-755357A1B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0" y="2116754"/>
            <a:ext cx="7087213" cy="348458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BD631C2-717D-77AB-8F23-48FA2C581437}"/>
              </a:ext>
            </a:extLst>
          </p:cNvPr>
          <p:cNvSpPr/>
          <p:nvPr/>
        </p:nvSpPr>
        <p:spPr>
          <a:xfrm>
            <a:off x="3510578" y="2732281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A0B7FA-D845-CF5E-C5BC-E0E519072831}"/>
              </a:ext>
            </a:extLst>
          </p:cNvPr>
          <p:cNvSpPr/>
          <p:nvPr/>
        </p:nvSpPr>
        <p:spPr>
          <a:xfrm>
            <a:off x="2855557" y="4490682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8199FE-4151-109D-DD97-0C5C4A30834A}"/>
              </a:ext>
            </a:extLst>
          </p:cNvPr>
          <p:cNvSpPr/>
          <p:nvPr/>
        </p:nvSpPr>
        <p:spPr>
          <a:xfrm>
            <a:off x="2260167" y="2686162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AA77D7-97DE-5F0F-A4A1-CB4F28D9339B}"/>
              </a:ext>
            </a:extLst>
          </p:cNvPr>
          <p:cNvSpPr/>
          <p:nvPr/>
        </p:nvSpPr>
        <p:spPr>
          <a:xfrm>
            <a:off x="2915188" y="3444236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111880" cy="478154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Consideration of vulnerable groups got lower over time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8D10C7-C091-BAE3-B310-49BF2F24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0" y="2109365"/>
            <a:ext cx="7087213" cy="3484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00AC153D-402B-E509-B9A9-139334F5FD6E}"/>
              </a:ext>
            </a:extLst>
          </p:cNvPr>
          <p:cNvSpPr/>
          <p:nvPr/>
        </p:nvSpPr>
        <p:spPr>
          <a:xfrm>
            <a:off x="9885464" y="106031"/>
            <a:ext cx="2212646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1EB72B-E24A-86D7-87F0-EAFB8B2391D2}"/>
              </a:ext>
            </a:extLst>
          </p:cNvPr>
          <p:cNvSpPr/>
          <p:nvPr/>
        </p:nvSpPr>
        <p:spPr>
          <a:xfrm>
            <a:off x="318770" y="6200777"/>
            <a:ext cx="31588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Our recent paper in Nature Urban Sustainability: </a:t>
            </a:r>
            <a:r>
              <a:rPr lang="en-US" sz="1050" dirty="0">
                <a:hlinkClick r:id="rId3"/>
              </a:rPr>
              <a:t>https://doi.org/10.1038/s42949-023-00085-1</a:t>
            </a:r>
            <a:r>
              <a:rPr lang="en-US" sz="1050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F11EC5-F5DF-6146-F9EA-51B45E1B5F04}"/>
              </a:ext>
            </a:extLst>
          </p:cNvPr>
          <p:cNvGrpSpPr/>
          <p:nvPr/>
        </p:nvGrpSpPr>
        <p:grpSpPr>
          <a:xfrm>
            <a:off x="7056505" y="1738982"/>
            <a:ext cx="5122885" cy="3846528"/>
            <a:chOff x="7056505" y="1738982"/>
            <a:chExt cx="5122885" cy="38465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B21315-6D07-21E2-4CF5-E86F9E2D9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668" b="13890"/>
            <a:stretch/>
          </p:blipFill>
          <p:spPr>
            <a:xfrm>
              <a:off x="7056505" y="1738982"/>
              <a:ext cx="5122885" cy="38465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689DA30-A025-FB42-2E88-51F115956169}"/>
                </a:ext>
              </a:extLst>
            </p:cNvPr>
            <p:cNvCxnSpPr/>
            <p:nvPr/>
          </p:nvCxnSpPr>
          <p:spPr>
            <a:xfrm>
              <a:off x="9103297" y="3952024"/>
              <a:ext cx="2106593" cy="18519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C613828-EA7C-423F-6171-5E3DDC90835A}"/>
              </a:ext>
            </a:extLst>
          </p:cNvPr>
          <p:cNvSpPr/>
          <p:nvPr/>
        </p:nvSpPr>
        <p:spPr>
          <a:xfrm>
            <a:off x="3510578" y="2724892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37ABCA-9E80-B558-BD30-24B7E6CDD5AE}"/>
              </a:ext>
            </a:extLst>
          </p:cNvPr>
          <p:cNvSpPr/>
          <p:nvPr/>
        </p:nvSpPr>
        <p:spPr>
          <a:xfrm>
            <a:off x="2855557" y="4483293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0632509" cy="510713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sector </a:t>
            </a:r>
          </a:p>
          <a:p>
            <a:pPr marL="0" indent="0" algn="r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planning for adaptation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00AC153D-402B-E509-B9A9-139334F5FD6E}"/>
              </a:ext>
            </a:extLst>
          </p:cNvPr>
          <p:cNvSpPr/>
          <p:nvPr/>
        </p:nvSpPr>
        <p:spPr>
          <a:xfrm>
            <a:off x="9885464" y="106031"/>
            <a:ext cx="2212646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D0834D-84D7-CAFF-C301-C5789520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2" y="2156972"/>
            <a:ext cx="7846232" cy="4109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FB0B90-EB94-3BA7-87D4-F8CD88BCD770}"/>
              </a:ext>
            </a:extLst>
          </p:cNvPr>
          <p:cNvSpPr/>
          <p:nvPr/>
        </p:nvSpPr>
        <p:spPr>
          <a:xfrm>
            <a:off x="3281681" y="5135071"/>
            <a:ext cx="4551680" cy="37769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FF00B-2976-D9CC-C7C4-1BBDF88F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21" y="51872"/>
            <a:ext cx="3127087" cy="15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4044937" cy="56164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00AC153D-402B-E509-B9A9-139334F5FD6E}"/>
              </a:ext>
            </a:extLst>
          </p:cNvPr>
          <p:cNvSpPr/>
          <p:nvPr/>
        </p:nvSpPr>
        <p:spPr>
          <a:xfrm>
            <a:off x="9885464" y="106031"/>
            <a:ext cx="2212646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D0834D-84D7-CAFF-C301-C5789520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2" y="1775007"/>
            <a:ext cx="7846232" cy="4109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FB0B90-EB94-3BA7-87D4-F8CD88BCD770}"/>
              </a:ext>
            </a:extLst>
          </p:cNvPr>
          <p:cNvSpPr/>
          <p:nvPr/>
        </p:nvSpPr>
        <p:spPr>
          <a:xfrm>
            <a:off x="3281681" y="4753106"/>
            <a:ext cx="4551680" cy="37769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FF00B-2976-D9CC-C7C4-1BBDF88F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21" y="51872"/>
            <a:ext cx="3127087" cy="1549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B9C7EF-D0C0-246A-52D0-CAD3A8E9A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033" y="2915569"/>
            <a:ext cx="7852329" cy="2310584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702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074279" cy="5223355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transport: Mitigation policies raise justice concerns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affect low-income households via rising energy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&amp; transport cost, </a:t>
            </a:r>
          </a:p>
          <a:p>
            <a:pPr marL="285750" indent="-285750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transport: F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uel taxes affect mostly middle-income households</a:t>
            </a:r>
          </a:p>
          <a:p>
            <a:pPr marL="285750" indent="-285750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Electrification of mobility systems on-going in high- and low-income countries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00AC153D-402B-E509-B9A9-139334F5FD6E}"/>
              </a:ext>
            </a:extLst>
          </p:cNvPr>
          <p:cNvSpPr/>
          <p:nvPr/>
        </p:nvSpPr>
        <p:spPr>
          <a:xfrm>
            <a:off x="9885464" y="106031"/>
            <a:ext cx="2212646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</p:spTree>
    <p:extLst>
      <p:ext uri="{BB962C8B-B14F-4D97-AF65-F5344CB8AC3E}">
        <p14:creationId xmlns:p14="http://schemas.microsoft.com/office/powerpoint/2010/main" val="247056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Procedural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85739"/>
            <a:ext cx="10283178" cy="4186386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level: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 procedural justice is not yet widely considered across EU countries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number of EU members, e.g. France, Spain, Sweden, Greece and Finland consider procedural justice.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suggest that a higher level of participation leads to more transformative adaptation (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attino &amp; Reckien, 2018)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Procedural justice is important to cultivate social trust, enhance legitimacy and widen support for policy outcomes and transformative changes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0298" y="618910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AAB79FF7-A6EB-1C2F-3153-538F61AC630C}"/>
              </a:ext>
            </a:extLst>
          </p:cNvPr>
          <p:cNvSpPr/>
          <p:nvPr/>
        </p:nvSpPr>
        <p:spPr>
          <a:xfrm>
            <a:off x="9664512" y="111271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</p:spTree>
    <p:extLst>
      <p:ext uri="{BB962C8B-B14F-4D97-AF65-F5344CB8AC3E}">
        <p14:creationId xmlns:p14="http://schemas.microsoft.com/office/powerpoint/2010/main" val="426347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Procedural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85738"/>
            <a:ext cx="11241047" cy="5245179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About 5% of urban adaptation plans have dedicated participation strategy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0298" y="618910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AAB79FF7-A6EB-1C2F-3153-538F61AC630C}"/>
              </a:ext>
            </a:extLst>
          </p:cNvPr>
          <p:cNvSpPr/>
          <p:nvPr/>
        </p:nvSpPr>
        <p:spPr>
          <a:xfrm>
            <a:off x="9664512" y="111271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279EF-6627-AD64-3739-55346F023403}"/>
              </a:ext>
            </a:extLst>
          </p:cNvPr>
          <p:cNvSpPr/>
          <p:nvPr/>
        </p:nvSpPr>
        <p:spPr>
          <a:xfrm>
            <a:off x="3159064" y="6207201"/>
            <a:ext cx="31588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Our recent paper in Nature Urban Sustainability: </a:t>
            </a:r>
            <a:r>
              <a:rPr lang="en-US" sz="1050" dirty="0">
                <a:hlinkClick r:id="rId2"/>
              </a:rPr>
              <a:t>https://doi.org/10.1038/s42949-023-00085-1</a:t>
            </a:r>
            <a:r>
              <a:rPr lang="en-US" sz="105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8F77C6-0525-476C-FAAE-692D96DF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30" y="2650025"/>
            <a:ext cx="5145470" cy="27800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399433-BC49-769C-D418-3CFFF97B3C3F}"/>
              </a:ext>
            </a:extLst>
          </p:cNvPr>
          <p:cNvSpPr/>
          <p:nvPr/>
        </p:nvSpPr>
        <p:spPr>
          <a:xfrm>
            <a:off x="10897760" y="2995936"/>
            <a:ext cx="1117600" cy="199855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A270D1-2B9D-F325-3142-A64402069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0" y="2116754"/>
            <a:ext cx="7087213" cy="34845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A8650A5-0049-B90A-7A1E-327694A58F61}"/>
              </a:ext>
            </a:extLst>
          </p:cNvPr>
          <p:cNvSpPr/>
          <p:nvPr/>
        </p:nvSpPr>
        <p:spPr>
          <a:xfrm>
            <a:off x="2915188" y="3444236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Procedural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85739"/>
            <a:ext cx="11441386" cy="5236960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Measures planed for vulnerable groups are not monitored by them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0298" y="618910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AAB79FF7-A6EB-1C2F-3153-538F61AC630C}"/>
              </a:ext>
            </a:extLst>
          </p:cNvPr>
          <p:cNvSpPr/>
          <p:nvPr/>
        </p:nvSpPr>
        <p:spPr>
          <a:xfrm>
            <a:off x="9664512" y="111271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279EF-6627-AD64-3739-55346F023403}"/>
              </a:ext>
            </a:extLst>
          </p:cNvPr>
          <p:cNvSpPr/>
          <p:nvPr/>
        </p:nvSpPr>
        <p:spPr>
          <a:xfrm>
            <a:off x="3159064" y="6207201"/>
            <a:ext cx="31588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Our recent paper in Nature Urban Sustainability: </a:t>
            </a:r>
            <a:r>
              <a:rPr lang="en-US" sz="1050" dirty="0">
                <a:hlinkClick r:id="rId2"/>
              </a:rPr>
              <a:t>https://doi.org/10.1038/s42949-023-00085-1</a:t>
            </a:r>
            <a:r>
              <a:rPr lang="en-US" sz="105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48768-5C20-4714-2D5E-0DDA079F5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69" r="60" b="13891"/>
          <a:stretch/>
        </p:blipFill>
        <p:spPr>
          <a:xfrm>
            <a:off x="7121337" y="1824937"/>
            <a:ext cx="5086349" cy="3846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6565AD-6FB4-46B2-4832-67565525CA86}"/>
              </a:ext>
            </a:extLst>
          </p:cNvPr>
          <p:cNvCxnSpPr>
            <a:cxnSpLocks/>
          </p:cNvCxnSpPr>
          <p:nvPr/>
        </p:nvCxnSpPr>
        <p:spPr>
          <a:xfrm>
            <a:off x="8985884" y="3748201"/>
            <a:ext cx="435869" cy="98981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F4E280F9-D583-1023-1DBC-827C5D7C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0" y="2116754"/>
            <a:ext cx="7087213" cy="348458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C1DE5E3-023D-9C37-0FF6-075775146956}"/>
              </a:ext>
            </a:extLst>
          </p:cNvPr>
          <p:cNvSpPr/>
          <p:nvPr/>
        </p:nvSpPr>
        <p:spPr>
          <a:xfrm>
            <a:off x="2855557" y="4490682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0B9F07-016B-DD02-94F3-991141CBBD59}"/>
              </a:ext>
            </a:extLst>
          </p:cNvPr>
          <p:cNvSpPr/>
          <p:nvPr/>
        </p:nvSpPr>
        <p:spPr>
          <a:xfrm>
            <a:off x="2260167" y="2686162"/>
            <a:ext cx="1310043" cy="82962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Procedural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85739"/>
            <a:ext cx="10890996" cy="524517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information about how vulnerable groups take part in deciding about climate change mitigation policies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show that a higher level of participation leads to more ambitious mitigation (Cattino &amp; Reckien, 2018)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Concern: Decision-making in national energy policy and small-scale pilot programs is usually of closed nature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 willing participants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Concern: Strong power of lobbies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Sovacool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2019).</a:t>
            </a:r>
          </a:p>
          <a:p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 is important to cultivate social trust, enhance legitimacy and widen support for policy outcomes and transformative changes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0298" y="618910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AAB79FF7-A6EB-1C2F-3153-538F61AC630C}"/>
              </a:ext>
            </a:extLst>
          </p:cNvPr>
          <p:cNvSpPr/>
          <p:nvPr/>
        </p:nvSpPr>
        <p:spPr>
          <a:xfrm>
            <a:off x="9664512" y="111271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</p:spTree>
    <p:extLst>
      <p:ext uri="{BB962C8B-B14F-4D97-AF65-F5344CB8AC3E}">
        <p14:creationId xmlns:p14="http://schemas.microsoft.com/office/powerpoint/2010/main" val="228710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Recognitional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111880" cy="5352243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countries: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EU countries recognize the importance to engage vulnerable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consider different values patterns, including the specific recognition of future generations, women, or cultural minority groups. 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urban areas in Europe: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Hardly consideration of low-income and gender aspects.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3B99F385-90FA-D897-5E4D-1F3217990342}"/>
              </a:ext>
            </a:extLst>
          </p:cNvPr>
          <p:cNvSpPr/>
          <p:nvPr/>
        </p:nvSpPr>
        <p:spPr>
          <a:xfrm>
            <a:off x="9584686" y="3083662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cultures/ perspectives considered in mitigation / adaptation?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DFF1C78-3754-30E7-B3DB-74A3E841C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5" t="3159" r="14993" b="35514"/>
          <a:stretch/>
        </p:blipFill>
        <p:spPr>
          <a:xfrm>
            <a:off x="4875537" y="3900668"/>
            <a:ext cx="3288782" cy="2878873"/>
          </a:xfrm>
          <a:prstGeom prst="rect">
            <a:avLst/>
          </a:prstGeom>
        </p:spPr>
      </p:pic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C8A05E62-A946-B979-D58C-FC93168E0893}"/>
              </a:ext>
            </a:extLst>
          </p:cNvPr>
          <p:cNvSpPr/>
          <p:nvPr/>
        </p:nvSpPr>
        <p:spPr>
          <a:xfrm>
            <a:off x="10123949" y="120018"/>
            <a:ext cx="1906913" cy="1613504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social groups and places considered in impact assessments?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F49F6-32FF-467C-454E-EB9EAACA2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8111"/>
            <a:ext cx="4739800" cy="23483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809E81-DC96-53F9-A548-99DE177DFC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51"/>
          <a:stretch/>
        </p:blipFill>
        <p:spPr>
          <a:xfrm>
            <a:off x="8393863" y="4580639"/>
            <a:ext cx="3798137" cy="22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Growing interest in justice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140642"/>
            <a:ext cx="11111880" cy="5564957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Various EU policies focusing on justice/ referring to justice issues, e.g.: 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Energy Union and Climate Action Regulation requires EU States to monitor and report ... mitigation and adaptation policies to pursue “a socially acceptable and just transition” (EU, 2018, p. 4)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Covenant of Mayors refers to fairness in the climate transition process: Signatories commit to share a vision of “a transition that is fair, inclusive and respectful of [the] citizens”(Covenant of Mayors - European Office, 2021, p. 1).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Council of the EU published recommendations on ensuring a fair transition towards climate neutrality (EC, 2022a, part of the European Green Deal), emphasizing inclusivity of climate resilience.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Mission on “Adaptation to Climate Change” (EC, 2022b), also makes frequent references to the just resilience principle.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41238" y="614465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111880" cy="535224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urban areas in Europe: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6DD95-1624-4594-25A8-588673A1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03" y="2598748"/>
            <a:ext cx="7087213" cy="3484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Recognitional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3B99F385-90FA-D897-5E4D-1F3217990342}"/>
              </a:ext>
            </a:extLst>
          </p:cNvPr>
          <p:cNvSpPr/>
          <p:nvPr/>
        </p:nvSpPr>
        <p:spPr>
          <a:xfrm>
            <a:off x="9584686" y="3083662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cultures/ perspectives considered in mitigation / adaptation? 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C8A05E62-A946-B979-D58C-FC93168E0893}"/>
              </a:ext>
            </a:extLst>
          </p:cNvPr>
          <p:cNvSpPr/>
          <p:nvPr/>
        </p:nvSpPr>
        <p:spPr>
          <a:xfrm>
            <a:off x="10123949" y="120018"/>
            <a:ext cx="1906913" cy="1613504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social groups and places considered in impact assessments?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809E81-DC96-53F9-A548-99DE177DF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351"/>
          <a:stretch/>
        </p:blipFill>
        <p:spPr>
          <a:xfrm>
            <a:off x="8393863" y="4580639"/>
            <a:ext cx="3798137" cy="22404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C07464-0FD1-8BE8-F238-8982CBC870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90" r="33317" b="52771"/>
          <a:stretch/>
        </p:blipFill>
        <p:spPr>
          <a:xfrm>
            <a:off x="6248508" y="1686652"/>
            <a:ext cx="1906913" cy="2142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D7286B-2E7E-5FD8-19A7-1733593050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03" r="33724" b="50000"/>
          <a:stretch/>
        </p:blipFill>
        <p:spPr>
          <a:xfrm>
            <a:off x="6329077" y="4661664"/>
            <a:ext cx="1835242" cy="20763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DA4DAD-65DA-DFE0-176D-1C936710C4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92" r="33881" b="48156"/>
          <a:stretch/>
        </p:blipFill>
        <p:spPr>
          <a:xfrm>
            <a:off x="864387" y="3835430"/>
            <a:ext cx="2121950" cy="22060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AE8AA8-DECF-669F-B7C7-08869E560A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88" r="29542" b="48365"/>
          <a:stretch/>
        </p:blipFill>
        <p:spPr>
          <a:xfrm>
            <a:off x="1350870" y="1699674"/>
            <a:ext cx="1872271" cy="22020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EC82AC-42BC-0E32-F94C-BC398A4AEEBB}"/>
              </a:ext>
            </a:extLst>
          </p:cNvPr>
          <p:cNvSpPr/>
          <p:nvPr/>
        </p:nvSpPr>
        <p:spPr>
          <a:xfrm>
            <a:off x="2091741" y="4861884"/>
            <a:ext cx="926043" cy="902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54575-B884-81FC-8EB0-60A20468863C}"/>
              </a:ext>
            </a:extLst>
          </p:cNvPr>
          <p:cNvSpPr/>
          <p:nvPr/>
        </p:nvSpPr>
        <p:spPr>
          <a:xfrm>
            <a:off x="2159724" y="2277959"/>
            <a:ext cx="926043" cy="902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9DAF65-A2CC-7AC5-36A4-18BCAFAF4D44}"/>
              </a:ext>
            </a:extLst>
          </p:cNvPr>
          <p:cNvSpPr/>
          <p:nvPr/>
        </p:nvSpPr>
        <p:spPr>
          <a:xfrm>
            <a:off x="7217038" y="2848618"/>
            <a:ext cx="926043" cy="902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3740E2-6161-89A5-1385-8A4F42F7B22E}"/>
              </a:ext>
            </a:extLst>
          </p:cNvPr>
          <p:cNvSpPr/>
          <p:nvPr/>
        </p:nvSpPr>
        <p:spPr>
          <a:xfrm>
            <a:off x="7246698" y="5764710"/>
            <a:ext cx="926043" cy="90282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Recognitional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111880" cy="4545041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Negligible information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linked to procedural justice: lobby groups; close-door national decision making may be an issue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3B99F385-90FA-D897-5E4D-1F3217990342}"/>
              </a:ext>
            </a:extLst>
          </p:cNvPr>
          <p:cNvSpPr/>
          <p:nvPr/>
        </p:nvSpPr>
        <p:spPr>
          <a:xfrm>
            <a:off x="9584686" y="3083662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cultures/ perspectives considered in mitigation / adaptation? 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C8A05E62-A946-B979-D58C-FC93168E0893}"/>
              </a:ext>
            </a:extLst>
          </p:cNvPr>
          <p:cNvSpPr/>
          <p:nvPr/>
        </p:nvSpPr>
        <p:spPr>
          <a:xfrm>
            <a:off x="10123949" y="120018"/>
            <a:ext cx="1906913" cy="1613504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social groups and places considered in impact assessments? </a:t>
            </a:r>
          </a:p>
        </p:txBody>
      </p:sp>
    </p:spTree>
    <p:extLst>
      <p:ext uri="{BB962C8B-B14F-4D97-AF65-F5344CB8AC3E}">
        <p14:creationId xmlns:p14="http://schemas.microsoft.com/office/powerpoint/2010/main" val="306606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Summary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030147"/>
            <a:ext cx="11522697" cy="5694744"/>
          </a:xfrm>
        </p:spPr>
        <p:txBody>
          <a:bodyPr/>
          <a:lstStyle/>
          <a:p>
            <a:pPr lvl="1"/>
            <a:r>
              <a:rPr lang="en-US" dirty="0"/>
              <a:t>Distributive justice most often considered, less often procedural, recognitional, restorative justice</a:t>
            </a:r>
          </a:p>
          <a:p>
            <a:pPr lvl="1"/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Distributive: A: </a:t>
            </a:r>
            <a:r>
              <a:rPr lang="en-US" dirty="0"/>
              <a:t>declining; M: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widening energy prices biggest issue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Procedural: low in A/M, particularly in M&amp;E; lobbies are an issue</a:t>
            </a:r>
          </a:p>
          <a:p>
            <a:pPr lvl="1"/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Recognitional: A: the elderly &amp; kids largest groups considered, rarely the poorer strata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27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Procedural justice most important aspects to build social trust, enhance legitimacy and widen support for policy outcomes and transformative changes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27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Achieving justice requires deliberate action to ensure that vulnerable populations are not disproportionately burdened and can fully participate in and benefit from initiatives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2698" y="6202005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to </a:t>
            </a:r>
            <a:r>
              <a:rPr lang="en-GB" sz="3200" u="sng" cap="none" dirty="0"/>
              <a:t>improve justice</a:t>
            </a:r>
            <a:r>
              <a:rPr lang="en-GB" sz="3200" cap="none" dirty="0"/>
              <a:t> in CC response?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2260E-6BAC-D384-0B1F-3E3E6ACC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665" y="1488745"/>
            <a:ext cx="3051097" cy="2999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CCAA3-0E7A-0FB4-71E8-CADA305A7615}"/>
              </a:ext>
            </a:extLst>
          </p:cNvPr>
          <p:cNvSpPr txBox="1"/>
          <p:nvPr/>
        </p:nvSpPr>
        <p:spPr>
          <a:xfrm>
            <a:off x="6234523" y="3755888"/>
            <a:ext cx="1255472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5A8EC228-A6C4-4748-943A-49A41D5EB72B}"/>
              </a:ext>
            </a:extLst>
          </p:cNvPr>
          <p:cNvSpPr/>
          <p:nvPr/>
        </p:nvSpPr>
        <p:spPr>
          <a:xfrm>
            <a:off x="1302775" y="4351743"/>
            <a:ext cx="2456081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C9802FF4-05F2-F54F-EDD5-EE05772CB782}"/>
              </a:ext>
            </a:extLst>
          </p:cNvPr>
          <p:cNvSpPr/>
          <p:nvPr/>
        </p:nvSpPr>
        <p:spPr>
          <a:xfrm>
            <a:off x="3758856" y="4348675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cultures/ perspectives considered in mitigation / adaptation? 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03459ED8-AD85-9780-3562-D8286B6FF122}"/>
              </a:ext>
            </a:extLst>
          </p:cNvPr>
          <p:cNvSpPr/>
          <p:nvPr/>
        </p:nvSpPr>
        <p:spPr>
          <a:xfrm>
            <a:off x="6205032" y="4336438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D1D19175-9602-0A33-0E3B-9D29ECD88D3E}"/>
              </a:ext>
            </a:extLst>
          </p:cNvPr>
          <p:cNvSpPr/>
          <p:nvPr/>
        </p:nvSpPr>
        <p:spPr>
          <a:xfrm>
            <a:off x="7170798" y="1580737"/>
            <a:ext cx="1803982" cy="1613506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climate change impacts/ risks distributed in society and space?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C9DE5-1F11-8CF5-A3F8-6A1FF981D47B}"/>
              </a:ext>
            </a:extLst>
          </p:cNvPr>
          <p:cNvSpPr txBox="1"/>
          <p:nvPr/>
        </p:nvSpPr>
        <p:spPr>
          <a:xfrm>
            <a:off x="3979810" y="3753723"/>
            <a:ext cx="1271025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</a:t>
            </a:r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39B71EED-E469-7650-DAC0-2CA7B5A9954B}"/>
              </a:ext>
            </a:extLst>
          </p:cNvPr>
          <p:cNvSpPr/>
          <p:nvPr/>
        </p:nvSpPr>
        <p:spPr>
          <a:xfrm>
            <a:off x="8923799" y="1580739"/>
            <a:ext cx="1906913" cy="1613504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social groups and places considered in impact assessments?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6B149-325C-5E51-3A36-55723DB63430}"/>
              </a:ext>
            </a:extLst>
          </p:cNvPr>
          <p:cNvSpPr txBox="1"/>
          <p:nvPr/>
        </p:nvSpPr>
        <p:spPr>
          <a:xfrm>
            <a:off x="6129748" y="1872112"/>
            <a:ext cx="9605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Impacts</a:t>
            </a:r>
          </a:p>
        </p:txBody>
      </p:sp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7B4383A5-C88E-B9A5-D578-FE36A3535A22}"/>
              </a:ext>
            </a:extLst>
          </p:cNvPr>
          <p:cNvSpPr/>
          <p:nvPr/>
        </p:nvSpPr>
        <p:spPr>
          <a:xfrm>
            <a:off x="8651207" y="4324201"/>
            <a:ext cx="2446175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mitigation be used to restore past injustices?</a:t>
            </a:r>
          </a:p>
        </p:txBody>
      </p:sp>
    </p:spTree>
    <p:extLst>
      <p:ext uri="{BB962C8B-B14F-4D97-AF65-F5344CB8AC3E}">
        <p14:creationId xmlns:p14="http://schemas.microsoft.com/office/powerpoint/2010/main" val="263694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to </a:t>
            </a:r>
            <a:r>
              <a:rPr lang="en-GB" sz="3200" u="sng" cap="none" dirty="0"/>
              <a:t>improve justice</a:t>
            </a:r>
            <a:r>
              <a:rPr lang="en-GB" sz="3200" cap="none" dirty="0"/>
              <a:t> in CC response?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42663"/>
            <a:ext cx="10905382" cy="4588118"/>
          </a:xfrm>
        </p:spPr>
        <p:txBody>
          <a:bodyPr/>
          <a:lstStyle/>
          <a:p>
            <a:r>
              <a:rPr lang="en-GB" sz="2400" dirty="0"/>
              <a:t>Respect, plan for &amp; consider outcomes of mobility/ transport measures on vulnerable groups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US" sz="2400" b="1" dirty="0"/>
              <a:t>Monitoring and Evaluation (</a:t>
            </a:r>
            <a:r>
              <a:rPr lang="en-GB" sz="2400" b="1" dirty="0"/>
              <a:t>M&amp;E) particularly important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 Vulnerable groups </a:t>
            </a:r>
            <a:r>
              <a:rPr lang="en-US" sz="2400" dirty="0">
                <a:solidFill>
                  <a:srgbClr val="000000"/>
                </a:solidFill>
              </a:rPr>
              <a:t>should be included in M&amp;E and assess the outcome of actions on them, both on national and local level.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 M&amp;E needs fair indicators and progress measurements.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 Transport/ mobility: Indicators should measure the share of income spent on transport</a:t>
            </a:r>
            <a:r>
              <a:rPr lang="en-US" sz="2400" b="0" i="0" u="none" strike="noStrike" baseline="0" dirty="0"/>
              <a:t>. </a:t>
            </a:r>
            <a:endParaRPr lang="en-GB" sz="2400" dirty="0"/>
          </a:p>
          <a:p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to </a:t>
            </a:r>
            <a:r>
              <a:rPr lang="en-GB" sz="3200" u="sng" cap="none" dirty="0"/>
              <a:t>improve justice</a:t>
            </a:r>
            <a:r>
              <a:rPr lang="en-GB" sz="3200" cap="none" dirty="0"/>
              <a:t> in CC response?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2260E-6BAC-D384-0B1F-3E3E6ACC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665" y="1488745"/>
            <a:ext cx="3051097" cy="2999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ACCAA3-0E7A-0FB4-71E8-CADA305A7615}"/>
              </a:ext>
            </a:extLst>
          </p:cNvPr>
          <p:cNvSpPr txBox="1"/>
          <p:nvPr/>
        </p:nvSpPr>
        <p:spPr>
          <a:xfrm>
            <a:off x="6234523" y="3755888"/>
            <a:ext cx="1255472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5A8EC228-A6C4-4748-943A-49A41D5EB72B}"/>
              </a:ext>
            </a:extLst>
          </p:cNvPr>
          <p:cNvSpPr/>
          <p:nvPr/>
        </p:nvSpPr>
        <p:spPr>
          <a:xfrm>
            <a:off x="1302775" y="4351743"/>
            <a:ext cx="2456081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C9802FF4-05F2-F54F-EDD5-EE05772CB782}"/>
              </a:ext>
            </a:extLst>
          </p:cNvPr>
          <p:cNvSpPr/>
          <p:nvPr/>
        </p:nvSpPr>
        <p:spPr>
          <a:xfrm>
            <a:off x="3758856" y="4348675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cultures/ perspectives considered in mitigation / adaptation? 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03459ED8-AD85-9780-3562-D8286B6FF122}"/>
              </a:ext>
            </a:extLst>
          </p:cNvPr>
          <p:cNvSpPr/>
          <p:nvPr/>
        </p:nvSpPr>
        <p:spPr>
          <a:xfrm>
            <a:off x="6205032" y="4336438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  <p:sp>
        <p:nvSpPr>
          <p:cNvPr id="13" name="Rounded Rectangle 37">
            <a:extLst>
              <a:ext uri="{FF2B5EF4-FFF2-40B4-BE49-F238E27FC236}">
                <a16:creationId xmlns:a16="http://schemas.microsoft.com/office/drawing/2014/main" id="{D1D19175-9602-0A33-0E3B-9D29ECD88D3E}"/>
              </a:ext>
            </a:extLst>
          </p:cNvPr>
          <p:cNvSpPr/>
          <p:nvPr/>
        </p:nvSpPr>
        <p:spPr>
          <a:xfrm>
            <a:off x="7185762" y="644829"/>
            <a:ext cx="1803982" cy="1613506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climate change impacts/ risks distributed in society and space?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C9DE5-1F11-8CF5-A3F8-6A1FF981D47B}"/>
              </a:ext>
            </a:extLst>
          </p:cNvPr>
          <p:cNvSpPr txBox="1"/>
          <p:nvPr/>
        </p:nvSpPr>
        <p:spPr>
          <a:xfrm>
            <a:off x="3979810" y="3753723"/>
            <a:ext cx="1271025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</a:t>
            </a:r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39B71EED-E469-7650-DAC0-2CA7B5A9954B}"/>
              </a:ext>
            </a:extLst>
          </p:cNvPr>
          <p:cNvSpPr/>
          <p:nvPr/>
        </p:nvSpPr>
        <p:spPr>
          <a:xfrm>
            <a:off x="8938763" y="644831"/>
            <a:ext cx="1906913" cy="1613504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social groups and places considered in impact assessments?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6B149-325C-5E51-3A36-55723DB63430}"/>
              </a:ext>
            </a:extLst>
          </p:cNvPr>
          <p:cNvSpPr txBox="1"/>
          <p:nvPr/>
        </p:nvSpPr>
        <p:spPr>
          <a:xfrm>
            <a:off x="6129748" y="1872112"/>
            <a:ext cx="9605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Impacts</a:t>
            </a:r>
          </a:p>
        </p:txBody>
      </p:sp>
      <p:sp>
        <p:nvSpPr>
          <p:cNvPr id="17" name="Rounded Rectangle 30">
            <a:extLst>
              <a:ext uri="{FF2B5EF4-FFF2-40B4-BE49-F238E27FC236}">
                <a16:creationId xmlns:a16="http://schemas.microsoft.com/office/drawing/2014/main" id="{7B4383A5-C88E-B9A5-D578-FE36A3535A22}"/>
              </a:ext>
            </a:extLst>
          </p:cNvPr>
          <p:cNvSpPr/>
          <p:nvPr/>
        </p:nvSpPr>
        <p:spPr>
          <a:xfrm>
            <a:off x="8651208" y="4324201"/>
            <a:ext cx="2016792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mitigation be used to restore past injustices?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1F8D4-2116-CBDE-4462-A599EF00116B}"/>
              </a:ext>
            </a:extLst>
          </p:cNvPr>
          <p:cNvSpPr txBox="1"/>
          <p:nvPr/>
        </p:nvSpPr>
        <p:spPr>
          <a:xfrm>
            <a:off x="6233557" y="5855903"/>
            <a:ext cx="245348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Monitor more equal involvement &amp; engagement of stakeholder, incl. vulnerable people.</a:t>
            </a:r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98C43-5986-8C56-C71B-FB6B1E3B8323}"/>
              </a:ext>
            </a:extLst>
          </p:cNvPr>
          <p:cNvSpPr txBox="1"/>
          <p:nvPr/>
        </p:nvSpPr>
        <p:spPr>
          <a:xfrm>
            <a:off x="3757888" y="5856688"/>
            <a:ext cx="245348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Monitor how social/ cultural values are included in development and implementation of A/M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CB422-BB28-8436-4786-C375C128DE7D}"/>
              </a:ext>
            </a:extLst>
          </p:cNvPr>
          <p:cNvSpPr txBox="1"/>
          <p:nvPr/>
        </p:nvSpPr>
        <p:spPr>
          <a:xfrm>
            <a:off x="7235893" y="2289639"/>
            <a:ext cx="360978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</a:rPr>
              <a:t>Monitor uneven burden due to climate change – who is more vulnerable, in order to set up goals for policy making for just adaptation. 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7FE54-B6D8-E890-1984-3362AD1C5DF3}"/>
              </a:ext>
            </a:extLst>
          </p:cNvPr>
          <p:cNvSpPr txBox="1"/>
          <p:nvPr/>
        </p:nvSpPr>
        <p:spPr>
          <a:xfrm>
            <a:off x="687982" y="5849436"/>
            <a:ext cx="303904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Monitor the (un)equal distribution of costs/ benefits from A/M between groups, and specifically the most vulnerable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06C04-35A4-ED2C-2A3F-B6B1A5A67BE4}"/>
              </a:ext>
            </a:extLst>
          </p:cNvPr>
          <p:cNvSpPr txBox="1"/>
          <p:nvPr/>
        </p:nvSpPr>
        <p:spPr>
          <a:xfrm>
            <a:off x="8732377" y="5858025"/>
            <a:ext cx="245348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Monitor compensation and restoration of unintended harm</a:t>
            </a:r>
          </a:p>
          <a:p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F9C993-6D0A-02F4-6E73-3D71806B0DF6}"/>
              </a:ext>
            </a:extLst>
          </p:cNvPr>
          <p:cNvSpPr txBox="1"/>
          <p:nvPr/>
        </p:nvSpPr>
        <p:spPr>
          <a:xfrm>
            <a:off x="7581436" y="3439361"/>
            <a:ext cx="360978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Monitor how social and cultural values are included in impact assessment.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4358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to </a:t>
            </a:r>
            <a:r>
              <a:rPr lang="en-GB" sz="3200" u="sng" cap="none" dirty="0"/>
              <a:t>improve distributive justice</a:t>
            </a:r>
            <a:r>
              <a:rPr lang="en-GB" sz="3200" cap="none" dirty="0"/>
              <a:t> in CC response?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140643"/>
            <a:ext cx="6818617" cy="479013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Social Impact Assessments important</a:t>
            </a:r>
          </a:p>
          <a:p>
            <a:r>
              <a:rPr lang="en-GB" sz="2400" dirty="0"/>
              <a:t>the processes of analysing, monitoring and managing the intended &amp; unintended social consequences of planned interventions and the social changes invoked by those interventions.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AE5719-E23E-B615-E372-5FE69F18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346" y="817719"/>
            <a:ext cx="4320914" cy="5547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D6151-D721-4C6D-20AB-CBB43131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72" y="3109903"/>
            <a:ext cx="5189670" cy="36579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404CD8-C393-F1B5-F055-F035809EBC39}"/>
              </a:ext>
            </a:extLst>
          </p:cNvPr>
          <p:cNvSpPr txBox="1"/>
          <p:nvPr/>
        </p:nvSpPr>
        <p:spPr>
          <a:xfrm>
            <a:off x="332740" y="6295538"/>
            <a:ext cx="23088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https://www.ocmsolution.com/social-impacts-assessment/</a:t>
            </a:r>
          </a:p>
        </p:txBody>
      </p:sp>
    </p:spTree>
    <p:extLst>
      <p:ext uri="{BB962C8B-B14F-4D97-AF65-F5344CB8AC3E}">
        <p14:creationId xmlns:p14="http://schemas.microsoft.com/office/powerpoint/2010/main" val="22899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to </a:t>
            </a:r>
            <a:r>
              <a:rPr lang="en-GB" sz="3200" u="sng" cap="none" dirty="0"/>
              <a:t>improve procedural justice</a:t>
            </a:r>
            <a:r>
              <a:rPr lang="en-GB" sz="3200" cap="none" dirty="0"/>
              <a:t> in CC response?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244815"/>
            <a:ext cx="5426697" cy="4790138"/>
          </a:xfrm>
        </p:spPr>
        <p:txBody>
          <a:bodyPr/>
          <a:lstStyle/>
          <a:p>
            <a:r>
              <a:rPr lang="en-US" sz="2399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conditions for public participation (Cattino &amp; Reckien, 2018):	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ecognition of all actors, 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heir clear and meaningful engagement in all decision-making stages, 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 decision-making power of the involved public, and </a:t>
            </a:r>
          </a:p>
          <a:p>
            <a:pPr lvl="1"/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support of a logic of welfare.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Strive for a higher level of participation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Arnstein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1969)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5493076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D9337-F950-2D43-2E64-9BDBEA66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527" y="1244815"/>
            <a:ext cx="4435538" cy="55562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A52857-530E-BE92-772C-35A2A3899406}"/>
              </a:ext>
            </a:extLst>
          </p:cNvPr>
          <p:cNvSpPr txBox="1"/>
          <p:nvPr/>
        </p:nvSpPr>
        <p:spPr>
          <a:xfrm>
            <a:off x="10483918" y="4913981"/>
            <a:ext cx="1635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Arnstein</a:t>
            </a:r>
            <a:r>
              <a:rPr lang="en-GB" sz="1600" dirty="0"/>
              <a:t>, 1969</a:t>
            </a:r>
          </a:p>
        </p:txBody>
      </p:sp>
    </p:spTree>
    <p:extLst>
      <p:ext uri="{BB962C8B-B14F-4D97-AF65-F5344CB8AC3E}">
        <p14:creationId xmlns:p14="http://schemas.microsoft.com/office/powerpoint/2010/main" val="28788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to </a:t>
            </a:r>
            <a:r>
              <a:rPr lang="en-GB" sz="3200" u="sng" cap="none" dirty="0"/>
              <a:t>improve procedural justice</a:t>
            </a:r>
            <a:r>
              <a:rPr lang="en-GB" sz="3200" cap="none" dirty="0"/>
              <a:t> in CC response?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82DC9-A739-A8E5-EE95-69132F9A490B}"/>
              </a:ext>
            </a:extLst>
          </p:cNvPr>
          <p:cNvSpPr txBox="1"/>
          <p:nvPr/>
        </p:nvSpPr>
        <p:spPr>
          <a:xfrm>
            <a:off x="9972751" y="5456419"/>
            <a:ext cx="2144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 err="1"/>
              <a:t>Hurlbert</a:t>
            </a:r>
            <a:r>
              <a:rPr lang="en-GB" sz="1400" dirty="0"/>
              <a:t> &amp; Gupta (2018); Wood (2018)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F81BE3-3C5D-D1B7-EC62-6587E835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64" y="1122744"/>
            <a:ext cx="7504267" cy="55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6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At what point </a:t>
            </a:r>
            <a:r>
              <a:rPr lang="en-GB" sz="3200" u="sng" cap="none" dirty="0"/>
              <a:t>improve justice</a:t>
            </a:r>
            <a:r>
              <a:rPr lang="en-GB" sz="3200" cap="none" dirty="0"/>
              <a:t> in general CC response?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 descr="�1 Adaptation policy cycle, based on the Climate-ADAPT Adaptation Support Tool">
            <a:extLst>
              <a:ext uri="{FF2B5EF4-FFF2-40B4-BE49-F238E27FC236}">
                <a16:creationId xmlns:a16="http://schemas.microsoft.com/office/drawing/2014/main" id="{2B9DBA18-3A33-3CBD-85D0-3C7ED163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85" y="1657350"/>
            <a:ext cx="5650715" cy="41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6C62BC-3551-3616-0D2F-E0EC6F73ACD4}"/>
              </a:ext>
            </a:extLst>
          </p:cNvPr>
          <p:cNvSpPr txBox="1"/>
          <p:nvPr/>
        </p:nvSpPr>
        <p:spPr>
          <a:xfrm>
            <a:off x="7689755" y="920876"/>
            <a:ext cx="4250828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Procedural justice 1 - 6: </a:t>
            </a:r>
          </a:p>
          <a:p>
            <a:r>
              <a:rPr lang="en-US" sz="1400" dirty="0"/>
              <a:t>Monitor more equal involvement and engagement of stakeholders, including the vulnerable people.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4BAEB-8472-69B9-77E1-52D297314394}"/>
              </a:ext>
            </a:extLst>
          </p:cNvPr>
          <p:cNvSpPr txBox="1"/>
          <p:nvPr/>
        </p:nvSpPr>
        <p:spPr>
          <a:xfrm>
            <a:off x="7913277" y="1971146"/>
            <a:ext cx="412137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Recognition justice 1 - 5: </a:t>
            </a:r>
          </a:p>
          <a:p>
            <a:r>
              <a:rPr lang="en-US" sz="1400" dirty="0"/>
              <a:t>Monitor how social and cultural values are included in impact assessment and development and implementation of adaptation measures.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148981-C057-376D-D0B7-F01990FD4910}"/>
              </a:ext>
            </a:extLst>
          </p:cNvPr>
          <p:cNvSpPr txBox="1"/>
          <p:nvPr/>
        </p:nvSpPr>
        <p:spPr>
          <a:xfrm>
            <a:off x="8732332" y="3353830"/>
            <a:ext cx="2922608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</a:rPr>
              <a:t>Distributive/ recognitional 2: Monitor which social groups experience an uneven burden due to climate change – who is more vulnerable, in order to set up goals for policy making for just adaptation. 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F3ECE-7CA3-9651-A259-A1F084B83649}"/>
              </a:ext>
            </a:extLst>
          </p:cNvPr>
          <p:cNvSpPr txBox="1"/>
          <p:nvPr/>
        </p:nvSpPr>
        <p:spPr>
          <a:xfrm>
            <a:off x="1094595" y="5205257"/>
            <a:ext cx="323478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Distributive justice 3 – 4 – 5: </a:t>
            </a:r>
          </a:p>
          <a:p>
            <a:r>
              <a:rPr lang="en-US" sz="1400" dirty="0"/>
              <a:t>Monitor the (un)equal distribution of costs and benefits from A/M actions between different groups, and specifically the most vulnerable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5E9E20-E18C-08C8-62AB-696BDFFE180E}"/>
              </a:ext>
            </a:extLst>
          </p:cNvPr>
          <p:cNvSpPr txBox="1"/>
          <p:nvPr/>
        </p:nvSpPr>
        <p:spPr>
          <a:xfrm>
            <a:off x="1748921" y="1669134"/>
            <a:ext cx="257432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Restorative justice 5 – 6: </a:t>
            </a:r>
          </a:p>
          <a:p>
            <a:r>
              <a:rPr lang="en-US" sz="1400" dirty="0"/>
              <a:t>Monitor the compensation and restoration of unintended harm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04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What do we understand under equity, justice, and fairness?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140642"/>
            <a:ext cx="11111880" cy="5564957"/>
          </a:xfrm>
        </p:spPr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Equity, justice, and fairness often used interchangeably, but differences exist (Reckien et al. 2018)</a:t>
            </a: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What exactly qualifies as “fair” or “just” depends on personal or cultural judgment. 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It is therefore important to consider who decides what is equitable, fair, and just.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41238" y="614465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93C891-7D6D-EB69-6CB6-2DDC959FF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558" y="1583508"/>
            <a:ext cx="5201276" cy="413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90B99-198E-D123-FC7A-FF7BD8A8A7F9}"/>
              </a:ext>
            </a:extLst>
          </p:cNvPr>
          <p:cNvSpPr txBox="1"/>
          <p:nvPr/>
        </p:nvSpPr>
        <p:spPr>
          <a:xfrm>
            <a:off x="10487687" y="571454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Lager et al. (2023)</a:t>
            </a:r>
          </a:p>
        </p:txBody>
      </p:sp>
    </p:spTree>
    <p:extLst>
      <p:ext uri="{BB962C8B-B14F-4D97-AF65-F5344CB8AC3E}">
        <p14:creationId xmlns:p14="http://schemas.microsoft.com/office/powerpoint/2010/main" val="40567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Summary III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018572"/>
            <a:ext cx="11111880" cy="5729469"/>
          </a:xfrm>
        </p:spPr>
        <p:txBody>
          <a:bodyPr/>
          <a:lstStyle/>
          <a:p>
            <a:pPr lvl="1"/>
            <a:r>
              <a:rPr lang="en-US" dirty="0"/>
              <a:t>Large need for improving justice considerations in climate action on mobility/ transport </a:t>
            </a:r>
          </a:p>
          <a:p>
            <a:pPr lvl="1"/>
            <a:r>
              <a:rPr lang="en-US" dirty="0"/>
              <a:t>Includes distributive, procedural, recognitional, and restorative justice</a:t>
            </a:r>
          </a:p>
          <a:p>
            <a:pPr lvl="1"/>
            <a:r>
              <a:rPr lang="en-US" dirty="0"/>
              <a:t>Requires deliberate action to ensure that vulnerable populations are not disproportionately burdened and can fully participate in and benefit from initiatives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Procedural justice very important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i.e. R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ecognition of all actors,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heir clear and meaningful engagement in all decision-making stages,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ull/high decision-making power of the involved public, and </a:t>
            </a:r>
          </a:p>
          <a:p>
            <a:pPr lvl="2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he support of a logic of welfare.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M&amp;E of various stages in climate responses is key, </a:t>
            </a:r>
          </a:p>
          <a:p>
            <a:pPr lvl="1"/>
            <a:r>
              <a:rPr lang="en-US" dirty="0"/>
              <a:t>Along with Social Impact Assessments of interventions, particularly </a:t>
            </a:r>
          </a:p>
          <a:p>
            <a:pPr lvl="1"/>
            <a:r>
              <a:rPr lang="en-US" dirty="0"/>
              <a:t>Consideration of poor households in </a:t>
            </a:r>
            <a:r>
              <a:rPr lang="en-US"/>
              <a:t>all decision stages </a:t>
            </a:r>
            <a:r>
              <a:rPr lang="en-US" dirty="0"/>
              <a:t>(!!)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9037" y="614465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B399-8C7F-49CD-B0EB-BE8D9862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EDF29-40E9-FA36-523B-6453DE604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180617"/>
            <a:ext cx="6755673" cy="4964037"/>
          </a:xfrm>
        </p:spPr>
        <p:txBody>
          <a:bodyPr/>
          <a:lstStyle/>
          <a:p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Lager, F., Coninx, I., Breil, M., 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Bakhtaoui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I., 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Branth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Pedersen, A., Mattern, K., van den Berg, H., Sini, E., 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Gallucio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G., Klein, R., &amp; </a:t>
            </a:r>
            <a:r>
              <a:rPr lang="en-GB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Vierikko</a:t>
            </a:r>
            <a:r>
              <a:rPr lang="en-GB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(2023). Just Resilience for Europe: Towards measuring justice in climate change adaptation. ETC CA. https://doi.org/10.25424/CMCC-BATP-3M95.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b="0" i="0" u="none" strike="noStrike" baseline="0" dirty="0">
              <a:latin typeface="HelveticaNeueLTStd-Roman"/>
            </a:endParaRPr>
          </a:p>
          <a:p>
            <a:pPr algn="l"/>
            <a:endParaRPr lang="en-GB" sz="1600" b="0" i="0" u="none" strike="noStrike" baseline="0" dirty="0">
              <a:latin typeface="HelveticaNeueLTStd-Roman"/>
            </a:endParaRPr>
          </a:p>
          <a:p>
            <a:pPr algn="l"/>
            <a:r>
              <a:rPr lang="en-GB" sz="1600" b="0" i="0" u="none" strike="noStrike" baseline="0" dirty="0">
                <a:latin typeface="HelveticaNeueLTStd-Roman"/>
              </a:rPr>
              <a:t>Reckien, D., Lwasa, S., Satterthwaite, D., McEvoy, D., Creutzig, F., Montgomery, M., Schensul, D., Balk, D., and Khan, I. (2018). Equity, environmental justice, and urban climate change. In Rosenzweig, C., W. Solecki, P. Romero-</a:t>
            </a:r>
            <a:r>
              <a:rPr lang="en-GB" sz="1600" b="0" i="0" u="none" strike="noStrike" baseline="0" dirty="0" err="1">
                <a:latin typeface="HelveticaNeueLTStd-Roman"/>
              </a:rPr>
              <a:t>Lankao</a:t>
            </a:r>
            <a:r>
              <a:rPr lang="en-GB" sz="1600" b="0" i="0" u="none" strike="noStrike" baseline="0" dirty="0">
                <a:latin typeface="HelveticaNeueLTStd-Roman"/>
              </a:rPr>
              <a:t>, S. Mehrotra, S. Dhakal, and S. Ali </a:t>
            </a:r>
            <a:r>
              <a:rPr lang="en-US" sz="1600" b="0" i="0" u="none" strike="noStrike" baseline="0" dirty="0">
                <a:latin typeface="HelveticaNeueLTStd-Roman"/>
              </a:rPr>
              <a:t>Ibrahim (eds.), </a:t>
            </a:r>
            <a:r>
              <a:rPr lang="en-US" sz="1600" b="0" i="1" u="none" strike="noStrike" baseline="0" dirty="0">
                <a:latin typeface="HelveticaNeueLTStd-It"/>
              </a:rPr>
              <a:t>Climate Change and Cities: Second Assessment Report of the Urban Climate Change Research Network</a:t>
            </a:r>
            <a:r>
              <a:rPr lang="en-US" sz="1600" b="0" i="0" u="none" strike="noStrike" baseline="0" dirty="0">
                <a:latin typeface="HelveticaNeueLTStd-Roman"/>
              </a:rPr>
              <a:t>. Cambridge. University Press. New York. 173–224</a:t>
            </a:r>
          </a:p>
          <a:p>
            <a:pPr algn="l"/>
            <a:endParaRPr lang="en-US" sz="1600" b="0" i="0" u="none" strike="noStrike" baseline="0" dirty="0">
              <a:latin typeface="HelveticaNeueLTStd-Roman"/>
            </a:endParaRPr>
          </a:p>
          <a:p>
            <a:r>
              <a:rPr lang="en-US" sz="1600" dirty="0">
                <a:latin typeface="HelveticaNeueLTStd-Roman"/>
              </a:rPr>
              <a:t>Cattino, Reckien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2018: </a:t>
            </a:r>
            <a:r>
              <a:rPr lang="en-US" sz="1600" b="0" i="0" u="none" strike="noStrike" baseline="0" dirty="0">
                <a:solidFill>
                  <a:srgbClr val="00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https://doi.org/10.1016/j.cosust.2021.03.013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946D3-B7D3-4868-F7C4-1E154E313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5C0F7-FA26-AD18-C7E5-83B33E725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34" y="576840"/>
            <a:ext cx="2123817" cy="29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C092F8-F49F-BF03-11F0-59324CE3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636" y="2671693"/>
            <a:ext cx="1882303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03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FEB85-9B18-3744-B07C-42B33A526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1E976-4128-6D42-9A45-ACD6AEF05D2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3360738" cy="365125"/>
          </a:xfrm>
          <a:prstGeom prst="rect">
            <a:avLst/>
          </a:prstGeom>
        </p:spPr>
        <p:txBody>
          <a:bodyPr/>
          <a:lstStyle/>
          <a:p>
            <a:fld id="{448D0C12-8DE7-6F48-AD95-D9425B479BDD}" type="datetime3">
              <a:rPr lang="en-US" smtClean="0"/>
              <a:t>12 September 2023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201BB83-4C92-95D7-AB39-96A794678107}"/>
              </a:ext>
            </a:extLst>
          </p:cNvPr>
          <p:cNvSpPr txBox="1">
            <a:spLocks/>
          </p:cNvSpPr>
          <p:nvPr/>
        </p:nvSpPr>
        <p:spPr>
          <a:xfrm>
            <a:off x="1159454" y="3085903"/>
            <a:ext cx="6733928" cy="2198633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20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none" dirty="0">
                <a:solidFill>
                  <a:schemeClr val="accent6">
                    <a:lumMod val="75000"/>
                  </a:schemeClr>
                </a:solidFill>
              </a:rPr>
              <a:t>THANK YOU VERY MUCH ! </a:t>
            </a:r>
          </a:p>
          <a:p>
            <a:pPr algn="ctr"/>
            <a:endParaRPr lang="en-US" sz="3200" cap="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200" cap="none" dirty="0">
                <a:solidFill>
                  <a:schemeClr val="accent6">
                    <a:lumMod val="75000"/>
                  </a:schemeClr>
                </a:solidFill>
              </a:rPr>
              <a:t>Dr. Diana Reckien</a:t>
            </a:r>
          </a:p>
          <a:p>
            <a:pPr algn="ctr"/>
            <a:r>
              <a:rPr lang="en-US" sz="1800" b="1" cap="none" dirty="0">
                <a:solidFill>
                  <a:schemeClr val="accent6">
                    <a:lumMod val="75000"/>
                  </a:schemeClr>
                </a:solidFill>
              </a:rPr>
              <a:t>University of </a:t>
            </a:r>
            <a:r>
              <a:rPr lang="en-US" sz="1800" b="1" cap="none" dirty="0" err="1">
                <a:solidFill>
                  <a:schemeClr val="accent6">
                    <a:lumMod val="75000"/>
                  </a:schemeClr>
                </a:solidFill>
              </a:rPr>
              <a:t>Twente</a:t>
            </a:r>
            <a:endParaRPr lang="en-US" sz="1800" b="1" cap="none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800" b="1" cap="none" dirty="0">
                <a:solidFill>
                  <a:schemeClr val="accent6">
                    <a:lumMod val="75000"/>
                  </a:schemeClr>
                </a:solidFill>
              </a:rPr>
              <a:t>d.reckien@utwente.nl</a:t>
            </a:r>
          </a:p>
        </p:txBody>
      </p:sp>
    </p:spTree>
    <p:extLst>
      <p:ext uri="{BB962C8B-B14F-4D97-AF65-F5344CB8AC3E}">
        <p14:creationId xmlns:p14="http://schemas.microsoft.com/office/powerpoint/2010/main" val="425841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5A67-3B5D-9D68-92F5-1326EF59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u="none" strike="noStrike" baseline="0" dirty="0">
                <a:solidFill>
                  <a:srgbClr val="000000"/>
                </a:solidFill>
              </a:rPr>
              <a:t>Does public participation lead to more ambitious and transformative local climate change planning?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EF100-B6A0-E359-792C-608380DD1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2562225"/>
            <a:ext cx="10515600" cy="3368556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the scientific literature on participation in planning, assessing: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adaptation: Is the level of participation associated with transformative potential of adaptation? 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mitigation: Is public participation significantly related to local greenhouse gas reduction targets? </a:t>
            </a: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6E95-A3ED-9263-C912-FD3B88B36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81000-1FED-DA41-1D01-9EB2D39E3A42}"/>
              </a:ext>
            </a:extLst>
          </p:cNvPr>
          <p:cNvSpPr txBox="1"/>
          <p:nvPr/>
        </p:nvSpPr>
        <p:spPr>
          <a:xfrm>
            <a:off x="4006382" y="6535355"/>
            <a:ext cx="574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Cattino &amp; Reckien, 2018: </a:t>
            </a:r>
            <a:r>
              <a:rPr lang="en-US" sz="1400" b="0" i="0" u="none" strike="noStrike" baseline="0" dirty="0">
                <a:solidFill>
                  <a:srgbClr val="00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https://doi.org/10.1016/j.cosust.2021.03.013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51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D56BD9F-3CC1-8598-7675-8F2FB46F7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12126"/>
              </p:ext>
            </p:extLst>
          </p:nvPr>
        </p:nvGraphicFramePr>
        <p:xfrm>
          <a:off x="1538048" y="3429000"/>
          <a:ext cx="997067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645">
                  <a:extLst>
                    <a:ext uri="{9D8B030D-6E8A-4147-A177-3AD203B41FA5}">
                      <a16:colId xmlns:a16="http://schemas.microsoft.com/office/drawing/2014/main" val="272639672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800957340"/>
                    </a:ext>
                  </a:extLst>
                </a:gridCol>
                <a:gridCol w="1359595">
                  <a:extLst>
                    <a:ext uri="{9D8B030D-6E8A-4147-A177-3AD203B41FA5}">
                      <a16:colId xmlns:a16="http://schemas.microsoft.com/office/drawing/2014/main" val="2642860326"/>
                    </a:ext>
                  </a:extLst>
                </a:gridCol>
                <a:gridCol w="2383730">
                  <a:extLst>
                    <a:ext uri="{9D8B030D-6E8A-4147-A177-3AD203B41FA5}">
                      <a16:colId xmlns:a16="http://schemas.microsoft.com/office/drawing/2014/main" val="22381084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  <a:p>
                      <a:r>
                        <a:rPr lang="en-US" sz="1200" dirty="0">
                          <a:latin typeface="+mn-lt"/>
                        </a:rPr>
                        <a:t>5 Thematic codes/ themes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+mn-lt"/>
                        </a:rPr>
                        <a:t>Ladder</a:t>
                      </a:r>
                      <a:r>
                        <a:rPr lang="de-DE" sz="1200" dirty="0">
                          <a:latin typeface="+mn-lt"/>
                        </a:rPr>
                        <a:t> </a:t>
                      </a:r>
                      <a:r>
                        <a:rPr lang="de-DE" sz="1200" dirty="0" err="1">
                          <a:latin typeface="+mn-lt"/>
                        </a:rPr>
                        <a:t>of</a:t>
                      </a:r>
                      <a:r>
                        <a:rPr lang="de-DE" sz="1200" dirty="0">
                          <a:latin typeface="+mn-lt"/>
                        </a:rPr>
                        <a:t> </a:t>
                      </a:r>
                      <a:r>
                        <a:rPr lang="de-DE" sz="1200" dirty="0" err="1">
                          <a:latin typeface="+mn-lt"/>
                        </a:rPr>
                        <a:t>participation</a:t>
                      </a:r>
                      <a:r>
                        <a:rPr lang="de-DE" sz="1200" dirty="0">
                          <a:latin typeface="+mn-lt"/>
                        </a:rPr>
                        <a:t> </a:t>
                      </a:r>
                      <a:r>
                        <a:rPr lang="de-DE" sz="1200" dirty="0" err="1">
                          <a:latin typeface="+mn-lt"/>
                        </a:rPr>
                        <a:t>for</a:t>
                      </a:r>
                      <a:r>
                        <a:rPr lang="de-DE" sz="1200" dirty="0">
                          <a:latin typeface="+mn-lt"/>
                        </a:rPr>
                        <a:t> Adaptation, </a:t>
                      </a:r>
                      <a:r>
                        <a:rPr lang="de-DE" sz="1200" dirty="0" err="1">
                          <a:latin typeface="+mn-lt"/>
                        </a:rPr>
                        <a:t>average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+mn-lt"/>
                        </a:rPr>
                        <a:t>Ladder</a:t>
                      </a:r>
                      <a:r>
                        <a:rPr lang="de-DE" sz="1200" dirty="0">
                          <a:latin typeface="+mn-lt"/>
                        </a:rPr>
                        <a:t> </a:t>
                      </a:r>
                      <a:r>
                        <a:rPr lang="de-DE" sz="1200" dirty="0" err="1">
                          <a:latin typeface="+mn-lt"/>
                        </a:rPr>
                        <a:t>of</a:t>
                      </a:r>
                      <a:r>
                        <a:rPr lang="de-DE" sz="1200" dirty="0">
                          <a:latin typeface="+mn-lt"/>
                        </a:rPr>
                        <a:t> </a:t>
                      </a:r>
                      <a:r>
                        <a:rPr lang="de-DE" sz="1200" dirty="0" err="1">
                          <a:latin typeface="+mn-lt"/>
                        </a:rPr>
                        <a:t>participation</a:t>
                      </a:r>
                      <a:r>
                        <a:rPr lang="de-DE" sz="1200" dirty="0">
                          <a:latin typeface="+mn-lt"/>
                        </a:rPr>
                        <a:t> Code </a:t>
                      </a:r>
                      <a:r>
                        <a:rPr lang="de-DE" sz="1200" dirty="0" err="1">
                          <a:latin typeface="+mn-lt"/>
                        </a:rPr>
                        <a:t>for</a:t>
                      </a:r>
                      <a:r>
                        <a:rPr lang="de-DE" sz="1200" dirty="0">
                          <a:latin typeface="+mn-lt"/>
                        </a:rPr>
                        <a:t> Mitigation, </a:t>
                      </a:r>
                      <a:r>
                        <a:rPr lang="de-DE" sz="1200" dirty="0" err="1">
                          <a:latin typeface="+mn-lt"/>
                        </a:rPr>
                        <a:t>avg</a:t>
                      </a:r>
                      <a:r>
                        <a:rPr lang="de-DE" sz="1200" dirty="0">
                          <a:latin typeface="+mn-lt"/>
                        </a:rPr>
                        <a:t>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9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Diversity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of citizens’ role in local climate planning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latin typeface="+mn-lt"/>
                        </a:rPr>
                        <a:t>4,2 </a:t>
                      </a:r>
                      <a:endParaRPr lang="en-US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+mn-lt"/>
                        </a:rPr>
                        <a:t>Consultation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</a:rPr>
                        <a:t>4,3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4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Benefits</a:t>
                      </a:r>
                      <a:r>
                        <a:rPr lang="en-US" sz="1200" b="0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of community empowerment and engagement 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4,6 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Placation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4,7 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94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baseline="0" dirty="0">
                          <a:solidFill>
                            <a:srgbClr val="C00000"/>
                          </a:solidFill>
                          <a:latin typeface="+mn-lt"/>
                        </a:rPr>
                        <a:t>Lack of clear and meaningful public participation </a:t>
                      </a:r>
                      <a:r>
                        <a:rPr lang="en-US" sz="1200" b="0" i="0" u="none" strike="noStrike" baseline="0" dirty="0">
                          <a:solidFill>
                            <a:srgbClr val="C00000"/>
                          </a:solidFill>
                          <a:latin typeface="+mn-lt"/>
                        </a:rPr>
                        <a:t>leading to ineffective or detrimental local climate planning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C00000"/>
                          </a:solidFill>
                          <a:latin typeface="+mn-lt"/>
                        </a:rPr>
                        <a:t>3,3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C00000"/>
                          </a:solidFill>
                          <a:latin typeface="+mn-lt"/>
                        </a:rPr>
                        <a:t>Informing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C00000"/>
                          </a:solidFill>
                          <a:latin typeface="+mn-lt"/>
                        </a:rPr>
                        <a:t>3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7529"/>
                  </a:ext>
                </a:extLst>
              </a:tr>
              <a:tr h="441373">
                <a:tc>
                  <a:txBody>
                    <a:bodyPr/>
                    <a:lstStyle/>
                    <a:p>
                      <a:r>
                        <a:rPr lang="en-US" sz="1200" b="1" i="0" u="none" strike="noStrike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Positive examples of participation in regards to transformative adaptation/ ambitious mitigation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5,8 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Partnership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5,5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17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baseline="0">
                          <a:solidFill>
                            <a:srgbClr val="C00000"/>
                          </a:solidFill>
                          <a:latin typeface="+mn-lt"/>
                        </a:rPr>
                        <a:t>Negative examples of participation in regards to transformative adaptation/ ambitious mitigation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C00000"/>
                          </a:solidFill>
                          <a:latin typeface="+mn-lt"/>
                        </a:rPr>
                        <a:t>4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C00000"/>
                          </a:solidFill>
                          <a:latin typeface="+mn-lt"/>
                        </a:rPr>
                        <a:t>Consultation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C00000"/>
                          </a:solidFill>
                          <a:latin typeface="+mn-lt"/>
                        </a:rPr>
                        <a:t>4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84318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485A67-3B5D-9D68-92F5-1326EF59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u="none" strike="noStrike" baseline="0" dirty="0">
                <a:solidFill>
                  <a:srgbClr val="000000"/>
                </a:solidFill>
              </a:rPr>
              <a:t>Does public participation lead to more ambitious and transformative local climate change planning? 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6E95-A3ED-9263-C912-FD3B88B36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08B00-6A8D-A3E0-466B-CE529B5B6EF0}"/>
              </a:ext>
            </a:extLst>
          </p:cNvPr>
          <p:cNvSpPr txBox="1"/>
          <p:nvPr/>
        </p:nvSpPr>
        <p:spPr>
          <a:xfrm>
            <a:off x="4130207" y="6597021"/>
            <a:ext cx="574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Cattino &amp; Reckien, 2018: </a:t>
            </a:r>
            <a:r>
              <a:rPr lang="en-US" sz="1400" b="0" i="0" u="none" strike="noStrike" baseline="0" dirty="0">
                <a:solidFill>
                  <a:srgbClr val="00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https://doi.org/10.1016/j.cosust.2021.03.013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0A09205-6C61-BAA5-38BA-25076B023E32}"/>
              </a:ext>
            </a:extLst>
          </p:cNvPr>
          <p:cNvSpPr txBox="1">
            <a:spLocks/>
          </p:cNvSpPr>
          <p:nvPr/>
        </p:nvSpPr>
        <p:spPr>
          <a:xfrm>
            <a:off x="1362907" y="2664701"/>
            <a:ext cx="10418276" cy="619125"/>
          </a:xfrm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Findings#1:</a:t>
            </a:r>
            <a:r>
              <a:rPr lang="en-US" sz="1800" dirty="0"/>
              <a:t> Positive outcomes re transformative adaptation and ambitious mitigation are related to more meaningful participation, i.e. higher ladder of participation (</a:t>
            </a:r>
            <a:r>
              <a:rPr lang="en-US" sz="1800" dirty="0" err="1"/>
              <a:t>Arnstein</a:t>
            </a:r>
            <a:r>
              <a:rPr lang="en-US" sz="1800" dirty="0"/>
              <a:t>, 1969).</a:t>
            </a:r>
          </a:p>
        </p:txBody>
      </p:sp>
    </p:spTree>
    <p:extLst>
      <p:ext uri="{BB962C8B-B14F-4D97-AF65-F5344CB8AC3E}">
        <p14:creationId xmlns:p14="http://schemas.microsoft.com/office/powerpoint/2010/main" val="3086513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F23042-343C-E74B-44EA-2C8BC07BBA97}"/>
              </a:ext>
            </a:extLst>
          </p:cNvPr>
          <p:cNvSpPr/>
          <p:nvPr/>
        </p:nvSpPr>
        <p:spPr>
          <a:xfrm>
            <a:off x="638174" y="1419225"/>
            <a:ext cx="11268075" cy="537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85A67-3B5D-9D68-92F5-1326EF59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u="none" strike="noStrike" baseline="0" dirty="0">
                <a:solidFill>
                  <a:srgbClr val="000000"/>
                </a:solidFill>
              </a:rPr>
              <a:t>Does public participation lead to more ambitious and transformative local climate change planning? 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6E95-A3ED-9263-C912-FD3B88B36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08B00-6A8D-A3E0-466B-CE529B5B6EF0}"/>
              </a:ext>
            </a:extLst>
          </p:cNvPr>
          <p:cNvSpPr txBox="1"/>
          <p:nvPr/>
        </p:nvSpPr>
        <p:spPr>
          <a:xfrm>
            <a:off x="4006382" y="6535355"/>
            <a:ext cx="574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Cattino &amp; Reckien, 2018: </a:t>
            </a:r>
            <a:r>
              <a:rPr lang="en-US" sz="1400" b="0" i="0" u="none" strike="noStrike" baseline="0" dirty="0">
                <a:solidFill>
                  <a:srgbClr val="00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https://doi.org/10.1016/j.cosust.2021.03.013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59AC49-0948-3E61-602C-17CC29F7508C}"/>
              </a:ext>
            </a:extLst>
          </p:cNvPr>
          <p:cNvSpPr txBox="1">
            <a:spLocks/>
          </p:cNvSpPr>
          <p:nvPr/>
        </p:nvSpPr>
        <p:spPr>
          <a:xfrm>
            <a:off x="1164124" y="2324099"/>
            <a:ext cx="10742126" cy="4262367"/>
          </a:xfrm>
          <a:solidFill>
            <a:schemeClr val="bg1"/>
          </a:solidFill>
        </p:spPr>
        <p:txBody>
          <a:bodyPr/>
          <a:lstStyle>
            <a:lvl1pPr marL="228564" indent="-228564" algn="l" defTabSz="91425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91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9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4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7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02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30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57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84" indent="-228564" algn="l" defTabSz="91425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Findings#2:</a:t>
            </a:r>
            <a:r>
              <a:rPr lang="en-US" sz="1800" dirty="0"/>
              <a:t> Adaptation: </a:t>
            </a:r>
          </a:p>
          <a:p>
            <a:r>
              <a:rPr lang="en-US" sz="1800" dirty="0"/>
              <a:t>Public participation highly significantly associated with more transformative local adaptation planning. </a:t>
            </a:r>
          </a:p>
          <a:p>
            <a:pPr lvl="1"/>
            <a:r>
              <a:rPr lang="en-US" sz="1401" dirty="0"/>
              <a:t>(log regression highly significant, x2(1) = 11.440, p &lt; .001; R2 (</a:t>
            </a:r>
            <a:r>
              <a:rPr lang="en-US" sz="1401" dirty="0" err="1"/>
              <a:t>Nagelkerke</a:t>
            </a:r>
            <a:r>
              <a:rPr lang="en-US" sz="1401" dirty="0"/>
              <a:t>): 45.0% variance explained) </a:t>
            </a:r>
          </a:p>
          <a:p>
            <a:r>
              <a:rPr lang="en-US" sz="1800" b="1" dirty="0"/>
              <a:t>Local adaptation planning processes including a higher level of interaction in participation are 4.02 times more likely to exhibit a transformative outcome.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Findings #3: </a:t>
            </a:r>
            <a:r>
              <a:rPr lang="en-US" sz="1800" dirty="0"/>
              <a:t>Mitigation: </a:t>
            </a:r>
          </a:p>
          <a:p>
            <a:r>
              <a:rPr lang="en-US" sz="1800" dirty="0"/>
              <a:t>Significant positive relation between public participation and mitigation ambition. </a:t>
            </a:r>
          </a:p>
          <a:p>
            <a:pPr lvl="1"/>
            <a:r>
              <a:rPr lang="en-US" sz="1401" dirty="0"/>
              <a:t>(F (1, 250) = 9.605, p &lt; .002, R2 = .033). </a:t>
            </a:r>
          </a:p>
          <a:p>
            <a:r>
              <a:rPr lang="en-US" sz="1800" b="1" dirty="0"/>
              <a:t>Public participation increases the mitigation ambition of local climate plans by 0.192, i.e. 1/5.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797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5A67-3B5D-9D68-92F5-1326EF59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0" u="none" strike="noStrike" baseline="0" dirty="0">
                <a:solidFill>
                  <a:srgbClr val="000000"/>
                </a:solidFill>
              </a:rPr>
              <a:t>Does public participation lead to more ambitious and transformative local climate change planning?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EF100-B6A0-E359-792C-608380DD1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2562225"/>
            <a:ext cx="10764492" cy="3930650"/>
          </a:xfrm>
        </p:spPr>
        <p:txBody>
          <a:bodyPr/>
          <a:lstStyle/>
          <a:p>
            <a:pPr marL="0" indent="0">
              <a:buNone/>
            </a:pPr>
            <a:r>
              <a:rPr lang="en-US" sz="2399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participation has a positive impact on both, the transformative potential of adaptation and the ambition for mitigation. 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influence of participation on adaptation is stronger than the influence on mitigation.</a:t>
            </a:r>
          </a:p>
          <a:p>
            <a:pPr lvl="1"/>
            <a:endParaRPr lang="en-U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highlight four conditions under which public participation can lead to potentially transformative action and greater local climate ambition:	</a:t>
            </a:r>
          </a:p>
          <a:p>
            <a:pPr lvl="2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ecognition of all actors, </a:t>
            </a:r>
          </a:p>
          <a:p>
            <a:pPr lvl="2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heir clear and meaningful engagement in all decision making stages, </a:t>
            </a:r>
          </a:p>
          <a:p>
            <a:pPr lvl="2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 decision-making power of the involved public, and </a:t>
            </a:r>
          </a:p>
          <a:p>
            <a:pPr lvl="2"/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support of a logic of welfare.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6E95-A3ED-9263-C912-FD3B88B36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508B00-6A8D-A3E0-466B-CE529B5B6EF0}"/>
              </a:ext>
            </a:extLst>
          </p:cNvPr>
          <p:cNvSpPr txBox="1"/>
          <p:nvPr/>
        </p:nvSpPr>
        <p:spPr>
          <a:xfrm>
            <a:off x="4006382" y="6535355"/>
            <a:ext cx="5745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Cattino &amp; Reckien, 2018: </a:t>
            </a:r>
            <a:r>
              <a:rPr lang="en-US" sz="1400" b="0" i="0" u="none" strike="noStrike" baseline="0" dirty="0">
                <a:solidFill>
                  <a:srgbClr val="0067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https://doi.org/10.1016/j.cosust.2021.03.013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34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A7B70-398A-31BA-AC1E-983101DA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88" y="271533"/>
            <a:ext cx="9556479" cy="6330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4"/>
            <a:ext cx="11111880" cy="560851"/>
          </a:xfrm>
        </p:spPr>
        <p:txBody>
          <a:bodyPr/>
          <a:lstStyle/>
          <a:p>
            <a:r>
              <a:rPr lang="en-GB" sz="3200" cap="none" dirty="0"/>
              <a:t>Example: Outcomes of adaptation on vulnerable groups globally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D9752-3CCD-2B64-5C80-8B2D6D4137CD}"/>
              </a:ext>
            </a:extLst>
          </p:cNvPr>
          <p:cNvSpPr/>
          <p:nvPr/>
        </p:nvSpPr>
        <p:spPr>
          <a:xfrm>
            <a:off x="7755039" y="1319514"/>
            <a:ext cx="1875098" cy="526695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820CD-47B6-0F57-E480-A4CF4CD68EAA}"/>
              </a:ext>
            </a:extLst>
          </p:cNvPr>
          <p:cNvSpPr txBox="1"/>
          <p:nvPr/>
        </p:nvSpPr>
        <p:spPr>
          <a:xfrm>
            <a:off x="9754760" y="4606448"/>
            <a:ext cx="23178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Our new study in Nature Climate Change:</a:t>
            </a:r>
            <a:endParaRPr lang="en-GB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u="none" strike="noStrike" baseline="0" dirty="0">
                <a:solidFill>
                  <a:srgbClr val="006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https://doi.org/10.1038/s41558-023-01774-6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64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8952" y="614465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A7B70-398A-31BA-AC1E-983101DA8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05" y="271533"/>
            <a:ext cx="9556479" cy="6330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4"/>
            <a:ext cx="11111880" cy="560851"/>
          </a:xfrm>
        </p:spPr>
        <p:txBody>
          <a:bodyPr/>
          <a:lstStyle/>
          <a:p>
            <a:r>
              <a:rPr lang="en-GB" sz="3200" cap="none" dirty="0"/>
              <a:t>Example: Outcomes of adaptation on vulnerable groups globally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D9752-3CCD-2B64-5C80-8B2D6D4137CD}"/>
              </a:ext>
            </a:extLst>
          </p:cNvPr>
          <p:cNvSpPr/>
          <p:nvPr/>
        </p:nvSpPr>
        <p:spPr>
          <a:xfrm>
            <a:off x="1724621" y="2164468"/>
            <a:ext cx="7893933" cy="2001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3E558-FA60-5C5F-2428-6DEB0B096830}"/>
              </a:ext>
            </a:extLst>
          </p:cNvPr>
          <p:cNvSpPr/>
          <p:nvPr/>
        </p:nvSpPr>
        <p:spPr>
          <a:xfrm>
            <a:off x="1724621" y="3467842"/>
            <a:ext cx="7893933" cy="2001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3C485-D8D0-DEC3-95F6-C1CFD4F67548}"/>
              </a:ext>
            </a:extLst>
          </p:cNvPr>
          <p:cNvSpPr/>
          <p:nvPr/>
        </p:nvSpPr>
        <p:spPr>
          <a:xfrm>
            <a:off x="1724620" y="5356444"/>
            <a:ext cx="7893933" cy="2001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98F9F-8B98-0EC1-643A-3C8DD15CA3BE}"/>
              </a:ext>
            </a:extLst>
          </p:cNvPr>
          <p:cNvSpPr txBox="1"/>
          <p:nvPr/>
        </p:nvSpPr>
        <p:spPr>
          <a:xfrm>
            <a:off x="9754760" y="4606448"/>
            <a:ext cx="23178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Our new study in Nature Climate Change:</a:t>
            </a:r>
            <a:endParaRPr lang="en-GB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u="none" strike="noStrike" baseline="0" dirty="0">
                <a:solidFill>
                  <a:srgbClr val="006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https://doi.org/10.1038/s41558-023-01774-6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38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4044937" cy="56164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 in Europe: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ounded Rectangle 28">
            <a:extLst>
              <a:ext uri="{FF2B5EF4-FFF2-40B4-BE49-F238E27FC236}">
                <a16:creationId xmlns:a16="http://schemas.microsoft.com/office/drawing/2014/main" id="{00AC153D-402B-E509-B9A9-139334F5FD6E}"/>
              </a:ext>
            </a:extLst>
          </p:cNvPr>
          <p:cNvSpPr/>
          <p:nvPr/>
        </p:nvSpPr>
        <p:spPr>
          <a:xfrm>
            <a:off x="9885464" y="106031"/>
            <a:ext cx="2212646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D0834D-84D7-CAFF-C301-C5789520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2" y="1775007"/>
            <a:ext cx="7846232" cy="41090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FB0B90-EB94-3BA7-87D4-F8CD88BCD770}"/>
              </a:ext>
            </a:extLst>
          </p:cNvPr>
          <p:cNvSpPr/>
          <p:nvPr/>
        </p:nvSpPr>
        <p:spPr>
          <a:xfrm>
            <a:off x="3281681" y="4753106"/>
            <a:ext cx="4551680" cy="37769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FFF00B-2976-D9CC-C7C4-1BBDF88F4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421" y="51872"/>
            <a:ext cx="3127087" cy="1549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B0835-C9F4-8004-C497-DC8CF6C83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640" y="2342483"/>
            <a:ext cx="5145470" cy="27800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0EB43E-D92F-7662-51DD-6C19C1638921}"/>
              </a:ext>
            </a:extLst>
          </p:cNvPr>
          <p:cNvSpPr/>
          <p:nvPr/>
        </p:nvSpPr>
        <p:spPr>
          <a:xfrm>
            <a:off x="8524240" y="2693030"/>
            <a:ext cx="1157908" cy="199855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Why is it important to look at equity, justice, and fairness?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140643"/>
            <a:ext cx="11403877" cy="5650682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Societies/ cities: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 G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reat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of socioeconomic groups </a:t>
            </a:r>
          </a:p>
          <a:p>
            <a:pPr lvl="1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based on, e.g., class, caste, gender, profession, race, ethnicity, age, ability </a:t>
            </a:r>
          </a:p>
          <a:p>
            <a:pPr lvl="1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iscrimination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based on group membership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Affect the ability of individuals/ groups to endure stresses and minimize risk.</a:t>
            </a: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HelveticaNeueLTStd-Roman"/>
              </a:rPr>
              <a:t>Some equity/ fairness/ justice aspects are rarely disputed </a:t>
            </a:r>
            <a:r>
              <a:rPr lang="en-US" sz="1800" dirty="0">
                <a:latin typeface="HelveticaNeueLTStd-Roman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HelveticaNeueLTStd-Roman"/>
              </a:rPr>
              <a:t>normative power (</a:t>
            </a:r>
            <a:r>
              <a:rPr lang="en-US" sz="1800" dirty="0" err="1">
                <a:latin typeface="HelveticaNeueLTStd-Roman"/>
              </a:rPr>
              <a:t>Kallbekken</a:t>
            </a:r>
            <a:r>
              <a:rPr lang="en-US" sz="1800" dirty="0">
                <a:latin typeface="HelveticaNeueLTStd-Roman"/>
              </a:rPr>
              <a:t> et al., 2014)</a:t>
            </a:r>
          </a:p>
          <a:p>
            <a:pPr algn="l"/>
            <a:r>
              <a:rPr lang="en-US" sz="1800" dirty="0">
                <a:latin typeface="HelveticaNeueLTStd-It"/>
              </a:rPr>
              <a:t>Increase </a:t>
            </a:r>
            <a:r>
              <a:rPr lang="en-US" sz="1800" b="0" i="0" u="none" strike="noStrike" baseline="0" dirty="0">
                <a:latin typeface="HelveticaNeueLTStd-Roman"/>
                <a:sym typeface="Wingdings" panose="05000000000000000000" pitchFamily="2" charset="2"/>
              </a:rPr>
              <a:t> Q</a:t>
            </a:r>
            <a:r>
              <a:rPr lang="en-US" sz="1800" b="0" i="0" u="none" strike="noStrike" baseline="0" dirty="0">
                <a:latin typeface="HelveticaNeueLTStd-Roman"/>
              </a:rPr>
              <a:t>uality of social life &amp; Characteristics a good society </a:t>
            </a:r>
          </a:p>
          <a:p>
            <a:pPr algn="l"/>
            <a:endParaRPr lang="en-US" sz="1800" b="0" i="0" u="none" strike="noStrike" baseline="0" dirty="0">
              <a:latin typeface="HelveticaNeueLTStd-Roman"/>
            </a:endParaRPr>
          </a:p>
          <a:p>
            <a:pPr algn="l"/>
            <a:r>
              <a:rPr lang="en-US" sz="1800" dirty="0">
                <a:latin typeface="HelveticaNeueLTStd-Roman"/>
                <a:sym typeface="Wingdings" panose="05000000000000000000" pitchFamily="2" charset="2"/>
              </a:rPr>
              <a:t> </a:t>
            </a:r>
            <a:r>
              <a:rPr lang="en-US" sz="1800" b="0" i="0" u="none" strike="noStrike" baseline="0" dirty="0">
                <a:latin typeface="HelveticaNeueLTStd-Roman"/>
              </a:rPr>
              <a:t>Some constraints on the actions of self-interest are </a:t>
            </a:r>
            <a:r>
              <a:rPr lang="en-US" sz="1800" dirty="0">
                <a:latin typeface="HelveticaNeueLTStd-Roman"/>
              </a:rPr>
              <a:t>believed </a:t>
            </a:r>
            <a:r>
              <a:rPr lang="en-US" sz="1800" b="0" i="0" u="none" strike="noStrike" baseline="0" dirty="0">
                <a:latin typeface="HelveticaNeueLTStd-Roman"/>
              </a:rPr>
              <a:t>to be favorable for all in the long run.</a:t>
            </a:r>
          </a:p>
          <a:p>
            <a:pPr algn="l"/>
            <a:endParaRPr lang="en-US" sz="1800" b="0" i="0" u="none" strike="noStrike" baseline="0" dirty="0">
              <a:latin typeface="HelveticaNeueLTStd-Roman"/>
            </a:endParaRPr>
          </a:p>
          <a:p>
            <a:pPr algn="l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2698" y="6271968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51DD3-A0C0-2484-F654-845C496E3602}"/>
              </a:ext>
            </a:extLst>
          </p:cNvPr>
          <p:cNvSpPr txBox="1"/>
          <p:nvPr/>
        </p:nvSpPr>
        <p:spPr>
          <a:xfrm>
            <a:off x="10487025" y="1589889"/>
            <a:ext cx="163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https://spsp.org/about/diversity-and-inclusion</a:t>
            </a:r>
          </a:p>
        </p:txBody>
      </p:sp>
      <p:pic>
        <p:nvPicPr>
          <p:cNvPr id="7" name="Picture 2" descr="Silhouette of multicolored people">
            <a:extLst>
              <a:ext uri="{FF2B5EF4-FFF2-40B4-BE49-F238E27FC236}">
                <a16:creationId xmlns:a16="http://schemas.microsoft.com/office/drawing/2014/main" id="{780C5EE6-E118-2E2C-BFD6-E80CC269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64" y="926770"/>
            <a:ext cx="2968111" cy="19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How does equity, justice, and fairness relate to social vulnerability?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2" y="1385739"/>
            <a:ext cx="11379943" cy="5362302"/>
          </a:xfrm>
        </p:spPr>
        <p:txBody>
          <a:bodyPr/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C</a:t>
            </a:r>
            <a:r>
              <a:rPr lang="en-US" sz="1800" dirty="0" err="1"/>
              <a:t>ertain</a:t>
            </a:r>
            <a:r>
              <a:rPr lang="en-US" sz="1800" dirty="0"/>
              <a:t> social groups particularly vulnerable to stressors </a:t>
            </a:r>
          </a:p>
          <a:p>
            <a:r>
              <a:rPr lang="en-US" sz="1800" dirty="0"/>
              <a:t>These groups include:</a:t>
            </a:r>
          </a:p>
          <a:p>
            <a:pPr lvl="1"/>
            <a:r>
              <a:rPr lang="en-US" sz="1800" dirty="0"/>
              <a:t>The young, </a:t>
            </a:r>
          </a:p>
          <a:p>
            <a:pPr lvl="1"/>
            <a:r>
              <a:rPr lang="en-US" sz="1800" dirty="0"/>
              <a:t>the elderly, </a:t>
            </a:r>
          </a:p>
          <a:p>
            <a:pPr lvl="1"/>
            <a:r>
              <a:rPr lang="en-US" sz="1800" dirty="0"/>
              <a:t>women, </a:t>
            </a:r>
          </a:p>
          <a:p>
            <a:pPr lvl="1"/>
            <a:r>
              <a:rPr lang="en-US" sz="1800" dirty="0"/>
              <a:t>poor or low-income households, </a:t>
            </a:r>
          </a:p>
          <a:p>
            <a:pPr lvl="1"/>
            <a:r>
              <a:rPr lang="en-US" sz="1800" dirty="0"/>
              <a:t>people in poor health, </a:t>
            </a:r>
          </a:p>
          <a:p>
            <a:pPr lvl="1"/>
            <a:r>
              <a:rPr lang="en-US" sz="1800" dirty="0"/>
              <a:t>people with poor social networks, </a:t>
            </a:r>
          </a:p>
          <a:p>
            <a:pPr lvl="1"/>
            <a:r>
              <a:rPr lang="en-US" sz="1800" dirty="0"/>
              <a:t>immigrants and </a:t>
            </a:r>
          </a:p>
          <a:p>
            <a:pPr lvl="1"/>
            <a:r>
              <a:rPr lang="en-US" sz="1800" dirty="0"/>
              <a:t>ethnic minorities….  Particularly intersecting vulnerability markers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3" y="614465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 descr="Silhouette of multicolored people">
            <a:extLst>
              <a:ext uri="{FF2B5EF4-FFF2-40B4-BE49-F238E27FC236}">
                <a16:creationId xmlns:a16="http://schemas.microsoft.com/office/drawing/2014/main" id="{F769C214-3C86-B61B-42A9-F99B6AC7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64" y="926770"/>
            <a:ext cx="2968111" cy="19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EE738E-5751-665D-7C9D-B5EDEDFC488E}"/>
              </a:ext>
            </a:extLst>
          </p:cNvPr>
          <p:cNvSpPr txBox="1"/>
          <p:nvPr/>
        </p:nvSpPr>
        <p:spPr>
          <a:xfrm>
            <a:off x="7902616" y="3189727"/>
            <a:ext cx="41466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Proven r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elationship between social vulnerability &amp; poverty/ other SV markers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sz="1800" dirty="0"/>
              <a:t>ften lack of power and access to resources, adequate urban services, and functioning infrastructure 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endParaRPr lang="en-US" sz="1800" dirty="0"/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ncreases susceptibility to climate impacts and reduces capacity to adapt </a:t>
            </a:r>
          </a:p>
        </p:txBody>
      </p:sp>
    </p:spTree>
    <p:extLst>
      <p:ext uri="{BB962C8B-B14F-4D97-AF65-F5344CB8AC3E}">
        <p14:creationId xmlns:p14="http://schemas.microsoft.com/office/powerpoint/2010/main" val="16724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What dimensions of equity/justice are distinguished?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09741" y="6144654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6BF9A7-2F5C-D11D-6A7E-B2E953401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90" y="926770"/>
            <a:ext cx="7456775" cy="5818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718C2-077F-8F88-F5DB-C17EF4993432}"/>
              </a:ext>
            </a:extLst>
          </p:cNvPr>
          <p:cNvSpPr txBox="1"/>
          <p:nvPr/>
        </p:nvSpPr>
        <p:spPr>
          <a:xfrm>
            <a:off x="1458770" y="2378087"/>
            <a:ext cx="3493264" cy="369332"/>
          </a:xfrm>
          <a:prstGeom prst="rect">
            <a:avLst/>
          </a:prstGeom>
          <a:solidFill>
            <a:srgbClr val="009999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Restorative/ retributive justice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82E40-2650-8A60-8395-358DF16EC23F}"/>
              </a:ext>
            </a:extLst>
          </p:cNvPr>
          <p:cNvSpPr txBox="1"/>
          <p:nvPr/>
        </p:nvSpPr>
        <p:spPr>
          <a:xfrm>
            <a:off x="8181681" y="3657964"/>
            <a:ext cx="3034187" cy="369332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ntergenerational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F81EB-18AA-2C72-514C-95A7DF577FAD}"/>
              </a:ext>
            </a:extLst>
          </p:cNvPr>
          <p:cNvSpPr txBox="1"/>
          <p:nvPr/>
        </p:nvSpPr>
        <p:spPr>
          <a:xfrm>
            <a:off x="10487687" y="5714549"/>
            <a:ext cx="170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Lager et al. (2023)</a:t>
            </a:r>
          </a:p>
        </p:txBody>
      </p:sp>
    </p:spTree>
    <p:extLst>
      <p:ext uri="{BB962C8B-B14F-4D97-AF65-F5344CB8AC3E}">
        <p14:creationId xmlns:p14="http://schemas.microsoft.com/office/powerpoint/2010/main" val="696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What dimensions of justice are distinguished?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B3B9412-CA77-D02B-7753-FC85A15A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665" y="1488745"/>
            <a:ext cx="3051097" cy="299931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260093C-E836-959E-1B79-F62397EDC20B}"/>
              </a:ext>
            </a:extLst>
          </p:cNvPr>
          <p:cNvSpPr txBox="1"/>
          <p:nvPr/>
        </p:nvSpPr>
        <p:spPr>
          <a:xfrm>
            <a:off x="6234523" y="3755888"/>
            <a:ext cx="1255472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Adaptation</a:t>
            </a:r>
          </a:p>
        </p:txBody>
      </p:sp>
      <p:sp>
        <p:nvSpPr>
          <p:cNvPr id="48" name="Rounded Rectangle 28">
            <a:extLst>
              <a:ext uri="{FF2B5EF4-FFF2-40B4-BE49-F238E27FC236}">
                <a16:creationId xmlns:a16="http://schemas.microsoft.com/office/drawing/2014/main" id="{ECE7E1B3-3790-1863-D652-AE9E455E4573}"/>
              </a:ext>
            </a:extLst>
          </p:cNvPr>
          <p:cNvSpPr/>
          <p:nvPr/>
        </p:nvSpPr>
        <p:spPr>
          <a:xfrm>
            <a:off x="1302775" y="4351743"/>
            <a:ext cx="2456081" cy="1495171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benefits/ burdens of mitigation/ adaptation distributed?</a:t>
            </a:r>
          </a:p>
        </p:txBody>
      </p:sp>
      <p:sp>
        <p:nvSpPr>
          <p:cNvPr id="49" name="Rounded Rectangle 29">
            <a:extLst>
              <a:ext uri="{FF2B5EF4-FFF2-40B4-BE49-F238E27FC236}">
                <a16:creationId xmlns:a16="http://schemas.microsoft.com/office/drawing/2014/main" id="{7F3EA4F8-5AB5-1898-04C6-04380586825A}"/>
              </a:ext>
            </a:extLst>
          </p:cNvPr>
          <p:cNvSpPr/>
          <p:nvPr/>
        </p:nvSpPr>
        <p:spPr>
          <a:xfrm>
            <a:off x="3758856" y="4348675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cultures/ perspectives considered in mitigation / adaptation? </a:t>
            </a:r>
          </a:p>
        </p:txBody>
      </p:sp>
      <p:sp>
        <p:nvSpPr>
          <p:cNvPr id="51" name="Rounded Rectangle 31">
            <a:extLst>
              <a:ext uri="{FF2B5EF4-FFF2-40B4-BE49-F238E27FC236}">
                <a16:creationId xmlns:a16="http://schemas.microsoft.com/office/drawing/2014/main" id="{12FFFDB8-7DFB-79CA-96AA-91B369E6FB30}"/>
              </a:ext>
            </a:extLst>
          </p:cNvPr>
          <p:cNvSpPr/>
          <p:nvPr/>
        </p:nvSpPr>
        <p:spPr>
          <a:xfrm>
            <a:off x="6205032" y="4336438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takes part and decides about mitigation / adaptation?</a:t>
            </a:r>
          </a:p>
        </p:txBody>
      </p:sp>
      <p:sp>
        <p:nvSpPr>
          <p:cNvPr id="52" name="Rounded Rectangle 37">
            <a:extLst>
              <a:ext uri="{FF2B5EF4-FFF2-40B4-BE49-F238E27FC236}">
                <a16:creationId xmlns:a16="http://schemas.microsoft.com/office/drawing/2014/main" id="{4E122717-CCD7-A43F-14D4-D47E8299483B}"/>
              </a:ext>
            </a:extLst>
          </p:cNvPr>
          <p:cNvSpPr/>
          <p:nvPr/>
        </p:nvSpPr>
        <p:spPr>
          <a:xfrm>
            <a:off x="7170798" y="1580737"/>
            <a:ext cx="1803982" cy="1613506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climate change impacts/ risks distributed in society and space?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1441C2-FAD8-5207-8D6E-352DE85F39B3}"/>
              </a:ext>
            </a:extLst>
          </p:cNvPr>
          <p:cNvSpPr txBox="1"/>
          <p:nvPr/>
        </p:nvSpPr>
        <p:spPr>
          <a:xfrm>
            <a:off x="3979810" y="3753723"/>
            <a:ext cx="1271025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Mitigation</a:t>
            </a:r>
          </a:p>
        </p:txBody>
      </p:sp>
      <p:sp>
        <p:nvSpPr>
          <p:cNvPr id="58" name="Rounded Rectangle 20">
            <a:extLst>
              <a:ext uri="{FF2B5EF4-FFF2-40B4-BE49-F238E27FC236}">
                <a16:creationId xmlns:a16="http://schemas.microsoft.com/office/drawing/2014/main" id="{14BB20D5-8E9F-0025-5DD2-71FD63A04973}"/>
              </a:ext>
            </a:extLst>
          </p:cNvPr>
          <p:cNvSpPr/>
          <p:nvPr/>
        </p:nvSpPr>
        <p:spPr>
          <a:xfrm>
            <a:off x="8923799" y="1580739"/>
            <a:ext cx="1906913" cy="1613504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Recognitional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social groups and places considered in impact assessments?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13151D-F438-A91D-9D27-84D189897332}"/>
              </a:ext>
            </a:extLst>
          </p:cNvPr>
          <p:cNvSpPr txBox="1"/>
          <p:nvPr/>
        </p:nvSpPr>
        <p:spPr>
          <a:xfrm>
            <a:off x="6129748" y="1872112"/>
            <a:ext cx="9605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Impacts</a:t>
            </a:r>
          </a:p>
        </p:txBody>
      </p:sp>
      <p:sp>
        <p:nvSpPr>
          <p:cNvPr id="4" name="Rounded Rectangle 30">
            <a:extLst>
              <a:ext uri="{FF2B5EF4-FFF2-40B4-BE49-F238E27FC236}">
                <a16:creationId xmlns:a16="http://schemas.microsoft.com/office/drawing/2014/main" id="{EE86502C-0C05-025F-C33D-C1B807477D09}"/>
              </a:ext>
            </a:extLst>
          </p:cNvPr>
          <p:cNvSpPr/>
          <p:nvPr/>
        </p:nvSpPr>
        <p:spPr>
          <a:xfrm>
            <a:off x="8651207" y="4324201"/>
            <a:ext cx="2446176" cy="1496977"/>
          </a:xfrm>
          <a:prstGeom prst="round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 justice</a:t>
            </a: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adaptation/ mitigation be used to restore past injustices?</a:t>
            </a:r>
          </a:p>
        </p:txBody>
      </p:sp>
    </p:spTree>
    <p:extLst>
      <p:ext uri="{BB962C8B-B14F-4D97-AF65-F5344CB8AC3E}">
        <p14:creationId xmlns:p14="http://schemas.microsoft.com/office/powerpoint/2010/main" val="308393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cap="none" dirty="0"/>
              <a:t>Summary 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111880" cy="4545041"/>
          </a:xfrm>
        </p:spPr>
        <p:txBody>
          <a:bodyPr/>
          <a:lstStyle/>
          <a:p>
            <a:pPr lvl="1"/>
            <a:r>
              <a:rPr lang="en-US" dirty="0"/>
              <a:t>Equity and justice fosters quality of social life, i.e. human well-being, social capital, and sustainable social and economic urban development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 of which increase a person’s/ city’s/ country’s capacity to respond to climate change.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Current science distinguishes between distributive, procedural, recognitional and restorative justice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1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1AE1-443E-28E9-2F2E-936F671A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1111880" cy="561645"/>
          </a:xfrm>
        </p:spPr>
        <p:txBody>
          <a:bodyPr/>
          <a:lstStyle/>
          <a:p>
            <a:r>
              <a:rPr lang="en-GB" sz="3200" u="sng" cap="none" dirty="0"/>
              <a:t>Distributive justice</a:t>
            </a:r>
            <a:r>
              <a:rPr lang="en-GB" sz="3200" cap="none" dirty="0"/>
              <a:t> &amp; CC &amp; mobility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1D8C-B9A2-79C1-4105-A6C0AB06E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303" y="1385739"/>
            <a:ext cx="11111880" cy="5223355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Interruptions of transport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before, during and after extreme events mostly affect vulnerable groups (w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omen, children and the elderly and low-income groups)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remote and scarcely connected areas,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they are dependent on transport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heat, flooding, sea level rise on transport &amp; T-Infrastructure well documented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information about impact of drought on transport &amp; equity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heat on health of transport workers outside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countries: 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of EU countries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justice in national reporting on adaptation, particularly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countries assess physiological inequalities to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(elderly, children, people in poor health)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2DD61-7BD0-4667-DEBA-A6AB285E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01812" y="6167281"/>
            <a:ext cx="441770" cy="441813"/>
          </a:xfrm>
        </p:spPr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9DE4A143-580F-AFC8-37A5-BBAA74540884}"/>
              </a:ext>
            </a:extLst>
          </p:cNvPr>
          <p:cNvSpPr/>
          <p:nvPr/>
        </p:nvSpPr>
        <p:spPr>
          <a:xfrm>
            <a:off x="10285473" y="120017"/>
            <a:ext cx="1803982" cy="1613506"/>
          </a:xfrm>
          <a:prstGeom prst="roundRect">
            <a:avLst/>
          </a:prstGeom>
          <a:solidFill>
            <a:srgbClr val="0099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Distributive justice:</a:t>
            </a:r>
          </a:p>
          <a:p>
            <a:pPr algn="ctr"/>
            <a:r>
              <a:rPr lang="en-US" sz="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climate change impacts/ risks distributed in society and space?</a:t>
            </a:r>
          </a:p>
        </p:txBody>
      </p:sp>
    </p:spTree>
    <p:extLst>
      <p:ext uri="{BB962C8B-B14F-4D97-AF65-F5344CB8AC3E}">
        <p14:creationId xmlns:p14="http://schemas.microsoft.com/office/powerpoint/2010/main" val="30765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0</TotalTime>
  <Words>3294</Words>
  <Application>Microsoft Office PowerPoint</Application>
  <PresentationFormat>Breedbeeld</PresentationFormat>
  <Paragraphs>513</Paragraphs>
  <Slides>39</Slides>
  <Notes>0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9</vt:i4>
      </vt:variant>
      <vt:variant>
        <vt:lpstr>Diatitels</vt:lpstr>
      </vt:variant>
      <vt:variant>
        <vt:i4>39</vt:i4>
      </vt:variant>
    </vt:vector>
  </HeadingPairs>
  <TitlesOfParts>
    <vt:vector size="54" baseType="lpstr">
      <vt:lpstr>Arial</vt:lpstr>
      <vt:lpstr>Arial Narrow</vt:lpstr>
      <vt:lpstr>Calibri</vt:lpstr>
      <vt:lpstr>HelveticaNeueLTStd-It</vt:lpstr>
      <vt:lpstr>HelveticaNeueLTStd-Roman</vt:lpstr>
      <vt:lpstr>Wingdings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Equity,  Justice  and  FAIRNESS           in  CLIMATE  &amp; MOBILITY</vt:lpstr>
      <vt:lpstr>Growing interest in justice issues</vt:lpstr>
      <vt:lpstr>What do we understand under equity, justice, and fairness? </vt:lpstr>
      <vt:lpstr>Why is it important to look at equity, justice, and fairness? </vt:lpstr>
      <vt:lpstr>How does equity, justice, and fairness relate to social vulnerability? </vt:lpstr>
      <vt:lpstr>What dimensions of equity/justice are distinguished? </vt:lpstr>
      <vt:lpstr>What dimensions of justice are distinguished? </vt:lpstr>
      <vt:lpstr>Summary I</vt:lpstr>
      <vt:lpstr>Distributive justice &amp; CC &amp; mobility</vt:lpstr>
      <vt:lpstr>Distributive justice &amp; CC &amp; mobility</vt:lpstr>
      <vt:lpstr>Distributive justice &amp; CC &amp; mobility</vt:lpstr>
      <vt:lpstr>Distributive justice &amp; CC &amp; mobility</vt:lpstr>
      <vt:lpstr>Distributive justice &amp; CC &amp; mobility</vt:lpstr>
      <vt:lpstr>Distributive justice &amp; CC &amp; mobility</vt:lpstr>
      <vt:lpstr>Procedural justice &amp; CC &amp; mobility</vt:lpstr>
      <vt:lpstr>Procedural justice &amp; CC &amp; mobility</vt:lpstr>
      <vt:lpstr>Procedural justice &amp; CC &amp; mobility</vt:lpstr>
      <vt:lpstr>Procedural justice &amp; CC &amp; mobility</vt:lpstr>
      <vt:lpstr>Recognitional justice &amp; CC &amp; mobility</vt:lpstr>
      <vt:lpstr>Recognitional justice &amp; CC &amp; mobility</vt:lpstr>
      <vt:lpstr>Recognitional justice &amp; CC &amp; mobility</vt:lpstr>
      <vt:lpstr>Summary II</vt:lpstr>
      <vt:lpstr>How to improve justice in CC response? </vt:lpstr>
      <vt:lpstr>How to improve justice in CC response? </vt:lpstr>
      <vt:lpstr>How to improve justice in CC response? </vt:lpstr>
      <vt:lpstr>How to improve distributive justice in CC response? </vt:lpstr>
      <vt:lpstr>How to improve procedural justice in CC response? </vt:lpstr>
      <vt:lpstr>How to improve procedural justice in CC response? </vt:lpstr>
      <vt:lpstr>At what point improve justice in general CC response? </vt:lpstr>
      <vt:lpstr>Summary III</vt:lpstr>
      <vt:lpstr>References</vt:lpstr>
      <vt:lpstr>PowerPoint-presentatie</vt:lpstr>
      <vt:lpstr>Does public participation lead to more ambitious and transformative local climate change planning? </vt:lpstr>
      <vt:lpstr>Does public participation lead to more ambitious and transformative local climate change planning? </vt:lpstr>
      <vt:lpstr>Does public participation lead to more ambitious and transformative local climate change planning? </vt:lpstr>
      <vt:lpstr>Does public participation lead to more ambitious and transformative local climate change planning? </vt:lpstr>
      <vt:lpstr>Example: Outcomes of adaptation on vulnerable groups globally</vt:lpstr>
      <vt:lpstr>Example: Outcomes of adaptation on vulnerable groups globally</vt:lpstr>
      <vt:lpstr>Distributive justice &amp; mobility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Zalm, J.J.F. (Judessa) - ASA</cp:lastModifiedBy>
  <cp:revision>68</cp:revision>
  <dcterms:created xsi:type="dcterms:W3CDTF">2019-02-08T09:55:16Z</dcterms:created>
  <dcterms:modified xsi:type="dcterms:W3CDTF">2023-09-12T12:46:22Z</dcterms:modified>
</cp:coreProperties>
</file>