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2" r:id="rId3"/>
    <p:sldId id="285" r:id="rId4"/>
    <p:sldId id="267" r:id="rId5"/>
    <p:sldId id="259" r:id="rId6"/>
    <p:sldId id="284" r:id="rId7"/>
    <p:sldId id="261" r:id="rId8"/>
    <p:sldId id="262" r:id="rId9"/>
    <p:sldId id="295" r:id="rId10"/>
    <p:sldId id="290" r:id="rId11"/>
    <p:sldId id="291" r:id="rId12"/>
    <p:sldId id="266" r:id="rId13"/>
    <p:sldId id="297" r:id="rId14"/>
    <p:sldId id="283" r:id="rId15"/>
    <p:sldId id="280" r:id="rId16"/>
    <p:sldId id="263" r:id="rId17"/>
    <p:sldId id="287" r:id="rId18"/>
    <p:sldId id="288" r:id="rId19"/>
    <p:sldId id="289" r:id="rId20"/>
    <p:sldId id="265" r:id="rId21"/>
    <p:sldId id="286" r:id="rId22"/>
    <p:sldId id="294" r:id="rId23"/>
    <p:sldId id="293" r:id="rId24"/>
    <p:sldId id="292" r:id="rId25"/>
    <p:sldId id="296" r:id="rId26"/>
  </p:sldIdLst>
  <p:sldSz cx="9144000" cy="6858000" type="screen4x3"/>
  <p:notesSz cx="6810375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817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1" autoAdjust="0"/>
    <p:restoredTop sz="94634" autoAdjust="0"/>
  </p:normalViewPr>
  <p:slideViewPr>
    <p:cSldViewPr>
      <p:cViewPr varScale="1">
        <p:scale>
          <a:sx n="124" d="100"/>
          <a:sy n="124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BF047-3687-4985-9642-6D19519CF93E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3A167C-6794-4D1F-AFAA-5CC094268DAD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753_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Titel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1516063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subtitel</a:t>
            </a:r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5157788"/>
            <a:ext cx="3656012" cy="431800"/>
          </a:xfrm>
        </p:spPr>
        <p:txBody>
          <a:bodyPr/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16B93B-B6B3-4DCC-B83D-34E931F9855F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3091" name="Picture 19" descr="RO_PL_Logo_Powerpoint_diap_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4A837-9228-44FA-8DC4-9810D3FDB9A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41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0DF48-E241-4C17-A55A-C9349D39EEB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97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643A-9EDD-4176-9051-CF30EDFAAAAD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7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6E79-086E-49BF-8F9D-ADE1CD8B6F6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361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CD92D-2102-4321-BAE7-4ADB462CFB6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147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F5A83-7A87-4260-B8B1-29E266AD945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273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07CF-D8F9-42B2-8E42-CB6D2457FD37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070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76878-FA1D-4583-9852-814B122885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90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3DB5D-1F23-4A16-87B4-B4513EF4165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64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353E2-63B4-4453-8A81-687F99AF9D9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253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2367B5A-9053-4625-BB81-F1D3F14C4D81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1043" name="Picture 19" descr="RO_PL_Logo_Powerpoint_diap_n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/>
          <a:stretch>
            <a:fillRect/>
          </a:stretch>
        </p:blipFill>
        <p:spPr bwMode="auto">
          <a:xfrm>
            <a:off x="1485900" y="0"/>
            <a:ext cx="61722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rgbClr val="007BC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Clr>
          <a:srgbClr val="007BC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fontAlgn="base">
        <a:spcBef>
          <a:spcPct val="20000"/>
        </a:spcBef>
        <a:spcAft>
          <a:spcPct val="0"/>
        </a:spcAft>
        <a:buClr>
          <a:srgbClr val="007BC7"/>
        </a:buClr>
        <a:buFont typeface="Verdana" panose="020B060403050404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fontAlgn="base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rtl="0" fontAlgn="base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rtl="0" fontAlgn="base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l.nl/onderwerpen/circulaire-economie/publicaties/circulaire-economie-wat-willen-we-weten-en-wat-kunnen-we-meten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2213" y="2070140"/>
            <a:ext cx="3656012" cy="1476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nl-NL" dirty="0" smtClean="0"/>
              <a:t>Meten voortgang circulaire economie</a:t>
            </a:r>
            <a:endParaRPr lang="en-US" altLang="nl-NL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4221088"/>
            <a:ext cx="3270919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nl-NL" dirty="0" smtClean="0"/>
              <a:t>Wat willen we weten?</a:t>
            </a:r>
            <a:br>
              <a:rPr lang="nl-NL" altLang="nl-NL" dirty="0" smtClean="0"/>
            </a:br>
            <a:r>
              <a:rPr lang="nl-NL" altLang="nl-NL" dirty="0" smtClean="0"/>
              <a:t>Wat kunnen we meten?</a:t>
            </a:r>
            <a:endParaRPr lang="en-US" alt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5002213" y="5661248"/>
            <a:ext cx="339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solidFill>
                  <a:schemeClr val="bg1"/>
                </a:solidFill>
              </a:rPr>
              <a:t>Aldert Hanemaaijer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solidFill>
                  <a:schemeClr val="bg1"/>
                </a:solidFill>
              </a:rPr>
              <a:t>22 mei 2018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141277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CBS / PBL / RIVM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willen we weten aan effecten?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3" y="1916832"/>
            <a:ext cx="7344000" cy="3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willen we weten aan (kern)prestaties?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060848"/>
            <a:ext cx="7296000" cy="3204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65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Grondstoffen door de NL economie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nl-NL" dirty="0" smtClean="0"/>
          </a:p>
          <a:p>
            <a:pPr>
              <a:lnSpc>
                <a:spcPct val="140000"/>
              </a:lnSpc>
            </a:pPr>
            <a:endParaRPr lang="nl-NL" dirty="0"/>
          </a:p>
          <a:p>
            <a:pPr>
              <a:lnSpc>
                <a:spcPct val="140000"/>
              </a:lnSpc>
            </a:pPr>
            <a:endParaRPr lang="nl-NL" dirty="0" smtClean="0"/>
          </a:p>
          <a:p>
            <a:pPr>
              <a:lnSpc>
                <a:spcPct val="140000"/>
              </a:lnSpc>
            </a:pPr>
            <a:endParaRPr lang="nl-NL" dirty="0"/>
          </a:p>
          <a:p>
            <a:pPr>
              <a:lnSpc>
                <a:spcPct val="140000"/>
              </a:lnSpc>
            </a:pPr>
            <a:endParaRPr lang="nl-NL" dirty="0" smtClean="0"/>
          </a:p>
          <a:p>
            <a:pPr>
              <a:lnSpc>
                <a:spcPct val="140000"/>
              </a:lnSpc>
            </a:pPr>
            <a:endParaRPr lang="nl-NL" dirty="0"/>
          </a:p>
          <a:p>
            <a:pPr>
              <a:lnSpc>
                <a:spcPct val="140000"/>
              </a:lnSpc>
            </a:pPr>
            <a:endParaRPr lang="nl-NL" dirty="0" smtClean="0"/>
          </a:p>
          <a:p>
            <a:pPr>
              <a:lnSpc>
                <a:spcPct val="140000"/>
              </a:lnSpc>
            </a:pPr>
            <a:endParaRPr lang="nl-NL" dirty="0" smtClean="0"/>
          </a:p>
          <a:p>
            <a:pPr>
              <a:lnSpc>
                <a:spcPct val="140000"/>
              </a:lnSpc>
            </a:pPr>
            <a:r>
              <a:rPr lang="nl-NL" dirty="0" smtClean="0"/>
              <a:t>NL meer dan 80% recycling en 8% inzet secundair materiaal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09775"/>
            <a:ext cx="6174457" cy="35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 aandeel prioriteiten in totaal effecten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35" y="1844675"/>
            <a:ext cx="5216729" cy="4281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349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meten aan effecten?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48" y="1844824"/>
            <a:ext cx="6586904" cy="42814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370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meten aan prestaties?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2569419"/>
            <a:ext cx="8064000" cy="283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095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Raamwerk voor transitiedynamiek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Onderscheid tussen kunnen, willen en mogen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Onderscheid tussen input, activiteiten en prestaties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Investeringen, aantal CE projecten en</a:t>
            </a:r>
            <a:br>
              <a:rPr lang="nl-NL" dirty="0" smtClean="0"/>
            </a:br>
            <a:r>
              <a:rPr lang="nl-NL" dirty="0" smtClean="0"/>
              <a:t>patenten als voorbeelden voor kunnen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Visie bijeenkomsten, beprijzen en </a:t>
            </a:r>
            <a:br>
              <a:rPr lang="nl-NL" dirty="0" smtClean="0"/>
            </a:br>
            <a:r>
              <a:rPr lang="nl-NL" dirty="0" smtClean="0"/>
              <a:t>volume circulair inkopen </a:t>
            </a:r>
            <a:br>
              <a:rPr lang="nl-NL" dirty="0" smtClean="0"/>
            </a:br>
            <a:r>
              <a:rPr lang="nl-NL" dirty="0" smtClean="0"/>
              <a:t>als voorbeelden voor willen</a:t>
            </a:r>
          </a:p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98303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willen we weten voor het transitieproces?</a:t>
            </a:r>
            <a:br>
              <a:rPr lang="nl-NL" dirty="0" smtClean="0"/>
            </a:br>
            <a:r>
              <a:rPr lang="nl-NL" dirty="0"/>
              <a:t>Middelen en activiteiten</a:t>
            </a:r>
            <a:r>
              <a:rPr lang="nl-NL" sz="2800" dirty="0"/>
              <a:t/>
            </a:r>
            <a:br>
              <a:rPr lang="nl-NL" sz="2800" dirty="0"/>
            </a:b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00118"/>
            <a:ext cx="6336704" cy="44783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183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Wat willen we weten voor transitieproces?</a:t>
            </a:r>
            <a:br>
              <a:rPr lang="nl-NL" dirty="0" smtClean="0"/>
            </a:br>
            <a:r>
              <a:rPr lang="nl-NL" dirty="0" smtClean="0"/>
              <a:t>Prestaties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2580456"/>
            <a:ext cx="7440000" cy="3156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571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Indicatoren transitieproces vragen om duiding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nl-NL" sz="1000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Bij </a:t>
            </a:r>
            <a:r>
              <a:rPr lang="nl-NL" dirty="0"/>
              <a:t>het transitieproces gaat het om kwantitatieve </a:t>
            </a:r>
            <a:r>
              <a:rPr lang="nl-NL" dirty="0" smtClean="0"/>
              <a:t>indicatoren: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zoals </a:t>
            </a:r>
            <a:r>
              <a:rPr lang="nl-NL" dirty="0"/>
              <a:t>investeringen en </a:t>
            </a:r>
            <a:r>
              <a:rPr lang="nl-NL" dirty="0" smtClean="0"/>
              <a:t>recyclingpercentages</a:t>
            </a:r>
          </a:p>
          <a:p>
            <a:pPr lvl="1">
              <a:lnSpc>
                <a:spcPct val="120000"/>
              </a:lnSpc>
            </a:pPr>
            <a:endParaRPr lang="nl-NL" sz="1000" dirty="0"/>
          </a:p>
          <a:p>
            <a:pPr>
              <a:lnSpc>
                <a:spcPct val="120000"/>
              </a:lnSpc>
            </a:pPr>
            <a:r>
              <a:rPr lang="nl-NL" dirty="0" smtClean="0"/>
              <a:t>En </a:t>
            </a:r>
            <a:r>
              <a:rPr lang="nl-NL" dirty="0"/>
              <a:t>om </a:t>
            </a:r>
            <a:r>
              <a:rPr lang="nl-NL" dirty="0" smtClean="0"/>
              <a:t>semi kwantitatieve en kwalitatieve indicatoren, zoals: 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samenwerking </a:t>
            </a:r>
            <a:r>
              <a:rPr lang="nl-NL" dirty="0"/>
              <a:t>tussen </a:t>
            </a:r>
            <a:r>
              <a:rPr lang="nl-NL" dirty="0" smtClean="0"/>
              <a:t>ketenpartners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h</a:t>
            </a:r>
            <a:r>
              <a:rPr lang="nl-NL" dirty="0" smtClean="0"/>
              <a:t>et wegnemen </a:t>
            </a:r>
            <a:r>
              <a:rPr lang="nl-NL" dirty="0"/>
              <a:t>van belemmerende </a:t>
            </a:r>
            <a:r>
              <a:rPr lang="nl-NL" dirty="0" smtClean="0"/>
              <a:t>regels</a:t>
            </a:r>
          </a:p>
          <a:p>
            <a:pPr lvl="1">
              <a:lnSpc>
                <a:spcPct val="120000"/>
              </a:lnSpc>
            </a:pPr>
            <a:endParaRPr lang="nl-NL" sz="1000" dirty="0"/>
          </a:p>
          <a:p>
            <a:pPr>
              <a:lnSpc>
                <a:spcPct val="120000"/>
              </a:lnSpc>
            </a:pPr>
            <a:r>
              <a:rPr lang="nl-NL" dirty="0" smtClean="0"/>
              <a:t>Type 2 indicatoren vraagt om toelichting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De ene wet is de andere niet; geldt ook voor netwerken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Indicatoren veranderen in de tijd</a:t>
            </a:r>
          </a:p>
          <a:p>
            <a:pPr lvl="1">
              <a:lnSpc>
                <a:spcPct val="120000"/>
              </a:lnSpc>
            </a:pPr>
            <a:endParaRPr lang="nl-NL" sz="1000" dirty="0" smtClean="0"/>
          </a:p>
          <a:p>
            <a:pPr lvl="1">
              <a:lnSpc>
                <a:spcPct val="120000"/>
              </a:lnSpc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68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 gaat om optimaal benutten grondstoffen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6352122" cy="3528392"/>
          </a:xfrm>
        </p:spPr>
      </p:pic>
      <p:sp>
        <p:nvSpPr>
          <p:cNvPr id="8" name="Tekstvak 7"/>
          <p:cNvSpPr txBox="1"/>
          <p:nvPr/>
        </p:nvSpPr>
        <p:spPr>
          <a:xfrm>
            <a:off x="549776" y="5532259"/>
            <a:ext cx="78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Motieven CE zijn schoner milieu, verbeteren leveringszekerheid en economische kansen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8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284288"/>
            <a:ext cx="8406706" cy="444500"/>
          </a:xfrm>
        </p:spPr>
        <p:txBody>
          <a:bodyPr/>
          <a:lstStyle/>
          <a:p>
            <a:r>
              <a:rPr lang="nl-NL" dirty="0" smtClean="0"/>
              <a:t>Elementen groeimodel komende jaren onderdelen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Effecten </a:t>
            </a:r>
            <a:r>
              <a:rPr lang="nl-NL" dirty="0" smtClean="0"/>
              <a:t>monitoring uitbreiden </a:t>
            </a:r>
          </a:p>
          <a:p>
            <a:pPr lvl="1">
              <a:lnSpc>
                <a:spcPct val="130000"/>
              </a:lnSpc>
            </a:pPr>
            <a:r>
              <a:rPr lang="nl-NL" dirty="0" smtClean="0"/>
              <a:t>voetafdrukken, leveringszekerheid, </a:t>
            </a:r>
            <a:r>
              <a:rPr lang="nl-NL" dirty="0" err="1" smtClean="0"/>
              <a:t>waardebehoud</a:t>
            </a:r>
            <a:r>
              <a:rPr lang="nl-NL" dirty="0" smtClean="0"/>
              <a:t>, etc.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Update materialenmonitor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Koppeling </a:t>
            </a:r>
            <a:r>
              <a:rPr lang="nl-NL" dirty="0"/>
              <a:t>CE transitie met </a:t>
            </a:r>
            <a:r>
              <a:rPr lang="nl-NL" dirty="0" smtClean="0"/>
              <a:t>klimaat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Decompositie verklaring effecten</a:t>
            </a:r>
          </a:p>
          <a:p>
            <a:pPr>
              <a:lnSpc>
                <a:spcPct val="13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/>
              <a:t>Door ontwikkelen 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actiemonitoring</a:t>
            </a:r>
            <a:r>
              <a:rPr lang="nl-NL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Clusteren </a:t>
            </a:r>
            <a:r>
              <a:rPr lang="nl-NL" dirty="0"/>
              <a:t>en </a:t>
            </a:r>
            <a:r>
              <a:rPr lang="nl-NL" dirty="0" smtClean="0"/>
              <a:t>koppelen</a:t>
            </a:r>
            <a:endParaRPr lang="nl-NL" dirty="0"/>
          </a:p>
          <a:p>
            <a:pPr lvl="1">
              <a:lnSpc>
                <a:spcPct val="150000"/>
              </a:lnSpc>
            </a:pPr>
            <a:r>
              <a:rPr lang="nl-NL" dirty="0" smtClean="0"/>
              <a:t>Inpassen acties Transitie-agenda’s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429000"/>
            <a:ext cx="2502049" cy="25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1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284288"/>
            <a:ext cx="8406705" cy="444500"/>
          </a:xfrm>
        </p:spPr>
        <p:txBody>
          <a:bodyPr/>
          <a:lstStyle/>
          <a:p>
            <a:r>
              <a:rPr lang="nl-NL" dirty="0" smtClean="0"/>
              <a:t>Elementen </a:t>
            </a:r>
            <a:r>
              <a:rPr lang="nl-NL" dirty="0"/>
              <a:t>groeimodel komende jaren </a:t>
            </a:r>
            <a:r>
              <a:rPr lang="nl-NL" dirty="0" smtClean="0"/>
              <a:t>onderdelen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0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transitiedynamiek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Ontsluiten </a:t>
            </a:r>
            <a:r>
              <a:rPr lang="nl-NL" dirty="0"/>
              <a:t>informatie CE bij RVO e.a. partijen</a:t>
            </a:r>
          </a:p>
          <a:p>
            <a:pPr>
              <a:lnSpc>
                <a:spcPct val="130000"/>
              </a:lnSpc>
            </a:pPr>
            <a:r>
              <a:rPr lang="nl-NL" dirty="0"/>
              <a:t>Betere aansluiting en afstemming met T-agenda’s </a:t>
            </a:r>
          </a:p>
          <a:p>
            <a:pPr lvl="1">
              <a:lnSpc>
                <a:spcPct val="130000"/>
              </a:lnSpc>
            </a:pPr>
            <a:r>
              <a:rPr lang="nl-NL" dirty="0"/>
              <a:t>Door vertalen generieke indicatoren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en aanvullen met specifieke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Meetbaar maken R-strategieën</a:t>
            </a:r>
            <a:endParaRPr lang="nl-NL" dirty="0"/>
          </a:p>
          <a:p>
            <a:pPr marL="0" indent="0">
              <a:lnSpc>
                <a:spcPct val="13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01008"/>
            <a:ext cx="2152075" cy="212768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03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Ambitie op termijn: CEV rapportage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Kennis laten landen in periodieke rapportage (a la NEV)</a:t>
            </a:r>
            <a:br>
              <a:rPr lang="nl-NL" dirty="0" smtClean="0"/>
            </a:br>
            <a:r>
              <a:rPr lang="nl-NL" dirty="0" smtClean="0"/>
              <a:t>om voortgang transitie CE te volgen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Beyond </a:t>
            </a:r>
            <a:r>
              <a:rPr lang="nl-NL" dirty="0" err="1" smtClean="0"/>
              <a:t>facts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figures</a:t>
            </a:r>
            <a:r>
              <a:rPr lang="nl-NL" dirty="0" smtClean="0"/>
              <a:t>; vraagt ook duiding</a:t>
            </a:r>
          </a:p>
          <a:p>
            <a:pPr lvl="1">
              <a:lnSpc>
                <a:spcPct val="150000"/>
              </a:lnSpc>
            </a:pPr>
            <a:endParaRPr lang="nl-NL" sz="1000" dirty="0"/>
          </a:p>
          <a:p>
            <a:pPr>
              <a:lnSpc>
                <a:spcPct val="150000"/>
              </a:lnSpc>
            </a:pPr>
            <a:r>
              <a:rPr lang="nl-NL" dirty="0" smtClean="0"/>
              <a:t>Vraagt om uitbreiding huidige kennisbasis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Stappen komend jaar in dat licht bezien</a:t>
            </a:r>
          </a:p>
          <a:p>
            <a:pPr>
              <a:lnSpc>
                <a:spcPct val="150000"/>
              </a:lnSpc>
            </a:pPr>
            <a:endParaRPr lang="nl-NL" sz="1000" dirty="0"/>
          </a:p>
          <a:p>
            <a:pPr>
              <a:lnSpc>
                <a:spcPct val="150000"/>
              </a:lnSpc>
            </a:pPr>
            <a:r>
              <a:rPr lang="nl-NL" dirty="0" smtClean="0"/>
              <a:t>Gezamenlijke inzet van kennisinstellingen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CBS, CPB, CML, PBL, RIVM, RVO, RWS en TNO</a:t>
            </a:r>
          </a:p>
          <a:p>
            <a:pPr>
              <a:lnSpc>
                <a:spcPct val="15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588125"/>
            <a:ext cx="3585344" cy="81235"/>
          </a:xfrm>
        </p:spPr>
        <p:txBody>
          <a:bodyPr/>
          <a:lstStyle/>
          <a:p>
            <a:r>
              <a:rPr lang="nl-NL" altLang="nl-NL" dirty="0" smtClean="0"/>
              <a:t>Aldert Hanemaaijer CE Monitoring  </a:t>
            </a:r>
            <a:r>
              <a:rPr lang="nl-NL" altLang="nl-NL" dirty="0" err="1" smtClean="0"/>
              <a:t>tbv</a:t>
            </a:r>
            <a:r>
              <a:rPr lang="nl-NL" altLang="nl-NL" dirty="0" smtClean="0"/>
              <a:t> KIS mei 2018</a:t>
            </a:r>
            <a:endParaRPr lang="nl-NL" alt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269098"/>
            <a:ext cx="2568897" cy="17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0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284288"/>
            <a:ext cx="8478713" cy="444500"/>
          </a:xfrm>
        </p:spPr>
        <p:txBody>
          <a:bodyPr/>
          <a:lstStyle/>
          <a:p>
            <a:r>
              <a:rPr lang="nl-NL" dirty="0" smtClean="0"/>
              <a:t>Wat willen we extra weten voor kennisinfra CE?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R</a:t>
            </a:r>
            <a:r>
              <a:rPr lang="nl-NL" i="1" dirty="0" smtClean="0"/>
              <a:t>elevantie </a:t>
            </a:r>
            <a:r>
              <a:rPr lang="nl-NL" i="1" dirty="0"/>
              <a:t>grondstofstromen</a:t>
            </a:r>
            <a:r>
              <a:rPr lang="nl-NL" dirty="0"/>
              <a:t> </a:t>
            </a:r>
            <a:r>
              <a:rPr lang="nl-NL" sz="1800" dirty="0"/>
              <a:t>(meer dan omvang)</a:t>
            </a:r>
          </a:p>
          <a:p>
            <a:pPr lvl="1"/>
            <a:r>
              <a:rPr lang="nl-NL" dirty="0" smtClean="0"/>
              <a:t>o.b.v</a:t>
            </a:r>
            <a:r>
              <a:rPr lang="nl-NL" dirty="0"/>
              <a:t>. milieudruk, </a:t>
            </a:r>
            <a:r>
              <a:rPr lang="nl-NL" dirty="0" smtClean="0"/>
              <a:t>leveringszekerheid </a:t>
            </a:r>
            <a:r>
              <a:rPr lang="nl-NL" dirty="0"/>
              <a:t>en economische </a:t>
            </a:r>
            <a:r>
              <a:rPr lang="nl-NL" dirty="0" smtClean="0"/>
              <a:t>kansen</a:t>
            </a:r>
            <a:endParaRPr lang="nl-NL" dirty="0"/>
          </a:p>
          <a:p>
            <a:pPr lvl="1"/>
            <a:endParaRPr lang="nl-NL" sz="1000" dirty="0" smtClean="0"/>
          </a:p>
          <a:p>
            <a:pPr lvl="0"/>
            <a:r>
              <a:rPr lang="nl-NL" i="1" dirty="0" smtClean="0"/>
              <a:t>Identificeren van maatregelen</a:t>
            </a:r>
            <a:r>
              <a:rPr lang="nl-NL" dirty="0" smtClean="0"/>
              <a:t> </a:t>
            </a:r>
            <a:r>
              <a:rPr lang="nl-NL" sz="1800" dirty="0"/>
              <a:t>(effecten en kosten)</a:t>
            </a:r>
          </a:p>
          <a:p>
            <a:pPr lvl="1"/>
            <a:r>
              <a:rPr lang="nl-NL" dirty="0" smtClean="0"/>
              <a:t>Hier en daar ligt info (EIB, CE, ...), </a:t>
            </a:r>
            <a:r>
              <a:rPr lang="nl-NL" dirty="0"/>
              <a:t>maar </a:t>
            </a:r>
            <a:r>
              <a:rPr lang="nl-NL" dirty="0" smtClean="0"/>
              <a:t>nog geen </a:t>
            </a:r>
            <a:r>
              <a:rPr lang="nl-NL" dirty="0"/>
              <a:t>volledig </a:t>
            </a:r>
            <a:r>
              <a:rPr lang="nl-NL" dirty="0" smtClean="0"/>
              <a:t>beeld</a:t>
            </a:r>
          </a:p>
          <a:p>
            <a:pPr lvl="1"/>
            <a:endParaRPr lang="nl-NL" sz="1000" dirty="0" smtClean="0"/>
          </a:p>
          <a:p>
            <a:r>
              <a:rPr lang="nl-NL" i="1" dirty="0" smtClean="0"/>
              <a:t>Werking </a:t>
            </a:r>
            <a:r>
              <a:rPr lang="nl-NL" i="1" dirty="0"/>
              <a:t>van </a:t>
            </a:r>
            <a:r>
              <a:rPr lang="nl-NL" i="1" dirty="0" smtClean="0"/>
              <a:t>instrumenten </a:t>
            </a:r>
            <a:r>
              <a:rPr lang="nl-NL" dirty="0" smtClean="0"/>
              <a:t>(vraagt om evaluaties)</a:t>
            </a:r>
            <a:endParaRPr lang="nl-NL" dirty="0"/>
          </a:p>
          <a:p>
            <a:pPr lvl="1"/>
            <a:r>
              <a:rPr lang="nl-NL" dirty="0"/>
              <a:t>Wat werkt wel en niet en onder welke voorwaarden?</a:t>
            </a:r>
          </a:p>
          <a:p>
            <a:pPr lvl="1"/>
            <a:endParaRPr lang="nl-NL" sz="1000" dirty="0" smtClean="0"/>
          </a:p>
          <a:p>
            <a:pPr lvl="0"/>
            <a:r>
              <a:rPr lang="nl-NL" i="1" dirty="0" smtClean="0"/>
              <a:t>Waar zitten de voorraden grondstoffen?</a:t>
            </a:r>
          </a:p>
          <a:p>
            <a:pPr lvl="1"/>
            <a:r>
              <a:rPr lang="nl-NL" dirty="0" smtClean="0"/>
              <a:t>Een </a:t>
            </a:r>
            <a:r>
              <a:rPr lang="nl-NL" dirty="0"/>
              <a:t>systeem van grondstoffenregistratie </a:t>
            </a:r>
            <a:r>
              <a:rPr lang="nl-NL" dirty="0" smtClean="0"/>
              <a:t>kan hierbij helpen </a:t>
            </a:r>
            <a:endParaRPr lang="nl-NL" dirty="0"/>
          </a:p>
          <a:p>
            <a:pPr lvl="0"/>
            <a:endParaRPr lang="nl-NL" sz="1000" i="1" dirty="0" smtClean="0"/>
          </a:p>
          <a:p>
            <a:pPr lvl="0"/>
            <a:r>
              <a:rPr lang="nl-NL" i="1" dirty="0" smtClean="0"/>
              <a:t>Trends en scenario’s-analyses </a:t>
            </a:r>
            <a:r>
              <a:rPr lang="nl-NL" sz="1800" dirty="0" smtClean="0"/>
              <a:t>(modellering)</a:t>
            </a:r>
          </a:p>
          <a:p>
            <a:pPr lvl="1"/>
            <a:r>
              <a:rPr lang="nl-NL" dirty="0" smtClean="0"/>
              <a:t>Wat wordt autonoom verwacht en wat is effect van beleid?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4048" y="6588125"/>
            <a:ext cx="3657352" cy="269875"/>
          </a:xfrm>
        </p:spPr>
        <p:txBody>
          <a:bodyPr/>
          <a:lstStyle/>
          <a:p>
            <a:r>
              <a:rPr lang="nl-NL" altLang="nl-NL" dirty="0" smtClean="0"/>
              <a:t>Aldert Hanemaaijer CE Monitoring  </a:t>
            </a:r>
            <a:r>
              <a:rPr lang="nl-NL" altLang="nl-NL" dirty="0" err="1" smtClean="0"/>
              <a:t>tbv</a:t>
            </a:r>
            <a:r>
              <a:rPr lang="nl-NL" altLang="nl-NL" dirty="0" smtClean="0"/>
              <a:t> KIS mei 2018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1382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97" y="1484784"/>
            <a:ext cx="4569520" cy="45695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5364088" y="2420888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www.pbl.nl/</a:t>
            </a:r>
            <a:br>
              <a:rPr lang="nl-NL" dirty="0" smtClean="0">
                <a:hlinkClick r:id="rId3"/>
              </a:rPr>
            </a:br>
            <a:r>
              <a:rPr lang="nl-NL" dirty="0" smtClean="0">
                <a:hlinkClick r:id="rId3"/>
              </a:rPr>
              <a:t>onderwerpen/circulaire-economie/publicaties/</a:t>
            </a:r>
            <a:br>
              <a:rPr lang="nl-NL" dirty="0" smtClean="0">
                <a:hlinkClick r:id="rId3"/>
              </a:rPr>
            </a:br>
            <a:r>
              <a:rPr lang="nl-NL" dirty="0" smtClean="0">
                <a:hlinkClick r:id="rId3"/>
              </a:rPr>
              <a:t/>
            </a:r>
            <a:br>
              <a:rPr lang="nl-NL" dirty="0" smtClean="0">
                <a:hlinkClick r:id="rId3"/>
              </a:rPr>
            </a:br>
            <a:r>
              <a:rPr lang="nl-NL" dirty="0" smtClean="0">
                <a:hlinkClick r:id="rId3"/>
              </a:rPr>
              <a:t>circulaire-economie-wat-willen-we-weten-en-wat-kunnen-we-meten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a</a:t>
            </a:r>
            <a:r>
              <a:rPr lang="nl-NL" dirty="0" smtClean="0"/>
              <a:t>ldert.hanemaaijer@pbl.nl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460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voor KIS discussie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Evaluatie en doorrekening transitie CE vraagt om meer dan tonnen en euro’s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1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CE beleid moet zich vooral richten op effecten in de keten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1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CE plat slaan tot CO2 is de dood in de pot voor CE beleid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2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van een circulaire economie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44824"/>
            <a:ext cx="4651396" cy="42814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sp>
        <p:nvSpPr>
          <p:cNvPr id="4" name="TextBox 3"/>
          <p:cNvSpPr txBox="1"/>
          <p:nvPr/>
        </p:nvSpPr>
        <p:spPr>
          <a:xfrm>
            <a:off x="6444208" y="2996952"/>
            <a:ext cx="1944217" cy="187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 smtClean="0"/>
              <a:t>Circulaire economie </a:t>
            </a:r>
          </a:p>
          <a:p>
            <a:pPr>
              <a:lnSpc>
                <a:spcPct val="150000"/>
              </a:lnSpc>
            </a:pPr>
            <a:r>
              <a:rPr lang="nl-NL" sz="2000" dirty="0" smtClean="0"/>
              <a:t>is meer dan recycling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9421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aan CBS, PBL en RIVM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844675"/>
            <a:ext cx="8406705" cy="4281488"/>
          </a:xfrm>
        </p:spPr>
        <p:txBody>
          <a:bodyPr/>
          <a:lstStyle/>
          <a:p>
            <a:endParaRPr lang="nl-NL" sz="10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nl-NL" dirty="0" smtClean="0"/>
              <a:t>Ontwikkelen monitoringsysteem en nulmeting, gericht op:</a:t>
            </a:r>
          </a:p>
          <a:p>
            <a:pPr>
              <a:lnSpc>
                <a:spcPct val="130000"/>
              </a:lnSpc>
            </a:pPr>
            <a:endParaRPr lang="nl-NL" sz="1000" dirty="0"/>
          </a:p>
          <a:p>
            <a:pPr>
              <a:lnSpc>
                <a:spcPct val="130000"/>
              </a:lnSpc>
            </a:pPr>
            <a:r>
              <a:rPr lang="nl-NL" dirty="0" smtClean="0"/>
              <a:t>Voortgang van </a:t>
            </a:r>
            <a:r>
              <a:rPr lang="nl-NL" dirty="0"/>
              <a:t>afgesproken </a:t>
            </a:r>
            <a:r>
              <a:rPr lang="nl-NL" dirty="0" smtClean="0"/>
              <a:t>acties </a:t>
            </a:r>
            <a:r>
              <a:rPr lang="nl-NL" dirty="0" err="1" smtClean="0"/>
              <a:t>Rijksbreed</a:t>
            </a:r>
            <a:r>
              <a:rPr lang="nl-NL" dirty="0" smtClean="0"/>
              <a:t> Programma</a:t>
            </a:r>
            <a:endParaRPr lang="nl-NL" dirty="0"/>
          </a:p>
          <a:p>
            <a:pPr>
              <a:lnSpc>
                <a:spcPct val="130000"/>
              </a:lnSpc>
            </a:pPr>
            <a:r>
              <a:rPr lang="nl-NL" dirty="0" smtClean="0"/>
              <a:t>Grondstoffenstromen, milieu- en economische effecten</a:t>
            </a:r>
            <a:endParaRPr lang="nl-NL" dirty="0"/>
          </a:p>
          <a:p>
            <a:pPr>
              <a:lnSpc>
                <a:spcPct val="130000"/>
              </a:lnSpc>
            </a:pPr>
            <a:r>
              <a:rPr lang="nl-NL" dirty="0" smtClean="0"/>
              <a:t>Transitiedynamiek</a:t>
            </a:r>
          </a:p>
          <a:p>
            <a:pPr lvl="2">
              <a:lnSpc>
                <a:spcPct val="130000"/>
              </a:lnSpc>
            </a:pPr>
            <a:r>
              <a:rPr lang="nl-NL" dirty="0" smtClean="0"/>
              <a:t>Voorbij </a:t>
            </a:r>
            <a:r>
              <a:rPr lang="nl-NL" dirty="0"/>
              <a:t>kilotonnen en euro’s</a:t>
            </a:r>
          </a:p>
          <a:p>
            <a:pPr lvl="2">
              <a:lnSpc>
                <a:spcPct val="130000"/>
              </a:lnSpc>
            </a:pPr>
            <a:r>
              <a:rPr lang="nl-NL" dirty="0" smtClean="0"/>
              <a:t>Oog </a:t>
            </a:r>
            <a:r>
              <a:rPr lang="nl-NL" dirty="0"/>
              <a:t>voor innovatie en LT effect</a:t>
            </a:r>
          </a:p>
          <a:p>
            <a:pPr>
              <a:lnSpc>
                <a:spcPct val="130000"/>
              </a:lnSpc>
            </a:pP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Dit is 1</a:t>
            </a:r>
            <a:r>
              <a:rPr lang="nl-NL" baseline="30000" dirty="0" smtClean="0"/>
              <a:t>e</a:t>
            </a:r>
            <a:r>
              <a:rPr lang="nl-NL" dirty="0" smtClean="0"/>
              <a:t> versie, Groeimodel komende jaren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93254"/>
            <a:ext cx="2440494" cy="18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614617" cy="49218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28" y="5373216"/>
            <a:ext cx="242032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Zowel effecten als proces van </a:t>
            </a:r>
            <a:r>
              <a:rPr lang="nl-NL" sz="2800" dirty="0" smtClean="0"/>
              <a:t>belang</a:t>
            </a:r>
            <a:r>
              <a:rPr lang="nl-NL" sz="2800" dirty="0"/>
              <a:t/>
            </a:r>
            <a:br>
              <a:rPr lang="nl-NL" sz="2800" dirty="0"/>
            </a:br>
            <a:endParaRPr lang="nl-NL" altLang="nl-NL" dirty="0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95553"/>
            <a:ext cx="3286160" cy="24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67544" y="191683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Informatie nodig voor voortgang transitie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en </a:t>
            </a:r>
            <a:r>
              <a:rPr lang="nl-NL" sz="2000" dirty="0"/>
              <a:t>om </a:t>
            </a:r>
            <a:r>
              <a:rPr lang="nl-NL" sz="2000" dirty="0" smtClean="0"/>
              <a:t>effectiviteit beleid te bepalen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Effecten in de keten: </a:t>
            </a:r>
            <a:r>
              <a:rPr lang="nl-NL" sz="2000" dirty="0" smtClean="0"/>
              <a:t>tonnen en euro’s</a:t>
            </a:r>
            <a:endParaRPr lang="nl-NL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Materialen, </a:t>
            </a:r>
            <a:r>
              <a:rPr lang="nl-NL" sz="2000" dirty="0"/>
              <a:t>energie, CO2, </a:t>
            </a:r>
            <a:r>
              <a:rPr lang="nl-NL" sz="2000" dirty="0" smtClean="0"/>
              <a:t>etc.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T</a:t>
            </a:r>
            <a:r>
              <a:rPr lang="nl-NL" sz="2000" dirty="0" smtClean="0"/>
              <a:t>oegevoegde waarde, banen, etc.</a:t>
            </a:r>
            <a:endParaRPr lang="nl-NL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Proces: acties, middelen, prestaties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Bijdrage aan innovatie en LT doel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406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al meten en wat nog niet?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/>
              <a:t>Voortgang 200 acties RBP CE in beeld</a:t>
            </a:r>
          </a:p>
          <a:p>
            <a:pPr>
              <a:lnSpc>
                <a:spcPct val="15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Veel bekend over effecten nationaal en per sector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Grondstoffen, </a:t>
            </a:r>
            <a:r>
              <a:rPr lang="nl-NL" dirty="0" err="1" smtClean="0"/>
              <a:t>BKG’s</a:t>
            </a:r>
            <a:r>
              <a:rPr lang="nl-NL" dirty="0" smtClean="0"/>
              <a:t>, afval, recycling en milieudienstverlening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Minder data over andere </a:t>
            </a:r>
            <a:r>
              <a:rPr lang="nl-NL" dirty="0" err="1" smtClean="0"/>
              <a:t>R-en</a:t>
            </a:r>
            <a:r>
              <a:rPr lang="nl-NL" dirty="0" smtClean="0"/>
              <a:t> en op productniveau</a:t>
            </a:r>
          </a:p>
          <a:p>
            <a:pPr>
              <a:lnSpc>
                <a:spcPct val="150000"/>
              </a:lnSpc>
            </a:pPr>
            <a:endParaRPr lang="nl-NL" sz="1000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Nog weinig informatie om</a:t>
            </a:r>
            <a:br>
              <a:rPr lang="nl-NL" dirty="0" smtClean="0"/>
            </a:br>
            <a:r>
              <a:rPr lang="nl-NL" dirty="0" smtClean="0"/>
              <a:t>transitiedynamiek te monitoren</a:t>
            </a:r>
          </a:p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867262"/>
            <a:ext cx="1678489" cy="22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acties gericht op recycling en generiek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87350"/>
            <a:ext cx="5831462" cy="45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Halveringsdoelstelling vraagt nadere uitwerking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nl-NL" sz="1000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Doel uit </a:t>
            </a:r>
            <a:r>
              <a:rPr lang="nl-NL" dirty="0" err="1" smtClean="0"/>
              <a:t>Rijkbreed</a:t>
            </a:r>
            <a:r>
              <a:rPr lang="nl-NL" dirty="0" smtClean="0"/>
              <a:t> Programma CE = halvering primaire abiotisch grondstoffen (metalen, mineralen, fossiel)</a:t>
            </a:r>
          </a:p>
          <a:p>
            <a:pPr>
              <a:lnSpc>
                <a:spcPct val="120000"/>
              </a:lnSpc>
            </a:pPr>
            <a:endParaRPr lang="nl-NL" sz="1000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Nadere uitwerking nodig voor: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Direct gebruik (in NL) en/of ketenperspectief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Perspectief producent en/of consument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Geldt voor totaal of ook per prioriteit?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Meer sturen op achterliggende doelen?</a:t>
            </a:r>
          </a:p>
          <a:p>
            <a:pPr lvl="2">
              <a:lnSpc>
                <a:spcPct val="120000"/>
              </a:lnSpc>
            </a:pPr>
            <a:r>
              <a:rPr lang="nl-NL" dirty="0" smtClean="0"/>
              <a:t>Zoals broeikasgasemissies en leveringszekerheid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Aldert Hanemaaijer CE Monitoring  tbv KIS mei 2018</a:t>
            </a:r>
            <a:endParaRPr lang="nl-NL" alt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356992"/>
            <a:ext cx="2699792" cy="21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976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 03012011-ijsberg">
  <a:themeElements>
    <a:clrScheme name="final 03012011-ijsberg 1">
      <a:dk1>
        <a:srgbClr val="000000"/>
      </a:dk1>
      <a:lt1>
        <a:srgbClr val="FFFFFF"/>
      </a:lt1>
      <a:dk2>
        <a:srgbClr val="007BC7"/>
      </a:dk2>
      <a:lt2>
        <a:srgbClr val="8FCAE7"/>
      </a:lt2>
      <a:accent1>
        <a:srgbClr val="777C0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DBFAA"/>
      </a:accent5>
      <a:accent6>
        <a:srgbClr val="990057"/>
      </a:accent6>
      <a:hlink>
        <a:srgbClr val="FFB612"/>
      </a:hlink>
      <a:folHlink>
        <a:srgbClr val="42145F"/>
      </a:folHlink>
    </a:clrScheme>
    <a:fontScheme name="final 03012011-ijsberg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nal 03012011-ijsberg 1">
        <a:dk1>
          <a:srgbClr val="000000"/>
        </a:dk1>
        <a:lt1>
          <a:srgbClr val="FFFFFF"/>
        </a:lt1>
        <a:dk2>
          <a:srgbClr val="007BC7"/>
        </a:dk2>
        <a:lt2>
          <a:srgbClr val="8FCAE7"/>
        </a:lt2>
        <a:accent1>
          <a:srgbClr val="777C0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DBFAA"/>
        </a:accent5>
        <a:accent6>
          <a:srgbClr val="990057"/>
        </a:accent6>
        <a:hlink>
          <a:srgbClr val="FFB612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ten CE voor Dir overleg 28 nov 17 [Compatibility Mode]" id="{E93DFD2F-F474-45B8-A458-2E2831AF3580}" vid="{9BC82DE2-E7D5-41C9-8844-09086318A5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772</Words>
  <Application>Microsoft Office PowerPoint</Application>
  <PresentationFormat>On-screen Show (4:3)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Verdana</vt:lpstr>
      <vt:lpstr>Wingdings</vt:lpstr>
      <vt:lpstr>final 03012011-ijsberg</vt:lpstr>
      <vt:lpstr>Meten voortgang circulaire economie</vt:lpstr>
      <vt:lpstr>CE gaat om optimaal benutten grondstoffen</vt:lpstr>
      <vt:lpstr>Onderdelen van een circulaire economie</vt:lpstr>
      <vt:lpstr>Opdracht aan CBS, PBL en RIVM</vt:lpstr>
      <vt:lpstr>PowerPoint Presentation</vt:lpstr>
      <vt:lpstr>Zowel effecten als proces van belang </vt:lpstr>
      <vt:lpstr>Wat kunnen we al meten en wat nog niet?</vt:lpstr>
      <vt:lpstr>Veel acties gericht op recycling en generiek</vt:lpstr>
      <vt:lpstr>Halveringsdoelstelling vraagt nadere uitwerking</vt:lpstr>
      <vt:lpstr>Wat willen we weten aan effecten?</vt:lpstr>
      <vt:lpstr>Wat willen we weten aan (kern)prestaties?</vt:lpstr>
      <vt:lpstr>Grondstoffen door de NL economie</vt:lpstr>
      <vt:lpstr>Groot aandeel prioriteiten in totaal effecten</vt:lpstr>
      <vt:lpstr>Wat kunnen we meten aan effecten?</vt:lpstr>
      <vt:lpstr>Wat kunnen we meten aan prestaties?</vt:lpstr>
      <vt:lpstr>Raamwerk voor transitiedynamiek</vt:lpstr>
      <vt:lpstr>Wat willen we weten voor het transitieproces? Middelen en activiteiten </vt:lpstr>
      <vt:lpstr>Wat willen we weten voor transitieproces? Prestaties</vt:lpstr>
      <vt:lpstr>Indicatoren transitieproces vragen om duiding</vt:lpstr>
      <vt:lpstr>Elementen groeimodel komende jaren onderdelen</vt:lpstr>
      <vt:lpstr>Elementen groeimodel komende jaren onderdelen</vt:lpstr>
      <vt:lpstr>Ambitie op termijn: CEV rapportage</vt:lpstr>
      <vt:lpstr>Wat willen we extra weten voor kennisinfra CE?</vt:lpstr>
      <vt:lpstr>PowerPoint Presentation</vt:lpstr>
      <vt:lpstr>Stellingen voor KIS discussie</vt:lpstr>
    </vt:vector>
  </TitlesOfParts>
  <Company>RIVM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 Eggink</dc:creator>
  <cp:lastModifiedBy>Hanemaaijer, Aldert</cp:lastModifiedBy>
  <cp:revision>66</cp:revision>
  <cp:lastPrinted>2017-11-24T14:07:09Z</cp:lastPrinted>
  <dcterms:created xsi:type="dcterms:W3CDTF">2011-01-05T09:55:03Z</dcterms:created>
  <dcterms:modified xsi:type="dcterms:W3CDTF">2018-05-18T12:06:53Z</dcterms:modified>
</cp:coreProperties>
</file>