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17"/>
  </p:notesMasterIdLst>
  <p:handoutMasterIdLst>
    <p:handoutMasterId r:id="rId18"/>
  </p:handoutMasterIdLst>
  <p:sldIdLst>
    <p:sldId id="272" r:id="rId3"/>
    <p:sldId id="296" r:id="rId4"/>
    <p:sldId id="298" r:id="rId5"/>
    <p:sldId id="277" r:id="rId6"/>
    <p:sldId id="281" r:id="rId7"/>
    <p:sldId id="280" r:id="rId8"/>
    <p:sldId id="302" r:id="rId9"/>
    <p:sldId id="279" r:id="rId10"/>
    <p:sldId id="303" r:id="rId11"/>
    <p:sldId id="301" r:id="rId12"/>
    <p:sldId id="282" r:id="rId13"/>
    <p:sldId id="300" r:id="rId14"/>
    <p:sldId id="304" r:id="rId15"/>
    <p:sldId id="284" r:id="rId16"/>
  </p:sldIdLst>
  <p:sldSz cx="9144000" cy="6858000" type="screen4x3"/>
  <p:notesSz cx="6881813" cy="100028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9">
          <p15:clr>
            <a:srgbClr val="A4A3A4"/>
          </p15:clr>
        </p15:guide>
        <p15:guide id="2" orient="horz" pos="147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756">
          <p15:clr>
            <a:srgbClr val="A4A3A4"/>
          </p15:clr>
        </p15:guide>
        <p15:guide id="5" pos="339">
          <p15:clr>
            <a:srgbClr val="A4A3A4"/>
          </p15:clr>
        </p15:guide>
        <p15:guide id="6" pos="56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72"/>
    <a:srgbClr val="000000"/>
    <a:srgbClr val="6AADE4"/>
    <a:srgbClr val="3F9C35"/>
    <a:srgbClr val="FFFFFF"/>
    <a:srgbClr val="34B233"/>
    <a:srgbClr val="292929"/>
    <a:srgbClr val="D5D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563" autoAdjust="0"/>
  </p:normalViewPr>
  <p:slideViewPr>
    <p:cSldViewPr snapToGrid="0" showGuides="1">
      <p:cViewPr varScale="1">
        <p:scale>
          <a:sx n="43" d="100"/>
          <a:sy n="43" d="100"/>
        </p:scale>
        <p:origin x="1502" y="43"/>
      </p:cViewPr>
      <p:guideLst>
        <p:guide orient="horz" pos="1219"/>
        <p:guide orient="horz" pos="147"/>
        <p:guide orient="horz"/>
        <p:guide orient="horz" pos="3756"/>
        <p:guide pos="339"/>
        <p:guide pos="56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DBF61-200F-4538-AC12-DEC08BB888EE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BE1256A5-2EC8-434D-B6A3-CFF908B24F60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err="1" smtClean="0">
              <a:solidFill>
                <a:srgbClr val="000000"/>
              </a:solidFill>
            </a:rPr>
            <a:t>Snel</a:t>
          </a:r>
          <a:endParaRPr lang="en-US" sz="2400" b="1" dirty="0" smtClean="0">
            <a:solidFill>
              <a:srgbClr val="000000"/>
            </a:solidFill>
          </a:endParaRPr>
        </a:p>
        <a:p>
          <a:endParaRPr lang="en-US" sz="2400" dirty="0"/>
        </a:p>
      </dgm:t>
    </dgm:pt>
    <dgm:pt modelId="{B737FBDE-A466-4803-B452-B983B1162D8E}" type="parTrans" cxnId="{91B3D752-0AEA-41DE-A62E-81A1E145B17D}">
      <dgm:prSet/>
      <dgm:spPr/>
      <dgm:t>
        <a:bodyPr/>
        <a:lstStyle/>
        <a:p>
          <a:endParaRPr lang="en-US"/>
        </a:p>
      </dgm:t>
    </dgm:pt>
    <dgm:pt modelId="{DA30735C-69AC-4080-8862-6C8906D9D33D}" type="sibTrans" cxnId="{91B3D752-0AEA-41DE-A62E-81A1E145B17D}">
      <dgm:prSet/>
      <dgm:spPr/>
      <dgm:t>
        <a:bodyPr/>
        <a:lstStyle/>
        <a:p>
          <a:endParaRPr lang="en-US"/>
        </a:p>
      </dgm:t>
    </dgm:pt>
    <dgm:pt modelId="{48AA49F3-5E9A-48CA-9020-9724C67435CB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err="1" smtClean="0">
              <a:solidFill>
                <a:srgbClr val="000000"/>
              </a:solidFill>
            </a:rPr>
            <a:t>Systeem</a:t>
          </a:r>
          <a:r>
            <a:rPr lang="en-US" sz="2400" b="1" dirty="0" smtClean="0">
              <a:solidFill>
                <a:srgbClr val="000000"/>
              </a:solidFill>
            </a:rPr>
            <a:t> breed</a:t>
          </a:r>
        </a:p>
      </dgm:t>
    </dgm:pt>
    <dgm:pt modelId="{068C8DAF-6B99-4B0F-ACBC-D1DD294BBE29}" type="parTrans" cxnId="{59A15DD5-D781-43EB-B918-608B7F9D2606}">
      <dgm:prSet/>
      <dgm:spPr/>
      <dgm:t>
        <a:bodyPr/>
        <a:lstStyle/>
        <a:p>
          <a:endParaRPr lang="en-US"/>
        </a:p>
      </dgm:t>
    </dgm:pt>
    <dgm:pt modelId="{062D9969-CFEF-48B0-926B-3609DDE9C148}" type="sibTrans" cxnId="{59A15DD5-D781-43EB-B918-608B7F9D2606}">
      <dgm:prSet/>
      <dgm:spPr/>
      <dgm:t>
        <a:bodyPr/>
        <a:lstStyle/>
        <a:p>
          <a:endParaRPr lang="en-US"/>
        </a:p>
      </dgm:t>
    </dgm:pt>
    <dgm:pt modelId="{11C3660B-EA86-451D-9D6B-8F5EAA6B2233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Diep-</a:t>
          </a:r>
          <a:r>
            <a:rPr lang="en-US" sz="2400" b="1" dirty="0" err="1" smtClean="0">
              <a:solidFill>
                <a:srgbClr val="000000"/>
              </a:solidFill>
            </a:rPr>
            <a:t>gaand</a:t>
          </a:r>
          <a:endParaRPr lang="en-US" sz="2400" b="1" dirty="0">
            <a:solidFill>
              <a:srgbClr val="000000"/>
            </a:solidFill>
          </a:endParaRPr>
        </a:p>
      </dgm:t>
    </dgm:pt>
    <dgm:pt modelId="{8B1A3A2B-F063-4A5E-98FF-06452D440C0F}" type="parTrans" cxnId="{756F3057-BC99-4758-A61A-2542434EB053}">
      <dgm:prSet/>
      <dgm:spPr/>
      <dgm:t>
        <a:bodyPr/>
        <a:lstStyle/>
        <a:p>
          <a:endParaRPr lang="en-US"/>
        </a:p>
      </dgm:t>
    </dgm:pt>
    <dgm:pt modelId="{F37CBEC0-5A38-407A-B9C4-69E7722F4F8C}" type="sibTrans" cxnId="{756F3057-BC99-4758-A61A-2542434EB053}">
      <dgm:prSet/>
      <dgm:spPr/>
      <dgm:t>
        <a:bodyPr/>
        <a:lstStyle/>
        <a:p>
          <a:endParaRPr lang="en-US"/>
        </a:p>
      </dgm:t>
    </dgm:pt>
    <dgm:pt modelId="{8FFDA345-3C38-42F3-A46B-CDDEB816E717}" type="pres">
      <dgm:prSet presAssocID="{456DBF61-200F-4538-AC12-DEC08BB888EE}" presName="compositeShape" presStyleCnt="0">
        <dgm:presLayoutVars>
          <dgm:chMax val="7"/>
          <dgm:dir/>
          <dgm:resizeHandles val="exact"/>
        </dgm:presLayoutVars>
      </dgm:prSet>
      <dgm:spPr/>
    </dgm:pt>
    <dgm:pt modelId="{1A46789E-9744-4DEB-8379-C188CEFAB89F}" type="pres">
      <dgm:prSet presAssocID="{456DBF61-200F-4538-AC12-DEC08BB888EE}" presName="wedge1" presStyleLbl="node1" presStyleIdx="0" presStyleCnt="3"/>
      <dgm:spPr/>
      <dgm:t>
        <a:bodyPr/>
        <a:lstStyle/>
        <a:p>
          <a:endParaRPr lang="en-US"/>
        </a:p>
      </dgm:t>
    </dgm:pt>
    <dgm:pt modelId="{97A56479-8720-4D8D-A4E9-3E6401BD9E64}" type="pres">
      <dgm:prSet presAssocID="{456DBF61-200F-4538-AC12-DEC08BB888EE}" presName="dummy1a" presStyleCnt="0"/>
      <dgm:spPr/>
    </dgm:pt>
    <dgm:pt modelId="{67388116-5C36-404F-8AB3-1D7F759C8300}" type="pres">
      <dgm:prSet presAssocID="{456DBF61-200F-4538-AC12-DEC08BB888EE}" presName="dummy1b" presStyleCnt="0"/>
      <dgm:spPr/>
    </dgm:pt>
    <dgm:pt modelId="{CFCBE5D9-C243-4E5D-B728-656EEAF8A0BC}" type="pres">
      <dgm:prSet presAssocID="{456DBF61-200F-4538-AC12-DEC08BB888E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782C0-271F-48AC-910C-A520FD496C1B}" type="pres">
      <dgm:prSet presAssocID="{456DBF61-200F-4538-AC12-DEC08BB888EE}" presName="wedge2" presStyleLbl="node1" presStyleIdx="1" presStyleCnt="3" custLinFactNeighborX="-1697"/>
      <dgm:spPr/>
      <dgm:t>
        <a:bodyPr/>
        <a:lstStyle/>
        <a:p>
          <a:endParaRPr lang="en-US"/>
        </a:p>
      </dgm:t>
    </dgm:pt>
    <dgm:pt modelId="{045B996A-CC87-4424-9B5E-367F6F44EBD0}" type="pres">
      <dgm:prSet presAssocID="{456DBF61-200F-4538-AC12-DEC08BB888EE}" presName="dummy2a" presStyleCnt="0"/>
      <dgm:spPr/>
    </dgm:pt>
    <dgm:pt modelId="{71E533CB-F18E-40F1-AB61-7FCF496C7775}" type="pres">
      <dgm:prSet presAssocID="{456DBF61-200F-4538-AC12-DEC08BB888EE}" presName="dummy2b" presStyleCnt="0"/>
      <dgm:spPr/>
    </dgm:pt>
    <dgm:pt modelId="{A7039C4E-5CDE-4488-A014-9CEB1C2B7574}" type="pres">
      <dgm:prSet presAssocID="{456DBF61-200F-4538-AC12-DEC08BB888E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88E78-CAFE-48DE-8403-27CD20C82BF8}" type="pres">
      <dgm:prSet presAssocID="{456DBF61-200F-4538-AC12-DEC08BB888EE}" presName="wedge3" presStyleLbl="node1" presStyleIdx="2" presStyleCnt="3" custScaleY="100206"/>
      <dgm:spPr/>
      <dgm:t>
        <a:bodyPr/>
        <a:lstStyle/>
        <a:p>
          <a:endParaRPr lang="en-US"/>
        </a:p>
      </dgm:t>
    </dgm:pt>
    <dgm:pt modelId="{BE83F862-E7F6-482E-9429-E8DEDB0B49B2}" type="pres">
      <dgm:prSet presAssocID="{456DBF61-200F-4538-AC12-DEC08BB888EE}" presName="dummy3a" presStyleCnt="0"/>
      <dgm:spPr/>
    </dgm:pt>
    <dgm:pt modelId="{267FCEB2-AFD0-4AB3-8E4D-9DED66B68154}" type="pres">
      <dgm:prSet presAssocID="{456DBF61-200F-4538-AC12-DEC08BB888EE}" presName="dummy3b" presStyleCnt="0"/>
      <dgm:spPr/>
    </dgm:pt>
    <dgm:pt modelId="{05026715-F7D0-49F6-989D-4C1FAAD87BCF}" type="pres">
      <dgm:prSet presAssocID="{456DBF61-200F-4538-AC12-DEC08BB888E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21DA0-7CDA-43E9-B99A-68651434AD67}" type="pres">
      <dgm:prSet presAssocID="{DA30735C-69AC-4080-8862-6C8906D9D33D}" presName="arrowWedge1" presStyleLbl="fgSibTrans2D1" presStyleIdx="0" presStyleCnt="3" custLinFactNeighborX="2150" custLinFactNeighborY="13977"/>
      <dgm:spPr/>
    </dgm:pt>
    <dgm:pt modelId="{9493405D-BE67-4C45-9F19-A26FA4336814}" type="pres">
      <dgm:prSet presAssocID="{062D9969-CFEF-48B0-926B-3609DDE9C148}" presName="arrowWedge2" presStyleLbl="fgSibTrans2D1" presStyleIdx="1" presStyleCnt="3" custLinFactNeighborX="-7795" custLinFactNeighborY="-537"/>
      <dgm:spPr/>
    </dgm:pt>
    <dgm:pt modelId="{71B177E2-9DC4-41FD-8067-515EF14C9D7D}" type="pres">
      <dgm:prSet presAssocID="{F37CBEC0-5A38-407A-B9C4-69E7722F4F8C}" presName="arrowWedge3" presStyleLbl="fgSibTrans2D1" presStyleIdx="2" presStyleCnt="3" custLinFactNeighborX="596" custLinFactNeighborY="-9322"/>
      <dgm:spPr/>
    </dgm:pt>
  </dgm:ptLst>
  <dgm:cxnLst>
    <dgm:cxn modelId="{59A15DD5-D781-43EB-B918-608B7F9D2606}" srcId="{456DBF61-200F-4538-AC12-DEC08BB888EE}" destId="{48AA49F3-5E9A-48CA-9020-9724C67435CB}" srcOrd="1" destOrd="0" parTransId="{068C8DAF-6B99-4B0F-ACBC-D1DD294BBE29}" sibTransId="{062D9969-CFEF-48B0-926B-3609DDE9C148}"/>
    <dgm:cxn modelId="{104316FA-3472-43EF-86FE-36C646950C9E}" type="presOf" srcId="{11C3660B-EA86-451D-9D6B-8F5EAA6B2233}" destId="{35388E78-CAFE-48DE-8403-27CD20C82BF8}" srcOrd="0" destOrd="0" presId="urn:microsoft.com/office/officeart/2005/8/layout/cycle8"/>
    <dgm:cxn modelId="{A754B47A-3EFC-44B4-B423-522016ED174F}" type="presOf" srcId="{11C3660B-EA86-451D-9D6B-8F5EAA6B2233}" destId="{05026715-F7D0-49F6-989D-4C1FAAD87BCF}" srcOrd="1" destOrd="0" presId="urn:microsoft.com/office/officeart/2005/8/layout/cycle8"/>
    <dgm:cxn modelId="{756F3057-BC99-4758-A61A-2542434EB053}" srcId="{456DBF61-200F-4538-AC12-DEC08BB888EE}" destId="{11C3660B-EA86-451D-9D6B-8F5EAA6B2233}" srcOrd="2" destOrd="0" parTransId="{8B1A3A2B-F063-4A5E-98FF-06452D440C0F}" sibTransId="{F37CBEC0-5A38-407A-B9C4-69E7722F4F8C}"/>
    <dgm:cxn modelId="{E533469E-99CD-47EF-B58F-28F02B74746D}" type="presOf" srcId="{48AA49F3-5E9A-48CA-9020-9724C67435CB}" destId="{49F782C0-271F-48AC-910C-A520FD496C1B}" srcOrd="0" destOrd="0" presId="urn:microsoft.com/office/officeart/2005/8/layout/cycle8"/>
    <dgm:cxn modelId="{91B3D752-0AEA-41DE-A62E-81A1E145B17D}" srcId="{456DBF61-200F-4538-AC12-DEC08BB888EE}" destId="{BE1256A5-2EC8-434D-B6A3-CFF908B24F60}" srcOrd="0" destOrd="0" parTransId="{B737FBDE-A466-4803-B452-B983B1162D8E}" sibTransId="{DA30735C-69AC-4080-8862-6C8906D9D33D}"/>
    <dgm:cxn modelId="{9D7F81D9-1FF6-4E00-9EE7-00833367C0B7}" type="presOf" srcId="{BE1256A5-2EC8-434D-B6A3-CFF908B24F60}" destId="{CFCBE5D9-C243-4E5D-B728-656EEAF8A0BC}" srcOrd="1" destOrd="0" presId="urn:microsoft.com/office/officeart/2005/8/layout/cycle8"/>
    <dgm:cxn modelId="{A81A1772-3C7B-4BA0-AFB5-C182C5F83FAF}" type="presOf" srcId="{BE1256A5-2EC8-434D-B6A3-CFF908B24F60}" destId="{1A46789E-9744-4DEB-8379-C188CEFAB89F}" srcOrd="0" destOrd="0" presId="urn:microsoft.com/office/officeart/2005/8/layout/cycle8"/>
    <dgm:cxn modelId="{18DCB3DB-E1E4-4E17-A410-EE1DCBCDA3C4}" type="presOf" srcId="{48AA49F3-5E9A-48CA-9020-9724C67435CB}" destId="{A7039C4E-5CDE-4488-A014-9CEB1C2B7574}" srcOrd="1" destOrd="0" presId="urn:microsoft.com/office/officeart/2005/8/layout/cycle8"/>
    <dgm:cxn modelId="{1BFFB49D-272A-4359-B814-D6B08EC2124E}" type="presOf" srcId="{456DBF61-200F-4538-AC12-DEC08BB888EE}" destId="{8FFDA345-3C38-42F3-A46B-CDDEB816E717}" srcOrd="0" destOrd="0" presId="urn:microsoft.com/office/officeart/2005/8/layout/cycle8"/>
    <dgm:cxn modelId="{2FD7C43A-9D60-4812-ADA9-369C163FF955}" type="presParOf" srcId="{8FFDA345-3C38-42F3-A46B-CDDEB816E717}" destId="{1A46789E-9744-4DEB-8379-C188CEFAB89F}" srcOrd="0" destOrd="0" presId="urn:microsoft.com/office/officeart/2005/8/layout/cycle8"/>
    <dgm:cxn modelId="{92328810-AD1C-4DEA-8C73-6F9833C34B73}" type="presParOf" srcId="{8FFDA345-3C38-42F3-A46B-CDDEB816E717}" destId="{97A56479-8720-4D8D-A4E9-3E6401BD9E64}" srcOrd="1" destOrd="0" presId="urn:microsoft.com/office/officeart/2005/8/layout/cycle8"/>
    <dgm:cxn modelId="{DF02D432-8F69-4EE2-B7A3-22CB96405602}" type="presParOf" srcId="{8FFDA345-3C38-42F3-A46B-CDDEB816E717}" destId="{67388116-5C36-404F-8AB3-1D7F759C8300}" srcOrd="2" destOrd="0" presId="urn:microsoft.com/office/officeart/2005/8/layout/cycle8"/>
    <dgm:cxn modelId="{1C27C69F-5C59-4C1C-B7E5-ADFA664BBCEE}" type="presParOf" srcId="{8FFDA345-3C38-42F3-A46B-CDDEB816E717}" destId="{CFCBE5D9-C243-4E5D-B728-656EEAF8A0BC}" srcOrd="3" destOrd="0" presId="urn:microsoft.com/office/officeart/2005/8/layout/cycle8"/>
    <dgm:cxn modelId="{EE52F58F-D70D-45A3-B29C-10568549FCB3}" type="presParOf" srcId="{8FFDA345-3C38-42F3-A46B-CDDEB816E717}" destId="{49F782C0-271F-48AC-910C-A520FD496C1B}" srcOrd="4" destOrd="0" presId="urn:microsoft.com/office/officeart/2005/8/layout/cycle8"/>
    <dgm:cxn modelId="{ED1678AD-5C58-4D63-A900-25CD61C8D0B4}" type="presParOf" srcId="{8FFDA345-3C38-42F3-A46B-CDDEB816E717}" destId="{045B996A-CC87-4424-9B5E-367F6F44EBD0}" srcOrd="5" destOrd="0" presId="urn:microsoft.com/office/officeart/2005/8/layout/cycle8"/>
    <dgm:cxn modelId="{41F1F74C-7B81-4A12-959F-DF7E5909A851}" type="presParOf" srcId="{8FFDA345-3C38-42F3-A46B-CDDEB816E717}" destId="{71E533CB-F18E-40F1-AB61-7FCF496C7775}" srcOrd="6" destOrd="0" presId="urn:microsoft.com/office/officeart/2005/8/layout/cycle8"/>
    <dgm:cxn modelId="{E11A2729-EA75-4BB1-86EA-9919B7FCD7EE}" type="presParOf" srcId="{8FFDA345-3C38-42F3-A46B-CDDEB816E717}" destId="{A7039C4E-5CDE-4488-A014-9CEB1C2B7574}" srcOrd="7" destOrd="0" presId="urn:microsoft.com/office/officeart/2005/8/layout/cycle8"/>
    <dgm:cxn modelId="{0FD974D4-04F1-4FB6-8E86-7B55B6117DBA}" type="presParOf" srcId="{8FFDA345-3C38-42F3-A46B-CDDEB816E717}" destId="{35388E78-CAFE-48DE-8403-27CD20C82BF8}" srcOrd="8" destOrd="0" presId="urn:microsoft.com/office/officeart/2005/8/layout/cycle8"/>
    <dgm:cxn modelId="{8F89A0E7-014E-4D15-A4FF-C26D1ADD9EA4}" type="presParOf" srcId="{8FFDA345-3C38-42F3-A46B-CDDEB816E717}" destId="{BE83F862-E7F6-482E-9429-E8DEDB0B49B2}" srcOrd="9" destOrd="0" presId="urn:microsoft.com/office/officeart/2005/8/layout/cycle8"/>
    <dgm:cxn modelId="{949479C9-5023-4B5E-ACEC-E438F4F985B9}" type="presParOf" srcId="{8FFDA345-3C38-42F3-A46B-CDDEB816E717}" destId="{267FCEB2-AFD0-4AB3-8E4D-9DED66B68154}" srcOrd="10" destOrd="0" presId="urn:microsoft.com/office/officeart/2005/8/layout/cycle8"/>
    <dgm:cxn modelId="{D2294622-3901-498B-B70B-2DE489DF7E0F}" type="presParOf" srcId="{8FFDA345-3C38-42F3-A46B-CDDEB816E717}" destId="{05026715-F7D0-49F6-989D-4C1FAAD87BCF}" srcOrd="11" destOrd="0" presId="urn:microsoft.com/office/officeart/2005/8/layout/cycle8"/>
    <dgm:cxn modelId="{924969BC-3F73-4E6F-B5A4-1898BCE68F46}" type="presParOf" srcId="{8FFDA345-3C38-42F3-A46B-CDDEB816E717}" destId="{22721DA0-7CDA-43E9-B99A-68651434AD67}" srcOrd="12" destOrd="0" presId="urn:microsoft.com/office/officeart/2005/8/layout/cycle8"/>
    <dgm:cxn modelId="{6610196C-37EB-46B4-8F66-0B5D9944B22E}" type="presParOf" srcId="{8FFDA345-3C38-42F3-A46B-CDDEB816E717}" destId="{9493405D-BE67-4C45-9F19-A26FA4336814}" srcOrd="13" destOrd="0" presId="urn:microsoft.com/office/officeart/2005/8/layout/cycle8"/>
    <dgm:cxn modelId="{76A99984-4B99-4C1F-A834-09B5AB44A711}" type="presParOf" srcId="{8FFDA345-3C38-42F3-A46B-CDDEB816E717}" destId="{71B177E2-9DC4-41FD-8067-515EF14C9D7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6789E-9744-4DEB-8379-C188CEFAB89F}">
      <dsp:nvSpPr>
        <dsp:cNvPr id="0" name=""/>
        <dsp:cNvSpPr/>
      </dsp:nvSpPr>
      <dsp:spPr>
        <a:xfrm>
          <a:off x="608572" y="244880"/>
          <a:ext cx="3143685" cy="3143685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err="1" smtClean="0">
              <a:solidFill>
                <a:srgbClr val="000000"/>
              </a:solidFill>
            </a:rPr>
            <a:t>Snel</a:t>
          </a:r>
          <a:endParaRPr lang="en-US" sz="2400" b="1" kern="1200" dirty="0" smtClean="0">
            <a:solidFill>
              <a:srgbClr val="000000"/>
            </a:solidFill>
          </a:endParaRPr>
        </a:p>
        <a:p>
          <a:pPr algn="ctr">
            <a:spcBef>
              <a:spcPct val="0"/>
            </a:spcBef>
          </a:pPr>
          <a:endParaRPr lang="en-US" sz="2400" kern="1200" dirty="0"/>
        </a:p>
      </dsp:txBody>
      <dsp:txXfrm>
        <a:off x="2265369" y="911042"/>
        <a:ext cx="1122744" cy="935620"/>
      </dsp:txXfrm>
    </dsp:sp>
    <dsp:sp modelId="{49F782C0-271F-48AC-910C-A520FD496C1B}">
      <dsp:nvSpPr>
        <dsp:cNvPr id="0" name=""/>
        <dsp:cNvSpPr/>
      </dsp:nvSpPr>
      <dsp:spPr>
        <a:xfrm>
          <a:off x="490478" y="357154"/>
          <a:ext cx="3143685" cy="3143685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394914"/>
            <a:satOff val="0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err="1" smtClean="0">
              <a:solidFill>
                <a:srgbClr val="000000"/>
              </a:solidFill>
            </a:rPr>
            <a:t>Systeem</a:t>
          </a:r>
          <a:r>
            <a:rPr lang="en-US" sz="2400" b="1" kern="1200" dirty="0" smtClean="0">
              <a:solidFill>
                <a:srgbClr val="000000"/>
              </a:solidFill>
            </a:rPr>
            <a:t> breed</a:t>
          </a:r>
        </a:p>
      </dsp:txBody>
      <dsp:txXfrm>
        <a:off x="1238975" y="2396808"/>
        <a:ext cx="1684117" cy="823346"/>
      </dsp:txXfrm>
    </dsp:sp>
    <dsp:sp modelId="{35388E78-CAFE-48DE-8403-27CD20C82BF8}">
      <dsp:nvSpPr>
        <dsp:cNvPr id="0" name=""/>
        <dsp:cNvSpPr/>
      </dsp:nvSpPr>
      <dsp:spPr>
        <a:xfrm>
          <a:off x="479082" y="241642"/>
          <a:ext cx="3143685" cy="3150161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789828"/>
            <a:satOff val="0"/>
            <a:lumOff val="-1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Diep-</a:t>
          </a:r>
          <a:r>
            <a:rPr lang="en-US" sz="2400" b="1" kern="1200" dirty="0" err="1" smtClean="0">
              <a:solidFill>
                <a:srgbClr val="000000"/>
              </a:solidFill>
            </a:rPr>
            <a:t>gaand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843225" y="909176"/>
        <a:ext cx="1122744" cy="937548"/>
      </dsp:txXfrm>
    </dsp:sp>
    <dsp:sp modelId="{22721DA0-7CDA-43E9-B99A-68651434AD67}">
      <dsp:nvSpPr>
        <dsp:cNvPr id="0" name=""/>
        <dsp:cNvSpPr/>
      </dsp:nvSpPr>
      <dsp:spPr>
        <a:xfrm>
          <a:off x="490179" y="544065"/>
          <a:ext cx="3532903" cy="353290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3405D-BE67-4C45-9F19-A26FA4336814}">
      <dsp:nvSpPr>
        <dsp:cNvPr id="0" name=""/>
        <dsp:cNvSpPr/>
      </dsp:nvSpPr>
      <dsp:spPr>
        <a:xfrm>
          <a:off x="20479" y="143375"/>
          <a:ext cx="3532903" cy="353290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5394914"/>
            <a:satOff val="0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177E2-9DC4-41FD-8067-515EF14C9D7D}">
      <dsp:nvSpPr>
        <dsp:cNvPr id="0" name=""/>
        <dsp:cNvSpPr/>
      </dsp:nvSpPr>
      <dsp:spPr>
        <a:xfrm>
          <a:off x="305269" y="-279103"/>
          <a:ext cx="3532903" cy="353290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10789828"/>
            <a:satOff val="0"/>
            <a:lumOff val="-1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E74D81E-045A-41AA-8657-B6C565605B26}" type="datetimeFigureOut">
              <a:rPr lang="nl-NL" smtClean="0"/>
              <a:t>18-5-2018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CA122AB-5622-463B-9322-A053B738BA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943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5577C93-F9CF-4927-9F50-055434CC2C4C}" type="datetimeFigureOut">
              <a:rPr lang="nl-NL" smtClean="0"/>
              <a:t>18-5-2018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0C4D53B-2A5F-46DB-9092-7AB52C1222F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8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5D2F-C69D-4D90-B22B-9B2DC58DBD5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4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4D53B-2A5F-46DB-9092-7AB52C1222F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39787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78633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</a:p>
        </p:txBody>
      </p:sp>
    </p:spTree>
    <p:extLst>
      <p:ext uri="{BB962C8B-B14F-4D97-AF65-F5344CB8AC3E}">
        <p14:creationId xmlns:p14="http://schemas.microsoft.com/office/powerpoint/2010/main" val="42398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vierkan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38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900006" y="226800"/>
            <a:ext cx="504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2" y="1840012"/>
            <a:ext cx="32766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723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oto's met ond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7619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18212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298805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490538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3366170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6241802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490538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3365675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6241802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modelstijl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03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vierkant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399" y="1929600"/>
            <a:ext cx="4104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62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grot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400" y="1402557"/>
            <a:ext cx="84024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015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ande foto's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536400" y="233362"/>
            <a:ext cx="4011352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4827265" y="233362"/>
            <a:ext cx="4104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47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0" y="0"/>
            <a:ext cx="9143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491642" y="230188"/>
            <a:ext cx="8442796" cy="840125"/>
          </a:xfrm>
          <a:noFill/>
          <a:ln w="0"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62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158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37321" y="1752600"/>
            <a:ext cx="8601903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37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7"/>
            <a:ext cx="8442796" cy="8388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538163" y="1933575"/>
            <a:ext cx="8398089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3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/tussenslide met ro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450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slide met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2" name="Tijdelijke aanduiding voor afbeelding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4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1126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39787"/>
          </a:xfrm>
        </p:spPr>
        <p:txBody>
          <a:bodyPr/>
          <a:lstStyle/>
          <a:p>
            <a:r>
              <a:rPr lang="en-GB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4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478633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05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01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39787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78633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Auteursnaam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3536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Vierde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Vijfde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6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93357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96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56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752600"/>
            <a:ext cx="414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138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933575"/>
            <a:ext cx="414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06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538163" y="1828800"/>
            <a:ext cx="8404225" cy="413385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046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tekst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93357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49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5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476251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Auteursnaam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8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1777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38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900006" y="226800"/>
            <a:ext cx="504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2" y="1840012"/>
            <a:ext cx="32766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40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7619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18212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298805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490538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3366170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6241802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490538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3365675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6241802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96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399" y="1929600"/>
            <a:ext cx="4104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76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400" y="1402557"/>
            <a:ext cx="84024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16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536400" y="233362"/>
            <a:ext cx="4011352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4827265" y="233362"/>
            <a:ext cx="4104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8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0" y="0"/>
            <a:ext cx="9143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491642" y="230188"/>
            <a:ext cx="8442796" cy="840125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8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6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37321" y="1752600"/>
            <a:ext cx="8601903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73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01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7"/>
            <a:ext cx="8442796" cy="838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538163" y="1933575"/>
            <a:ext cx="8398089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87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78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12" name="Tijdelijke aanduiding voor afbeelding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4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09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321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752600"/>
            <a:ext cx="414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540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kader met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933575"/>
            <a:ext cx="414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394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538163" y="1828800"/>
            <a:ext cx="8404225" cy="413385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75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 meerder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476251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8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6451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91642" y="230188"/>
            <a:ext cx="8442796" cy="839787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  <a:extLst/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21200" y="1843200"/>
            <a:ext cx="8521188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4"/>
            <a:endParaRPr lang="nl-NL" dirty="0" smtClean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>
          <a:xfrm>
            <a:off x="8521200" y="6372000"/>
            <a:ext cx="468000" cy="164250"/>
          </a:xfrm>
          <a:prstGeom prst="rect">
            <a:avLst/>
          </a:prstGeom>
          <a:noFill/>
        </p:spPr>
        <p:txBody>
          <a:bodyPr wrap="square" tIns="0" rIns="36000" bIns="0" rtlCol="0">
            <a:noAutofit/>
          </a:bodyPr>
          <a:lstStyle>
            <a:lvl1pPr>
              <a:defRPr lang="nl-NL" sz="900" smtClean="0">
                <a:latin typeface="Verdana" pitchFamily="34" charset="0"/>
              </a:defRPr>
            </a:lvl1pPr>
          </a:lstStyle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‹#›</a:t>
            </a:fld>
            <a:endParaRPr lang="nl-NL" dirty="0"/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68" r:id="rId8"/>
    <p:sldLayoutId id="2147483664" r:id="rId9"/>
    <p:sldLayoutId id="2147483653" r:id="rId10"/>
    <p:sldLayoutId id="2147483655" r:id="rId11"/>
    <p:sldLayoutId id="2147483656" r:id="rId12"/>
    <p:sldLayoutId id="2147483657" r:id="rId13"/>
    <p:sldLayoutId id="2147483659" r:id="rId14"/>
    <p:sldLayoutId id="2147483660" r:id="rId15"/>
    <p:sldLayoutId id="2147483661" r:id="rId16"/>
    <p:sldLayoutId id="2147483663" r:id="rId17"/>
    <p:sldLayoutId id="2147483665" r:id="rId18"/>
    <p:sldLayoutId id="2147483654" r:id="rId19"/>
    <p:sldLayoutId id="2147483666" r:id="rId20"/>
    <p:sldLayoutId id="2147483674" r:id="rId21"/>
    <p:sldLayoutId id="2147483713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91642" y="230188"/>
            <a:ext cx="8442796" cy="839787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  <a:extLst/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stijl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21200" y="1843200"/>
            <a:ext cx="8521188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om de </a:t>
            </a:r>
            <a:r>
              <a:rPr lang="en-GB" dirty="0" err="1" smtClean="0"/>
              <a:t>modelstijlen</a:t>
            </a:r>
            <a:r>
              <a:rPr lang="en-GB" dirty="0" smtClean="0"/>
              <a:t> te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Vierde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Vijfde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endParaRPr lang="en-GB" dirty="0" smtClean="0"/>
          </a:p>
        </p:txBody>
      </p:sp>
      <p:sp>
        <p:nvSpPr>
          <p:cNvPr id="4" name="Tijdelijke aanduiding voor dianummer 1"/>
          <p:cNvSpPr>
            <a:spLocks noGrp="1"/>
          </p:cNvSpPr>
          <p:nvPr>
            <p:ph type="sldNum" sz="quarter" idx="4"/>
          </p:nvPr>
        </p:nvSpPr>
        <p:spPr>
          <a:xfrm>
            <a:off x="8520432" y="6370465"/>
            <a:ext cx="468000" cy="164250"/>
          </a:xfrm>
          <a:prstGeom prst="rect">
            <a:avLst/>
          </a:prstGeom>
          <a:noFill/>
        </p:spPr>
        <p:txBody>
          <a:bodyPr wrap="square" tIns="0" rIns="36000" bIns="0" rtlCol="0">
            <a:noAutofit/>
          </a:bodyPr>
          <a:lstStyle>
            <a:lvl1pPr>
              <a:defRPr lang="nl-NL" sz="900" smtClean="0">
                <a:latin typeface="Verdana" pitchFamily="34" charset="0"/>
              </a:defRPr>
            </a:lvl1pPr>
          </a:lstStyle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‹#›</a:t>
            </a:fld>
            <a:endParaRPr lang="en-GB" dirty="0"/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8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  <p:sldLayoutId id="2147483711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Tap5fSadPC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40125"/>
          </a:xfrm>
        </p:spPr>
        <p:txBody>
          <a:bodyPr/>
          <a:lstStyle/>
          <a:p>
            <a:r>
              <a:rPr lang="nl-NL" sz="3600" b="1" dirty="0" smtClean="0"/>
              <a:t>Evaluatie </a:t>
            </a:r>
            <a:r>
              <a:rPr lang="nl-NL" sz="3600" b="1" dirty="0" smtClean="0"/>
              <a:t>paradox en </a:t>
            </a:r>
            <a:r>
              <a:rPr lang="nl-NL" sz="3600" b="1" dirty="0" smtClean="0"/>
              <a:t>small </a:t>
            </a:r>
            <a:r>
              <a:rPr lang="nl-NL" sz="3600" b="1" dirty="0" err="1" smtClean="0"/>
              <a:t>wins</a:t>
            </a:r>
            <a:endParaRPr lang="nl-NL" sz="3600" b="1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692"/>
          <a:stretch>
            <a:fillRect/>
          </a:stretch>
        </p:blipFill>
        <p:spPr/>
      </p:pic>
      <p:pic>
        <p:nvPicPr>
          <p:cNvPr id="4" name="Picture Placeholder 3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14639"/>
          <a:stretch>
            <a:fillRect/>
          </a:stretch>
        </p:blipFill>
        <p:spPr/>
      </p:pic>
      <p:pic>
        <p:nvPicPr>
          <p:cNvPr id="16" name="Picture Placeholder 15"/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8" r="2202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/>
              <a:t>Katrien </a:t>
            </a:r>
            <a:r>
              <a:rPr lang="nl-NL" dirty="0" smtClean="0"/>
              <a:t>Termeer</a:t>
            </a:r>
            <a:endParaRPr lang="nl-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8633" y="2019300"/>
            <a:ext cx="8447087" cy="614561"/>
          </a:xfrm>
        </p:spPr>
        <p:txBody>
          <a:bodyPr/>
          <a:lstStyle/>
          <a:p>
            <a:r>
              <a:rPr lang="nl-NL" dirty="0" smtClean="0"/>
              <a:t>Leerstoelgroep Bestuurskunde </a:t>
            </a:r>
            <a:r>
              <a:rPr lang="nl-NL" dirty="0" smtClean="0"/>
              <a:t>Wageningen</a:t>
            </a:r>
          </a:p>
          <a:p>
            <a:r>
              <a:rPr lang="nl-NL" dirty="0"/>
              <a:t>k</a:t>
            </a:r>
            <a:r>
              <a:rPr lang="nl-NL" dirty="0" smtClean="0"/>
              <a:t>atrien.termeer@wur.nl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528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3600" dirty="0" smtClean="0"/>
              <a:t>Evalueren en small </a:t>
            </a:r>
            <a:r>
              <a:rPr lang="nl-NL" sz="3600" dirty="0" err="1"/>
              <a:t>w</a:t>
            </a:r>
            <a:r>
              <a:rPr lang="nl-NL" sz="3600" dirty="0" err="1" smtClean="0"/>
              <a:t>ins</a:t>
            </a:r>
            <a:endParaRPr lang="nl-NL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Herkennen en waarderen small </a:t>
            </a:r>
            <a:r>
              <a:rPr lang="nl-NL" dirty="0" err="1" smtClean="0"/>
              <a:t>wins</a:t>
            </a:r>
            <a:endParaRPr lang="nl-NL" dirty="0" smtClean="0"/>
          </a:p>
          <a:p>
            <a:r>
              <a:rPr lang="nl-NL" dirty="0" smtClean="0"/>
              <a:t>Analyseren of de juiste aanjaagmechanismes zijn geactiveerd</a:t>
            </a:r>
          </a:p>
          <a:p>
            <a:r>
              <a:rPr lang="nl-NL" dirty="0" smtClean="0"/>
              <a:t>Organiseren dat inzichten terugvloeien in transitie proces waar ze nieuwe small </a:t>
            </a:r>
            <a:r>
              <a:rPr lang="nl-NL" dirty="0" err="1" smtClean="0"/>
              <a:t>wins</a:t>
            </a:r>
            <a:r>
              <a:rPr lang="nl-NL" dirty="0" smtClean="0"/>
              <a:t> kunnen activeren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743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55931"/>
          </a:xfrm>
        </p:spPr>
        <p:txBody>
          <a:bodyPr/>
          <a:lstStyle/>
          <a:p>
            <a:r>
              <a:rPr lang="nl-NL" sz="3600" dirty="0" smtClean="0"/>
              <a:t>Sturings perspectief</a:t>
            </a:r>
            <a:endParaRPr lang="nl-NL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200" y="986119"/>
            <a:ext cx="8521188" cy="493873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sz="2400" dirty="0" smtClean="0"/>
              <a:t>Loslaten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Geen </a:t>
            </a:r>
            <a:r>
              <a:rPr lang="nl-NL" sz="2000" dirty="0"/>
              <a:t>lineair </a:t>
            </a:r>
            <a:r>
              <a:rPr lang="nl-NL" sz="2000" dirty="0" smtClean="0"/>
              <a:t>proces, geen gebruikelijk </a:t>
            </a:r>
            <a:r>
              <a:rPr lang="nl-NL" sz="2000" dirty="0" err="1" smtClean="0"/>
              <a:t>beleidscylcus</a:t>
            </a:r>
            <a:r>
              <a:rPr lang="nl-NL" sz="2000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Reflex van allesomvattend plannen kan averechts werken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Open </a:t>
            </a:r>
            <a:r>
              <a:rPr lang="nl-NL" sz="2000" dirty="0"/>
              <a:t>onderzoekende mind, geduld en </a:t>
            </a:r>
            <a:r>
              <a:rPr lang="nl-NL" sz="2000" dirty="0" smtClean="0"/>
              <a:t>bescheidenheid </a:t>
            </a:r>
          </a:p>
          <a:p>
            <a:pPr>
              <a:spcBef>
                <a:spcPts val="600"/>
              </a:spcBef>
            </a:pPr>
            <a:r>
              <a:rPr lang="nl-NL" sz="2400" dirty="0" smtClean="0"/>
              <a:t>Handelingsperspectief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A</a:t>
            </a:r>
            <a:r>
              <a:rPr lang="nl-NL" sz="2000" dirty="0" smtClean="0"/>
              <a:t>mbities formuleren die prikkelen en ruimte bieden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Small </a:t>
            </a:r>
            <a:r>
              <a:rPr lang="nl-NL" sz="2000" dirty="0" err="1" smtClean="0"/>
              <a:t>wins</a:t>
            </a:r>
            <a:r>
              <a:rPr lang="nl-NL" sz="2000" dirty="0" smtClean="0"/>
              <a:t> signaleren, bevorderen en benutten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Aanjaag mechanismes activeren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Continue monitoren en evalueren</a:t>
            </a:r>
          </a:p>
          <a:p>
            <a:pPr>
              <a:spcBef>
                <a:spcPts val="600"/>
              </a:spcBef>
            </a:pPr>
            <a:r>
              <a:rPr lang="nl-NL" sz="2400" dirty="0" smtClean="0"/>
              <a:t>Alle governance vormen kunnen en moeten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Cruciale interventies in niet lineair proces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V</a:t>
            </a:r>
            <a:r>
              <a:rPr lang="nl-NL" sz="2000" dirty="0" smtClean="0"/>
              <a:t>asthouden energie en bevorderen </a:t>
            </a:r>
            <a:r>
              <a:rPr lang="nl-NL" sz="2000" dirty="0"/>
              <a:t>van voortgang</a:t>
            </a:r>
            <a:endParaRPr lang="nl-NL" sz="2000" dirty="0" smtClean="0"/>
          </a:p>
          <a:p>
            <a:pPr>
              <a:spcBef>
                <a:spcPts val="600"/>
              </a:spcBef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418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9"/>
            <a:ext cx="8442796" cy="720071"/>
          </a:xfrm>
        </p:spPr>
        <p:txBody>
          <a:bodyPr/>
          <a:lstStyle/>
          <a:p>
            <a:r>
              <a:rPr lang="nl-NL" sz="3600" dirty="0" smtClean="0"/>
              <a:t>Inzichten </a:t>
            </a:r>
            <a:r>
              <a:rPr lang="nl-NL" sz="3600" dirty="0" smtClean="0"/>
              <a:t>uit circulaire economie</a:t>
            </a:r>
            <a:endParaRPr lang="nl-NL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200" y="950260"/>
            <a:ext cx="8521188" cy="4974590"/>
          </a:xfrm>
        </p:spPr>
        <p:txBody>
          <a:bodyPr/>
          <a:lstStyle/>
          <a:p>
            <a:r>
              <a:rPr lang="nl-NL" dirty="0" smtClean="0"/>
              <a:t>Transitie was al gaande</a:t>
            </a:r>
          </a:p>
          <a:p>
            <a:r>
              <a:rPr lang="nl-NL" dirty="0" smtClean="0"/>
              <a:t>Ambitie werkt</a:t>
            </a:r>
            <a:r>
              <a:rPr lang="nl-NL" dirty="0"/>
              <a:t>: </a:t>
            </a:r>
            <a:r>
              <a:rPr lang="nl-NL" dirty="0" smtClean="0"/>
              <a:t>aantrekkingskracht, ambiguïteit, urgentie </a:t>
            </a:r>
          </a:p>
          <a:p>
            <a:r>
              <a:rPr lang="nl-NL" dirty="0" smtClean="0"/>
              <a:t>Kritische </a:t>
            </a:r>
            <a:r>
              <a:rPr lang="nl-NL" dirty="0"/>
              <a:t>analyse small </a:t>
            </a:r>
            <a:r>
              <a:rPr lang="nl-NL" dirty="0" err="1"/>
              <a:t>wins</a:t>
            </a:r>
            <a:r>
              <a:rPr lang="nl-NL" dirty="0"/>
              <a:t> (versus </a:t>
            </a:r>
            <a:r>
              <a:rPr lang="nl-NL" dirty="0" err="1"/>
              <a:t>quick</a:t>
            </a:r>
            <a:r>
              <a:rPr lang="nl-NL" dirty="0"/>
              <a:t> </a:t>
            </a:r>
            <a:r>
              <a:rPr lang="nl-NL" dirty="0" err="1" smtClean="0"/>
              <a:t>wins</a:t>
            </a:r>
            <a:r>
              <a:rPr lang="nl-NL" dirty="0" smtClean="0"/>
              <a:t>)</a:t>
            </a:r>
          </a:p>
          <a:p>
            <a:r>
              <a:rPr lang="nl-NL" dirty="0" smtClean="0"/>
              <a:t>Valt veel meer </a:t>
            </a:r>
            <a:r>
              <a:rPr lang="nl-NL" dirty="0"/>
              <a:t>mee te </a:t>
            </a:r>
            <a:r>
              <a:rPr lang="nl-NL" dirty="0" smtClean="0"/>
              <a:t>doen (aanjaagmechanismes) </a:t>
            </a:r>
            <a:endParaRPr lang="nl-NL" dirty="0"/>
          </a:p>
          <a:p>
            <a:r>
              <a:rPr lang="nl-NL" dirty="0" smtClean="0"/>
              <a:t>Geen </a:t>
            </a:r>
            <a:r>
              <a:rPr lang="nl-NL" dirty="0"/>
              <a:t>losse lijstjes </a:t>
            </a:r>
            <a:r>
              <a:rPr lang="nl-NL" dirty="0" smtClean="0"/>
              <a:t>van barrières/interventies</a:t>
            </a:r>
            <a:r>
              <a:rPr lang="nl-NL" dirty="0"/>
              <a:t>, maar deze in </a:t>
            </a:r>
            <a:r>
              <a:rPr lang="nl-NL" dirty="0" smtClean="0"/>
              <a:t>samenhang begrijpen </a:t>
            </a:r>
            <a:r>
              <a:rPr lang="nl-NL" dirty="0"/>
              <a:t>en ze al doende </a:t>
            </a:r>
            <a:r>
              <a:rPr lang="nl-NL" dirty="0" smtClean="0"/>
              <a:t>doorbreken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/>
              <a:t>H</a:t>
            </a:r>
            <a:r>
              <a:rPr lang="nl-NL" dirty="0" smtClean="0"/>
              <a:t>elpt om actiepunten </a:t>
            </a:r>
            <a:r>
              <a:rPr lang="nl-NL" dirty="0"/>
              <a:t>te ontdoen van </a:t>
            </a:r>
            <a:r>
              <a:rPr lang="nl-NL" dirty="0" smtClean="0"/>
              <a:t>abstracties </a:t>
            </a:r>
          </a:p>
          <a:p>
            <a:r>
              <a:rPr lang="nl-NL" dirty="0" smtClean="0"/>
              <a:t>Risico op achterover </a:t>
            </a:r>
            <a:r>
              <a:rPr lang="nl-NL" dirty="0"/>
              <a:t>leunen en wachten op de overheid</a:t>
            </a:r>
          </a:p>
          <a:p>
            <a:r>
              <a:rPr lang="nl-NL" dirty="0" smtClean="0"/>
              <a:t>Verbindingen tussen transities als aanjaagmechanisme</a:t>
            </a:r>
          </a:p>
          <a:p>
            <a:r>
              <a:rPr lang="nl-NL" dirty="0" smtClean="0"/>
              <a:t>Belang </a:t>
            </a:r>
            <a:r>
              <a:rPr lang="nl-NL" dirty="0"/>
              <a:t>stabiliteit en volhouden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5965E0-7062-474C-8671-DB3A3CE669B0}" type="slidenum">
              <a:rPr kumimoji="0" 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989012"/>
          </a:xfrm>
        </p:spPr>
        <p:txBody>
          <a:bodyPr/>
          <a:lstStyle/>
          <a:p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 smtClean="0"/>
              <a:t>Stellingen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/>
            </a:r>
            <a:br>
              <a:rPr lang="nl-NL" sz="4400" dirty="0"/>
            </a:br>
            <a:endParaRPr lang="nl-NL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sz="2800" dirty="0"/>
              <a:t>Transitie circulaire economie is niet te vangen in een lineair </a:t>
            </a:r>
            <a:r>
              <a:rPr lang="nl-NL" sz="2800" dirty="0" smtClean="0"/>
              <a:t>monitoringsproces</a:t>
            </a:r>
          </a:p>
          <a:p>
            <a:r>
              <a:rPr lang="nl-NL" sz="2800" dirty="0" smtClean="0"/>
              <a:t>De overheid kan veel meer met small </a:t>
            </a:r>
            <a:r>
              <a:rPr lang="nl-NL" sz="2800" dirty="0" err="1" smtClean="0"/>
              <a:t>wins</a:t>
            </a:r>
            <a:r>
              <a:rPr lang="nl-NL" sz="2800" dirty="0" smtClean="0"/>
              <a:t> doen</a:t>
            </a:r>
          </a:p>
          <a:p>
            <a:r>
              <a:rPr lang="nl-NL" sz="2800" dirty="0" smtClean="0"/>
              <a:t>Het concept small </a:t>
            </a:r>
            <a:r>
              <a:rPr lang="nl-NL" sz="2800" dirty="0" err="1" smtClean="0"/>
              <a:t>wins</a:t>
            </a:r>
            <a:r>
              <a:rPr lang="nl-NL" sz="2800" dirty="0" smtClean="0"/>
              <a:t> dekt de lading niet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5965E0-7062-474C-8671-DB3A3CE669B0}" type="slidenum">
              <a:rPr kumimoji="0" 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39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791650"/>
          </a:xfrm>
        </p:spPr>
        <p:txBody>
          <a:bodyPr/>
          <a:lstStyle/>
          <a:p>
            <a:r>
              <a:rPr lang="nl-NL" dirty="0" smtClean="0"/>
              <a:t>Dank!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86871" y="4338918"/>
            <a:ext cx="8555204" cy="236668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lnSpc>
                <a:spcPts val="1900"/>
              </a:lnSpc>
              <a:spcBef>
                <a:spcPts val="600"/>
              </a:spcBef>
              <a:spcAft>
                <a:spcPts val="1000"/>
              </a:spcAft>
            </a:pP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Termeer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CJAM, A Dewulf (2017) </a:t>
            </a:r>
            <a:r>
              <a:rPr lang="nl-N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Mogelijkheden van de ‘small </a:t>
            </a:r>
            <a:r>
              <a:rPr lang="nl-NL" sz="1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wins</a:t>
            </a:r>
            <a:r>
              <a:rPr lang="nl-N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nl-NL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aanpak voor </a:t>
            </a:r>
            <a:r>
              <a:rPr lang="nl-N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de transitie opgaven van </a:t>
            </a:r>
            <a:r>
              <a:rPr lang="nl-NL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het </a:t>
            </a:r>
            <a:r>
              <a:rPr lang="nl-N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Ministerie van Infrastructuur en </a:t>
            </a:r>
            <a:r>
              <a:rPr lang="nl-NL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Waterstaat</a:t>
            </a:r>
            <a:r>
              <a:rPr lang="nl-NL" sz="1400" dirty="0">
                <a:ea typeface="Calibri" panose="020F0502020204030204" pitchFamily="34" charset="0"/>
                <a:cs typeface="Times New Roman" panose="02020603050405020304" pitchFamily="18" charset="0"/>
              </a:rPr>
              <a:t>. https://www.wur.nl/en/newsarticle/Rapport-small-wins-aanpak-voor-de-transitie-opgaven.htm</a:t>
            </a:r>
            <a:endParaRPr lang="en-GB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  <a:spcBef>
                <a:spcPts val="600"/>
              </a:spcBef>
              <a:spcAft>
                <a:spcPts val="1000"/>
              </a:spcAft>
            </a:pP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Termeer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, CJAM, A Dewulf &amp; </a:t>
            </a: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 Biesbroek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(2017</a:t>
            </a: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Transformational </a:t>
            </a: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change: governance interventions for climate change adaptation from a continuous change perspective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, Journal of Environmental Planning and Management, 60:4, 558-576, DOI: </a:t>
            </a:r>
            <a:r>
              <a:rPr lang="en-GB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10.1080/09640568.2016.1168288</a:t>
            </a:r>
            <a:endParaRPr lang="nl-NL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r="18500"/>
          <a:stretch>
            <a:fillRect/>
          </a:stretch>
        </p:blipFill>
        <p:spPr>
          <a:xfrm>
            <a:off x="4338917" y="90795"/>
            <a:ext cx="4409487" cy="4248123"/>
          </a:xfrm>
        </p:spPr>
      </p:pic>
    </p:spTree>
    <p:extLst>
      <p:ext uri="{BB962C8B-B14F-4D97-AF65-F5344CB8AC3E}">
        <p14:creationId xmlns:p14="http://schemas.microsoft.com/office/powerpoint/2010/main" val="14260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20432" y="6370465"/>
            <a:ext cx="468000" cy="16425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en-GB" smtClean="0"/>
              <a:pPr algn="r">
                <a:lnSpc>
                  <a:spcPts val="1200"/>
                </a:lnSpc>
              </a:pPr>
              <a:t>2</a:t>
            </a:fld>
            <a:endParaRPr lang="en-GB" dirty="0"/>
          </a:p>
        </p:txBody>
      </p:sp>
      <p:sp>
        <p:nvSpPr>
          <p:cNvPr id="6" name="Explosion 1 5"/>
          <p:cNvSpPr/>
          <p:nvPr/>
        </p:nvSpPr>
        <p:spPr>
          <a:xfrm>
            <a:off x="2413000" y="1035277"/>
            <a:ext cx="4483100" cy="482869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2400" b="1" dirty="0" smtClean="0">
              <a:solidFill>
                <a:srgbClr val="FFFFFF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FFFFFF"/>
                </a:solidFill>
              </a:rPr>
              <a:t>Wicked problems</a:t>
            </a:r>
          </a:p>
          <a:p>
            <a:pPr algn="ctr"/>
            <a:endParaRPr lang="en-GB" sz="2400" b="1" dirty="0" smtClean="0">
              <a:solidFill>
                <a:srgbClr val="FFFF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7083" y="1683795"/>
            <a:ext cx="2364086" cy="1153072"/>
          </a:xfrm>
          <a:prstGeom prst="wedgeRoundRectCallout">
            <a:avLst>
              <a:gd name="adj1" fmla="val 91843"/>
              <a:gd name="adj2" fmla="val 60419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Het </a:t>
            </a:r>
            <a:r>
              <a:rPr lang="en-GB" sz="2000" dirty="0" err="1" smtClean="0">
                <a:solidFill>
                  <a:schemeClr val="bg1"/>
                </a:solidFill>
              </a:rPr>
              <a:t>probeem</a:t>
            </a:r>
            <a:r>
              <a:rPr lang="en-GB" sz="2000" dirty="0" smtClean="0">
                <a:solidFill>
                  <a:schemeClr val="bg1"/>
                </a:solidFill>
              </a:rPr>
              <a:t> is wat is het </a:t>
            </a:r>
            <a:r>
              <a:rPr lang="en-GB" sz="2000" dirty="0" err="1" smtClean="0">
                <a:solidFill>
                  <a:schemeClr val="bg1"/>
                </a:solidFill>
              </a:rPr>
              <a:t>probleem</a:t>
            </a:r>
            <a:r>
              <a:rPr lang="en-GB" sz="2000" dirty="0" smtClean="0">
                <a:solidFill>
                  <a:schemeClr val="bg1"/>
                </a:solidFill>
              </a:rPr>
              <a:t>?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3428" y="4594842"/>
            <a:ext cx="3160545" cy="1493590"/>
          </a:xfrm>
          <a:prstGeom prst="wedgeRoundRectCallout">
            <a:avLst>
              <a:gd name="adj1" fmla="val 65929"/>
              <a:gd name="adj2" fmla="val -99099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</a:rPr>
              <a:t>Inzichten in probleem ontstaan tijdens uitvoeren van oplossingen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348860" y="458741"/>
            <a:ext cx="2383074" cy="1153072"/>
          </a:xfrm>
          <a:prstGeom prst="wedgeRoundRectCallout">
            <a:avLst>
              <a:gd name="adj1" fmla="val -72273"/>
              <a:gd name="adj2" fmla="val 102806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bg1"/>
                </a:solidFill>
              </a:rPr>
              <a:t>Geen</a:t>
            </a:r>
            <a:r>
              <a:rPr lang="en-GB" sz="2000" dirty="0" smtClean="0">
                <a:solidFill>
                  <a:schemeClr val="bg1"/>
                </a:solidFill>
              </a:rPr>
              <a:t> stop </a:t>
            </a:r>
            <a:r>
              <a:rPr lang="en-GB" sz="2000" dirty="0">
                <a:solidFill>
                  <a:schemeClr val="bg1"/>
                </a:solidFill>
              </a:rPr>
              <a:t>regel, </a:t>
            </a:r>
            <a:r>
              <a:rPr lang="en-GB" sz="2000" dirty="0" smtClean="0">
                <a:solidFill>
                  <a:schemeClr val="bg1"/>
                </a:solidFill>
              </a:rPr>
              <a:t>het </a:t>
            </a:r>
            <a:r>
              <a:rPr lang="en-GB" sz="2000" dirty="0" err="1" smtClean="0">
                <a:solidFill>
                  <a:schemeClr val="bg1"/>
                </a:solidFill>
              </a:rPr>
              <a:t>kan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altijd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beter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736515" y="3435558"/>
            <a:ext cx="2354688" cy="1153072"/>
          </a:xfrm>
          <a:prstGeom prst="wedgeRoundRectCallout">
            <a:avLst>
              <a:gd name="adj1" fmla="val -91324"/>
              <a:gd name="adj2" fmla="val -65280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Heftige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err="1">
                <a:solidFill>
                  <a:schemeClr val="bg1"/>
                </a:solidFill>
              </a:rPr>
              <a:t>e</a:t>
            </a:r>
            <a:r>
              <a:rPr lang="en-GB" sz="2000" dirty="0" err="1" smtClean="0">
                <a:solidFill>
                  <a:schemeClr val="bg1"/>
                </a:solidFill>
              </a:rPr>
              <a:t>moties</a:t>
            </a:r>
            <a:r>
              <a:rPr lang="en-GB" sz="2000" dirty="0" smtClean="0">
                <a:solidFill>
                  <a:schemeClr val="bg1"/>
                </a:solidFill>
              </a:rPr>
              <a:t> en 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err="1" smtClean="0">
                <a:solidFill>
                  <a:schemeClr val="bg1"/>
                </a:solidFill>
              </a:rPr>
              <a:t>betrokkenheid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980776" y="222724"/>
            <a:ext cx="3068288" cy="812553"/>
          </a:xfrm>
          <a:prstGeom prst="wedgeRoundRectCallout">
            <a:avLst>
              <a:gd name="adj1" fmla="val 43084"/>
              <a:gd name="adj2" fmla="val 162619"/>
              <a:gd name="adj3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bg1"/>
                </a:solidFill>
              </a:rPr>
              <a:t>Variatie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actoren</a:t>
            </a:r>
            <a:r>
              <a:rPr lang="en-GB" sz="2000" dirty="0" smtClean="0">
                <a:solidFill>
                  <a:schemeClr val="bg1"/>
                </a:solidFill>
              </a:rPr>
              <a:t>, </a:t>
            </a:r>
            <a:r>
              <a:rPr lang="en-GB" sz="2000" dirty="0" err="1" smtClean="0">
                <a:solidFill>
                  <a:schemeClr val="bg1"/>
                </a:solidFill>
              </a:rPr>
              <a:t>normen</a:t>
            </a:r>
            <a:r>
              <a:rPr lang="en-GB" sz="2000" dirty="0" smtClean="0">
                <a:solidFill>
                  <a:schemeClr val="bg1"/>
                </a:solidFill>
              </a:rPr>
              <a:t> en </a:t>
            </a:r>
            <a:r>
              <a:rPr lang="en-GB" sz="2000" dirty="0" err="1" smtClean="0">
                <a:solidFill>
                  <a:schemeClr val="bg1"/>
                </a:solidFill>
              </a:rPr>
              <a:t>feiten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154" y="4710294"/>
            <a:ext cx="3060457" cy="21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sz="3600" dirty="0" smtClean="0"/>
              <a:t>De </a:t>
            </a:r>
            <a:r>
              <a:rPr lang="en-GB" sz="3600" dirty="0" err="1" smtClean="0"/>
              <a:t>evaluatie</a:t>
            </a:r>
            <a:r>
              <a:rPr lang="en-GB" sz="3600" dirty="0" smtClean="0"/>
              <a:t> paradox 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200" y="1398494"/>
            <a:ext cx="8521188" cy="4526355"/>
          </a:xfrm>
        </p:spPr>
        <p:txBody>
          <a:bodyPr/>
          <a:lstStyle/>
          <a:p>
            <a:r>
              <a:rPr lang="nl-NL" sz="2400" dirty="0" smtClean="0">
                <a:latin typeface="Verdana"/>
                <a:ea typeface="Calibri"/>
                <a:cs typeface="Times New Roman"/>
              </a:rPr>
              <a:t>Evalueren van beleid voor problemen die ‘geen stopregel’ kennen en waarvoor geldt dat ‘aanvullende aandacht de kans vergroot op betere oplossingen’</a:t>
            </a:r>
          </a:p>
          <a:p>
            <a:r>
              <a:rPr lang="nl-NL" sz="2400" dirty="0" smtClean="0">
                <a:latin typeface="Verdana"/>
                <a:ea typeface="Calibri"/>
                <a:cs typeface="Times New Roman"/>
              </a:rPr>
              <a:t>Uiteenlopende perspectieven en waardeoordelen over problemen en oplossingen </a:t>
            </a:r>
          </a:p>
          <a:p>
            <a:r>
              <a:rPr lang="nl-NL" sz="2400" dirty="0" smtClean="0"/>
              <a:t>Fragmentatie: geen enkele actor heeft een overzicht van alle interventies </a:t>
            </a:r>
          </a:p>
          <a:p>
            <a:r>
              <a:rPr lang="nl-NL" sz="2400" dirty="0" smtClean="0"/>
              <a:t>Onvoorziene effecten: oplossing van vandaag</a:t>
            </a:r>
            <a:r>
              <a:rPr lang="nl-NL" sz="2400" dirty="0"/>
              <a:t> </a:t>
            </a:r>
            <a:r>
              <a:rPr lang="nl-NL" sz="2400" dirty="0" smtClean="0"/>
              <a:t>is  probleem van morgen  </a:t>
            </a:r>
          </a:p>
          <a:p>
            <a:r>
              <a:rPr lang="nl-NL" sz="2400" dirty="0" smtClean="0"/>
              <a:t>Lange termijn effecten, inclusief onzekerheden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5965E0-7062-474C-8671-DB3A3CE669B0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43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3600" dirty="0" smtClean="0"/>
              <a:t>‘Small </a:t>
            </a:r>
            <a:r>
              <a:rPr lang="nl-NL" sz="3600" dirty="0" err="1" smtClean="0"/>
              <a:t>wins</a:t>
            </a:r>
            <a:r>
              <a:rPr lang="nl-NL" sz="3600" dirty="0" smtClean="0"/>
              <a:t>’ perspectief</a:t>
            </a:r>
            <a:endParaRPr lang="nl-NL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1200" y="1237130"/>
            <a:ext cx="8521188" cy="4687720"/>
          </a:xfrm>
        </p:spPr>
        <p:txBody>
          <a:bodyPr/>
          <a:lstStyle/>
          <a:p>
            <a:r>
              <a:rPr lang="nl-NL" dirty="0" smtClean="0"/>
              <a:t>Transities als continue niet-</a:t>
            </a:r>
            <a:r>
              <a:rPr lang="nl-NL" dirty="0"/>
              <a:t>l</a:t>
            </a:r>
            <a:r>
              <a:rPr lang="nl-NL" dirty="0" smtClean="0"/>
              <a:t>ineaire verandering</a:t>
            </a:r>
          </a:p>
          <a:p>
            <a:r>
              <a:rPr lang="nl-NL" dirty="0" smtClean="0"/>
              <a:t>Voortgang </a:t>
            </a:r>
            <a:r>
              <a:rPr lang="nl-NL" dirty="0"/>
              <a:t>boeken d.m.v. kleine betekenisvolle </a:t>
            </a:r>
            <a:r>
              <a:rPr lang="nl-NL" dirty="0" smtClean="0"/>
              <a:t>stapjes</a:t>
            </a:r>
          </a:p>
          <a:p>
            <a:r>
              <a:rPr lang="nl-NL" dirty="0" err="1" smtClean="0"/>
              <a:t>Weick</a:t>
            </a:r>
            <a:r>
              <a:rPr lang="nl-NL" dirty="0" smtClean="0"/>
              <a:t> and Lindblom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92705585"/>
              </p:ext>
            </p:extLst>
          </p:nvPr>
        </p:nvGraphicFramePr>
        <p:xfrm>
          <a:off x="3227295" y="2958353"/>
          <a:ext cx="4231340" cy="374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3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15153"/>
            <a:ext cx="8442796" cy="80682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600" dirty="0" smtClean="0"/>
              <a:t>Waarom small </a:t>
            </a:r>
            <a:r>
              <a:rPr lang="nl-NL" sz="3600" dirty="0" err="1" smtClean="0"/>
              <a:t>wins</a:t>
            </a:r>
            <a:r>
              <a:rPr lang="nl-NL" sz="3600" dirty="0" smtClean="0"/>
              <a:t>?</a:t>
            </a:r>
            <a:endParaRPr lang="nl-NL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1200" y="1147482"/>
            <a:ext cx="8521188" cy="477736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dirty="0"/>
              <a:t>Leren: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n</a:t>
            </a:r>
            <a:r>
              <a:rPr lang="nl-NL" sz="2000" dirty="0" smtClean="0"/>
              <a:t>iet blijven steken in abstractie</a:t>
            </a:r>
          </a:p>
          <a:p>
            <a:pPr lvl="1">
              <a:spcBef>
                <a:spcPts val="600"/>
              </a:spcBef>
            </a:pPr>
            <a:r>
              <a:rPr lang="nl-NL" sz="2000" dirty="0"/>
              <a:t>s</a:t>
            </a:r>
            <a:r>
              <a:rPr lang="nl-NL" sz="2000" dirty="0" smtClean="0"/>
              <a:t>nel zichtbare resultaten</a:t>
            </a:r>
            <a:endParaRPr lang="nl-NL" dirty="0"/>
          </a:p>
          <a:p>
            <a:pPr>
              <a:spcBef>
                <a:spcPts val="600"/>
              </a:spcBef>
            </a:pPr>
            <a:r>
              <a:rPr lang="nl-NL" dirty="0" smtClean="0"/>
              <a:t>Diepgaander: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kleinere </a:t>
            </a:r>
            <a:r>
              <a:rPr lang="nl-NL" sz="2000" dirty="0"/>
              <a:t>schaal houdt mensen </a:t>
            </a:r>
            <a:r>
              <a:rPr lang="nl-NL" sz="2000" dirty="0" smtClean="0"/>
              <a:t>scherp</a:t>
            </a:r>
          </a:p>
          <a:p>
            <a:pPr lvl="1">
              <a:spcBef>
                <a:spcPts val="0"/>
              </a:spcBef>
            </a:pPr>
            <a:r>
              <a:rPr lang="nl-NL" sz="2000" dirty="0" smtClean="0"/>
              <a:t>voorkomt cynisme of verlamming</a:t>
            </a:r>
            <a:endParaRPr lang="nl-NL" sz="2000" dirty="0"/>
          </a:p>
          <a:p>
            <a:pPr>
              <a:spcBef>
                <a:spcPts val="600"/>
              </a:spcBef>
            </a:pPr>
            <a:r>
              <a:rPr lang="nl-NL" sz="2400" dirty="0" smtClean="0"/>
              <a:t>Sneller: </a:t>
            </a:r>
          </a:p>
          <a:p>
            <a:pPr lvl="1">
              <a:spcBef>
                <a:spcPts val="600"/>
              </a:spcBef>
            </a:pPr>
            <a:r>
              <a:rPr lang="nl-NL" sz="2000" dirty="0" smtClean="0"/>
              <a:t>door </a:t>
            </a:r>
            <a:r>
              <a:rPr lang="nl-NL" sz="2000" dirty="0"/>
              <a:t>kleine omvang minder (politieke) </a:t>
            </a:r>
            <a:r>
              <a:rPr lang="nl-NL" sz="2000" dirty="0" smtClean="0"/>
              <a:t>risico's</a:t>
            </a:r>
          </a:p>
          <a:p>
            <a:pPr lvl="1">
              <a:spcBef>
                <a:spcPts val="0"/>
              </a:spcBef>
            </a:pPr>
            <a:r>
              <a:rPr lang="nl-NL" sz="2000" dirty="0"/>
              <a:t>o</a:t>
            </a:r>
            <a:r>
              <a:rPr lang="nl-NL" sz="2000" dirty="0" smtClean="0"/>
              <a:t>nder de radar: minder </a:t>
            </a:r>
            <a:r>
              <a:rPr lang="nl-NL" sz="2000" dirty="0"/>
              <a:t>weerstand </a:t>
            </a:r>
            <a:r>
              <a:rPr lang="nl-NL" sz="2000" dirty="0" smtClean="0"/>
              <a:t>en media-aandacht</a:t>
            </a:r>
          </a:p>
          <a:p>
            <a:pPr lvl="1">
              <a:spcBef>
                <a:spcPts val="0"/>
              </a:spcBef>
            </a:pPr>
            <a:r>
              <a:rPr lang="nl-NL" sz="2000" dirty="0" smtClean="0"/>
              <a:t>starten met onvolledigere informatie</a:t>
            </a:r>
          </a:p>
          <a:p>
            <a:r>
              <a:rPr lang="nl-NL" dirty="0" err="1" smtClean="0"/>
              <a:t>Systeembreed</a:t>
            </a:r>
            <a:r>
              <a:rPr lang="nl-NL" dirty="0" smtClean="0"/>
              <a:t>: </a:t>
            </a:r>
          </a:p>
          <a:p>
            <a:pPr lvl="1"/>
            <a:r>
              <a:rPr lang="nl-NL" sz="2000" dirty="0" smtClean="0"/>
              <a:t>In </a:t>
            </a:r>
            <a:r>
              <a:rPr lang="nl-NL" sz="2000" dirty="0"/>
              <a:t>complexe niet-lineaire systemen kunnen kleine stapjes resoneren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7275" y="6372225"/>
            <a:ext cx="466725" cy="163513"/>
          </a:xfrm>
        </p:spPr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87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Wat zijn small </a:t>
            </a:r>
            <a:r>
              <a:rPr lang="nl-NL" sz="3600" dirty="0" err="1" smtClean="0"/>
              <a:t>wins</a:t>
            </a:r>
            <a:r>
              <a:rPr lang="nl-NL" sz="3600" dirty="0" smtClean="0"/>
              <a:t>?</a:t>
            </a:r>
            <a:endParaRPr lang="nl-NL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6</a:t>
            </a:fld>
            <a:endParaRPr lang="nl-NL" dirty="0"/>
          </a:p>
        </p:txBody>
      </p:sp>
      <p:pic>
        <p:nvPicPr>
          <p:cNvPr id="2" name="Tap5fSadPC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1642" y="1359412"/>
            <a:ext cx="8396711" cy="472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642" y="230189"/>
            <a:ext cx="8442796" cy="840125"/>
          </a:xfrm>
        </p:spPr>
        <p:txBody>
          <a:bodyPr/>
          <a:lstStyle/>
          <a:p>
            <a:r>
              <a:rPr lang="nl-NL" sz="3600" dirty="0" smtClean="0"/>
              <a:t>Kenmerken small </a:t>
            </a:r>
            <a:r>
              <a:rPr lang="nl-NL" sz="3600" dirty="0" err="1" smtClean="0"/>
              <a:t>wins</a:t>
            </a:r>
            <a:r>
              <a:rPr lang="nl-NL" sz="3600" dirty="0" smtClean="0"/>
              <a:t>?</a:t>
            </a:r>
            <a:endParaRPr lang="nl-NL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1200" y="1153603"/>
            <a:ext cx="8521188" cy="4771246"/>
          </a:xfrm>
        </p:spPr>
        <p:txBody>
          <a:bodyPr/>
          <a:lstStyle/>
          <a:p>
            <a:r>
              <a:rPr lang="nl-NL" dirty="0" smtClean="0"/>
              <a:t>Kleine </a:t>
            </a:r>
            <a:r>
              <a:rPr lang="nl-NL" dirty="0"/>
              <a:t>stap op weg naar systeemverandering </a:t>
            </a:r>
          </a:p>
          <a:p>
            <a:r>
              <a:rPr lang="nl-NL" dirty="0" smtClean="0"/>
              <a:t>Tastbare </a:t>
            </a:r>
            <a:r>
              <a:rPr lang="nl-NL" dirty="0"/>
              <a:t>resultaten voor direct betrokkenen</a:t>
            </a:r>
          </a:p>
          <a:p>
            <a:r>
              <a:rPr lang="nl-NL" dirty="0" smtClean="0"/>
              <a:t>(Radicaal</a:t>
            </a:r>
            <a:r>
              <a:rPr lang="nl-NL" dirty="0"/>
              <a:t>) nieuwe praktijken, inzichten en waarden</a:t>
            </a:r>
          </a:p>
          <a:p>
            <a:r>
              <a:rPr lang="nl-NL" dirty="0" smtClean="0"/>
              <a:t>Overkomen </a:t>
            </a:r>
            <a:r>
              <a:rPr lang="nl-NL" dirty="0"/>
              <a:t>bijbehorende wrijving en </a:t>
            </a:r>
            <a:r>
              <a:rPr lang="nl-NL" dirty="0" smtClean="0"/>
              <a:t>barrières</a:t>
            </a:r>
            <a:endParaRPr lang="nl-NL" dirty="0"/>
          </a:p>
          <a:p>
            <a:r>
              <a:rPr lang="nl-NL" dirty="0" smtClean="0"/>
              <a:t>Verbinding </a:t>
            </a:r>
            <a:r>
              <a:rPr lang="nl-NL" dirty="0"/>
              <a:t>inhoudelijke en sociale verandering</a:t>
            </a:r>
          </a:p>
          <a:p>
            <a:r>
              <a:rPr lang="nl-NL" dirty="0" smtClean="0"/>
              <a:t>Plek </a:t>
            </a:r>
            <a:r>
              <a:rPr lang="nl-NL" dirty="0"/>
              <a:t>met </a:t>
            </a:r>
            <a:r>
              <a:rPr lang="nl-NL" dirty="0" smtClean="0"/>
              <a:t>energie</a:t>
            </a:r>
            <a:endParaRPr lang="nl-NL" dirty="0"/>
          </a:p>
          <a:p>
            <a:r>
              <a:rPr lang="nl-NL" dirty="0" smtClean="0"/>
              <a:t>Potentie </a:t>
            </a:r>
            <a:r>
              <a:rPr lang="nl-NL" dirty="0"/>
              <a:t>voor verdiepen, verbreden, </a:t>
            </a:r>
            <a:r>
              <a:rPr lang="nl-NL" dirty="0" smtClean="0"/>
              <a:t>verspreiden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7275" y="6372225"/>
            <a:ext cx="466725" cy="163513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5965E0-7062-474C-8671-DB3A3CE669B0}" type="slidenum">
              <a:rPr kumimoji="0" 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5172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srgbClr val="005172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280" y="4895821"/>
            <a:ext cx="1627174" cy="1810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42" y="5239049"/>
            <a:ext cx="282656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083" y="5128672"/>
            <a:ext cx="2194711" cy="14867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430" y="4895821"/>
            <a:ext cx="1587958" cy="163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3600" dirty="0"/>
              <a:t>A</a:t>
            </a:r>
            <a:r>
              <a:rPr lang="nl-NL" sz="3600" dirty="0" smtClean="0"/>
              <a:t>ccumulatie van “small </a:t>
            </a:r>
            <a:r>
              <a:rPr lang="nl-NL" sz="3600" dirty="0" err="1" smtClean="0"/>
              <a:t>wins</a:t>
            </a:r>
            <a:r>
              <a:rPr lang="nl-NL" sz="3600" dirty="0" smtClean="0"/>
              <a:t>”</a:t>
            </a:r>
            <a:endParaRPr lang="nl-NL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1200" y="1206500"/>
            <a:ext cx="8521188" cy="4718349"/>
          </a:xfrm>
        </p:spPr>
        <p:txBody>
          <a:bodyPr/>
          <a:lstStyle/>
          <a:p>
            <a:r>
              <a:rPr lang="nl-NL" sz="2400" dirty="0" smtClean="0"/>
              <a:t>Niet blijven steken in pilots</a:t>
            </a:r>
          </a:p>
          <a:p>
            <a:r>
              <a:rPr lang="nl-NL" sz="2400" dirty="0" smtClean="0"/>
              <a:t>Positieve feedback loops</a:t>
            </a:r>
          </a:p>
          <a:p>
            <a:r>
              <a:rPr lang="nl-NL" sz="2400" dirty="0" smtClean="0"/>
              <a:t>Mechanismes:</a:t>
            </a:r>
          </a:p>
          <a:p>
            <a:pPr lvl="1"/>
            <a:r>
              <a:rPr lang="nl-NL" sz="2400" dirty="0" err="1" smtClean="0"/>
              <a:t>Energizing</a:t>
            </a:r>
            <a:r>
              <a:rPr lang="nl-NL" sz="2400" dirty="0" smtClean="0"/>
              <a:t> </a:t>
            </a:r>
          </a:p>
          <a:p>
            <a:pPr lvl="1"/>
            <a:r>
              <a:rPr lang="nl-NL" sz="2400" dirty="0" smtClean="0"/>
              <a:t>Experimenteren </a:t>
            </a:r>
          </a:p>
          <a:p>
            <a:pPr lvl="1"/>
            <a:r>
              <a:rPr lang="nl-NL" sz="2400" dirty="0" smtClean="0"/>
              <a:t>Logic </a:t>
            </a:r>
            <a:r>
              <a:rPr lang="nl-NL" sz="2400" dirty="0"/>
              <a:t>of </a:t>
            </a:r>
            <a:r>
              <a:rPr lang="nl-NL" sz="2400" dirty="0" err="1" smtClean="0"/>
              <a:t>attraction</a:t>
            </a:r>
            <a:endParaRPr lang="nl-NL" sz="2400" dirty="0"/>
          </a:p>
          <a:p>
            <a:pPr lvl="1"/>
            <a:r>
              <a:rPr lang="nl-NL" sz="2400" dirty="0" smtClean="0"/>
              <a:t>Olievlekwerking</a:t>
            </a:r>
          </a:p>
          <a:p>
            <a:pPr lvl="1"/>
            <a:r>
              <a:rPr lang="nl-NL" sz="2400" dirty="0"/>
              <a:t>Verbinden</a:t>
            </a:r>
          </a:p>
          <a:p>
            <a:pPr lvl="1"/>
            <a:r>
              <a:rPr lang="nl-NL" sz="2400" dirty="0" smtClean="0"/>
              <a:t>Robuustheid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563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ts val="1200"/>
              </a:lnSpc>
            </a:pPr>
            <a:fld id="{F25965E0-7062-474C-8671-DB3A3CE669B0}" type="slidenum">
              <a:rPr lang="nl-NL" smtClean="0"/>
              <a:pPr algn="r">
                <a:lnSpc>
                  <a:spcPts val="1200"/>
                </a:lnSpc>
              </a:pPr>
              <a:t>9</a:t>
            </a:fld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156" y="753035"/>
            <a:ext cx="6299617" cy="473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64292"/>
      </p:ext>
    </p:extLst>
  </p:cSld>
  <p:clrMapOvr>
    <a:masterClrMapping/>
  </p:clrMapOvr>
</p:sld>
</file>

<file path=ppt/theme/theme1.xml><?xml version="1.0" encoding="utf-8"?>
<a:theme xmlns:a="http://schemas.openxmlformats.org/drawingml/2006/main" name="Wageningen UR">
  <a:themeElements>
    <a:clrScheme name="Wageningen UR witte achtergrond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A59D9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Wageningen UR">
  <a:themeElements>
    <a:clrScheme name="Wageningen UR witte achtergrond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A59D9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545</Words>
  <Application>Microsoft Office PowerPoint</Application>
  <PresentationFormat>On-screen Show (4:3)</PresentationFormat>
  <Paragraphs>104</Paragraphs>
  <Slides>14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Wageningen UR</vt:lpstr>
      <vt:lpstr>1_Wageningen UR</vt:lpstr>
      <vt:lpstr>Evaluatie paradox en small wins</vt:lpstr>
      <vt:lpstr>PowerPoint Presentation</vt:lpstr>
      <vt:lpstr>De evaluatie paradox </vt:lpstr>
      <vt:lpstr>‘Small wins’ perspectief</vt:lpstr>
      <vt:lpstr> Waarom small wins?</vt:lpstr>
      <vt:lpstr>Wat zijn small wins?</vt:lpstr>
      <vt:lpstr>Kenmerken small wins?</vt:lpstr>
      <vt:lpstr>Accumulatie van “small wins”</vt:lpstr>
      <vt:lpstr>PowerPoint Presentation</vt:lpstr>
      <vt:lpstr>Evalueren en small wins</vt:lpstr>
      <vt:lpstr>Sturings perspectief</vt:lpstr>
      <vt:lpstr>Inzichten uit circulaire economie</vt:lpstr>
      <vt:lpstr> Stellingen  </vt:lpstr>
      <vt:lpstr>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Termeer, Katrien</cp:lastModifiedBy>
  <cp:revision>329</cp:revision>
  <cp:lastPrinted>2017-11-08T08:56:00Z</cp:lastPrinted>
  <dcterms:created xsi:type="dcterms:W3CDTF">2011-09-29T08:30:03Z</dcterms:created>
  <dcterms:modified xsi:type="dcterms:W3CDTF">2018-05-18T15:50:22Z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WHNL.pptx</vt:lpwstr>
  </property>
</Properties>
</file>