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75" r:id="rId3"/>
    <p:sldId id="276" r:id="rId4"/>
    <p:sldId id="270" r:id="rId5"/>
    <p:sldId id="271" r:id="rId6"/>
    <p:sldId id="266" r:id="rId7"/>
    <p:sldId id="272" r:id="rId8"/>
    <p:sldId id="268" r:id="rId9"/>
    <p:sldId id="273" r:id="rId10"/>
    <p:sldId id="263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5B76F-72A6-4892-9C8D-915A9AEDE00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BC789A-C3DD-4D20-98AE-D6E255DB02B5}">
      <dgm:prSet phldrT="[Text]"/>
      <dgm:spPr/>
      <dgm:t>
        <a:bodyPr/>
        <a:lstStyle/>
        <a:p>
          <a:r>
            <a:rPr lang="nl-NL" noProof="0" dirty="0"/>
            <a:t>Overheid</a:t>
          </a:r>
        </a:p>
      </dgm:t>
    </dgm:pt>
    <dgm:pt modelId="{636502D2-7201-40A2-BC09-F39CC0335694}" type="parTrans" cxnId="{CBB2FFF3-2EAB-443C-AA3D-08725FED796A}">
      <dgm:prSet/>
      <dgm:spPr/>
      <dgm:t>
        <a:bodyPr/>
        <a:lstStyle/>
        <a:p>
          <a:endParaRPr lang="en-US"/>
        </a:p>
      </dgm:t>
    </dgm:pt>
    <dgm:pt modelId="{62F11B7D-6C2E-4075-867F-0D7BCA05ADCB}" type="sibTrans" cxnId="{CBB2FFF3-2EAB-443C-AA3D-08725FED796A}">
      <dgm:prSet/>
      <dgm:spPr/>
      <dgm:t>
        <a:bodyPr/>
        <a:lstStyle/>
        <a:p>
          <a:endParaRPr lang="en-US"/>
        </a:p>
      </dgm:t>
    </dgm:pt>
    <dgm:pt modelId="{0B7BD02B-3FAB-4956-B4D1-B2462E1437B3}">
      <dgm:prSet phldrT="[Text]"/>
      <dgm:spPr/>
      <dgm:t>
        <a:bodyPr/>
        <a:lstStyle/>
        <a:p>
          <a:r>
            <a:rPr lang="nl-NL" noProof="0" dirty="0"/>
            <a:t>Private Marktpartij</a:t>
          </a:r>
        </a:p>
      </dgm:t>
    </dgm:pt>
    <dgm:pt modelId="{739207B3-169B-4C62-8368-5420C0019346}" type="parTrans" cxnId="{21393E5F-B105-4F05-9EFE-B74B393B5B0B}">
      <dgm:prSet/>
      <dgm:spPr/>
      <dgm:t>
        <a:bodyPr/>
        <a:lstStyle/>
        <a:p>
          <a:endParaRPr lang="en-US"/>
        </a:p>
      </dgm:t>
    </dgm:pt>
    <dgm:pt modelId="{06C2957A-339C-4A4C-B233-496BA1D6F06B}" type="sibTrans" cxnId="{21393E5F-B105-4F05-9EFE-B74B393B5B0B}">
      <dgm:prSet/>
      <dgm:spPr/>
      <dgm:t>
        <a:bodyPr/>
        <a:lstStyle/>
        <a:p>
          <a:endParaRPr lang="en-US"/>
        </a:p>
      </dgm:t>
    </dgm:pt>
    <dgm:pt modelId="{EB27DF8D-8085-4F30-A59D-E1F9E5154E92}">
      <dgm:prSet phldrT="[Text]"/>
      <dgm:spPr/>
      <dgm:t>
        <a:bodyPr/>
        <a:lstStyle/>
        <a:p>
          <a:r>
            <a:rPr lang="nl-NL" noProof="0" dirty="0"/>
            <a:t>Gebruiker </a:t>
          </a:r>
        </a:p>
      </dgm:t>
    </dgm:pt>
    <dgm:pt modelId="{06153038-1E6C-40D8-A23A-3A9522AEBA5B}" type="parTrans" cxnId="{B52407A0-2CC7-4F61-A75B-4F07426E8676}">
      <dgm:prSet/>
      <dgm:spPr/>
      <dgm:t>
        <a:bodyPr/>
        <a:lstStyle/>
        <a:p>
          <a:endParaRPr lang="en-US"/>
        </a:p>
      </dgm:t>
    </dgm:pt>
    <dgm:pt modelId="{D5CE794C-1902-4307-BC73-467071EAB856}" type="sibTrans" cxnId="{B52407A0-2CC7-4F61-A75B-4F07426E8676}">
      <dgm:prSet/>
      <dgm:spPr/>
      <dgm:t>
        <a:bodyPr/>
        <a:lstStyle/>
        <a:p>
          <a:endParaRPr lang="en-US"/>
        </a:p>
      </dgm:t>
    </dgm:pt>
    <dgm:pt modelId="{74D58E6C-CCD5-462C-A985-FA60636B1106}" type="pres">
      <dgm:prSet presAssocID="{A185B76F-72A6-4892-9C8D-915A9AEDE005}" presName="Name0" presStyleCnt="0">
        <dgm:presLayoutVars>
          <dgm:dir/>
          <dgm:resizeHandles val="exact"/>
        </dgm:presLayoutVars>
      </dgm:prSet>
      <dgm:spPr/>
    </dgm:pt>
    <dgm:pt modelId="{F50C0E4F-A015-4F2F-94EC-C3C2BEF7B9EC}" type="pres">
      <dgm:prSet presAssocID="{02BC789A-C3DD-4D20-98AE-D6E255DB02B5}" presName="node" presStyleLbl="node1" presStyleIdx="0" presStyleCnt="3">
        <dgm:presLayoutVars>
          <dgm:bulletEnabled val="1"/>
        </dgm:presLayoutVars>
      </dgm:prSet>
      <dgm:spPr/>
    </dgm:pt>
    <dgm:pt modelId="{92DF9713-CF7F-4436-BF9F-692AB7746C04}" type="pres">
      <dgm:prSet presAssocID="{62F11B7D-6C2E-4075-867F-0D7BCA05ADCB}" presName="sibTrans" presStyleLbl="sibTrans2D1" presStyleIdx="0" presStyleCnt="2"/>
      <dgm:spPr/>
    </dgm:pt>
    <dgm:pt modelId="{823F1326-3C14-44EB-815D-6B2EB714B368}" type="pres">
      <dgm:prSet presAssocID="{62F11B7D-6C2E-4075-867F-0D7BCA05ADCB}" presName="connectorText" presStyleLbl="sibTrans2D1" presStyleIdx="0" presStyleCnt="2"/>
      <dgm:spPr/>
    </dgm:pt>
    <dgm:pt modelId="{15F7C941-5A1B-4040-AEB5-ECE3D22F3BAE}" type="pres">
      <dgm:prSet presAssocID="{0B7BD02B-3FAB-4956-B4D1-B2462E1437B3}" presName="node" presStyleLbl="node1" presStyleIdx="1" presStyleCnt="3">
        <dgm:presLayoutVars>
          <dgm:bulletEnabled val="1"/>
        </dgm:presLayoutVars>
      </dgm:prSet>
      <dgm:spPr/>
    </dgm:pt>
    <dgm:pt modelId="{B539B871-2933-43FB-B1B0-7CE054B87B94}" type="pres">
      <dgm:prSet presAssocID="{06C2957A-339C-4A4C-B233-496BA1D6F06B}" presName="sibTrans" presStyleLbl="sibTrans2D1" presStyleIdx="1" presStyleCnt="2"/>
      <dgm:spPr/>
    </dgm:pt>
    <dgm:pt modelId="{EBC3F977-64A3-499E-A3C9-DE098EAA91AE}" type="pres">
      <dgm:prSet presAssocID="{06C2957A-339C-4A4C-B233-496BA1D6F06B}" presName="connectorText" presStyleLbl="sibTrans2D1" presStyleIdx="1" presStyleCnt="2"/>
      <dgm:spPr/>
    </dgm:pt>
    <dgm:pt modelId="{2092E693-8781-4827-A213-1AAC78F848BB}" type="pres">
      <dgm:prSet presAssocID="{EB27DF8D-8085-4F30-A59D-E1F9E5154E92}" presName="node" presStyleLbl="node1" presStyleIdx="2" presStyleCnt="3">
        <dgm:presLayoutVars>
          <dgm:bulletEnabled val="1"/>
        </dgm:presLayoutVars>
      </dgm:prSet>
      <dgm:spPr/>
    </dgm:pt>
  </dgm:ptLst>
  <dgm:cxnLst>
    <dgm:cxn modelId="{B52407A0-2CC7-4F61-A75B-4F07426E8676}" srcId="{A185B76F-72A6-4892-9C8D-915A9AEDE005}" destId="{EB27DF8D-8085-4F30-A59D-E1F9E5154E92}" srcOrd="2" destOrd="0" parTransId="{06153038-1E6C-40D8-A23A-3A9522AEBA5B}" sibTransId="{D5CE794C-1902-4307-BC73-467071EAB856}"/>
    <dgm:cxn modelId="{F9E2446F-2D59-4591-849A-E20038A3D021}" type="presOf" srcId="{06C2957A-339C-4A4C-B233-496BA1D6F06B}" destId="{EBC3F977-64A3-499E-A3C9-DE098EAA91AE}" srcOrd="1" destOrd="0" presId="urn:microsoft.com/office/officeart/2005/8/layout/process1"/>
    <dgm:cxn modelId="{C5CDD113-5615-41EF-9A19-5E37FB6265E0}" type="presOf" srcId="{62F11B7D-6C2E-4075-867F-0D7BCA05ADCB}" destId="{823F1326-3C14-44EB-815D-6B2EB714B368}" srcOrd="1" destOrd="0" presId="urn:microsoft.com/office/officeart/2005/8/layout/process1"/>
    <dgm:cxn modelId="{014EADE3-EFEF-41A8-85AE-68001B9E0506}" type="presOf" srcId="{62F11B7D-6C2E-4075-867F-0D7BCA05ADCB}" destId="{92DF9713-CF7F-4436-BF9F-692AB7746C04}" srcOrd="0" destOrd="0" presId="urn:microsoft.com/office/officeart/2005/8/layout/process1"/>
    <dgm:cxn modelId="{A342BF15-0734-4B53-B452-FA365D6C5762}" type="presOf" srcId="{02BC789A-C3DD-4D20-98AE-D6E255DB02B5}" destId="{F50C0E4F-A015-4F2F-94EC-C3C2BEF7B9EC}" srcOrd="0" destOrd="0" presId="urn:microsoft.com/office/officeart/2005/8/layout/process1"/>
    <dgm:cxn modelId="{0354CB47-32D8-44B0-BF99-B516195AD22A}" type="presOf" srcId="{0B7BD02B-3FAB-4956-B4D1-B2462E1437B3}" destId="{15F7C941-5A1B-4040-AEB5-ECE3D22F3BAE}" srcOrd="0" destOrd="0" presId="urn:microsoft.com/office/officeart/2005/8/layout/process1"/>
    <dgm:cxn modelId="{21393E5F-B105-4F05-9EFE-B74B393B5B0B}" srcId="{A185B76F-72A6-4892-9C8D-915A9AEDE005}" destId="{0B7BD02B-3FAB-4956-B4D1-B2462E1437B3}" srcOrd="1" destOrd="0" parTransId="{739207B3-169B-4C62-8368-5420C0019346}" sibTransId="{06C2957A-339C-4A4C-B233-496BA1D6F06B}"/>
    <dgm:cxn modelId="{A9363D4C-F9D0-4A9D-AAB2-4A8C24BA0792}" type="presOf" srcId="{06C2957A-339C-4A4C-B233-496BA1D6F06B}" destId="{B539B871-2933-43FB-B1B0-7CE054B87B94}" srcOrd="0" destOrd="0" presId="urn:microsoft.com/office/officeart/2005/8/layout/process1"/>
    <dgm:cxn modelId="{EF1343E8-B1BE-4965-98AC-09BAF4FAE0B7}" type="presOf" srcId="{A185B76F-72A6-4892-9C8D-915A9AEDE005}" destId="{74D58E6C-CCD5-462C-A985-FA60636B1106}" srcOrd="0" destOrd="0" presId="urn:microsoft.com/office/officeart/2005/8/layout/process1"/>
    <dgm:cxn modelId="{CBB2FFF3-2EAB-443C-AA3D-08725FED796A}" srcId="{A185B76F-72A6-4892-9C8D-915A9AEDE005}" destId="{02BC789A-C3DD-4D20-98AE-D6E255DB02B5}" srcOrd="0" destOrd="0" parTransId="{636502D2-7201-40A2-BC09-F39CC0335694}" sibTransId="{62F11B7D-6C2E-4075-867F-0D7BCA05ADCB}"/>
    <dgm:cxn modelId="{41F29DD1-842F-45C1-BC0F-F3D4874E344C}" type="presOf" srcId="{EB27DF8D-8085-4F30-A59D-E1F9E5154E92}" destId="{2092E693-8781-4827-A213-1AAC78F848BB}" srcOrd="0" destOrd="0" presId="urn:microsoft.com/office/officeart/2005/8/layout/process1"/>
    <dgm:cxn modelId="{4192D7FF-76F3-4C1A-ADEB-B3BDFF471AF5}" type="presParOf" srcId="{74D58E6C-CCD5-462C-A985-FA60636B1106}" destId="{F50C0E4F-A015-4F2F-94EC-C3C2BEF7B9EC}" srcOrd="0" destOrd="0" presId="urn:microsoft.com/office/officeart/2005/8/layout/process1"/>
    <dgm:cxn modelId="{0D117D70-0282-461D-9E7F-5E291063C5CC}" type="presParOf" srcId="{74D58E6C-CCD5-462C-A985-FA60636B1106}" destId="{92DF9713-CF7F-4436-BF9F-692AB7746C04}" srcOrd="1" destOrd="0" presId="urn:microsoft.com/office/officeart/2005/8/layout/process1"/>
    <dgm:cxn modelId="{9BA3A4CB-0D81-40AF-8D98-AC89A8193723}" type="presParOf" srcId="{92DF9713-CF7F-4436-BF9F-692AB7746C04}" destId="{823F1326-3C14-44EB-815D-6B2EB714B368}" srcOrd="0" destOrd="0" presId="urn:microsoft.com/office/officeart/2005/8/layout/process1"/>
    <dgm:cxn modelId="{12A42C9B-1E06-4CF8-8B8E-B50249113D05}" type="presParOf" srcId="{74D58E6C-CCD5-462C-A985-FA60636B1106}" destId="{15F7C941-5A1B-4040-AEB5-ECE3D22F3BAE}" srcOrd="2" destOrd="0" presId="urn:microsoft.com/office/officeart/2005/8/layout/process1"/>
    <dgm:cxn modelId="{A17EACF6-8EA4-493C-9C30-403A533A9DE3}" type="presParOf" srcId="{74D58E6C-CCD5-462C-A985-FA60636B1106}" destId="{B539B871-2933-43FB-B1B0-7CE054B87B94}" srcOrd="3" destOrd="0" presId="urn:microsoft.com/office/officeart/2005/8/layout/process1"/>
    <dgm:cxn modelId="{17909322-3E01-4924-BA95-51C5C96BDC03}" type="presParOf" srcId="{B539B871-2933-43FB-B1B0-7CE054B87B94}" destId="{EBC3F977-64A3-499E-A3C9-DE098EAA91AE}" srcOrd="0" destOrd="0" presId="urn:microsoft.com/office/officeart/2005/8/layout/process1"/>
    <dgm:cxn modelId="{F076B382-2364-4E02-8263-7157A7467EB8}" type="presParOf" srcId="{74D58E6C-CCD5-462C-A985-FA60636B1106}" destId="{2092E693-8781-4827-A213-1AAC78F848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5B76F-72A6-4892-9C8D-915A9AEDE00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BC789A-C3DD-4D20-98AE-D6E255DB02B5}">
      <dgm:prSet phldrT="[Text]"/>
      <dgm:spPr/>
      <dgm:t>
        <a:bodyPr/>
        <a:lstStyle/>
        <a:p>
          <a:r>
            <a:rPr lang="nl-NL" noProof="0" dirty="0"/>
            <a:t>Overheid</a:t>
          </a:r>
        </a:p>
      </dgm:t>
    </dgm:pt>
    <dgm:pt modelId="{636502D2-7201-40A2-BC09-F39CC0335694}" type="parTrans" cxnId="{CBB2FFF3-2EAB-443C-AA3D-08725FED796A}">
      <dgm:prSet/>
      <dgm:spPr/>
      <dgm:t>
        <a:bodyPr/>
        <a:lstStyle/>
        <a:p>
          <a:endParaRPr lang="en-US"/>
        </a:p>
      </dgm:t>
    </dgm:pt>
    <dgm:pt modelId="{62F11B7D-6C2E-4075-867F-0D7BCA05ADCB}" type="sibTrans" cxnId="{CBB2FFF3-2EAB-443C-AA3D-08725FED796A}">
      <dgm:prSet/>
      <dgm:spPr/>
      <dgm:t>
        <a:bodyPr/>
        <a:lstStyle/>
        <a:p>
          <a:endParaRPr lang="en-US"/>
        </a:p>
      </dgm:t>
    </dgm:pt>
    <dgm:pt modelId="{0B7BD02B-3FAB-4956-B4D1-B2462E1437B3}">
      <dgm:prSet phldrT="[Text]"/>
      <dgm:spPr/>
      <dgm:t>
        <a:bodyPr/>
        <a:lstStyle/>
        <a:p>
          <a:r>
            <a:rPr lang="nl-NL" noProof="0" dirty="0"/>
            <a:t>Private Marktpartij</a:t>
          </a:r>
        </a:p>
      </dgm:t>
    </dgm:pt>
    <dgm:pt modelId="{739207B3-169B-4C62-8368-5420C0019346}" type="parTrans" cxnId="{21393E5F-B105-4F05-9EFE-B74B393B5B0B}">
      <dgm:prSet/>
      <dgm:spPr/>
      <dgm:t>
        <a:bodyPr/>
        <a:lstStyle/>
        <a:p>
          <a:endParaRPr lang="en-US"/>
        </a:p>
      </dgm:t>
    </dgm:pt>
    <dgm:pt modelId="{06C2957A-339C-4A4C-B233-496BA1D6F06B}" type="sibTrans" cxnId="{21393E5F-B105-4F05-9EFE-B74B393B5B0B}">
      <dgm:prSet/>
      <dgm:spPr/>
      <dgm:t>
        <a:bodyPr/>
        <a:lstStyle/>
        <a:p>
          <a:endParaRPr lang="en-US"/>
        </a:p>
      </dgm:t>
    </dgm:pt>
    <dgm:pt modelId="{EB27DF8D-8085-4F30-A59D-E1F9E5154E92}">
      <dgm:prSet phldrT="[Text]"/>
      <dgm:spPr/>
      <dgm:t>
        <a:bodyPr/>
        <a:lstStyle/>
        <a:p>
          <a:r>
            <a:rPr lang="nl-NL" noProof="0" dirty="0"/>
            <a:t>Gebruiker </a:t>
          </a:r>
        </a:p>
      </dgm:t>
    </dgm:pt>
    <dgm:pt modelId="{06153038-1E6C-40D8-A23A-3A9522AEBA5B}" type="parTrans" cxnId="{B52407A0-2CC7-4F61-A75B-4F07426E8676}">
      <dgm:prSet/>
      <dgm:spPr/>
      <dgm:t>
        <a:bodyPr/>
        <a:lstStyle/>
        <a:p>
          <a:endParaRPr lang="en-US"/>
        </a:p>
      </dgm:t>
    </dgm:pt>
    <dgm:pt modelId="{D5CE794C-1902-4307-BC73-467071EAB856}" type="sibTrans" cxnId="{B52407A0-2CC7-4F61-A75B-4F07426E8676}">
      <dgm:prSet/>
      <dgm:spPr/>
      <dgm:t>
        <a:bodyPr/>
        <a:lstStyle/>
        <a:p>
          <a:endParaRPr lang="en-US"/>
        </a:p>
      </dgm:t>
    </dgm:pt>
    <dgm:pt modelId="{74D58E6C-CCD5-462C-A985-FA60636B1106}" type="pres">
      <dgm:prSet presAssocID="{A185B76F-72A6-4892-9C8D-915A9AEDE005}" presName="Name0" presStyleCnt="0">
        <dgm:presLayoutVars>
          <dgm:dir/>
          <dgm:resizeHandles val="exact"/>
        </dgm:presLayoutVars>
      </dgm:prSet>
      <dgm:spPr/>
    </dgm:pt>
    <dgm:pt modelId="{F50C0E4F-A015-4F2F-94EC-C3C2BEF7B9EC}" type="pres">
      <dgm:prSet presAssocID="{02BC789A-C3DD-4D20-98AE-D6E255DB02B5}" presName="node" presStyleLbl="node1" presStyleIdx="0" presStyleCnt="3">
        <dgm:presLayoutVars>
          <dgm:bulletEnabled val="1"/>
        </dgm:presLayoutVars>
      </dgm:prSet>
      <dgm:spPr/>
    </dgm:pt>
    <dgm:pt modelId="{92DF9713-CF7F-4436-BF9F-692AB7746C04}" type="pres">
      <dgm:prSet presAssocID="{62F11B7D-6C2E-4075-867F-0D7BCA05ADCB}" presName="sibTrans" presStyleLbl="sibTrans2D1" presStyleIdx="0" presStyleCnt="2"/>
      <dgm:spPr/>
    </dgm:pt>
    <dgm:pt modelId="{823F1326-3C14-44EB-815D-6B2EB714B368}" type="pres">
      <dgm:prSet presAssocID="{62F11B7D-6C2E-4075-867F-0D7BCA05ADCB}" presName="connectorText" presStyleLbl="sibTrans2D1" presStyleIdx="0" presStyleCnt="2"/>
      <dgm:spPr/>
    </dgm:pt>
    <dgm:pt modelId="{15F7C941-5A1B-4040-AEB5-ECE3D22F3BAE}" type="pres">
      <dgm:prSet presAssocID="{0B7BD02B-3FAB-4956-B4D1-B2462E1437B3}" presName="node" presStyleLbl="node1" presStyleIdx="1" presStyleCnt="3">
        <dgm:presLayoutVars>
          <dgm:bulletEnabled val="1"/>
        </dgm:presLayoutVars>
      </dgm:prSet>
      <dgm:spPr/>
    </dgm:pt>
    <dgm:pt modelId="{B539B871-2933-43FB-B1B0-7CE054B87B94}" type="pres">
      <dgm:prSet presAssocID="{06C2957A-339C-4A4C-B233-496BA1D6F06B}" presName="sibTrans" presStyleLbl="sibTrans2D1" presStyleIdx="1" presStyleCnt="2"/>
      <dgm:spPr/>
    </dgm:pt>
    <dgm:pt modelId="{EBC3F977-64A3-499E-A3C9-DE098EAA91AE}" type="pres">
      <dgm:prSet presAssocID="{06C2957A-339C-4A4C-B233-496BA1D6F06B}" presName="connectorText" presStyleLbl="sibTrans2D1" presStyleIdx="1" presStyleCnt="2"/>
      <dgm:spPr/>
    </dgm:pt>
    <dgm:pt modelId="{2092E693-8781-4827-A213-1AAC78F848BB}" type="pres">
      <dgm:prSet presAssocID="{EB27DF8D-8085-4F30-A59D-E1F9E5154E92}" presName="node" presStyleLbl="node1" presStyleIdx="2" presStyleCnt="3">
        <dgm:presLayoutVars>
          <dgm:bulletEnabled val="1"/>
        </dgm:presLayoutVars>
      </dgm:prSet>
      <dgm:spPr/>
    </dgm:pt>
  </dgm:ptLst>
  <dgm:cxnLst>
    <dgm:cxn modelId="{B52407A0-2CC7-4F61-A75B-4F07426E8676}" srcId="{A185B76F-72A6-4892-9C8D-915A9AEDE005}" destId="{EB27DF8D-8085-4F30-A59D-E1F9E5154E92}" srcOrd="2" destOrd="0" parTransId="{06153038-1E6C-40D8-A23A-3A9522AEBA5B}" sibTransId="{D5CE794C-1902-4307-BC73-467071EAB856}"/>
    <dgm:cxn modelId="{F9E2446F-2D59-4591-849A-E20038A3D021}" type="presOf" srcId="{06C2957A-339C-4A4C-B233-496BA1D6F06B}" destId="{EBC3F977-64A3-499E-A3C9-DE098EAA91AE}" srcOrd="1" destOrd="0" presId="urn:microsoft.com/office/officeart/2005/8/layout/process1"/>
    <dgm:cxn modelId="{C5CDD113-5615-41EF-9A19-5E37FB6265E0}" type="presOf" srcId="{62F11B7D-6C2E-4075-867F-0D7BCA05ADCB}" destId="{823F1326-3C14-44EB-815D-6B2EB714B368}" srcOrd="1" destOrd="0" presId="urn:microsoft.com/office/officeart/2005/8/layout/process1"/>
    <dgm:cxn modelId="{014EADE3-EFEF-41A8-85AE-68001B9E0506}" type="presOf" srcId="{62F11B7D-6C2E-4075-867F-0D7BCA05ADCB}" destId="{92DF9713-CF7F-4436-BF9F-692AB7746C04}" srcOrd="0" destOrd="0" presId="urn:microsoft.com/office/officeart/2005/8/layout/process1"/>
    <dgm:cxn modelId="{A342BF15-0734-4B53-B452-FA365D6C5762}" type="presOf" srcId="{02BC789A-C3DD-4D20-98AE-D6E255DB02B5}" destId="{F50C0E4F-A015-4F2F-94EC-C3C2BEF7B9EC}" srcOrd="0" destOrd="0" presId="urn:microsoft.com/office/officeart/2005/8/layout/process1"/>
    <dgm:cxn modelId="{0354CB47-32D8-44B0-BF99-B516195AD22A}" type="presOf" srcId="{0B7BD02B-3FAB-4956-B4D1-B2462E1437B3}" destId="{15F7C941-5A1B-4040-AEB5-ECE3D22F3BAE}" srcOrd="0" destOrd="0" presId="urn:microsoft.com/office/officeart/2005/8/layout/process1"/>
    <dgm:cxn modelId="{21393E5F-B105-4F05-9EFE-B74B393B5B0B}" srcId="{A185B76F-72A6-4892-9C8D-915A9AEDE005}" destId="{0B7BD02B-3FAB-4956-B4D1-B2462E1437B3}" srcOrd="1" destOrd="0" parTransId="{739207B3-169B-4C62-8368-5420C0019346}" sibTransId="{06C2957A-339C-4A4C-B233-496BA1D6F06B}"/>
    <dgm:cxn modelId="{A9363D4C-F9D0-4A9D-AAB2-4A8C24BA0792}" type="presOf" srcId="{06C2957A-339C-4A4C-B233-496BA1D6F06B}" destId="{B539B871-2933-43FB-B1B0-7CE054B87B94}" srcOrd="0" destOrd="0" presId="urn:microsoft.com/office/officeart/2005/8/layout/process1"/>
    <dgm:cxn modelId="{EF1343E8-B1BE-4965-98AC-09BAF4FAE0B7}" type="presOf" srcId="{A185B76F-72A6-4892-9C8D-915A9AEDE005}" destId="{74D58E6C-CCD5-462C-A985-FA60636B1106}" srcOrd="0" destOrd="0" presId="urn:microsoft.com/office/officeart/2005/8/layout/process1"/>
    <dgm:cxn modelId="{CBB2FFF3-2EAB-443C-AA3D-08725FED796A}" srcId="{A185B76F-72A6-4892-9C8D-915A9AEDE005}" destId="{02BC789A-C3DD-4D20-98AE-D6E255DB02B5}" srcOrd="0" destOrd="0" parTransId="{636502D2-7201-40A2-BC09-F39CC0335694}" sibTransId="{62F11B7D-6C2E-4075-867F-0D7BCA05ADCB}"/>
    <dgm:cxn modelId="{41F29DD1-842F-45C1-BC0F-F3D4874E344C}" type="presOf" srcId="{EB27DF8D-8085-4F30-A59D-E1F9E5154E92}" destId="{2092E693-8781-4827-A213-1AAC78F848BB}" srcOrd="0" destOrd="0" presId="urn:microsoft.com/office/officeart/2005/8/layout/process1"/>
    <dgm:cxn modelId="{4192D7FF-76F3-4C1A-ADEB-B3BDFF471AF5}" type="presParOf" srcId="{74D58E6C-CCD5-462C-A985-FA60636B1106}" destId="{F50C0E4F-A015-4F2F-94EC-C3C2BEF7B9EC}" srcOrd="0" destOrd="0" presId="urn:microsoft.com/office/officeart/2005/8/layout/process1"/>
    <dgm:cxn modelId="{0D117D70-0282-461D-9E7F-5E291063C5CC}" type="presParOf" srcId="{74D58E6C-CCD5-462C-A985-FA60636B1106}" destId="{92DF9713-CF7F-4436-BF9F-692AB7746C04}" srcOrd="1" destOrd="0" presId="urn:microsoft.com/office/officeart/2005/8/layout/process1"/>
    <dgm:cxn modelId="{9BA3A4CB-0D81-40AF-8D98-AC89A8193723}" type="presParOf" srcId="{92DF9713-CF7F-4436-BF9F-692AB7746C04}" destId="{823F1326-3C14-44EB-815D-6B2EB714B368}" srcOrd="0" destOrd="0" presId="urn:microsoft.com/office/officeart/2005/8/layout/process1"/>
    <dgm:cxn modelId="{12A42C9B-1E06-4CF8-8B8E-B50249113D05}" type="presParOf" srcId="{74D58E6C-CCD5-462C-A985-FA60636B1106}" destId="{15F7C941-5A1B-4040-AEB5-ECE3D22F3BAE}" srcOrd="2" destOrd="0" presId="urn:microsoft.com/office/officeart/2005/8/layout/process1"/>
    <dgm:cxn modelId="{A17EACF6-8EA4-493C-9C30-403A533A9DE3}" type="presParOf" srcId="{74D58E6C-CCD5-462C-A985-FA60636B1106}" destId="{B539B871-2933-43FB-B1B0-7CE054B87B94}" srcOrd="3" destOrd="0" presId="urn:microsoft.com/office/officeart/2005/8/layout/process1"/>
    <dgm:cxn modelId="{17909322-3E01-4924-BA95-51C5C96BDC03}" type="presParOf" srcId="{B539B871-2933-43FB-B1B0-7CE054B87B94}" destId="{EBC3F977-64A3-499E-A3C9-DE098EAA91AE}" srcOrd="0" destOrd="0" presId="urn:microsoft.com/office/officeart/2005/8/layout/process1"/>
    <dgm:cxn modelId="{F076B382-2364-4E02-8263-7157A7467EB8}" type="presParOf" srcId="{74D58E6C-CCD5-462C-A985-FA60636B1106}" destId="{2092E693-8781-4827-A213-1AAC78F848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C0E4F-A015-4F2F-94EC-C3C2BEF7B9EC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noProof="0" dirty="0"/>
            <a:t>Overheid</a:t>
          </a:r>
        </a:p>
      </dsp:txBody>
      <dsp:txXfrm>
        <a:off x="44665" y="2106299"/>
        <a:ext cx="2060143" cy="1206068"/>
      </dsp:txXfrm>
    </dsp:sp>
    <dsp:sp modelId="{92DF9713-CF7F-4436-BF9F-692AB7746C04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355850" y="2550475"/>
        <a:ext cx="316861" cy="317716"/>
      </dsp:txXfrm>
    </dsp:sp>
    <dsp:sp modelId="{15F7C941-5A1B-4040-AEB5-ECE3D22F3BAE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noProof="0" dirty="0"/>
            <a:t>Private Marktpartij</a:t>
          </a:r>
        </a:p>
      </dsp:txBody>
      <dsp:txXfrm>
        <a:off x="3033928" y="2106299"/>
        <a:ext cx="2060143" cy="1206068"/>
      </dsp:txXfrm>
    </dsp:sp>
    <dsp:sp modelId="{B539B871-2933-43FB-B1B0-7CE054B87B94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45112" y="2550475"/>
        <a:ext cx="316861" cy="317716"/>
      </dsp:txXfrm>
    </dsp:sp>
    <dsp:sp modelId="{2092E693-8781-4827-A213-1AAC78F848BB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noProof="0" dirty="0"/>
            <a:t>Gebruiker </a:t>
          </a:r>
        </a:p>
      </dsp:txBody>
      <dsp:txXfrm>
        <a:off x="6023190" y="2106299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C0E4F-A015-4F2F-94EC-C3C2BEF7B9EC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noProof="0" dirty="0"/>
            <a:t>Overheid</a:t>
          </a:r>
        </a:p>
      </dsp:txBody>
      <dsp:txXfrm>
        <a:off x="44665" y="2106299"/>
        <a:ext cx="2060143" cy="1206068"/>
      </dsp:txXfrm>
    </dsp:sp>
    <dsp:sp modelId="{92DF9713-CF7F-4436-BF9F-692AB7746C04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355850" y="2550475"/>
        <a:ext cx="316861" cy="317716"/>
      </dsp:txXfrm>
    </dsp:sp>
    <dsp:sp modelId="{15F7C941-5A1B-4040-AEB5-ECE3D22F3BAE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noProof="0" dirty="0"/>
            <a:t>Private Marktpartij</a:t>
          </a:r>
        </a:p>
      </dsp:txBody>
      <dsp:txXfrm>
        <a:off x="3033928" y="2106299"/>
        <a:ext cx="2060143" cy="1206068"/>
      </dsp:txXfrm>
    </dsp:sp>
    <dsp:sp modelId="{B539B871-2933-43FB-B1B0-7CE054B87B94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45112" y="2550475"/>
        <a:ext cx="316861" cy="317716"/>
      </dsp:txXfrm>
    </dsp:sp>
    <dsp:sp modelId="{2092E693-8781-4827-A213-1AAC78F848BB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noProof="0" dirty="0"/>
            <a:t>Gebruiker 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C859E-E5F5-4F57-9DB7-2D62889CDA8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C369-1A1D-46E7-AE86-E53A5A1D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8" y="1619251"/>
            <a:ext cx="748876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238501"/>
            <a:ext cx="6817783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1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206DB5D-18AA-4333-A124-1E323271674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969CE-77FE-48E0-94CF-4ADEB2A85C81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96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318" y="215901"/>
            <a:ext cx="2673349" cy="5343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7" y="215901"/>
            <a:ext cx="7823200" cy="5343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340D0DD-CA80-42A9-8BFA-1F950A7BEE9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9183E-A42E-4934-B878-C6CF4EB832DE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11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5429-633B-41EF-B8F9-6CE3894ADE61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0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5FAA719-568E-4F98-B265-25421B33403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50FA-6AA3-41EA-9791-6D4462A87A96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7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600200"/>
            <a:ext cx="5228167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285" y="1600200"/>
            <a:ext cx="5228167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419EA27-C2D2-414D-A3FC-908B5C8A88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D570-342E-488A-9B01-B6B63875AAD8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6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CBBD52D-F9F4-4DC1-B847-7A9ADFE86C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0E46-7362-458F-94B7-EF8BAC6C6389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05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AE47CDA-6034-4D0C-8F50-D87DD9351F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FFD6-E245-443B-AB31-34D2C906B031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29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8D0753D-C7E5-4043-AE52-7F43C686E0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CF27-0BCB-408A-93F5-EE4FD673D117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3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40D4C12-37CA-4004-B2C3-13BD5833D13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31038-4E5A-465A-B800-7D3428E565E9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43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F7C27D2-D645-4FCE-AA75-E5E46AD145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981B-D54B-41EE-8B6D-5B0876D5A3E1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94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1976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215900"/>
            <a:ext cx="10699749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184" y="6548439"/>
            <a:ext cx="479848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59901" y="6408739"/>
            <a:ext cx="2832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48439"/>
            <a:ext cx="8128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6A42D241-5675-458F-B4D1-8EB81445B3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03217" y="5978525"/>
            <a:ext cx="27072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37233" y="6548439"/>
            <a:ext cx="863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3FDD0FF-CF84-4627-8E63-085F6CDAEF05}" type="datetime1">
              <a:rPr lang="nl-NL" smtClean="0"/>
              <a:t>24-10-2016</a:t>
            </a:fld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1600200"/>
            <a:ext cx="1065953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9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1" y="1709739"/>
            <a:ext cx="7623175" cy="1362075"/>
          </a:xfrm>
        </p:spPr>
        <p:txBody>
          <a:bodyPr/>
          <a:lstStyle/>
          <a:p>
            <a:pPr eaLnBrk="1" hangingPunct="1"/>
            <a:r>
              <a:rPr lang="nl-NL" dirty="0"/>
              <a:t>Maatschappelijke kosten van de voortgaande privatisering van infrastructuur en netwerken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6664" y="3238501"/>
            <a:ext cx="5113337" cy="55086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/>
              <a:t>Dr. </a:t>
            </a:r>
            <a:r>
              <a:rPr lang="en-US" dirty="0" err="1"/>
              <a:t>MSc</a:t>
            </a:r>
            <a:r>
              <a:rPr lang="en-US" dirty="0"/>
              <a:t> Bert Sadowski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17697" y="609600"/>
            <a:ext cx="10579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kern="0" dirty="0">
                <a:solidFill>
                  <a:sysClr val="windowText" lastClr="000000"/>
                </a:solidFill>
                <a:latin typeface="Times New Roman" charset="0"/>
              </a:rPr>
              <a:t>Master Class: </a:t>
            </a:r>
            <a:r>
              <a:rPr lang="nl-NL" sz="2400" kern="0" dirty="0">
                <a:solidFill>
                  <a:sysClr val="windowText" lastClr="000000"/>
                </a:solidFill>
                <a:latin typeface="Times New Roman" charset="0"/>
              </a:rPr>
              <a:t>Sturen van infrastructuren – de publieke waarde(n) van netwerken</a:t>
            </a:r>
            <a:endParaRPr lang="en-US" sz="2400" kern="0" dirty="0">
              <a:solidFill>
                <a:sysClr val="windowText" lastClr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8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Optiewaarde van data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18741"/>
              </p:ext>
            </p:extLst>
          </p:nvPr>
        </p:nvGraphicFramePr>
        <p:xfrm>
          <a:off x="2210225" y="1566322"/>
          <a:ext cx="6393814" cy="287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80">
                  <a:extLst>
                    <a:ext uri="{9D8B030D-6E8A-4147-A177-3AD203B41FA5}">
                      <a16:colId xmlns:a16="http://schemas.microsoft.com/office/drawing/2014/main" val="2625231342"/>
                    </a:ext>
                  </a:extLst>
                </a:gridCol>
                <a:gridCol w="2084492">
                  <a:extLst>
                    <a:ext uri="{9D8B030D-6E8A-4147-A177-3AD203B41FA5}">
                      <a16:colId xmlns:a16="http://schemas.microsoft.com/office/drawing/2014/main" val="1069624470"/>
                    </a:ext>
                  </a:extLst>
                </a:gridCol>
                <a:gridCol w="2107142">
                  <a:extLst>
                    <a:ext uri="{9D8B030D-6E8A-4147-A177-3AD203B41FA5}">
                      <a16:colId xmlns:a16="http://schemas.microsoft.com/office/drawing/2014/main" val="2881218689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Peil van accu </a:t>
                      </a:r>
                    </a:p>
                    <a:p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Energy</a:t>
                      </a:r>
                      <a:r>
                        <a:rPr lang="nl-NL" baseline="0" noProof="0" dirty="0"/>
                        <a:t> consumptie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43180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nl-NL" noProof="0" dirty="0"/>
                        <a:t>Primaire</a:t>
                      </a:r>
                      <a:r>
                        <a:rPr lang="nl-NL" baseline="0" noProof="0" dirty="0"/>
                        <a:t> gebruik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Waar &amp; Wanneer opladen</a:t>
                      </a:r>
                    </a:p>
                    <a:p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Stabiliteit van</a:t>
                      </a:r>
                      <a:r>
                        <a:rPr lang="nl-NL" baseline="0" noProof="0" dirty="0"/>
                        <a:t> het </a:t>
                      </a:r>
                      <a:r>
                        <a:rPr lang="nl-NL" baseline="0" noProof="0" dirty="0" err="1"/>
                        <a:t>grid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04675"/>
                  </a:ext>
                </a:extLst>
              </a:tr>
              <a:tr h="660400">
                <a:tc rowSpan="2">
                  <a:txBody>
                    <a:bodyPr/>
                    <a:lstStyle/>
                    <a:p>
                      <a:r>
                        <a:rPr lang="nl-NL" noProof="0" dirty="0"/>
                        <a:t>Secondaire gebruik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noProof="0" dirty="0"/>
                        <a:t>Wanneer</a:t>
                      </a:r>
                      <a:r>
                        <a:rPr lang="nl-NL" baseline="0" noProof="0" dirty="0"/>
                        <a:t> nieuwe oplaadpunten</a:t>
                      </a:r>
                      <a:endParaRPr lang="nl-NL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36976"/>
                  </a:ext>
                </a:extLst>
              </a:tr>
              <a:tr h="660400">
                <a:tc vMerge="1">
                  <a:txBody>
                    <a:bodyPr/>
                    <a:lstStyle/>
                    <a:p>
                      <a:endParaRPr lang="nl-NL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noProof="0" dirty="0"/>
                        <a:t>……..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8431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78E2749-523C-4481-9BB3-3C205FB58D1D}" type="datetime1">
              <a:rPr lang="nl-NL" smtClean="0"/>
              <a:t>24-10-2016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326" y="2251171"/>
            <a:ext cx="3108325" cy="339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28" y="4561428"/>
            <a:ext cx="1336040" cy="1258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7832" y="4661259"/>
            <a:ext cx="469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2012: Trial </a:t>
            </a:r>
            <a:r>
              <a:rPr lang="en-US" dirty="0" err="1"/>
              <a:t>electrische</a:t>
            </a:r>
            <a:r>
              <a:rPr lang="en-US" dirty="0"/>
              <a:t> auto Honda, IBM &amp;  Pacific Gas and Electric Company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184" y="1389085"/>
            <a:ext cx="17186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IBM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Peil accu in 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Locatie 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Tijd van de 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Opties voor oplaadpunten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Energie consumptie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Historische verbruik energie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410" y="5902108"/>
            <a:ext cx="491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/>
                </a:solidFill>
              </a:rPr>
              <a:t>Voorspellen: tijd en locaties voor opladen, bouwen van nieuwe oplaadpunten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14400" y="4860290"/>
            <a:ext cx="0" cy="7683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263" y="179291"/>
            <a:ext cx="1236388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Optiewaarde van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Masters Class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9576" y="4149080"/>
            <a:ext cx="208823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79576" y="4221088"/>
            <a:ext cx="20162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Investering in Fase I: Aankoop van data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67808" y="4725144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951984" y="4509120"/>
            <a:ext cx="504056" cy="432048"/>
          </a:xfrm>
          <a:prstGeom prst="ellipse">
            <a:avLst/>
          </a:prstGeom>
          <a:noFill/>
          <a:ln>
            <a:solidFill>
              <a:srgbClr val="95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56040" y="3717032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56040" y="4725144"/>
            <a:ext cx="1935832" cy="855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7568" y="2132856"/>
            <a:ext cx="24482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u="sng" dirty="0"/>
              <a:t>Begin van Fase 1</a:t>
            </a:r>
            <a:r>
              <a:rPr lang="nl-NL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4072" y="2132856"/>
            <a:ext cx="24482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u="sng" dirty="0"/>
              <a:t>Eind van Fase I</a:t>
            </a:r>
            <a:endParaRPr lang="nl-NL" dirty="0"/>
          </a:p>
        </p:txBody>
      </p:sp>
      <p:sp>
        <p:nvSpPr>
          <p:cNvPr id="19" name="TextBox 18"/>
          <p:cNvSpPr txBox="1"/>
          <p:nvPr/>
        </p:nvSpPr>
        <p:spPr>
          <a:xfrm>
            <a:off x="4511824" y="4293096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Leren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7888" y="3153742"/>
            <a:ext cx="2232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Extra gebruik van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5880" y="5085184"/>
            <a:ext cx="2232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Geen gebruik van data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00256" y="2924944"/>
            <a:ext cx="208823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36260" y="2913103"/>
            <a:ext cx="201622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600" dirty="0"/>
              <a:t>Follow-up investering in Fase II: Combinatie van 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00256" y="4941168"/>
            <a:ext cx="208823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400256" y="5085185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Geen investering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7945" y="2040523"/>
            <a:ext cx="1425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Verbeteren toegang tot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67945" y="2955652"/>
            <a:ext cx="1516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Interactie tussen private marktpartijen </a:t>
            </a:r>
            <a:r>
              <a:rPr lang="nl-NL"/>
              <a:t>en gebruikers</a:t>
            </a:r>
            <a:endParaRPr lang="nl-NL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21043" y="1456285"/>
            <a:ext cx="10659533" cy="474041"/>
          </a:xfrm>
        </p:spPr>
        <p:txBody>
          <a:bodyPr/>
          <a:lstStyle/>
          <a:p>
            <a:pPr marL="0" indent="0">
              <a:buNone/>
            </a:pPr>
            <a:r>
              <a:rPr lang="nl-NL" sz="1400" dirty="0"/>
              <a:t>Definitie: Het (exclusieve) recht (optie) om een actie tegen een vooraf vastgestelde prijs (executieprijs) te ondernemen, voor een vooraf bepaalde periode van tijd (tijd tot expiratie)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DAD20CD-AC95-48A4-8831-62414D9B2516}" type="datetime1">
              <a:rPr lang="nl-NL" smtClean="0"/>
              <a:t>24-10-2016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89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Stelling 1: De overheid moet zich beperken tot het openstellen van data. </a:t>
            </a:r>
          </a:p>
          <a:p>
            <a:r>
              <a:rPr lang="nl-NL" dirty="0"/>
              <a:t>Stelling 2: De overheid moet altijd een optie op hun open data nemen om inzicht in het proces van waardecreatie en de opbrengsten te waarborgen.</a:t>
            </a:r>
          </a:p>
          <a:p>
            <a:r>
              <a:rPr lang="nl-NL" dirty="0"/>
              <a:t>Stelling 3: De overheid is gevraagd om actief in te grijpen in de follow-up proces om vervolginvesteringen van marktpartijen te faciliteren.</a:t>
            </a:r>
          </a:p>
          <a:p>
            <a:r>
              <a:rPr lang="nl-NL" dirty="0"/>
              <a:t>Stelling 4: De overheid moet randvoorwaarden voor open data op het gebied van </a:t>
            </a:r>
            <a:r>
              <a:rPr lang="nl-NL" dirty="0" err="1"/>
              <a:t>connected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 definiëren.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6FD422B-7382-4095-8E22-38EBD49CCF58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1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00202"/>
            <a:ext cx="7607300" cy="2387598"/>
          </a:xfrm>
        </p:spPr>
        <p:txBody>
          <a:bodyPr/>
          <a:lstStyle/>
          <a:p>
            <a:r>
              <a:rPr lang="nl-NL" dirty="0"/>
              <a:t>Bert Sadowski </a:t>
            </a:r>
          </a:p>
          <a:p>
            <a:pPr lvl="1"/>
            <a:r>
              <a:rPr lang="nl-NL" sz="1800" dirty="0" err="1"/>
              <a:t>Associate</a:t>
            </a:r>
            <a:r>
              <a:rPr lang="nl-NL" sz="1800" dirty="0"/>
              <a:t> Professor Economics of </a:t>
            </a:r>
            <a:r>
              <a:rPr lang="nl-NL" sz="1800" dirty="0" err="1"/>
              <a:t>Innovation</a:t>
            </a:r>
            <a:r>
              <a:rPr lang="nl-NL" sz="1800" dirty="0"/>
              <a:t> and </a:t>
            </a:r>
            <a:r>
              <a:rPr lang="nl-NL" sz="1800" dirty="0" err="1"/>
              <a:t>Technological</a:t>
            </a:r>
            <a:r>
              <a:rPr lang="nl-NL" sz="1800" dirty="0"/>
              <a:t> Change at University of Technology Eindhoven</a:t>
            </a:r>
          </a:p>
          <a:p>
            <a:pPr lvl="1"/>
            <a:r>
              <a:rPr lang="nl-NL" sz="1800" dirty="0" err="1"/>
              <a:t>Guest</a:t>
            </a:r>
            <a:r>
              <a:rPr lang="nl-NL" sz="1800" dirty="0"/>
              <a:t> professor University Trento, Italy and </a:t>
            </a:r>
            <a:r>
              <a:rPr lang="nl-NL" sz="1800" dirty="0" err="1"/>
              <a:t>Northumbria</a:t>
            </a:r>
            <a:r>
              <a:rPr lang="nl-NL" sz="1800" dirty="0"/>
              <a:t> University, UK</a:t>
            </a:r>
          </a:p>
          <a:p>
            <a:pPr lvl="1"/>
            <a:r>
              <a:rPr lang="nl-NL" sz="1800" dirty="0"/>
              <a:t>Onderzoek: </a:t>
            </a:r>
          </a:p>
          <a:p>
            <a:pPr lvl="2"/>
            <a:r>
              <a:rPr lang="nl-NL" sz="1800" dirty="0"/>
              <a:t>Innovatie economie: ICT, </a:t>
            </a:r>
            <a:r>
              <a:rPr lang="nl-NL" sz="1800" dirty="0" err="1"/>
              <a:t>bureaucratic</a:t>
            </a:r>
            <a:r>
              <a:rPr lang="nl-NL" sz="1800" dirty="0"/>
              <a:t> entrepreneurs, </a:t>
            </a:r>
            <a:r>
              <a:rPr lang="nl-NL" sz="1800" dirty="0" err="1"/>
              <a:t>ecosystem</a:t>
            </a:r>
            <a:r>
              <a:rPr lang="nl-NL" sz="1800" dirty="0"/>
              <a:t> analysis, actieve gebruikers </a:t>
            </a:r>
          </a:p>
          <a:p>
            <a:pPr lvl="2"/>
            <a:r>
              <a:rPr lang="nl-NL" sz="1800" dirty="0"/>
              <a:t>Technologieën: Internet of </a:t>
            </a:r>
            <a:r>
              <a:rPr lang="nl-NL" sz="1800" dirty="0" err="1"/>
              <a:t>things</a:t>
            </a:r>
            <a:r>
              <a:rPr lang="nl-NL" sz="1800" dirty="0"/>
              <a:t>, big data, smart </a:t>
            </a:r>
            <a:r>
              <a:rPr lang="nl-NL" sz="1800" dirty="0" err="1"/>
              <a:t>city</a:t>
            </a:r>
            <a:r>
              <a:rPr lang="nl-NL" sz="1800" dirty="0"/>
              <a:t> </a:t>
            </a:r>
            <a:r>
              <a:rPr lang="nl-NL" sz="1800" dirty="0" err="1"/>
              <a:t>concepts</a:t>
            </a:r>
            <a:endParaRPr lang="nl-NL" sz="1800" dirty="0"/>
          </a:p>
          <a:p>
            <a:pPr lvl="1"/>
            <a:r>
              <a:rPr lang="nl-NL" sz="1800" dirty="0"/>
              <a:t>Onderwijs: </a:t>
            </a:r>
          </a:p>
          <a:p>
            <a:pPr lvl="2"/>
            <a:r>
              <a:rPr lang="nl-NL" sz="1800" dirty="0" err="1"/>
              <a:t>Governing</a:t>
            </a:r>
            <a:r>
              <a:rPr lang="nl-NL" sz="1800" dirty="0"/>
              <a:t> </a:t>
            </a:r>
            <a:r>
              <a:rPr lang="nl-NL" sz="1800" dirty="0" err="1"/>
              <a:t>innovations</a:t>
            </a:r>
            <a:r>
              <a:rPr lang="nl-NL" sz="1800" dirty="0"/>
              <a:t>, </a:t>
            </a:r>
            <a:r>
              <a:rPr lang="nl-NL" sz="1800" dirty="0" err="1"/>
              <a:t>Infonomics</a:t>
            </a:r>
            <a:r>
              <a:rPr lang="nl-NL" sz="1800" dirty="0"/>
              <a:t>, MKBA </a:t>
            </a:r>
          </a:p>
          <a:p>
            <a:pPr lvl="1"/>
            <a:endParaRPr lang="nl-NL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Masters Class 2016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CA36D0-A4E7-46D5-8A41-32E4DFB19690}" type="datetime1">
              <a:rPr lang="nl-NL" smtClean="0"/>
              <a:t>24-10-2016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130215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1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probleem van big data: Internet of </a:t>
            </a:r>
            <a:r>
              <a:rPr lang="nl-NL" dirty="0" err="1"/>
              <a:t>things</a:t>
            </a:r>
            <a:r>
              <a:rPr lang="nl-NL" dirty="0"/>
              <a:t> en </a:t>
            </a:r>
            <a:r>
              <a:rPr lang="nl-NL" dirty="0" err="1"/>
              <a:t>connected</a:t>
            </a:r>
            <a:r>
              <a:rPr lang="nl-NL" dirty="0"/>
              <a:t> </a:t>
            </a:r>
            <a:r>
              <a:rPr lang="nl-NL" dirty="0" err="1"/>
              <a:t>driving</a:t>
            </a:r>
            <a:endParaRPr lang="nl-NL" dirty="0"/>
          </a:p>
          <a:p>
            <a:r>
              <a:rPr lang="nl-NL" dirty="0"/>
              <a:t>Denkfouten bij open data </a:t>
            </a:r>
          </a:p>
          <a:p>
            <a:pPr lvl="1"/>
            <a:r>
              <a:rPr lang="nl-NL" dirty="0"/>
              <a:t>Openstellen van data, </a:t>
            </a:r>
            <a:r>
              <a:rPr lang="nl-NL" dirty="0" err="1"/>
              <a:t>monopoliepositie</a:t>
            </a:r>
            <a:r>
              <a:rPr lang="nl-NL"/>
              <a:t>, leerprocessen</a:t>
            </a:r>
            <a:endParaRPr lang="nl-NL" dirty="0"/>
          </a:p>
          <a:p>
            <a:r>
              <a:rPr lang="nl-NL" dirty="0"/>
              <a:t>Innovatiemodellen en data</a:t>
            </a:r>
          </a:p>
          <a:p>
            <a:r>
              <a:rPr lang="nl-NL" dirty="0"/>
              <a:t>Open data paradox</a:t>
            </a:r>
          </a:p>
          <a:p>
            <a:r>
              <a:rPr lang="nl-NL" dirty="0"/>
              <a:t>Leerprocessen en open data 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B515429-633B-41EF-B8F9-6CE3894ADE61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80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215900"/>
            <a:ext cx="8871247" cy="922338"/>
          </a:xfrm>
        </p:spPr>
        <p:txBody>
          <a:bodyPr/>
          <a:lstStyle/>
          <a:p>
            <a:r>
              <a:rPr lang="en-US" dirty="0"/>
              <a:t>Connected driving: “Hottest topic within Internet of Things” (IDC) 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971188"/>
              </p:ext>
            </p:extLst>
          </p:nvPr>
        </p:nvGraphicFramePr>
        <p:xfrm>
          <a:off x="6077119" y="1326010"/>
          <a:ext cx="5841442" cy="457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721">
                  <a:extLst>
                    <a:ext uri="{9D8B030D-6E8A-4147-A177-3AD203B41FA5}">
                      <a16:colId xmlns:a16="http://schemas.microsoft.com/office/drawing/2014/main" val="4038310867"/>
                    </a:ext>
                  </a:extLst>
                </a:gridCol>
                <a:gridCol w="2920721">
                  <a:extLst>
                    <a:ext uri="{9D8B030D-6E8A-4147-A177-3AD203B41FA5}">
                      <a16:colId xmlns:a16="http://schemas.microsoft.com/office/drawing/2014/main" val="3823456496"/>
                    </a:ext>
                  </a:extLst>
                </a:gridCol>
              </a:tblGrid>
              <a:tr h="368522">
                <a:tc>
                  <a:txBody>
                    <a:bodyPr/>
                    <a:lstStyle/>
                    <a:p>
                      <a:r>
                        <a:rPr lang="nl-NL" noProof="0" dirty="0"/>
                        <a:t>Voordeel categorie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 err="1"/>
                        <a:t>Connected</a:t>
                      </a:r>
                      <a:r>
                        <a:rPr lang="nl-NL" noProof="0" dirty="0"/>
                        <a:t> </a:t>
                      </a:r>
                      <a:r>
                        <a:rPr lang="nl-NL" noProof="0" dirty="0" err="1"/>
                        <a:t>car</a:t>
                      </a:r>
                      <a:r>
                        <a:rPr lang="nl-NL" baseline="0" noProof="0" dirty="0"/>
                        <a:t> services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5032"/>
                  </a:ext>
                </a:extLst>
              </a:tr>
              <a:tr h="908684">
                <a:tc>
                  <a:txBody>
                    <a:bodyPr/>
                    <a:lstStyle/>
                    <a:p>
                      <a:r>
                        <a:rPr lang="nl-NL" noProof="0" dirty="0"/>
                        <a:t>Veiligheid &amp;</a:t>
                      </a:r>
                      <a:r>
                        <a:rPr lang="nl-NL" baseline="0" noProof="0" dirty="0"/>
                        <a:t> Beveiliging 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Automatic crash notification Automatic roadside assistance Stolen vehicle locator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957454"/>
                  </a:ext>
                </a:extLst>
              </a:tr>
              <a:tr h="636079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Service en onderhoud 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Vehicle health alerts </a:t>
                      </a:r>
                    </a:p>
                    <a:p>
                      <a:r>
                        <a:rPr lang="en-US" noProof="0" dirty="0"/>
                        <a:t>Service maintenance scheduler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872476"/>
                  </a:ext>
                </a:extLst>
              </a:tr>
              <a:tr h="1181289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Efficiëntie</a:t>
                      </a:r>
                      <a:r>
                        <a:rPr lang="nl-NL" baseline="0" dirty="0">
                          <a:effectLst/>
                        </a:rPr>
                        <a:t> 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Toll charging </a:t>
                      </a:r>
                    </a:p>
                    <a:p>
                      <a:r>
                        <a:rPr lang="en-US" noProof="0" dirty="0" err="1"/>
                        <a:t>Ecorouting</a:t>
                      </a:r>
                      <a:r>
                        <a:rPr lang="en-US" noProof="0" dirty="0"/>
                        <a:t> </a:t>
                      </a:r>
                    </a:p>
                    <a:p>
                      <a:r>
                        <a:rPr lang="en-US" noProof="0" dirty="0"/>
                        <a:t>Intelligent fueling </a:t>
                      </a:r>
                    </a:p>
                    <a:p>
                      <a:r>
                        <a:rPr lang="en-US" noProof="0" dirty="0"/>
                        <a:t>Route optimization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74607"/>
                  </a:ext>
                </a:extLst>
              </a:tr>
              <a:tr h="908684">
                <a:tc>
                  <a:txBody>
                    <a:bodyPr/>
                    <a:lstStyle/>
                    <a:p>
                      <a:r>
                        <a:rPr lang="nl-NL" noProof="0" dirty="0"/>
                        <a:t>Convenience</a:t>
                      </a:r>
                      <a:r>
                        <a:rPr lang="nl-NL" baseline="0" noProof="0" dirty="0"/>
                        <a:t> 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Parking services </a:t>
                      </a:r>
                    </a:p>
                    <a:p>
                      <a:r>
                        <a:rPr lang="en-US" noProof="0" dirty="0"/>
                        <a:t>Location-based retail offers Concierge services 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93129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148248DB-24A4-4D7A-BBB0-E12830923305}" type="datetime1">
              <a:rPr lang="nl-NL" smtClean="0"/>
              <a:t>24-10-2016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60" y="215900"/>
            <a:ext cx="1003689" cy="13822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9947" y="5903878"/>
            <a:ext cx="246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(IDC, 2013)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21" y="1383737"/>
            <a:ext cx="5710516" cy="4280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929" y="5571369"/>
            <a:ext cx="4409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Source: http://</a:t>
            </a:r>
            <a:r>
              <a:rPr lang="en-GB" sz="1600" dirty="0" err="1"/>
              <a:t>www.i-scoop.eu</a:t>
            </a:r>
            <a:r>
              <a:rPr lang="en-GB" sz="1600" dirty="0"/>
              <a:t>/internet-of-things/</a:t>
            </a:r>
          </a:p>
        </p:txBody>
      </p:sp>
    </p:spTree>
    <p:extLst>
      <p:ext uri="{BB962C8B-B14F-4D97-AF65-F5344CB8AC3E}">
        <p14:creationId xmlns:p14="http://schemas.microsoft.com/office/powerpoint/2010/main" val="335578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Probleemstelling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275327-AF6D-4FEA-A28A-593BF55D760E}" type="datetime1">
              <a:rPr lang="nl-NL" smtClean="0"/>
              <a:t>24-10-2016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668" y="1780247"/>
            <a:ext cx="3931021" cy="3394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918" y="1461875"/>
            <a:ext cx="548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Waarde van data niet alleen voor </a:t>
            </a:r>
            <a:r>
              <a:rPr lang="nl-NL" dirty="0" err="1"/>
              <a:t>automotive</a:t>
            </a:r>
            <a:r>
              <a:rPr lang="nl-NL" dirty="0"/>
              <a:t> industrie maar voor innovatie in andere sectoren (bijv. verzekeringen, </a:t>
            </a:r>
            <a:r>
              <a:rPr lang="nl-NL" dirty="0" err="1"/>
              <a:t>car</a:t>
            </a:r>
            <a:r>
              <a:rPr lang="nl-NL" dirty="0"/>
              <a:t> </a:t>
            </a:r>
            <a:r>
              <a:rPr lang="nl-NL" dirty="0" err="1"/>
              <a:t>sharing</a:t>
            </a:r>
            <a:r>
              <a:rPr lang="nl-NL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477" y="4878841"/>
            <a:ext cx="3681877" cy="1210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3252" y="5904568"/>
            <a:ext cx="271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eCall</a:t>
            </a:r>
            <a:r>
              <a:rPr lang="en-US" dirty="0"/>
              <a:t> (Europe 2018)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918" y="3393909"/>
            <a:ext cx="5567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Overheid: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welke gebieden moet de overheid ingrijpen om innovatie te stimuleren?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Moet de overheid de markt voor open data reguleren?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4118" y="2415579"/>
            <a:ext cx="516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Onderzoek Technology </a:t>
            </a:r>
            <a:r>
              <a:rPr lang="nl-NL" u="sng" dirty="0" err="1"/>
              <a:t>Roadmapping</a:t>
            </a:r>
            <a:r>
              <a:rPr lang="nl-NL" dirty="0"/>
              <a:t>: Wat zijn de technische groeigebieden binnen </a:t>
            </a:r>
            <a:r>
              <a:rPr lang="nl-NL" dirty="0" err="1"/>
              <a:t>IoT</a:t>
            </a:r>
            <a:r>
              <a:rPr lang="nl-NL" dirty="0"/>
              <a:t>?  Welke bedrijven betrokken bij </a:t>
            </a:r>
            <a:r>
              <a:rPr lang="nl-NL" dirty="0" err="1"/>
              <a:t>connected</a:t>
            </a:r>
            <a:r>
              <a:rPr lang="nl-NL" dirty="0"/>
              <a:t> </a:t>
            </a:r>
            <a:r>
              <a:rPr lang="nl-NL" dirty="0" err="1"/>
              <a:t>driving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745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Denkfouten bij 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openstellen van data creëert waarde!</a:t>
            </a:r>
          </a:p>
          <a:p>
            <a:r>
              <a:rPr lang="nl-NL" dirty="0"/>
              <a:t>Private partijen realiseren het potentieel van open data!</a:t>
            </a:r>
          </a:p>
          <a:p>
            <a:r>
              <a:rPr lang="nl-NL" dirty="0"/>
              <a:t>Private marktpartijen hebben een </a:t>
            </a:r>
            <a:r>
              <a:rPr lang="nl-NL" dirty="0" err="1"/>
              <a:t>monopoliepositie</a:t>
            </a:r>
            <a:r>
              <a:rPr lang="nl-NL" dirty="0"/>
              <a:t> nodig om het potentieel van open data te realiseren!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3867776-B68A-45C0-B04A-582D8C2B5331}" type="datetime1">
              <a:rPr lang="nl-NL" smtClean="0"/>
              <a:t>24-10-2016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73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9" y="215900"/>
            <a:ext cx="6080296" cy="922338"/>
          </a:xfrm>
        </p:spPr>
        <p:txBody>
          <a:bodyPr/>
          <a:lstStyle/>
          <a:p>
            <a:r>
              <a:rPr lang="nl-NL" dirty="0"/>
              <a:t>Traditionele data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D20AD75-0A84-41AB-A25E-208CF3498A7E}" type="datetime1">
              <a:rPr lang="nl-NL" smtClean="0"/>
              <a:t>24-10-2016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6804837" y="1637414"/>
            <a:ext cx="2923954" cy="40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627762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197" y="4088219"/>
            <a:ext cx="1081088" cy="57751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908005" y="1956390"/>
            <a:ext cx="15948" cy="8452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31928" y="1957363"/>
            <a:ext cx="3088758" cy="212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8661" y="1945758"/>
            <a:ext cx="0" cy="8452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0492" y="2530259"/>
            <a:ext cx="91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</a:t>
            </a:r>
          </a:p>
          <a:p>
            <a:r>
              <a:rPr lang="en-US" dirty="0"/>
              <a:t>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90644" y="1520814"/>
            <a:ext cx="57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€?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44057" y="2768158"/>
            <a:ext cx="6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9955" y="4749782"/>
            <a:ext cx="283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= Gratis?</a:t>
            </a:r>
          </a:p>
          <a:p>
            <a:r>
              <a:rPr lang="nl-NL" dirty="0" err="1"/>
              <a:t>NSoB</a:t>
            </a:r>
            <a:r>
              <a:rPr lang="nl-NL" dirty="0"/>
              <a:t> (2015)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435" y="4861516"/>
            <a:ext cx="1432962" cy="1431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7612" y="4097413"/>
            <a:ext cx="758743" cy="568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0452" y="4191000"/>
            <a:ext cx="525462" cy="474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9433" y="4088219"/>
            <a:ext cx="740817" cy="6789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52932" y="5451332"/>
            <a:ext cx="283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Probleem: Leren, inzicht in waardeketen</a:t>
            </a:r>
          </a:p>
        </p:txBody>
      </p:sp>
    </p:spTree>
    <p:extLst>
      <p:ext uri="{BB962C8B-B14F-4D97-AF65-F5344CB8AC3E}">
        <p14:creationId xmlns:p14="http://schemas.microsoft.com/office/powerpoint/2010/main" val="165311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Theorie: </a:t>
            </a:r>
            <a:r>
              <a:rPr lang="nl-NL" dirty="0" err="1"/>
              <a:t>Monopoliepositie</a:t>
            </a:r>
            <a:r>
              <a:rPr lang="nl-NL" dirty="0"/>
              <a:t> niet noodzakelijk voor innovatie!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71" y="1320185"/>
            <a:ext cx="10659533" cy="824023"/>
          </a:xfrm>
        </p:spPr>
        <p:txBody>
          <a:bodyPr/>
          <a:lstStyle/>
          <a:p>
            <a:r>
              <a:rPr lang="nl-NL" dirty="0" err="1"/>
              <a:t>Monopoliepositie</a:t>
            </a:r>
            <a:r>
              <a:rPr lang="nl-NL" dirty="0"/>
              <a:t>: Het exclusieve recht om in een markt diensten of producten aan te bieden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7E0BBB6-64E1-452D-B9EA-14314A382397}" type="datetime1">
              <a:rPr lang="nl-NL" smtClean="0"/>
              <a:t>24-10-2016</a:t>
            </a:fld>
            <a:endParaRPr lang="nl-NL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90871" y="2557130"/>
            <a:ext cx="10659533" cy="32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096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906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89270"/>
              </p:ext>
            </p:extLst>
          </p:nvPr>
        </p:nvGraphicFramePr>
        <p:xfrm>
          <a:off x="1422106" y="2067749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255499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976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066004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45738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Concurrerend</a:t>
                      </a:r>
                      <a:r>
                        <a:rPr lang="nl-NL" baseline="0" noProof="0" dirty="0"/>
                        <a:t> markt </a:t>
                      </a:r>
                      <a:endParaRPr lang="nl-NL" noProof="0" dirty="0"/>
                    </a:p>
                    <a:p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Publiek-Private</a:t>
                      </a:r>
                      <a:r>
                        <a:rPr lang="nl-NL" baseline="0" noProof="0" dirty="0"/>
                        <a:t> samenwerking 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Monopolistische markt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96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Auteurs</a:t>
                      </a:r>
                      <a:r>
                        <a:rPr lang="nl-NL" baseline="0" noProof="0" dirty="0"/>
                        <a:t> 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K.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O. Hart (NP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K. Arrow, </a:t>
                      </a:r>
                    </a:p>
                    <a:p>
                      <a:r>
                        <a:rPr lang="nl-NL" noProof="0" dirty="0"/>
                        <a:t>J. </a:t>
                      </a:r>
                      <a:r>
                        <a:rPr lang="nl-NL" noProof="0" dirty="0" err="1"/>
                        <a:t>Schumpeter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Recht op eigendoom</a:t>
                      </a:r>
                      <a:r>
                        <a:rPr lang="nl-NL" baseline="0" noProof="0" dirty="0"/>
                        <a:t> 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Aantal marktpartijen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Verdeelt tussen marktpartijen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Een markt</a:t>
                      </a:r>
                      <a:r>
                        <a:rPr lang="nl-NL" baseline="0" noProof="0" dirty="0"/>
                        <a:t>partij 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1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Incentives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Aantal marktpartijen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Invloed</a:t>
                      </a:r>
                      <a:r>
                        <a:rPr lang="nl-NL" baseline="0" noProof="0" dirty="0"/>
                        <a:t> op exploitatie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Exploitatie</a:t>
                      </a:r>
                      <a:r>
                        <a:rPr lang="nl-NL" baseline="0" noProof="0" dirty="0"/>
                        <a:t> van een marktpartij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79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/>
                        <a:t>Baten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Aantal marktpartijen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noProof="0" dirty="0"/>
                        <a:t>Delen van baten &gt; deeleconomie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noProof="0" dirty="0"/>
                        <a:t>Door een</a:t>
                      </a:r>
                      <a:r>
                        <a:rPr lang="nl-NL" baseline="0" noProof="0" dirty="0"/>
                        <a:t> marktpartij</a:t>
                      </a:r>
                      <a:endParaRPr lang="nl-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6131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233" y="1732196"/>
            <a:ext cx="1477434" cy="21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0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9" y="215900"/>
            <a:ext cx="6080296" cy="922338"/>
          </a:xfrm>
        </p:spPr>
        <p:txBody>
          <a:bodyPr/>
          <a:lstStyle/>
          <a:p>
            <a:r>
              <a:rPr lang="nl-NL" dirty="0"/>
              <a:t>Open data paradox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Masters Class 2016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9D3D0A74-41E7-440A-92AD-CA573645E1A3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D7CC8B6-A056-4CBD-852F-2D5DE7C96BDD}" type="datetime1">
              <a:rPr lang="nl-NL" smtClean="0"/>
              <a:t>24-10-2016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6804837" y="1637414"/>
            <a:ext cx="2923954" cy="40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838498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10492" y="2530259"/>
            <a:ext cx="91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</a:t>
            </a:r>
          </a:p>
          <a:p>
            <a:r>
              <a:rPr lang="en-US" dirty="0"/>
              <a:t>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44057" y="2768158"/>
            <a:ext cx="6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€?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70350" y="2168665"/>
            <a:ext cx="2565175" cy="229813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889500" y="2215194"/>
            <a:ext cx="2618560" cy="2251609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3086" y="4584879"/>
            <a:ext cx="4988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Ondernemers gebruiken data niet: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Data niet bruikbaar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Onzekerheid te groot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investering om data bruikbaar te maken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6245" y="4522608"/>
            <a:ext cx="2111815" cy="9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TUe standard blue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15532</TotalTime>
  <Words>736</Words>
  <Application>Microsoft Office PowerPoint</Application>
  <PresentationFormat>Widescreen</PresentationFormat>
  <Paragraphs>161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TUe standard blue</vt:lpstr>
      <vt:lpstr>Maatschappelijke kosten van de voortgaande privatisering van infrastructuur en netwerken </vt:lpstr>
      <vt:lpstr>Biography</vt:lpstr>
      <vt:lpstr>Agenda</vt:lpstr>
      <vt:lpstr>Connected driving: “Hottest topic within Internet of Things” (IDC)  </vt:lpstr>
      <vt:lpstr>Probleemstelling</vt:lpstr>
      <vt:lpstr>Denkfouten bij open data</vt:lpstr>
      <vt:lpstr>Traditionele data model</vt:lpstr>
      <vt:lpstr>Theorie: Monopoliepositie niet noodzakelijk voor innovatie!</vt:lpstr>
      <vt:lpstr>Open data paradox</vt:lpstr>
      <vt:lpstr>Optiewaarde van data</vt:lpstr>
      <vt:lpstr>Optiewaarde van data</vt:lpstr>
      <vt:lpstr>Stellingen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 Sadowski</dc:creator>
  <cp:lastModifiedBy>Bert Sadowski</cp:lastModifiedBy>
  <cp:revision>117</cp:revision>
  <dcterms:created xsi:type="dcterms:W3CDTF">2016-10-06T07:52:37Z</dcterms:created>
  <dcterms:modified xsi:type="dcterms:W3CDTF">2016-10-24T17:25:31Z</dcterms:modified>
</cp:coreProperties>
</file>