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320" r:id="rId2"/>
    <p:sldId id="259" r:id="rId3"/>
    <p:sldId id="298" r:id="rId4"/>
    <p:sldId id="291" r:id="rId5"/>
    <p:sldId id="326" r:id="rId6"/>
    <p:sldId id="323" r:id="rId7"/>
    <p:sldId id="321" r:id="rId8"/>
    <p:sldId id="271" r:id="rId9"/>
    <p:sldId id="322" r:id="rId10"/>
    <p:sldId id="329" r:id="rId11"/>
    <p:sldId id="324" r:id="rId12"/>
    <p:sldId id="362" r:id="rId13"/>
    <p:sldId id="357" r:id="rId14"/>
    <p:sldId id="325" r:id="rId15"/>
    <p:sldId id="262" r:id="rId16"/>
    <p:sldId id="268" r:id="rId17"/>
    <p:sldId id="353" r:id="rId18"/>
    <p:sldId id="352" r:id="rId19"/>
    <p:sldId id="354" r:id="rId20"/>
    <p:sldId id="296" r:id="rId21"/>
    <p:sldId id="269" r:id="rId22"/>
    <p:sldId id="333" r:id="rId23"/>
    <p:sldId id="334" r:id="rId24"/>
    <p:sldId id="332" r:id="rId25"/>
    <p:sldId id="335" r:id="rId26"/>
    <p:sldId id="338" r:id="rId27"/>
    <p:sldId id="339" r:id="rId28"/>
    <p:sldId id="340" r:id="rId29"/>
    <p:sldId id="349" r:id="rId30"/>
    <p:sldId id="350" r:id="rId31"/>
    <p:sldId id="346" r:id="rId32"/>
    <p:sldId id="347" r:id="rId33"/>
    <p:sldId id="355" r:id="rId34"/>
    <p:sldId id="270" r:id="rId35"/>
    <p:sldId id="360" r:id="rId36"/>
    <p:sldId id="358" r:id="rId37"/>
    <p:sldId id="359" r:id="rId38"/>
    <p:sldId id="361" r:id="rId39"/>
    <p:sldId id="363" r:id="rId40"/>
  </p:sldIdLst>
  <p:sldSz cx="9144000" cy="6858000" type="overhead"/>
  <p:notesSz cx="6794500" cy="9931400"/>
  <p:defaultTextStyle>
    <a:defPPr>
      <a:defRPr lang="en-US"/>
    </a:defPPr>
    <a:lvl1pPr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9900"/>
    <a:srgbClr val="000000"/>
    <a:srgbClr val="003399"/>
    <a:srgbClr val="336699"/>
    <a:srgbClr val="008080"/>
    <a:srgbClr val="009999"/>
    <a:srgbClr val="FF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5190"/>
    </p:cViewPr>
  </p:sorterViewPr>
  <p:notesViewPr>
    <p:cSldViewPr>
      <p:cViewPr>
        <p:scale>
          <a:sx n="66" d="100"/>
          <a:sy n="66" d="100"/>
        </p:scale>
        <p:origin x="-846" y="27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lvl1pPr>
          </a:lstStyle>
          <a:p>
            <a:pPr>
              <a:defRPr/>
            </a:pPr>
            <a:r>
              <a:rPr lang="en-US"/>
              <a:t>RuG</a:t>
            </a:r>
          </a:p>
        </p:txBody>
      </p:sp>
      <p:sp>
        <p:nvSpPr>
          <p:cNvPr id="14339" name="Rectangle 3"/>
          <p:cNvSpPr>
            <a:spLocks noGrp="1" noChangeArrowheads="1"/>
          </p:cNvSpPr>
          <p:nvPr>
            <p:ph type="dt" sz="quarter" idx="1"/>
          </p:nvPr>
        </p:nvSpPr>
        <p:spPr bwMode="auto">
          <a:xfrm>
            <a:off x="3850217" y="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pPr>
              <a:defRPr/>
            </a:pPr>
            <a:fld id="{F65FCFA6-C5FF-48DF-8147-4ACF86574303}" type="datetime1">
              <a:rPr lang="en-US"/>
              <a:pPr>
                <a:defRPr/>
              </a:pPr>
              <a:t>2/2/2017</a:t>
            </a:fld>
            <a:endParaRPr lang="en-US"/>
          </a:p>
        </p:txBody>
      </p:sp>
      <p:sp>
        <p:nvSpPr>
          <p:cNvPr id="14340" name="Rectangle 4"/>
          <p:cNvSpPr>
            <a:spLocks noGrp="1" noChangeArrowheads="1"/>
          </p:cNvSpPr>
          <p:nvPr>
            <p:ph type="ftr" sz="quarter" idx="2"/>
          </p:nvPr>
        </p:nvSpPr>
        <p:spPr bwMode="auto">
          <a:xfrm>
            <a:off x="0" y="943483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lvl1pPr>
          </a:lstStyle>
          <a:p>
            <a:pPr>
              <a:defRPr/>
            </a:pPr>
            <a:r>
              <a:rPr lang="en-US"/>
              <a:t>Title goes here</a:t>
            </a:r>
          </a:p>
        </p:txBody>
      </p:sp>
      <p:sp>
        <p:nvSpPr>
          <p:cNvPr id="14341" name="Rectangle 5"/>
          <p:cNvSpPr>
            <a:spLocks noGrp="1" noChangeArrowheads="1"/>
          </p:cNvSpPr>
          <p:nvPr>
            <p:ph type="sldNum" sz="quarter" idx="3"/>
          </p:nvPr>
        </p:nvSpPr>
        <p:spPr bwMode="auto">
          <a:xfrm>
            <a:off x="3850217" y="943483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18F9B4F8-F024-4918-9A7A-0EECC5A9EB26}" type="slidenum">
              <a:rPr lang="en-US"/>
              <a:pPr>
                <a:defRPr/>
              </a:pPr>
              <a:t>‹nr.›</a:t>
            </a:fld>
            <a:endParaRPr lang="en-US"/>
          </a:p>
        </p:txBody>
      </p:sp>
    </p:spTree>
    <p:extLst>
      <p:ext uri="{BB962C8B-B14F-4D97-AF65-F5344CB8AC3E}">
        <p14:creationId xmlns="" xmlns:p14="http://schemas.microsoft.com/office/powerpoint/2010/main" val="388688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lvl1pPr>
          </a:lstStyle>
          <a:p>
            <a:pPr>
              <a:defRPr/>
            </a:pPr>
            <a:endParaRPr lang="en-US"/>
          </a:p>
        </p:txBody>
      </p:sp>
      <p:sp>
        <p:nvSpPr>
          <p:cNvPr id="26627" name="Rectangle 9"/>
          <p:cNvSpPr>
            <a:spLocks noGrp="1" noRot="1" noChangeAspect="1" noChangeArrowheads="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05934" y="4717415"/>
            <a:ext cx="4982633" cy="44691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50217" y="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pPr>
              <a:defRPr/>
            </a:pPr>
            <a:fld id="{EEE1C4C1-7DA2-4589-B09F-F3E9A5172315}" type="datetime1">
              <a:rPr lang="en-US"/>
              <a:pPr>
                <a:defRPr/>
              </a:pPr>
              <a:t>2/2/2017</a:t>
            </a:fld>
            <a:endParaRPr lang="en-US"/>
          </a:p>
        </p:txBody>
      </p:sp>
      <p:sp>
        <p:nvSpPr>
          <p:cNvPr id="2060" name="Rectangle 12"/>
          <p:cNvSpPr>
            <a:spLocks noGrp="1" noChangeArrowheads="1"/>
          </p:cNvSpPr>
          <p:nvPr>
            <p:ph type="ftr" sz="quarter" idx="4"/>
          </p:nvPr>
        </p:nvSpPr>
        <p:spPr bwMode="auto">
          <a:xfrm>
            <a:off x="0" y="943483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lvl1pPr>
          </a:lstStyle>
          <a:p>
            <a:pPr>
              <a:defRPr/>
            </a:pPr>
            <a:endParaRPr lang="en-US"/>
          </a:p>
        </p:txBody>
      </p:sp>
      <p:sp>
        <p:nvSpPr>
          <p:cNvPr id="2061" name="Rectangle 13"/>
          <p:cNvSpPr>
            <a:spLocks noGrp="1" noChangeArrowheads="1"/>
          </p:cNvSpPr>
          <p:nvPr>
            <p:ph type="sldNum" sz="quarter" idx="5"/>
          </p:nvPr>
        </p:nvSpPr>
        <p:spPr bwMode="auto">
          <a:xfrm>
            <a:off x="3850217" y="9434830"/>
            <a:ext cx="2944283" cy="496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E8FCB6BA-61D3-4E07-8BC8-ACDAF8B9035B}" type="slidenum">
              <a:rPr lang="en-US"/>
              <a:pPr>
                <a:defRPr/>
              </a:pPr>
              <a:t>‹nr.›</a:t>
            </a:fld>
            <a:endParaRPr lang="en-US"/>
          </a:p>
        </p:txBody>
      </p:sp>
    </p:spTree>
    <p:extLst>
      <p:ext uri="{BB962C8B-B14F-4D97-AF65-F5344CB8AC3E}">
        <p14:creationId xmlns="" xmlns:p14="http://schemas.microsoft.com/office/powerpoint/2010/main" val="21944864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dt" sz="quarter" idx="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DAD6DFC-A57E-4E3D-8D31-665938030E80}" type="datetime1">
              <a:rPr kumimoji="0" lang="en-US" sz="1200" smtClean="0"/>
              <a:pPr/>
              <a:t>2/2/2017</a:t>
            </a:fld>
            <a:endParaRPr kumimoji="0" lang="en-US" sz="1200" smtClean="0"/>
          </a:p>
        </p:txBody>
      </p:sp>
      <p:sp>
        <p:nvSpPr>
          <p:cNvPr id="27651" name="Rectangle 13"/>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3FE58CE9-C546-40E7-A063-8D25EB5D7455}" type="slidenum">
              <a:rPr kumimoji="0" lang="en-US" sz="1200" smtClean="0"/>
              <a:pPr/>
              <a:t>2</a:t>
            </a:fld>
            <a:endParaRPr kumimoji="0" lang="en-US" sz="1200" smtClean="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r>
              <a:rPr lang="nl-NL" smtClean="0"/>
              <a:t>Figuren toevoegen over verandering in mobilteitspatronen en over de voor- en nadelen van verschillende vervoerswijzen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4100981-06A6-4A40-9B4F-5AD73095F911}" type="datetime1">
              <a:rPr kumimoji="0" lang="en-US" sz="1200" smtClean="0"/>
              <a:pPr/>
              <a:t>2/2/2017</a:t>
            </a:fld>
            <a:endParaRPr kumimoji="0" lang="en-US" sz="1200" smtClean="0"/>
          </a:p>
        </p:txBody>
      </p:sp>
      <p:sp>
        <p:nvSpPr>
          <p:cNvPr id="46083" name="Rectangle 13"/>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BD344C2A-8EB7-4122-9AF2-2679161E6DEA}" type="slidenum">
              <a:rPr kumimoji="0" lang="en-US" sz="1200" smtClean="0"/>
              <a:pPr/>
              <a:t>25</a:t>
            </a:fld>
            <a:endParaRPr kumimoji="0" lang="en-US" sz="1200" smtClean="0"/>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defRPr sz="4000">
                <a:solidFill>
                  <a:schemeClr val="tx1"/>
                </a:solidFill>
                <a:latin typeface="Verdana" pitchFamily="34" charset="0"/>
              </a:defRPr>
            </a:lvl1pPr>
            <a:lvl2pPr marL="742950" indent="-285750" eaLnBrk="0" hangingPunct="0">
              <a:defRPr sz="4000">
                <a:solidFill>
                  <a:schemeClr val="tx1"/>
                </a:solidFill>
                <a:latin typeface="Verdana" pitchFamily="34" charset="0"/>
              </a:defRPr>
            </a:lvl2pPr>
            <a:lvl3pPr marL="1143000" indent="-228600" eaLnBrk="0" hangingPunct="0">
              <a:defRPr sz="4000">
                <a:solidFill>
                  <a:schemeClr val="tx1"/>
                </a:solidFill>
                <a:latin typeface="Verdana" pitchFamily="34" charset="0"/>
              </a:defRPr>
            </a:lvl3pPr>
            <a:lvl4pPr marL="1600200" indent="-228600" eaLnBrk="0" hangingPunct="0">
              <a:defRPr sz="4000">
                <a:solidFill>
                  <a:schemeClr val="tx1"/>
                </a:solidFill>
                <a:latin typeface="Verdana" pitchFamily="34" charset="0"/>
              </a:defRPr>
            </a:lvl4pPr>
            <a:lvl5pPr marL="2057400" indent="-228600" eaLnBrk="0" hangingPunct="0">
              <a:defRPr sz="4000">
                <a:solidFill>
                  <a:schemeClr val="tx1"/>
                </a:solidFill>
                <a:latin typeface="Verdana" pitchFamily="34" charset="0"/>
              </a:defRPr>
            </a:lvl5pPr>
            <a:lvl6pPr marL="2514600" indent="-228600" eaLnBrk="0" fontAlgn="base" hangingPunct="0">
              <a:spcBef>
                <a:spcPct val="0"/>
              </a:spcBef>
              <a:spcAft>
                <a:spcPct val="0"/>
              </a:spcAft>
              <a:defRPr sz="4000">
                <a:solidFill>
                  <a:schemeClr val="tx1"/>
                </a:solidFill>
                <a:latin typeface="Verdana" pitchFamily="34" charset="0"/>
              </a:defRPr>
            </a:lvl6pPr>
            <a:lvl7pPr marL="2971800" indent="-228600" eaLnBrk="0" fontAlgn="base" hangingPunct="0">
              <a:spcBef>
                <a:spcPct val="0"/>
              </a:spcBef>
              <a:spcAft>
                <a:spcPct val="0"/>
              </a:spcAft>
              <a:defRPr sz="4000">
                <a:solidFill>
                  <a:schemeClr val="tx1"/>
                </a:solidFill>
                <a:latin typeface="Verdana" pitchFamily="34" charset="0"/>
              </a:defRPr>
            </a:lvl7pPr>
            <a:lvl8pPr marL="3429000" indent="-228600" eaLnBrk="0" fontAlgn="base" hangingPunct="0">
              <a:spcBef>
                <a:spcPct val="0"/>
              </a:spcBef>
              <a:spcAft>
                <a:spcPct val="0"/>
              </a:spcAft>
              <a:defRPr sz="4000">
                <a:solidFill>
                  <a:schemeClr val="tx1"/>
                </a:solidFill>
                <a:latin typeface="Verdana" pitchFamily="34" charset="0"/>
              </a:defRPr>
            </a:lvl8pPr>
            <a:lvl9pPr marL="3886200" indent="-228600" eaLnBrk="0" fontAlgn="base" hangingPunct="0">
              <a:spcBef>
                <a:spcPct val="0"/>
              </a:spcBef>
              <a:spcAft>
                <a:spcPct val="0"/>
              </a:spcAft>
              <a:defRPr sz="4000">
                <a:solidFill>
                  <a:schemeClr val="tx1"/>
                </a:solidFill>
                <a:latin typeface="Verdana" pitchFamily="34" charset="0"/>
              </a:defRPr>
            </a:lvl9pPr>
          </a:lstStyle>
          <a:p>
            <a:pPr eaLnBrk="1" hangingPunct="1"/>
            <a:fld id="{22A2C67E-A453-4DFC-A526-01913E552B2D}" type="slidenum">
              <a:rPr lang="nl-NL" sz="1200" smtClean="0"/>
              <a:pPr eaLnBrk="1" hangingPunct="1"/>
              <a:t>30</a:t>
            </a:fld>
            <a:endParaRPr lang="nl-NL" sz="1200" smtClean="0"/>
          </a:p>
        </p:txBody>
      </p:sp>
      <p:sp>
        <p:nvSpPr>
          <p:cNvPr id="37891" name="Rectangle 2"/>
          <p:cNvSpPr>
            <a:spLocks noGrp="1" noRot="1" noChangeAspect="1" noChangeArrowheads="1" noTextEdit="1"/>
          </p:cNvSpPr>
          <p:nvPr>
            <p:ph type="sldImg"/>
          </p:nvPr>
        </p:nvSpPr>
        <p:spPr>
          <a:xfrm>
            <a:off x="915988" y="744538"/>
            <a:ext cx="4964112" cy="3724275"/>
          </a:xfrm>
          <a:solidFill>
            <a:srgbClr val="FFFFFF"/>
          </a:solidFill>
          <a:ln/>
        </p:spPr>
      </p:sp>
      <p:sp>
        <p:nvSpPr>
          <p:cNvPr id="37892" name="Rectangle 3"/>
          <p:cNvSpPr>
            <a:spLocks noGrp="1" noChangeArrowheads="1"/>
          </p:cNvSpPr>
          <p:nvPr>
            <p:ph type="body" idx="1"/>
          </p:nvPr>
        </p:nvSpPr>
        <p:spPr>
          <a:xfrm>
            <a:off x="906582" y="4717415"/>
            <a:ext cx="4981338" cy="4469130"/>
          </a:xfrm>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5B0E4D-CECC-4AFA-8EF5-DE890FBA880B}" type="slidenum">
              <a:rPr lang="nl-NL" sz="1200" smtClean="0"/>
              <a:pPr eaLnBrk="1" hangingPunct="1"/>
              <a:t>32</a:t>
            </a:fld>
            <a:endParaRPr lang="nl-NL" sz="1200" smtClean="0"/>
          </a:p>
        </p:txBody>
      </p:sp>
      <p:sp>
        <p:nvSpPr>
          <p:cNvPr id="4099" name="Rectangle 1026"/>
          <p:cNvSpPr>
            <a:spLocks noGrp="1" noRot="1" noChangeAspect="1" noChangeArrowheads="1" noTextEdit="1"/>
          </p:cNvSpPr>
          <p:nvPr>
            <p:ph type="sldImg"/>
          </p:nvPr>
        </p:nvSpPr>
        <p:spPr>
          <a:ln/>
        </p:spPr>
      </p:sp>
      <p:sp>
        <p:nvSpPr>
          <p:cNvPr id="4100" name="Rectangle 1027"/>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dt" sz="quarter" idx="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0D22CD0-E4AD-4D89-9814-19749564CD4A}" type="datetime1">
              <a:rPr kumimoji="0" lang="en-US" sz="1200" smtClean="0"/>
              <a:pPr/>
              <a:t>2/2/2017</a:t>
            </a:fld>
            <a:endParaRPr kumimoji="0" lang="en-US" sz="1200" smtClean="0"/>
          </a:p>
        </p:txBody>
      </p:sp>
      <p:sp>
        <p:nvSpPr>
          <p:cNvPr id="29699" name="Rectangle 13"/>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A865FCE-0D10-4208-BE59-0C5E9CA4F8EE}" type="slidenum">
              <a:rPr kumimoji="0" lang="en-US" sz="1200" smtClean="0"/>
              <a:pPr/>
              <a:t>7</a:t>
            </a:fld>
            <a:endParaRPr kumimoji="0" lang="en-US" sz="1200" smtClean="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r>
              <a:rPr lang="nl-NL" dirty="0" smtClean="0"/>
              <a:t>Letselongevallen zijn ongevallen waarbij tenminste een ziekenhuisopname van een van de betrokkenen plaats vond. </a:t>
            </a:r>
          </a:p>
          <a:p>
            <a:r>
              <a:rPr lang="nl-NL" dirty="0" smtClean="0"/>
              <a:t>Opvallend: Bij automobilisten relatief hoge betrokkenheid jonge mannen en oudere mannen en vrouwen. Bij fietsers relatief erg hoge betrokkenheid bij oudere mannen en vrouwen; begint al vanaf 50 relatief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dt" sz="quarter" idx="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DAA1FF5E-0260-4BF6-9BE0-BED41AAF6CBE}" type="datetime1">
              <a:rPr kumimoji="0" lang="en-US" sz="1200" smtClean="0"/>
              <a:pPr/>
              <a:t>2/2/2017</a:t>
            </a:fld>
            <a:endParaRPr kumimoji="0" lang="en-US" sz="1200" smtClean="0"/>
          </a:p>
        </p:txBody>
      </p:sp>
      <p:sp>
        <p:nvSpPr>
          <p:cNvPr id="30723" name="Rectangle 13"/>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BF4E8A5-1237-4A5C-BA62-EECEEC0B0532}" type="slidenum">
              <a:rPr kumimoji="0" lang="en-US" sz="1200" smtClean="0"/>
              <a:pPr/>
              <a:t>9</a:t>
            </a:fld>
            <a:endParaRPr kumimoji="0" lang="en-US" sz="1200"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744538"/>
            <a:ext cx="4965700" cy="37242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51379AF2-A7E7-4708-944C-10C117D3F602}" type="slidenum">
              <a:rPr lang="de-DE" smtClean="0"/>
              <a:pPr>
                <a:defRPr/>
              </a:pPr>
              <a:t>12</a:t>
            </a:fld>
            <a:endParaRPr lang="de-DE"/>
          </a:p>
        </p:txBody>
      </p:sp>
    </p:spTree>
    <p:extLst>
      <p:ext uri="{BB962C8B-B14F-4D97-AF65-F5344CB8AC3E}">
        <p14:creationId xmlns="" xmlns:p14="http://schemas.microsoft.com/office/powerpoint/2010/main" val="387042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dt" sz="quarter" idx="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29653428-928A-4A20-9441-00B029B95C98}" type="datetime1">
              <a:rPr kumimoji="0" lang="en-US" sz="1200" smtClean="0"/>
              <a:pPr/>
              <a:t>2/2/2017</a:t>
            </a:fld>
            <a:endParaRPr kumimoji="0" lang="en-US" sz="1200" smtClean="0"/>
          </a:p>
        </p:txBody>
      </p:sp>
      <p:sp>
        <p:nvSpPr>
          <p:cNvPr id="31747" name="Rectangle 13"/>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BAD11DA-7530-4E62-97A7-4F9DF0496F75}" type="slidenum">
              <a:rPr kumimoji="0" lang="en-US" sz="1200" smtClean="0"/>
              <a:pPr/>
              <a:t>14</a:t>
            </a:fld>
            <a:endParaRPr kumimoji="0" lang="en-US" sz="1200" smtClean="0"/>
          </a:p>
        </p:txBody>
      </p:sp>
      <p:sp>
        <p:nvSpPr>
          <p:cNvPr id="31748" name="Rectangle 1026"/>
          <p:cNvSpPr>
            <a:spLocks noGrp="1" noRot="1" noChangeAspect="1" noChangeArrowheads="1" noTextEdit="1"/>
          </p:cNvSpPr>
          <p:nvPr>
            <p:ph type="sldImg"/>
          </p:nvPr>
        </p:nvSpPr>
        <p:spPr>
          <a:xfrm>
            <a:off x="923925" y="763588"/>
            <a:ext cx="4991100" cy="3743325"/>
          </a:xfrm>
          <a:solidFill>
            <a:srgbClr val="FFFFFF"/>
          </a:solidFill>
          <a:ln/>
        </p:spPr>
      </p:sp>
      <p:sp>
        <p:nvSpPr>
          <p:cNvPr id="31749" name="Rectangle 1027"/>
          <p:cNvSpPr>
            <a:spLocks noGrp="1" noChangeArrowheads="1"/>
          </p:cNvSpPr>
          <p:nvPr>
            <p:ph type="body" idx="1"/>
          </p:nvPr>
        </p:nvSpPr>
        <p:spPr>
          <a:xfrm>
            <a:off x="932672" y="4736382"/>
            <a:ext cx="4973197" cy="4431198"/>
          </a:xfrm>
          <a:solidFill>
            <a:srgbClr val="FFFFFF"/>
          </a:solidFill>
          <a:ln>
            <a:solidFill>
              <a:srgbClr val="000000"/>
            </a:solidFill>
            <a:miter lim="800000"/>
            <a:headEnd/>
            <a:tailEnd/>
          </a:ln>
        </p:spPr>
        <p:txBody>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nl-NL"/>
              <a:t>AutO-Mobiliteit: Bart Melis-Dankers</a:t>
            </a:r>
          </a:p>
        </p:txBody>
      </p:sp>
      <p:sp>
        <p:nvSpPr>
          <p:cNvPr id="5" name="Rectangle 3"/>
          <p:cNvSpPr>
            <a:spLocks noGrp="1" noChangeArrowheads="1"/>
          </p:cNvSpPr>
          <p:nvPr>
            <p:ph type="dt" idx="1"/>
          </p:nvPr>
        </p:nvSpPr>
        <p:spPr>
          <a:ln/>
        </p:spPr>
        <p:txBody>
          <a:bodyPr/>
          <a:lstStyle/>
          <a:p>
            <a:r>
              <a:rPr lang="nl-NL"/>
              <a:t>Datum  </a:t>
            </a:r>
            <a:r>
              <a:rPr lang="nl-NL" b="0"/>
              <a:t>13 september 2010</a:t>
            </a:r>
          </a:p>
        </p:txBody>
      </p:sp>
      <p:sp>
        <p:nvSpPr>
          <p:cNvPr id="6" name="Rectangle 7"/>
          <p:cNvSpPr>
            <a:spLocks noGrp="1" noChangeArrowheads="1"/>
          </p:cNvSpPr>
          <p:nvPr>
            <p:ph type="sldNum" sz="quarter" idx="5"/>
          </p:nvPr>
        </p:nvSpPr>
        <p:spPr>
          <a:ln/>
        </p:spPr>
        <p:txBody>
          <a:bodyPr/>
          <a:lstStyle/>
          <a:p>
            <a:r>
              <a:rPr lang="nl-NL"/>
              <a:t>Pagina </a:t>
            </a:r>
            <a:r>
              <a:rPr lang="nl-NL" b="0"/>
              <a:t> </a:t>
            </a:r>
            <a:fld id="{9DAE99B6-76DF-492D-8F8C-C64562870699}" type="slidenum">
              <a:rPr lang="nl-NL" b="0"/>
              <a:pPr/>
              <a:t>17</a:t>
            </a:fld>
            <a:endParaRPr lang="nl-NL" b="0"/>
          </a:p>
        </p:txBody>
      </p:sp>
      <p:sp>
        <p:nvSpPr>
          <p:cNvPr id="259074" name="Rectangle 2"/>
          <p:cNvSpPr>
            <a:spLocks noGrp="1" noRot="1" noChangeAspect="1" noChangeArrowheads="1" noTextEdit="1"/>
          </p:cNvSpPr>
          <p:nvPr>
            <p:ph type="sldImg"/>
          </p:nvPr>
        </p:nvSpPr>
        <p:spPr>
          <a:xfrm>
            <a:off x="914400" y="746125"/>
            <a:ext cx="4965700" cy="3724275"/>
          </a:xfrm>
          <a:ln/>
        </p:spPr>
      </p:sp>
      <p:sp>
        <p:nvSpPr>
          <p:cNvPr id="259075" name="Rectangle 3"/>
          <p:cNvSpPr>
            <a:spLocks noGrp="1" noChangeArrowheads="1"/>
          </p:cNvSpPr>
          <p:nvPr>
            <p:ph type="body" idx="1"/>
          </p:nvPr>
        </p:nvSpPr>
        <p:spPr>
          <a:xfrm>
            <a:off x="904703" y="4718094"/>
            <a:ext cx="4985095" cy="4467095"/>
          </a:xfrm>
        </p:spPr>
        <p:txBody>
          <a:bodyPr/>
          <a:lstStyle/>
          <a:p>
            <a:r>
              <a:rPr lang="en-US"/>
              <a:t>[demonstrate BTS live if possible]</a:t>
            </a:r>
          </a:p>
          <a:p>
            <a:r>
              <a:rPr lang="en-US"/>
              <a:t>The bioptic is a small telescope fitted in a normal frame. It is used with one eye and you only look through it for a short moment. You need to tilt your head in a swift movement and back, just like you would look in one of your mirrors. Sometimes I refer to the BTS as your front-facing mirror. Magnification is limited to 3x and your field of view through the telescope is about 15 deg.</a:t>
            </a:r>
          </a:p>
          <a:p>
            <a:r>
              <a:rPr lang="en-US"/>
              <a:t>Most of the time you don’t look through the BTS, but only at moment when high acuity is demanded.</a:t>
            </a:r>
          </a:p>
          <a:p>
            <a:r>
              <a:rPr lang="en-US"/>
              <a:t>So this is the solution for people with reduced acuity. Still, it is not the solution for everyone with reduced acuity. There are strict limits, as where already mentioned by the first speaker in the symposium. To bring these limits back to mind, I will summarize them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nl-NL"/>
              <a:t>AutO-Mobiliteit: Bart Melis-Dankers</a:t>
            </a:r>
          </a:p>
        </p:txBody>
      </p:sp>
      <p:sp>
        <p:nvSpPr>
          <p:cNvPr id="5" name="Rectangle 3"/>
          <p:cNvSpPr>
            <a:spLocks noGrp="1" noChangeArrowheads="1"/>
          </p:cNvSpPr>
          <p:nvPr>
            <p:ph type="dt" idx="1"/>
          </p:nvPr>
        </p:nvSpPr>
        <p:spPr>
          <a:ln/>
        </p:spPr>
        <p:txBody>
          <a:bodyPr/>
          <a:lstStyle/>
          <a:p>
            <a:r>
              <a:rPr lang="nl-NL"/>
              <a:t>Datum  </a:t>
            </a:r>
            <a:r>
              <a:rPr lang="nl-NL" b="0"/>
              <a:t>13 september 2010</a:t>
            </a:r>
          </a:p>
        </p:txBody>
      </p:sp>
      <p:sp>
        <p:nvSpPr>
          <p:cNvPr id="6" name="Rectangle 7"/>
          <p:cNvSpPr>
            <a:spLocks noGrp="1" noChangeArrowheads="1"/>
          </p:cNvSpPr>
          <p:nvPr>
            <p:ph type="sldNum" sz="quarter" idx="5"/>
          </p:nvPr>
        </p:nvSpPr>
        <p:spPr>
          <a:ln/>
        </p:spPr>
        <p:txBody>
          <a:bodyPr/>
          <a:lstStyle/>
          <a:p>
            <a:r>
              <a:rPr lang="nl-NL"/>
              <a:t>Pagina </a:t>
            </a:r>
            <a:r>
              <a:rPr lang="nl-NL" b="0"/>
              <a:t> </a:t>
            </a:r>
            <a:fld id="{0291BDAB-3DB3-4298-A6CC-D2A6C646DB70}" type="slidenum">
              <a:rPr lang="nl-NL" b="0"/>
              <a:pPr/>
              <a:t>18</a:t>
            </a:fld>
            <a:endParaRPr lang="nl-NL" b="0"/>
          </a:p>
        </p:txBody>
      </p:sp>
      <p:sp>
        <p:nvSpPr>
          <p:cNvPr id="275458" name="Rectangle 2"/>
          <p:cNvSpPr>
            <a:spLocks noGrp="1" noRot="1" noChangeAspect="1" noChangeArrowheads="1" noTextEdit="1"/>
          </p:cNvSpPr>
          <p:nvPr>
            <p:ph type="sldImg"/>
          </p:nvPr>
        </p:nvSpPr>
        <p:spPr>
          <a:xfrm>
            <a:off x="871538" y="1568450"/>
            <a:ext cx="4668837" cy="3503613"/>
          </a:xfrm>
          <a:ln/>
        </p:spPr>
      </p:sp>
      <p:sp>
        <p:nvSpPr>
          <p:cNvPr id="275459" name="Rectangle 3"/>
          <p:cNvSpPr>
            <a:spLocks noGrp="1" noChangeArrowheads="1"/>
          </p:cNvSpPr>
          <p:nvPr>
            <p:ph type="body" idx="1"/>
          </p:nvPr>
        </p:nvSpPr>
        <p:spPr/>
        <p:txBody>
          <a:bodyPr/>
          <a:lstStyle/>
          <a:p>
            <a:r>
              <a:rPr lang="nl-NL"/>
              <a:t>Remember from the previous talks: 0.50 is the current limit for driving a car in Europe. As you will agree with me, almost all details are quite easy to detect and to recognize. Now move a little further to acuity 0.16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nl-NL"/>
              <a:t>AutO-Mobiliteit: Bart Melis-Dankers</a:t>
            </a:r>
          </a:p>
        </p:txBody>
      </p:sp>
      <p:sp>
        <p:nvSpPr>
          <p:cNvPr id="5" name="Rectangle 3"/>
          <p:cNvSpPr>
            <a:spLocks noGrp="1" noChangeArrowheads="1"/>
          </p:cNvSpPr>
          <p:nvPr>
            <p:ph type="dt" idx="1"/>
          </p:nvPr>
        </p:nvSpPr>
        <p:spPr>
          <a:ln/>
        </p:spPr>
        <p:txBody>
          <a:bodyPr/>
          <a:lstStyle/>
          <a:p>
            <a:r>
              <a:rPr lang="nl-NL"/>
              <a:t>Datum  </a:t>
            </a:r>
            <a:r>
              <a:rPr lang="nl-NL" b="0"/>
              <a:t>13 september 2010</a:t>
            </a:r>
          </a:p>
        </p:txBody>
      </p:sp>
      <p:sp>
        <p:nvSpPr>
          <p:cNvPr id="6" name="Rectangle 7"/>
          <p:cNvSpPr>
            <a:spLocks noGrp="1" noChangeArrowheads="1"/>
          </p:cNvSpPr>
          <p:nvPr>
            <p:ph type="sldNum" sz="quarter" idx="5"/>
          </p:nvPr>
        </p:nvSpPr>
        <p:spPr>
          <a:ln/>
        </p:spPr>
        <p:txBody>
          <a:bodyPr/>
          <a:lstStyle/>
          <a:p>
            <a:r>
              <a:rPr lang="nl-NL"/>
              <a:t>Pagina </a:t>
            </a:r>
            <a:r>
              <a:rPr lang="nl-NL" b="0"/>
              <a:t> </a:t>
            </a:r>
            <a:fld id="{4FA52E41-4EA3-4589-93D3-C6CC3F6CD703}" type="slidenum">
              <a:rPr lang="nl-NL" b="0"/>
              <a:pPr/>
              <a:t>19</a:t>
            </a:fld>
            <a:endParaRPr lang="nl-NL" b="0"/>
          </a:p>
        </p:txBody>
      </p:sp>
      <p:sp>
        <p:nvSpPr>
          <p:cNvPr id="254978" name="Rectangle 2"/>
          <p:cNvSpPr>
            <a:spLocks noGrp="1" noRot="1" noChangeAspect="1" noChangeArrowheads="1" noTextEdit="1"/>
          </p:cNvSpPr>
          <p:nvPr>
            <p:ph type="sldImg"/>
          </p:nvPr>
        </p:nvSpPr>
        <p:spPr>
          <a:xfrm>
            <a:off x="914400" y="744538"/>
            <a:ext cx="4965700" cy="3724275"/>
          </a:xfrm>
          <a:ln/>
        </p:spPr>
      </p:sp>
      <p:sp>
        <p:nvSpPr>
          <p:cNvPr id="254979" name="Rectangle 3"/>
          <p:cNvSpPr>
            <a:spLocks noGrp="1" noChangeArrowheads="1"/>
          </p:cNvSpPr>
          <p:nvPr>
            <p:ph type="body" idx="1"/>
          </p:nvPr>
        </p:nvSpPr>
        <p:spPr>
          <a:xfrm>
            <a:off x="678527" y="4716399"/>
            <a:ext cx="5437447" cy="4470487"/>
          </a:xfrm>
        </p:spPr>
        <p:txBody>
          <a:bodyPr/>
          <a:lstStyle/>
          <a:p>
            <a:pPr>
              <a:lnSpc>
                <a:spcPts val="1766"/>
              </a:lnSpc>
            </a:pPr>
            <a:r>
              <a:rPr lang="en-US" sz="1600"/>
              <a:t>This slide shows a regular traffic situation in the Netherlands as seen by a patient with visual acuity of 0.16 (20/125). This acuity is well below the legally required acuity for driving. However, with this acuity the global traffic situation is clear, only details might be missed. [klik]</a:t>
            </a:r>
          </a:p>
          <a:p>
            <a:pPr>
              <a:lnSpc>
                <a:spcPts val="1766"/>
              </a:lnSpc>
            </a:pPr>
            <a:r>
              <a:rPr lang="en-US" sz="1600"/>
              <a:t>Reading of traffic and route signs at distance is difficult and this make it difficult to anticipate oncoming traffic situations.</a:t>
            </a:r>
          </a:p>
          <a:p>
            <a:pPr>
              <a:lnSpc>
                <a:spcPts val="1766"/>
              </a:lnSpc>
            </a:pPr>
            <a:r>
              <a:rPr lang="en-US" sz="1600"/>
              <a:t>The traffic lights can be seen easily, if we focus on the sidewalk than we two pedestrians preparing to cross the street that you might have missed before.</a:t>
            </a:r>
          </a:p>
          <a:p>
            <a:pPr>
              <a:lnSpc>
                <a:spcPts val="1766"/>
              </a:lnSpc>
            </a:pPr>
            <a:r>
              <a:rPr lang="en-US" sz="1600"/>
              <a:t>People with reduced acuity might benefit from a visual aid which provides instantaneous magnification for a short time and only for certain small parts in the scene.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txBox="1">
            <a:spLocks noGrp="1" noChangeArrowheads="1"/>
          </p:cNvSpPr>
          <p:nvPr/>
        </p:nvSpPr>
        <p:spPr bwMode="auto">
          <a:xfrm>
            <a:off x="3885347" y="9396633"/>
            <a:ext cx="2875156" cy="534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lstStyle>
            <a:lvl1pPr eaLnBrk="0" hangingPunct="0">
              <a:defRPr sz="4000">
                <a:solidFill>
                  <a:schemeClr val="tx1"/>
                </a:solidFill>
                <a:latin typeface="Verdana" pitchFamily="34" charset="0"/>
              </a:defRPr>
            </a:lvl1pPr>
            <a:lvl2pPr marL="742950" indent="-285750" eaLnBrk="0" hangingPunct="0">
              <a:defRPr sz="4000">
                <a:solidFill>
                  <a:schemeClr val="tx1"/>
                </a:solidFill>
                <a:latin typeface="Verdana" pitchFamily="34" charset="0"/>
              </a:defRPr>
            </a:lvl2pPr>
            <a:lvl3pPr marL="1143000" indent="-228600" eaLnBrk="0" hangingPunct="0">
              <a:defRPr sz="4000">
                <a:solidFill>
                  <a:schemeClr val="tx1"/>
                </a:solidFill>
                <a:latin typeface="Verdana" pitchFamily="34" charset="0"/>
              </a:defRPr>
            </a:lvl3pPr>
            <a:lvl4pPr marL="1600200" indent="-228600" eaLnBrk="0" hangingPunct="0">
              <a:defRPr sz="4000">
                <a:solidFill>
                  <a:schemeClr val="tx1"/>
                </a:solidFill>
                <a:latin typeface="Verdana" pitchFamily="34" charset="0"/>
              </a:defRPr>
            </a:lvl4pPr>
            <a:lvl5pPr marL="2057400" indent="-228600" eaLnBrk="0" hangingPunct="0">
              <a:defRPr sz="4000">
                <a:solidFill>
                  <a:schemeClr val="tx1"/>
                </a:solidFill>
                <a:latin typeface="Verdana" pitchFamily="34" charset="0"/>
              </a:defRPr>
            </a:lvl5pPr>
            <a:lvl6pPr marL="2514600" indent="-228600" eaLnBrk="0" fontAlgn="base" hangingPunct="0">
              <a:spcBef>
                <a:spcPct val="0"/>
              </a:spcBef>
              <a:spcAft>
                <a:spcPct val="0"/>
              </a:spcAft>
              <a:defRPr sz="4000">
                <a:solidFill>
                  <a:schemeClr val="tx1"/>
                </a:solidFill>
                <a:latin typeface="Verdana" pitchFamily="34" charset="0"/>
              </a:defRPr>
            </a:lvl6pPr>
            <a:lvl7pPr marL="2971800" indent="-228600" eaLnBrk="0" fontAlgn="base" hangingPunct="0">
              <a:spcBef>
                <a:spcPct val="0"/>
              </a:spcBef>
              <a:spcAft>
                <a:spcPct val="0"/>
              </a:spcAft>
              <a:defRPr sz="4000">
                <a:solidFill>
                  <a:schemeClr val="tx1"/>
                </a:solidFill>
                <a:latin typeface="Verdana" pitchFamily="34" charset="0"/>
              </a:defRPr>
            </a:lvl7pPr>
            <a:lvl8pPr marL="3429000" indent="-228600" eaLnBrk="0" fontAlgn="base" hangingPunct="0">
              <a:spcBef>
                <a:spcPct val="0"/>
              </a:spcBef>
              <a:spcAft>
                <a:spcPct val="0"/>
              </a:spcAft>
              <a:defRPr sz="4000">
                <a:solidFill>
                  <a:schemeClr val="tx1"/>
                </a:solidFill>
                <a:latin typeface="Verdana" pitchFamily="34" charset="0"/>
              </a:defRPr>
            </a:lvl8pPr>
            <a:lvl9pPr marL="3886200" indent="-228600" eaLnBrk="0" fontAlgn="base" hangingPunct="0">
              <a:spcBef>
                <a:spcPct val="0"/>
              </a:spcBef>
              <a:spcAft>
                <a:spcPct val="0"/>
              </a:spcAft>
              <a:defRPr sz="4000">
                <a:solidFill>
                  <a:schemeClr val="tx1"/>
                </a:solidFill>
                <a:latin typeface="Verdana" pitchFamily="34" charset="0"/>
              </a:defRPr>
            </a:lvl9pPr>
          </a:lstStyle>
          <a:p>
            <a:pPr algn="r" eaLnBrk="1" hangingPunct="1"/>
            <a:fld id="{A0EC9400-F449-4D9B-8EBE-FA6C557718BC}" type="slidenum">
              <a:rPr lang="nl-NL" sz="1200"/>
              <a:pPr algn="r" eaLnBrk="1" hangingPunct="1"/>
              <a:t>24</a:t>
            </a:fld>
            <a:endParaRPr lang="nl-NL"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 descr="UNIF"/>
          <p:cNvPicPr>
            <a:picLocks noChangeAspect="1" noChangeArrowheads="1"/>
          </p:cNvPicPr>
          <p:nvPr/>
        </p:nvPicPr>
        <p:blipFill>
          <a:blip r:embed="rId2" cstate="print">
            <a:grayscl/>
            <a:extLst>
              <a:ext uri="{28A0092B-C50C-407E-A947-70E740481C1C}">
                <a14:useLocalDpi xmlns="" xmlns:a14="http://schemas.microsoft.com/office/drawing/2010/main" val="0"/>
              </a:ext>
            </a:extLst>
          </a:blip>
          <a:srcRect/>
          <a:stretch>
            <a:fillRect/>
          </a:stretch>
        </p:blipFill>
        <p:spPr bwMode="auto">
          <a:xfrm>
            <a:off x="457200" y="4572000"/>
            <a:ext cx="98107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sz="quarter"/>
          </p:nvPr>
        </p:nvSpPr>
        <p:spPr>
          <a:xfrm>
            <a:off x="457200" y="427038"/>
            <a:ext cx="8153400" cy="2697162"/>
          </a:xfrm>
        </p:spPr>
        <p:txBody>
          <a:bodyPr anchor="b"/>
          <a:lstStyle>
            <a:lvl1pPr>
              <a:lnSpc>
                <a:spcPct val="80000"/>
              </a:lnSpc>
              <a:defRPr sz="6600"/>
            </a:lvl1pPr>
          </a:lstStyle>
          <a:p>
            <a:pPr lvl="0"/>
            <a:r>
              <a:rPr lang="en-US" noProof="0" smtClean="0"/>
              <a:t>Click to edit Master title style</a:t>
            </a:r>
          </a:p>
        </p:txBody>
      </p:sp>
      <p:sp>
        <p:nvSpPr>
          <p:cNvPr id="4" name="Date Placeholder 3"/>
          <p:cNvSpPr>
            <a:spLocks noGrp="1" noChangeArrowheads="1"/>
          </p:cNvSpPr>
          <p:nvPr>
            <p:ph type="dt" sz="quarter" idx="10"/>
          </p:nvPr>
        </p:nvSpPr>
        <p:spPr bwMode="auto">
          <a:xfrm>
            <a:off x="304800" y="6248400"/>
            <a:ext cx="1905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a:solidFill>
                  <a:schemeClr val="hlink"/>
                </a:solidFill>
                <a:latin typeface="+mn-lt"/>
              </a:defRPr>
            </a:lvl1pPr>
          </a:lstStyle>
          <a:p>
            <a:pPr>
              <a:defRPr/>
            </a:pPr>
            <a:endParaRPr lang="en-US"/>
          </a:p>
        </p:txBody>
      </p:sp>
      <p:sp>
        <p:nvSpPr>
          <p:cNvPr id="5" name="Rectangle 4"/>
          <p:cNvSpPr>
            <a:spLocks noGrp="1" noChangeArrowheads="1"/>
          </p:cNvSpPr>
          <p:nvPr>
            <p:ph type="ftr" sz="quarter" idx="11"/>
          </p:nvPr>
        </p:nvSpPr>
        <p:spPr>
          <a:xfrm>
            <a:off x="3581400" y="6248400"/>
            <a:ext cx="2895600" cy="457200"/>
          </a:xfrm>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a:solidFill>
                  <a:schemeClr val="hlink"/>
                </a:solidFill>
                <a:latin typeface="+mn-lt"/>
              </a:defRPr>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a:solidFill>
                  <a:schemeClr val="hlink"/>
                </a:solidFill>
                <a:latin typeface="+mn-lt"/>
              </a:defRPr>
            </a:lvl1pPr>
          </a:lstStyle>
          <a:p>
            <a:pPr>
              <a:defRPr/>
            </a:pPr>
            <a:fld id="{4EB9D307-9C70-4997-8E33-65E0E4CE7C32}" type="slidenum">
              <a:rPr lang="en-US"/>
              <a:pPr>
                <a:defRPr/>
              </a:pPr>
              <a:t>‹nr.›</a:t>
            </a:fld>
            <a:endParaRPr lang="en-US"/>
          </a:p>
        </p:txBody>
      </p:sp>
    </p:spTree>
    <p:extLst>
      <p:ext uri="{BB962C8B-B14F-4D97-AF65-F5344CB8AC3E}">
        <p14:creationId xmlns="" xmlns:p14="http://schemas.microsoft.com/office/powerpoint/2010/main" val="18758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4BB110CD-8F73-4148-BBD2-CBE0F032650D}" type="slidenum">
              <a:rPr lang="en-US"/>
              <a:pPr>
                <a:defRPr/>
              </a:pPr>
              <a:t>‹nr.›</a:t>
            </a:fld>
            <a:endParaRPr lang="en-US"/>
          </a:p>
        </p:txBody>
      </p:sp>
    </p:spTree>
    <p:extLst>
      <p:ext uri="{BB962C8B-B14F-4D97-AF65-F5344CB8AC3E}">
        <p14:creationId xmlns="" xmlns:p14="http://schemas.microsoft.com/office/powerpoint/2010/main" val="249346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11455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19125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C9C59BA2-A5BA-49B9-8B7F-A9331BB3582B}" type="slidenum">
              <a:rPr lang="en-US"/>
              <a:pPr>
                <a:defRPr/>
              </a:pPr>
              <a:t>‹nr.›</a:t>
            </a:fld>
            <a:endParaRPr lang="en-US"/>
          </a:p>
        </p:txBody>
      </p:sp>
    </p:spTree>
    <p:extLst>
      <p:ext uri="{BB962C8B-B14F-4D97-AF65-F5344CB8AC3E}">
        <p14:creationId xmlns="" xmlns:p14="http://schemas.microsoft.com/office/powerpoint/2010/main" val="4077649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1268413"/>
            <a:ext cx="8382000" cy="5040312"/>
          </a:xfrm>
        </p:spPr>
        <p:txBody>
          <a:bodyPr/>
          <a:lstStyle/>
          <a:p>
            <a:pPr lvl="0"/>
            <a:endParaRPr lang="en-US" noProof="0" smtClean="0"/>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DA9A9795-0264-4B8F-8858-05CD6A6F3ABF}" type="slidenum">
              <a:rPr lang="en-US"/>
              <a:pPr>
                <a:defRPr/>
              </a:pPr>
              <a:t>‹nr.›</a:t>
            </a:fld>
            <a:endParaRPr lang="en-US"/>
          </a:p>
        </p:txBody>
      </p:sp>
    </p:spTree>
    <p:extLst>
      <p:ext uri="{BB962C8B-B14F-4D97-AF65-F5344CB8AC3E}">
        <p14:creationId xmlns="" xmlns:p14="http://schemas.microsoft.com/office/powerpoint/2010/main" val="6208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268413"/>
            <a:ext cx="41148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5513" y="1268413"/>
            <a:ext cx="4114800"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5513" y="3863975"/>
            <a:ext cx="4114800"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ftr" sz="quarter" idx="10"/>
          </p:nvPr>
        </p:nvSpPr>
        <p:spPr>
          <a:ln/>
        </p:spPr>
        <p:txBody>
          <a:bodyPr/>
          <a:lstStyle>
            <a:lvl1pPr>
              <a:defRPr/>
            </a:lvl1pPr>
          </a:lstStyle>
          <a:p>
            <a:pPr>
              <a:defRPr/>
            </a:pPr>
            <a:endParaRPr lang="en-US"/>
          </a:p>
        </p:txBody>
      </p:sp>
      <p:sp>
        <p:nvSpPr>
          <p:cNvPr id="7" name="Rectangle 15"/>
          <p:cNvSpPr>
            <a:spLocks noGrp="1" noChangeArrowheads="1"/>
          </p:cNvSpPr>
          <p:nvPr>
            <p:ph type="sldNum" sz="quarter" idx="11"/>
          </p:nvPr>
        </p:nvSpPr>
        <p:spPr>
          <a:ln/>
        </p:spPr>
        <p:txBody>
          <a:bodyPr/>
          <a:lstStyle>
            <a:lvl1pPr>
              <a:defRPr/>
            </a:lvl1pPr>
          </a:lstStyle>
          <a:p>
            <a:pPr>
              <a:defRPr/>
            </a:pPr>
            <a:fld id="{2DEB7D0D-EACD-4541-BBE3-3FF812BEEDF8}" type="slidenum">
              <a:rPr lang="en-US"/>
              <a:pPr>
                <a:defRPr/>
              </a:pPr>
              <a:t>‹nr.›</a:t>
            </a:fld>
            <a:endParaRPr lang="en-US"/>
          </a:p>
        </p:txBody>
      </p:sp>
    </p:spTree>
    <p:extLst>
      <p:ext uri="{BB962C8B-B14F-4D97-AF65-F5344CB8AC3E}">
        <p14:creationId xmlns="" xmlns:p14="http://schemas.microsoft.com/office/powerpoint/2010/main" val="300070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268413"/>
            <a:ext cx="41148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5513" y="1268413"/>
            <a:ext cx="4114800" cy="5040312"/>
          </a:xfrm>
        </p:spPr>
        <p:txBody>
          <a:bodyPr/>
          <a:lstStyle/>
          <a:p>
            <a:pPr lvl="0"/>
            <a:endParaRPr lang="en-US" noProof="0" smtClean="0"/>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71AA6754-E054-4A7A-877C-120ED5D52BB0}" type="slidenum">
              <a:rPr lang="en-US"/>
              <a:pPr>
                <a:defRPr/>
              </a:pPr>
              <a:t>‹nr.›</a:t>
            </a:fld>
            <a:endParaRPr lang="en-US"/>
          </a:p>
        </p:txBody>
      </p:sp>
    </p:spTree>
    <p:extLst>
      <p:ext uri="{BB962C8B-B14F-4D97-AF65-F5344CB8AC3E}">
        <p14:creationId xmlns="" xmlns:p14="http://schemas.microsoft.com/office/powerpoint/2010/main" val="8890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bwMode="gray">
      <p:bgPr>
        <a:solidFill>
          <a:schemeClr val="bg1"/>
        </a:solidFill>
        <a:effectLst/>
      </p:bgPr>
    </p:bg>
    <p:spTree>
      <p:nvGrpSpPr>
        <p:cNvPr id="1" name=""/>
        <p:cNvGrpSpPr/>
        <p:nvPr/>
      </p:nvGrpSpPr>
      <p:grpSpPr>
        <a:xfrm>
          <a:off x="0" y="0"/>
          <a:ext cx="0" cy="0"/>
          <a:chOff x="0" y="0"/>
          <a:chExt cx="0" cy="0"/>
        </a:xfrm>
      </p:grpSpPr>
      <p:pic>
        <p:nvPicPr>
          <p:cNvPr id="11266" name="Picture 2" descr="Visio_pp_06_titelpag#58C68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1588"/>
            <a:ext cx="9140825" cy="6853238"/>
          </a:xfrm>
          <a:prstGeom prst="rect">
            <a:avLst/>
          </a:prstGeom>
          <a:noFill/>
          <a:extLst>
            <a:ext uri="{909E8E84-426E-40DD-AFC4-6F175D3DCCD1}">
              <a14:hiddenFill xmlns="" xmlns:a14="http://schemas.microsoft.com/office/drawing/2010/main">
                <a:solidFill>
                  <a:srgbClr val="FFFFFF"/>
                </a:solidFill>
              </a14:hiddenFill>
            </a:ext>
          </a:extLst>
        </p:spPr>
      </p:pic>
      <p:sp>
        <p:nvSpPr>
          <p:cNvPr id="11267" name="Rectangle 3"/>
          <p:cNvSpPr>
            <a:spLocks noGrp="1" noChangeArrowheads="1"/>
          </p:cNvSpPr>
          <p:nvPr>
            <p:ph type="ctrTitle"/>
          </p:nvPr>
        </p:nvSpPr>
        <p:spPr>
          <a:xfrm>
            <a:off x="358713" y="1728388"/>
            <a:ext cx="6944107" cy="980848"/>
          </a:xfrm>
        </p:spPr>
        <p:txBody>
          <a:bodyPr/>
          <a:lstStyle>
            <a:lvl1pPr>
              <a:lnSpc>
                <a:spcPts val="3499"/>
              </a:lnSpc>
              <a:defRPr sz="3000">
                <a:solidFill>
                  <a:schemeClr val="bg1"/>
                </a:solidFill>
              </a:defRPr>
            </a:lvl1pPr>
          </a:lstStyle>
          <a:p>
            <a:pPr lvl="0"/>
            <a:r>
              <a:rPr lang="nl-NL" noProof="0" smtClean="0"/>
              <a:t>Klik om het opmaakprofiel te bewerken</a:t>
            </a:r>
          </a:p>
        </p:txBody>
      </p:sp>
      <p:sp>
        <p:nvSpPr>
          <p:cNvPr id="11268" name="Rectangle 4"/>
          <p:cNvSpPr>
            <a:spLocks noGrp="1" noChangeArrowheads="1"/>
          </p:cNvSpPr>
          <p:nvPr>
            <p:ph type="subTitle" idx="1"/>
          </p:nvPr>
        </p:nvSpPr>
        <p:spPr>
          <a:xfrm>
            <a:off x="358713" y="2948892"/>
            <a:ext cx="6944107" cy="1036398"/>
          </a:xfrm>
        </p:spPr>
        <p:txBody>
          <a:bodyPr/>
          <a:lstStyle>
            <a:lvl1pPr marL="0" indent="0">
              <a:buFont typeface="Wingdings" pitchFamily="2" charset="2"/>
              <a:buNone/>
              <a:defRPr/>
            </a:lvl1pPr>
          </a:lstStyle>
          <a:p>
            <a:pPr lvl="0"/>
            <a:r>
              <a:rPr lang="nl-NL" noProof="0" smtClean="0"/>
              <a:t>Klik om het opmaakprofiel van de modelondertitel te bewerken</a:t>
            </a:r>
          </a:p>
        </p:txBody>
      </p:sp>
      <p:sp>
        <p:nvSpPr>
          <p:cNvPr id="11269" name="Rectangle 5"/>
          <p:cNvSpPr>
            <a:spLocks noGrp="1" noChangeArrowheads="1"/>
          </p:cNvSpPr>
          <p:nvPr>
            <p:ph type="dt" sz="half" idx="2"/>
          </p:nvPr>
        </p:nvSpPr>
        <p:spPr>
          <a:xfrm>
            <a:off x="358713" y="333298"/>
            <a:ext cx="2772881" cy="476140"/>
          </a:xfrm>
          <a:prstGeom prst="rect">
            <a:avLst/>
          </a:prstGeom>
        </p:spPr>
        <p:txBody>
          <a:bodyPr lIns="91422" tIns="45711" rIns="91422" bIns="45711"/>
          <a:lstStyle>
            <a:lvl1pPr>
              <a:defRPr sz="2200">
                <a:solidFill>
                  <a:schemeClr val="tx2"/>
                </a:solidFill>
              </a:defRPr>
            </a:lvl1pPr>
          </a:lstStyle>
          <a:p>
            <a:fld id="{D19C4C28-905A-4087-AB0B-F3EC9CE70587}" type="datetime4">
              <a:rPr lang="nl-NL"/>
              <a:pPr/>
              <a:t>2 februari 2017</a:t>
            </a:fld>
            <a:endParaRPr lang="nl-NL"/>
          </a:p>
        </p:txBody>
      </p:sp>
      <p:sp>
        <p:nvSpPr>
          <p:cNvPr id="11270" name="Rectangle 6"/>
          <p:cNvSpPr>
            <a:spLocks noGrp="1" noChangeArrowheads="1"/>
          </p:cNvSpPr>
          <p:nvPr>
            <p:ph type="ftr" sz="quarter" idx="3"/>
          </p:nvPr>
        </p:nvSpPr>
        <p:spPr>
          <a:xfrm>
            <a:off x="358713" y="5529570"/>
            <a:ext cx="6944107" cy="593588"/>
          </a:xfrm>
        </p:spPr>
        <p:txBody>
          <a:bodyPr anchor="b"/>
          <a:lstStyle>
            <a:lvl1pPr>
              <a:lnSpc>
                <a:spcPts val="2500"/>
              </a:lnSpc>
              <a:defRPr sz="1800"/>
            </a:lvl1pPr>
          </a:lstStyle>
          <a:p>
            <a:r>
              <a:rPr lang="nl-NL"/>
              <a:t>AutO-Mobiliteit</a:t>
            </a:r>
          </a:p>
        </p:txBody>
      </p:sp>
      <p:sp>
        <p:nvSpPr>
          <p:cNvPr id="11271" name="Rectangle 7"/>
          <p:cNvSpPr>
            <a:spLocks noGrp="1" noChangeArrowheads="1"/>
          </p:cNvSpPr>
          <p:nvPr>
            <p:ph type="sldNum" sz="quarter" idx="4"/>
          </p:nvPr>
        </p:nvSpPr>
        <p:spPr>
          <a:xfrm>
            <a:off x="7955169" y="5661302"/>
            <a:ext cx="804723" cy="476140"/>
          </a:xfrm>
        </p:spPr>
        <p:txBody>
          <a:bodyPr/>
          <a:lstStyle>
            <a:lvl1pPr>
              <a:defRPr/>
            </a:lvl1pPr>
          </a:lstStyle>
          <a:p>
            <a:fld id="{8584EEAF-925C-41FE-BADC-CBF81D24A737}" type="slidenum">
              <a:rPr lang="nl-NL"/>
              <a:pPr/>
              <a:t>‹nr.›</a:t>
            </a:fld>
            <a:endParaRPr lang="nl-NL"/>
          </a:p>
        </p:txBody>
      </p:sp>
    </p:spTree>
    <p:extLst>
      <p:ext uri="{BB962C8B-B14F-4D97-AF65-F5344CB8AC3E}">
        <p14:creationId xmlns="" xmlns:p14="http://schemas.microsoft.com/office/powerpoint/2010/main" val="29905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8CD205E-5D2A-4E3B-B68D-191EA57718CC}" type="slidenum">
              <a:rPr lang="en-US"/>
              <a:pPr>
                <a:defRPr/>
              </a:pPr>
              <a:t>‹nr.›</a:t>
            </a:fld>
            <a:endParaRPr lang="en-US"/>
          </a:p>
        </p:txBody>
      </p:sp>
    </p:spTree>
    <p:extLst>
      <p:ext uri="{BB962C8B-B14F-4D97-AF65-F5344CB8AC3E}">
        <p14:creationId xmlns="" xmlns:p14="http://schemas.microsoft.com/office/powerpoint/2010/main" val="11326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085E80E-BC2C-4333-A811-FB4EFA01A210}" type="slidenum">
              <a:rPr lang="en-US"/>
              <a:pPr>
                <a:defRPr/>
              </a:pPr>
              <a:t>‹nr.›</a:t>
            </a:fld>
            <a:endParaRPr lang="en-US"/>
          </a:p>
        </p:txBody>
      </p:sp>
    </p:spTree>
    <p:extLst>
      <p:ext uri="{BB962C8B-B14F-4D97-AF65-F5344CB8AC3E}">
        <p14:creationId xmlns="" xmlns:p14="http://schemas.microsoft.com/office/powerpoint/2010/main" val="33845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268413"/>
            <a:ext cx="411480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5513" y="1268413"/>
            <a:ext cx="411480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2358CEE-5E17-41A6-A771-A5CDCA1A1EA2}" type="slidenum">
              <a:rPr lang="en-US"/>
              <a:pPr>
                <a:defRPr/>
              </a:pPr>
              <a:t>‹nr.›</a:t>
            </a:fld>
            <a:endParaRPr lang="en-US"/>
          </a:p>
        </p:txBody>
      </p:sp>
    </p:spTree>
    <p:extLst>
      <p:ext uri="{BB962C8B-B14F-4D97-AF65-F5344CB8AC3E}">
        <p14:creationId xmlns="" xmlns:p14="http://schemas.microsoft.com/office/powerpoint/2010/main" val="349685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D43C5791-B0CC-4482-A2CA-245A703F2CCF}" type="slidenum">
              <a:rPr lang="en-US"/>
              <a:pPr>
                <a:defRPr/>
              </a:pPr>
              <a:t>‹nr.›</a:t>
            </a:fld>
            <a:endParaRPr lang="en-US"/>
          </a:p>
        </p:txBody>
      </p:sp>
    </p:spTree>
    <p:extLst>
      <p:ext uri="{BB962C8B-B14F-4D97-AF65-F5344CB8AC3E}">
        <p14:creationId xmlns="" xmlns:p14="http://schemas.microsoft.com/office/powerpoint/2010/main" val="13409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0DEAA4A8-6C51-4794-B009-BAC56301C42C}" type="slidenum">
              <a:rPr lang="en-US"/>
              <a:pPr>
                <a:defRPr/>
              </a:pPr>
              <a:t>‹nr.›</a:t>
            </a:fld>
            <a:endParaRPr lang="en-US"/>
          </a:p>
        </p:txBody>
      </p:sp>
    </p:spTree>
    <p:extLst>
      <p:ext uri="{BB962C8B-B14F-4D97-AF65-F5344CB8AC3E}">
        <p14:creationId xmlns="" xmlns:p14="http://schemas.microsoft.com/office/powerpoint/2010/main" val="275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DAD117B3-EA97-48CC-81AD-40D1A75F7B6A}" type="slidenum">
              <a:rPr lang="en-US"/>
              <a:pPr>
                <a:defRPr/>
              </a:pPr>
              <a:t>‹nr.›</a:t>
            </a:fld>
            <a:endParaRPr lang="en-US"/>
          </a:p>
        </p:txBody>
      </p:sp>
    </p:spTree>
    <p:extLst>
      <p:ext uri="{BB962C8B-B14F-4D97-AF65-F5344CB8AC3E}">
        <p14:creationId xmlns="" xmlns:p14="http://schemas.microsoft.com/office/powerpoint/2010/main" val="89032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E67013E6-0D38-4C3E-83CA-94BB000EB847}" type="slidenum">
              <a:rPr lang="en-US"/>
              <a:pPr>
                <a:defRPr/>
              </a:pPr>
              <a:t>‹nr.›</a:t>
            </a:fld>
            <a:endParaRPr lang="en-US"/>
          </a:p>
        </p:txBody>
      </p:sp>
    </p:spTree>
    <p:extLst>
      <p:ext uri="{BB962C8B-B14F-4D97-AF65-F5344CB8AC3E}">
        <p14:creationId xmlns="" xmlns:p14="http://schemas.microsoft.com/office/powerpoint/2010/main" val="336361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F607D161-1BC0-4918-B018-9D00898A655B}" type="slidenum">
              <a:rPr lang="en-US"/>
              <a:pPr>
                <a:defRPr/>
              </a:pPr>
              <a:t>‹nr.›</a:t>
            </a:fld>
            <a:endParaRPr lang="en-US"/>
          </a:p>
        </p:txBody>
      </p:sp>
    </p:spTree>
    <p:extLst>
      <p:ext uri="{BB962C8B-B14F-4D97-AF65-F5344CB8AC3E}">
        <p14:creationId xmlns="" xmlns:p14="http://schemas.microsoft.com/office/powerpoint/2010/main" val="147319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609600"/>
            <a:ext cx="8458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68313" y="1268413"/>
            <a:ext cx="8382000" cy="5040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9" name="Rectangle 1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0F3743A-095D-4E3F-B17E-315DA5D11CFB}" type="slidenum">
              <a:rPr lang="en-US"/>
              <a:pPr>
                <a:defRPr/>
              </a:pPr>
              <a:t>‹nr.›</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4" r:id="rId15"/>
  </p:sldLayoutIdLst>
  <p:hf hdr="0" ftr="0" dt="0"/>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charset="0"/>
        </a:defRPr>
      </a:lvl2pPr>
      <a:lvl3pPr algn="l" rtl="0" eaLnBrk="0" fontAlgn="base" hangingPunct="0">
        <a:lnSpc>
          <a:spcPct val="70000"/>
        </a:lnSpc>
        <a:spcBef>
          <a:spcPct val="0"/>
        </a:spcBef>
        <a:spcAft>
          <a:spcPct val="0"/>
        </a:spcAft>
        <a:defRPr kumimoji="1" sz="4800" b="1">
          <a:solidFill>
            <a:schemeClr val="tx2"/>
          </a:solidFill>
          <a:latin typeface="Arial" charset="0"/>
        </a:defRPr>
      </a:lvl3pPr>
      <a:lvl4pPr algn="l" rtl="0" eaLnBrk="0" fontAlgn="base" hangingPunct="0">
        <a:lnSpc>
          <a:spcPct val="70000"/>
        </a:lnSpc>
        <a:spcBef>
          <a:spcPct val="0"/>
        </a:spcBef>
        <a:spcAft>
          <a:spcPct val="0"/>
        </a:spcAft>
        <a:defRPr kumimoji="1" sz="4800" b="1">
          <a:solidFill>
            <a:schemeClr val="tx2"/>
          </a:solidFill>
          <a:latin typeface="Arial" charset="0"/>
        </a:defRPr>
      </a:lvl4pPr>
      <a:lvl5pPr algn="l" rtl="0" eaLnBrk="0" fontAlgn="base" hangingPunct="0">
        <a:lnSpc>
          <a:spcPct val="70000"/>
        </a:lnSpc>
        <a:spcBef>
          <a:spcPct val="0"/>
        </a:spcBef>
        <a:spcAft>
          <a:spcPct val="0"/>
        </a:spcAft>
        <a:defRPr kumimoji="1" sz="4800" b="1">
          <a:solidFill>
            <a:schemeClr val="tx2"/>
          </a:solidFill>
          <a:latin typeface="Arial" charset="0"/>
        </a:defRPr>
      </a:lvl5pPr>
      <a:lvl6pPr marL="457200" algn="l" rtl="0" eaLnBrk="0" fontAlgn="base" hangingPunct="0">
        <a:lnSpc>
          <a:spcPct val="70000"/>
        </a:lnSpc>
        <a:spcBef>
          <a:spcPct val="0"/>
        </a:spcBef>
        <a:spcAft>
          <a:spcPct val="0"/>
        </a:spcAft>
        <a:defRPr kumimoji="1" sz="4800" b="1">
          <a:solidFill>
            <a:schemeClr val="tx2"/>
          </a:solidFill>
          <a:latin typeface="Arial" charset="0"/>
        </a:defRPr>
      </a:lvl6pPr>
      <a:lvl7pPr marL="914400" algn="l" rtl="0" eaLnBrk="0" fontAlgn="base" hangingPunct="0">
        <a:lnSpc>
          <a:spcPct val="70000"/>
        </a:lnSpc>
        <a:spcBef>
          <a:spcPct val="0"/>
        </a:spcBef>
        <a:spcAft>
          <a:spcPct val="0"/>
        </a:spcAft>
        <a:defRPr kumimoji="1" sz="4800" b="1">
          <a:solidFill>
            <a:schemeClr val="tx2"/>
          </a:solidFill>
          <a:latin typeface="Arial" charset="0"/>
        </a:defRPr>
      </a:lvl7pPr>
      <a:lvl8pPr marL="1371600" algn="l" rtl="0" eaLnBrk="0" fontAlgn="base" hangingPunct="0">
        <a:lnSpc>
          <a:spcPct val="70000"/>
        </a:lnSpc>
        <a:spcBef>
          <a:spcPct val="0"/>
        </a:spcBef>
        <a:spcAft>
          <a:spcPct val="0"/>
        </a:spcAft>
        <a:defRPr kumimoji="1" sz="4800" b="1">
          <a:solidFill>
            <a:schemeClr val="tx2"/>
          </a:solidFill>
          <a:latin typeface="Arial" charset="0"/>
        </a:defRPr>
      </a:lvl8pPr>
      <a:lvl9pPr marL="1828800" algn="l" rtl="0" eaLnBrk="0" fontAlgn="base" hangingPunct="0">
        <a:lnSpc>
          <a:spcPct val="70000"/>
        </a:lnSpc>
        <a:spcBef>
          <a:spcPct val="0"/>
        </a:spcBef>
        <a:spcAft>
          <a:spcPct val="0"/>
        </a:spcAft>
        <a:defRPr kumimoji="1" sz="4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60000"/>
        <a:buFont typeface="SPSS Marker Set" pitchFamily="2" charset="2"/>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SPSS Marker Set" pitchFamily="2" charset="2"/>
        <a:buChar char="¨"/>
        <a:defRPr kumimoji="1" sz="2800">
          <a:solidFill>
            <a:schemeClr val="tx1"/>
          </a:solidFill>
          <a:latin typeface="+mn-lt"/>
        </a:defRPr>
      </a:lvl2pPr>
      <a:lvl3pPr marL="1085850" indent="-228600" algn="l" rtl="0" eaLnBrk="0" fontAlgn="base" hangingPunct="0">
        <a:spcBef>
          <a:spcPct val="20000"/>
        </a:spcBef>
        <a:spcAft>
          <a:spcPct val="0"/>
        </a:spcAft>
        <a:buClr>
          <a:schemeClr val="tx1"/>
        </a:buClr>
        <a:buSzPct val="60000"/>
        <a:buFont typeface="SPSS Marker Set" pitchFamily="2" charset="2"/>
        <a:buChar char="ª"/>
        <a:defRPr kumimoji="1" sz="2400">
          <a:solidFill>
            <a:schemeClr val="tx1"/>
          </a:solidFill>
          <a:latin typeface="+mn-lt"/>
        </a:defRPr>
      </a:lvl3pPr>
      <a:lvl4pPr marL="1428750" indent="-228600" algn="l" rtl="0" eaLnBrk="0" fontAlgn="base" hangingPunct="0">
        <a:spcBef>
          <a:spcPct val="20000"/>
        </a:spcBef>
        <a:spcAft>
          <a:spcPct val="0"/>
        </a:spcAft>
        <a:buClr>
          <a:schemeClr val="tx2"/>
        </a:buClr>
        <a:buSzPct val="60000"/>
        <a:buFont typeface="SPSS Marker Set" pitchFamily="2" charset="2"/>
        <a:buChar char="¨"/>
        <a:defRPr kumimoji="1" sz="2000">
          <a:solidFill>
            <a:schemeClr val="tx1"/>
          </a:solidFill>
          <a:latin typeface="+mn-lt"/>
        </a:defRPr>
      </a:lvl4pPr>
      <a:lvl5pPr marL="1771650" indent="-228600" algn="l" rtl="0" eaLnBrk="0" fontAlgn="base" hangingPunct="0">
        <a:spcBef>
          <a:spcPct val="20000"/>
        </a:spcBef>
        <a:spcAft>
          <a:spcPct val="0"/>
        </a:spcAft>
        <a:buClr>
          <a:schemeClr val="tx1"/>
        </a:buClr>
        <a:buSzPct val="60000"/>
        <a:buFont typeface="SPSS Marker Set" pitchFamily="2" charset="2"/>
        <a:buChar char="*"/>
        <a:defRPr kumimoji="1" sz="2000">
          <a:solidFill>
            <a:schemeClr val="tx1"/>
          </a:solidFill>
          <a:latin typeface="+mn-lt"/>
        </a:defRPr>
      </a:lvl5pPr>
      <a:lvl6pPr marL="2228850" indent="-228600" algn="l" rtl="0" eaLnBrk="0" fontAlgn="base" hangingPunct="0">
        <a:spcBef>
          <a:spcPct val="20000"/>
        </a:spcBef>
        <a:spcAft>
          <a:spcPct val="0"/>
        </a:spcAft>
        <a:buClr>
          <a:schemeClr val="tx1"/>
        </a:buClr>
        <a:buSzPct val="60000"/>
        <a:buFont typeface="SPSS Marker Set" pitchFamily="2" charset="2"/>
        <a:buChar char="*"/>
        <a:defRPr kumimoji="1" sz="2000">
          <a:solidFill>
            <a:schemeClr val="tx1"/>
          </a:solidFill>
          <a:latin typeface="+mn-lt"/>
        </a:defRPr>
      </a:lvl6pPr>
      <a:lvl7pPr marL="2686050" indent="-228600" algn="l" rtl="0" eaLnBrk="0" fontAlgn="base" hangingPunct="0">
        <a:spcBef>
          <a:spcPct val="20000"/>
        </a:spcBef>
        <a:spcAft>
          <a:spcPct val="0"/>
        </a:spcAft>
        <a:buClr>
          <a:schemeClr val="tx1"/>
        </a:buClr>
        <a:buSzPct val="60000"/>
        <a:buFont typeface="SPSS Marker Set" pitchFamily="2" charset="2"/>
        <a:buChar char="*"/>
        <a:defRPr kumimoji="1" sz="2000">
          <a:solidFill>
            <a:schemeClr val="tx1"/>
          </a:solidFill>
          <a:latin typeface="+mn-lt"/>
        </a:defRPr>
      </a:lvl7pPr>
      <a:lvl8pPr marL="3143250" indent="-228600" algn="l" rtl="0" eaLnBrk="0" fontAlgn="base" hangingPunct="0">
        <a:spcBef>
          <a:spcPct val="20000"/>
        </a:spcBef>
        <a:spcAft>
          <a:spcPct val="0"/>
        </a:spcAft>
        <a:buClr>
          <a:schemeClr val="tx1"/>
        </a:buClr>
        <a:buSzPct val="60000"/>
        <a:buFont typeface="SPSS Marker Set" pitchFamily="2" charset="2"/>
        <a:buChar char="*"/>
        <a:defRPr kumimoji="1" sz="2000">
          <a:solidFill>
            <a:schemeClr val="tx1"/>
          </a:solidFill>
          <a:latin typeface="+mn-lt"/>
        </a:defRPr>
      </a:lvl8pPr>
      <a:lvl9pPr marL="3600450" indent="-228600" algn="l" rtl="0" eaLnBrk="0" fontAlgn="base" hangingPunct="0">
        <a:spcBef>
          <a:spcPct val="20000"/>
        </a:spcBef>
        <a:spcAft>
          <a:spcPct val="0"/>
        </a:spcAft>
        <a:buClr>
          <a:schemeClr val="tx1"/>
        </a:buClr>
        <a:buSzPct val="60000"/>
        <a:buFont typeface="SPSS Marker Set"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KrH27x7tamc"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hyperlink" Target="http://www.fietsen.123.nl/entry/14000/oudere-fietsers-moeten-een-helm-dragen" TargetMode="External"/><Relationship Id="rId5" Type="http://schemas.openxmlformats.org/officeDocument/2006/relationships/image" Target="../media/image6.jpeg"/><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6728" y="764704"/>
            <a:ext cx="8153400" cy="1655763"/>
          </a:xfrm>
        </p:spPr>
        <p:txBody>
          <a:bodyPr/>
          <a:lstStyle/>
          <a:p>
            <a:r>
              <a:rPr lang="en-US" sz="4400" dirty="0" err="1" smtClean="0"/>
              <a:t>Ouderen</a:t>
            </a:r>
            <a:r>
              <a:rPr lang="en-US" sz="4400" dirty="0" smtClean="0"/>
              <a:t> in het </a:t>
            </a:r>
            <a:r>
              <a:rPr lang="en-US" sz="4400" dirty="0" err="1" smtClean="0"/>
              <a:t>verkeer</a:t>
            </a:r>
            <a:r>
              <a:rPr lang="en-US" sz="4400" dirty="0" smtClean="0"/>
              <a:t>: </a:t>
            </a:r>
            <a:r>
              <a:rPr lang="en-US" sz="4400" dirty="0" err="1" smtClean="0"/>
              <a:t>veilige</a:t>
            </a:r>
            <a:r>
              <a:rPr lang="en-US" sz="4400" dirty="0" smtClean="0"/>
              <a:t> </a:t>
            </a:r>
            <a:r>
              <a:rPr lang="en-US" sz="4400" dirty="0" err="1" smtClean="0"/>
              <a:t>mobiliteit</a:t>
            </a:r>
            <a:r>
              <a:rPr lang="en-US" sz="4400" dirty="0" smtClean="0"/>
              <a:t> </a:t>
            </a:r>
            <a:r>
              <a:rPr lang="en-US" sz="4400" dirty="0" err="1" smtClean="0"/>
              <a:t>vereist</a:t>
            </a:r>
            <a:r>
              <a:rPr lang="en-US" sz="4400" dirty="0" smtClean="0"/>
              <a:t> </a:t>
            </a:r>
            <a:r>
              <a:rPr lang="en-US" sz="4400" dirty="0" err="1" smtClean="0"/>
              <a:t>dat</a:t>
            </a:r>
            <a:r>
              <a:rPr lang="en-US" sz="4400" dirty="0" smtClean="0"/>
              <a:t> </a:t>
            </a:r>
            <a:r>
              <a:rPr lang="en-US" sz="4400" dirty="0" err="1" smtClean="0"/>
              <a:t>rekening</a:t>
            </a:r>
            <a:r>
              <a:rPr lang="en-US" sz="4400" dirty="0" smtClean="0"/>
              <a:t> </a:t>
            </a:r>
            <a:r>
              <a:rPr lang="en-US" sz="4400" dirty="0" err="1" smtClean="0"/>
              <a:t>wordt</a:t>
            </a:r>
            <a:r>
              <a:rPr lang="en-US" sz="4400" dirty="0" smtClean="0"/>
              <a:t> </a:t>
            </a:r>
            <a:r>
              <a:rPr lang="en-US" sz="4400" dirty="0" err="1" smtClean="0"/>
              <a:t>gehouden</a:t>
            </a:r>
            <a:r>
              <a:rPr lang="en-US" sz="4400" dirty="0" smtClean="0"/>
              <a:t> met </a:t>
            </a:r>
            <a:r>
              <a:rPr lang="en-US" sz="4400" dirty="0" err="1" smtClean="0"/>
              <a:t>ziekten</a:t>
            </a:r>
            <a:r>
              <a:rPr lang="en-US" sz="4400" dirty="0" smtClean="0"/>
              <a:t> </a:t>
            </a:r>
            <a:r>
              <a:rPr lang="en-US" sz="4400" dirty="0" err="1" smtClean="0"/>
              <a:t>en</a:t>
            </a:r>
            <a:r>
              <a:rPr lang="en-US" sz="4400" dirty="0" smtClean="0"/>
              <a:t> </a:t>
            </a:r>
            <a:r>
              <a:rPr lang="en-US" sz="4400" dirty="0" err="1" smtClean="0"/>
              <a:t>aandoeningen</a:t>
            </a:r>
            <a:endParaRPr lang="en-US" dirty="0" smtClean="0"/>
          </a:p>
        </p:txBody>
      </p:sp>
      <p:sp>
        <p:nvSpPr>
          <p:cNvPr id="3075" name="Rectangle 3"/>
          <p:cNvSpPr>
            <a:spLocks noGrp="1" noChangeArrowheads="1"/>
          </p:cNvSpPr>
          <p:nvPr>
            <p:ph type="subTitle" idx="4294967295"/>
          </p:nvPr>
        </p:nvSpPr>
        <p:spPr>
          <a:xfrm>
            <a:off x="1979613" y="5516563"/>
            <a:ext cx="6913562" cy="1127125"/>
          </a:xfrm>
          <a:noFill/>
          <a:extLst>
            <a:ext uri="{91240B29-F687-4F45-9708-019B960494DF}">
              <a14:hiddenLine xmlns="" xmlns:a14="http://schemas.microsoft.com/office/drawing/2010/main" w="9525">
                <a:solidFill>
                  <a:schemeClr val="tx1"/>
                </a:solidFill>
                <a:prstDash val="dash"/>
                <a:miter lim="800000"/>
                <a:headEnd/>
                <a:tailEnd/>
              </a14:hiddenLine>
            </a:ext>
          </a:extLst>
        </p:spPr>
        <p:txBody>
          <a:bodyPr wrap="none" anchor="ctr"/>
          <a:lstStyle/>
          <a:p>
            <a:pPr marL="0" indent="0">
              <a:buFont typeface="SPSS Marker Set" pitchFamily="2" charset="2"/>
              <a:buNone/>
            </a:pPr>
            <a:r>
              <a:rPr lang="en-US" sz="2400" dirty="0" err="1" smtClean="0"/>
              <a:t>Masterclass</a:t>
            </a:r>
            <a:r>
              <a:rPr lang="en-US" sz="2400" dirty="0" smtClean="0"/>
              <a:t>  11 </a:t>
            </a:r>
            <a:r>
              <a:rPr lang="en-US" sz="2400" dirty="0" err="1" smtClean="0"/>
              <a:t>januari</a:t>
            </a:r>
            <a:r>
              <a:rPr lang="en-US" sz="2400" dirty="0" smtClean="0"/>
              <a:t> 2017</a:t>
            </a:r>
          </a:p>
        </p:txBody>
      </p:sp>
      <p:sp>
        <p:nvSpPr>
          <p:cNvPr id="2" name="TextBox 1"/>
          <p:cNvSpPr txBox="1"/>
          <p:nvPr/>
        </p:nvSpPr>
        <p:spPr>
          <a:xfrm>
            <a:off x="1835696" y="2708921"/>
            <a:ext cx="6912768" cy="2123658"/>
          </a:xfrm>
          <a:prstGeom prst="rect">
            <a:avLst/>
          </a:prstGeom>
          <a:noFill/>
        </p:spPr>
        <p:txBody>
          <a:bodyPr wrap="square">
            <a:spAutoFit/>
          </a:bodyPr>
          <a:lstStyle/>
          <a:p>
            <a:pPr algn="l">
              <a:defRPr/>
            </a:pPr>
            <a:r>
              <a:rPr lang="nl-NL" sz="3600" dirty="0" err="1">
                <a:latin typeface="+mj-lt"/>
              </a:rPr>
              <a:t>Wiebo</a:t>
            </a:r>
            <a:r>
              <a:rPr lang="nl-NL" sz="3600" dirty="0">
                <a:latin typeface="+mj-lt"/>
              </a:rPr>
              <a:t> </a:t>
            </a:r>
            <a:r>
              <a:rPr lang="nl-NL" sz="3600" dirty="0" smtClean="0">
                <a:latin typeface="+mj-lt"/>
              </a:rPr>
              <a:t>Brouwer</a:t>
            </a:r>
          </a:p>
          <a:p>
            <a:pPr algn="l">
              <a:defRPr/>
            </a:pPr>
            <a:r>
              <a:rPr lang="nl-NL" dirty="0" smtClean="0">
                <a:latin typeface="+mj-lt"/>
              </a:rPr>
              <a:t>Emeritus hoogleraar Verkeersgeneeskunde en Neuropsychologie  Rijksuniversiteit Groningen</a:t>
            </a:r>
            <a:endParaRPr lang="nl-NL" dirty="0">
              <a:latin typeface="+mj-lt"/>
            </a:endParaRPr>
          </a:p>
          <a:p>
            <a:pPr marL="571500" indent="-571500" algn="l">
              <a:buFont typeface="Arial" pitchFamily="34" charset="0"/>
              <a:buChar char="•"/>
              <a:defRPr/>
            </a:pPr>
            <a:r>
              <a:rPr lang="nl-NL" dirty="0">
                <a:latin typeface="+mj-lt"/>
              </a:rPr>
              <a:t>UMCG Neurologie</a:t>
            </a:r>
          </a:p>
          <a:p>
            <a:pPr marL="571500" indent="-571500" algn="l">
              <a:buFont typeface="Arial" pitchFamily="34" charset="0"/>
              <a:buChar char="•"/>
              <a:defRPr/>
            </a:pPr>
            <a:r>
              <a:rPr lang="nl-NL" dirty="0">
                <a:latin typeface="+mj-lt"/>
              </a:rPr>
              <a:t>RUG Psychologie</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68313" y="404813"/>
            <a:ext cx="8458200" cy="1143000"/>
          </a:xfrm>
        </p:spPr>
        <p:txBody>
          <a:bodyPr/>
          <a:lstStyle/>
          <a:p>
            <a:r>
              <a:rPr lang="nl-NL" smtClean="0"/>
              <a:t>Groter aandeel fietsers bij verkeersslachtoffers</a:t>
            </a:r>
            <a:endParaRPr lang="en-GB" smtClean="0"/>
          </a:p>
        </p:txBody>
      </p:sp>
      <p:sp>
        <p:nvSpPr>
          <p:cNvPr id="13315" name="Tijdelijke aanduiding voor dianummer 3"/>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8EDC3BFC-7B28-42DF-9027-9645223C1F3A}" type="slidenum">
              <a:rPr lang="en-US" sz="1400" smtClean="0"/>
              <a:pPr/>
              <a:t>10</a:t>
            </a:fld>
            <a:endParaRPr lang="en-US" sz="1400" smtClean="0"/>
          </a:p>
        </p:txBody>
      </p:sp>
      <p:pic>
        <p:nvPicPr>
          <p:cNvPr id="13316" name="Afbeelding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6850" y="1916113"/>
            <a:ext cx="8750300"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kstvak 1"/>
          <p:cNvSpPr txBox="1"/>
          <p:nvPr/>
        </p:nvSpPr>
        <p:spPr>
          <a:xfrm>
            <a:off x="462342" y="5157192"/>
            <a:ext cx="7848872" cy="1200329"/>
          </a:xfrm>
          <a:prstGeom prst="rect">
            <a:avLst/>
          </a:prstGeom>
          <a:noFill/>
        </p:spPr>
        <p:txBody>
          <a:bodyPr wrap="square" rtlCol="0">
            <a:spAutoFit/>
          </a:bodyPr>
          <a:lstStyle/>
          <a:p>
            <a:r>
              <a:rPr lang="nl-NL" dirty="0" smtClean="0"/>
              <a:t>N.B.: ten aanzien van de categorie “overig”:  Toenemend aantal slachtoffers onder de bestuurders van </a:t>
            </a:r>
            <a:r>
              <a:rPr lang="nl-NL" dirty="0" err="1" smtClean="0"/>
              <a:t>scootmobielen</a:t>
            </a:r>
            <a:r>
              <a:rPr lang="nl-NL" dirty="0" smtClean="0"/>
              <a:t>.  De SWOV doet hier momenteel onderzoek naar. </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850" y="260350"/>
            <a:ext cx="8458200" cy="1143000"/>
          </a:xfrm>
        </p:spPr>
        <p:txBody>
          <a:bodyPr/>
          <a:lstStyle/>
          <a:p>
            <a:r>
              <a:rPr lang="en-US" smtClean="0"/>
              <a:t>Aantal ernstig gewonden neemt toe</a:t>
            </a:r>
          </a:p>
        </p:txBody>
      </p:sp>
      <p:sp>
        <p:nvSpPr>
          <p:cNvPr id="14339" name="Content Placeholder 2"/>
          <p:cNvSpPr>
            <a:spLocks noGrp="1"/>
          </p:cNvSpPr>
          <p:nvPr>
            <p:ph idx="1"/>
          </p:nvPr>
        </p:nvSpPr>
        <p:spPr>
          <a:xfrm>
            <a:off x="323850" y="1557338"/>
            <a:ext cx="8382000" cy="5040312"/>
          </a:xfrm>
        </p:spPr>
        <p:txBody>
          <a:bodyPr/>
          <a:lstStyle/>
          <a:p>
            <a:pPr>
              <a:buFont typeface="Wingdings" pitchFamily="2" charset="2"/>
              <a:buChar char="q"/>
            </a:pPr>
            <a:r>
              <a:rPr lang="nl-NL" sz="2400" dirty="0" smtClean="0"/>
              <a:t>Het aantal ernstig gewonden daalde licht in de periode 2000-2006,maar steeg tussen 2006 en 2010 met ruim 25 procent. Deze toename heeft vooral te maken met het grotere aantal ongevallen met fietsers waarbij geen motorvoertuigen betrokken waren. </a:t>
            </a:r>
            <a:br>
              <a:rPr lang="nl-NL" sz="2400" dirty="0" smtClean="0"/>
            </a:br>
            <a:endParaRPr lang="nl-NL" sz="2400" dirty="0" smtClean="0"/>
          </a:p>
          <a:p>
            <a:pPr>
              <a:buFont typeface="Wingdings" pitchFamily="2" charset="2"/>
              <a:buChar char="q"/>
            </a:pPr>
            <a:r>
              <a:rPr lang="nl-NL" sz="2400" b="1" dirty="0" smtClean="0"/>
              <a:t>Vooral oudere fietsers zijn vaker slachtoffer</a:t>
            </a:r>
            <a:r>
              <a:rPr lang="nl-NL" sz="2400" dirty="0" smtClean="0"/>
              <a:t>. Er zijn niet alleen meer oudere fietsers, zij zijn ook vaker gaan fietsen en hebben per afgelegde kilometer ook nog eens een veel grotere kans om gewond te raken dan jongere fietsers.</a:t>
            </a:r>
            <a:endParaRPr lang="en-US" sz="2400" dirty="0" smtClean="0"/>
          </a:p>
        </p:txBody>
      </p:sp>
      <p:sp>
        <p:nvSpPr>
          <p:cNvPr id="14340" name="Slide Number Placeholder 3"/>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B8286B6-8C8E-48B2-B51A-13A06DD81A20}" type="slidenum">
              <a:rPr lang="en-US" sz="1400" smtClean="0"/>
              <a:pPr/>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731" y="404664"/>
            <a:ext cx="8362538" cy="1512168"/>
          </a:xfrm>
        </p:spPr>
        <p:txBody>
          <a:bodyPr/>
          <a:lstStyle/>
          <a:p>
            <a:pPr marL="342900" lvl="0" indent="-342900">
              <a:spcBef>
                <a:spcPct val="20000"/>
              </a:spcBef>
            </a:pPr>
            <a:r>
              <a:rPr lang="nl-NL" sz="4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Onlangs werd alarm geslagen door de Nederlandse Vereniging van Trauma Artsen</a:t>
            </a:r>
            <a:endParaRPr lang="nl-NL" sz="4000" b="0"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a:xfrm>
            <a:off x="179512" y="1988840"/>
            <a:ext cx="3294234" cy="3816424"/>
          </a:xfrm>
        </p:spPr>
        <p:txBody>
          <a:bodyPr/>
          <a:lstStyle/>
          <a:p>
            <a:pPr marL="571500" indent="-457200"/>
            <a:r>
              <a:rPr lang="nl-NL" sz="2400" dirty="0" smtClean="0"/>
              <a:t>75 </a:t>
            </a:r>
            <a:r>
              <a:rPr lang="nl-NL" sz="2400" dirty="0"/>
              <a:t>% </a:t>
            </a:r>
            <a:r>
              <a:rPr lang="nl-NL" sz="2400" dirty="0" smtClean="0"/>
              <a:t>van de gewonden na val of aanrijding met </a:t>
            </a:r>
            <a:r>
              <a:rPr lang="nl-NL" sz="2400" dirty="0" err="1" smtClean="0"/>
              <a:t>electrische</a:t>
            </a:r>
            <a:r>
              <a:rPr lang="nl-NL" sz="2400" dirty="0" smtClean="0"/>
              <a:t> fiets is ouder dan 55</a:t>
            </a:r>
            <a:br>
              <a:rPr lang="nl-NL" sz="2400" dirty="0" smtClean="0"/>
            </a:br>
            <a:endParaRPr lang="nl-NL" sz="2400" dirty="0" smtClean="0"/>
          </a:p>
          <a:p>
            <a:pPr marL="571500" indent="-457200"/>
            <a:r>
              <a:rPr lang="nl-NL" sz="2400" dirty="0" smtClean="0"/>
              <a:t>In de helft van deze gevallen is er hersenletsel</a:t>
            </a:r>
          </a:p>
          <a:p>
            <a:pPr marL="571500" indent="-457200"/>
            <a:endParaRPr lang="nl-NL" sz="2400" dirty="0"/>
          </a:p>
          <a:p>
            <a:pPr marL="571500" indent="-457200"/>
            <a:r>
              <a:rPr lang="nl-NL" sz="2400" dirty="0" smtClean="0"/>
              <a:t>Helmplicht?</a:t>
            </a:r>
            <a:endParaRPr lang="nl-NL" sz="2400" dirty="0"/>
          </a:p>
        </p:txBody>
      </p:sp>
      <p:pic>
        <p:nvPicPr>
          <p:cNvPr id="4" name="Afbeelding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73746" y="2708920"/>
            <a:ext cx="5426621" cy="3888432"/>
          </a:xfrm>
          <a:prstGeom prst="rect">
            <a:avLst/>
          </a:prstGeom>
        </p:spPr>
      </p:pic>
    </p:spTree>
    <p:extLst>
      <p:ext uri="{BB962C8B-B14F-4D97-AF65-F5344CB8AC3E}">
        <p14:creationId xmlns="" xmlns:p14="http://schemas.microsoft.com/office/powerpoint/2010/main" val="381031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516" y="0"/>
            <a:ext cx="8712968" cy="1368152"/>
          </a:xfrm>
        </p:spPr>
        <p:txBody>
          <a:bodyPr/>
          <a:lstStyle/>
          <a:p>
            <a:r>
              <a:rPr lang="nl-NL" sz="4000" dirty="0" smtClean="0"/>
              <a:t>3 belangrijke veiligheidsproblemen van oudere bestuurders </a:t>
            </a:r>
            <a:endParaRPr lang="nl-NL" dirty="0"/>
          </a:p>
        </p:txBody>
      </p:sp>
      <p:sp>
        <p:nvSpPr>
          <p:cNvPr id="3" name="Tijdelijke aanduiding voor inhoud 2"/>
          <p:cNvSpPr>
            <a:spLocks noGrp="1"/>
          </p:cNvSpPr>
          <p:nvPr>
            <p:ph idx="1"/>
          </p:nvPr>
        </p:nvSpPr>
        <p:spPr>
          <a:xfrm>
            <a:off x="287524" y="1268760"/>
            <a:ext cx="8568952" cy="4896296"/>
          </a:xfrm>
        </p:spPr>
        <p:txBody>
          <a:bodyPr/>
          <a:lstStyle/>
          <a:p>
            <a:pPr marL="514350" indent="-514350">
              <a:buFont typeface="+mj-lt"/>
              <a:buAutoNum type="arabicPeriod"/>
            </a:pPr>
            <a:r>
              <a:rPr lang="nl-NL" dirty="0" smtClean="0"/>
              <a:t>Fysieke kwetsbaarheid (eerder letsel, ernstiger letsels, meer complicaties, trager  herstel).</a:t>
            </a:r>
          </a:p>
          <a:p>
            <a:pPr marL="514350" indent="-514350">
              <a:buFont typeface="+mj-lt"/>
              <a:buAutoNum type="arabicPeriod"/>
            </a:pPr>
            <a:r>
              <a:rPr lang="nl-NL" dirty="0" smtClean="0"/>
              <a:t>Tragere informatieverwerking door sensorische, cognitieve en motorische functiebeperkingen. </a:t>
            </a:r>
          </a:p>
          <a:p>
            <a:pPr marL="514350" indent="-514350">
              <a:buFont typeface="+mj-lt"/>
              <a:buAutoNum type="arabicPeriod"/>
            </a:pPr>
            <a:r>
              <a:rPr lang="nl-NL" dirty="0" smtClean="0"/>
              <a:t>Minder goed in staat om meerdere taken tegelijkertijd te doen.</a:t>
            </a:r>
            <a:br>
              <a:rPr lang="nl-NL" dirty="0" smtClean="0"/>
            </a:br>
            <a:endParaRPr lang="nl-NL" dirty="0" smtClean="0"/>
          </a:p>
          <a:p>
            <a:pPr marL="0" indent="0">
              <a:buNone/>
            </a:pPr>
            <a:r>
              <a:rPr lang="nl-NL" sz="2400" dirty="0" smtClean="0"/>
              <a:t>Ernstige problemen in laatstgenoemde 2 domeinen treden vooral op bij visuele en neurologische  aandoeningen  die vaker optreden naarmate mensen ouder worden maar die lang niet alle ouderen krijgen. Bij “gezonde” ouderen is vooral  de fysieke kwetsbaarheid het probleem, maar een moderne auto biedt hier relatief goede bescherming.  </a:t>
            </a:r>
            <a:endParaRPr lang="nl-NL" sz="2400" dirty="0"/>
          </a:p>
        </p:txBody>
      </p:sp>
      <p:sp>
        <p:nvSpPr>
          <p:cNvPr id="4" name="Tijdelijke aanduiding voor dianummer 3"/>
          <p:cNvSpPr>
            <a:spLocks noGrp="1"/>
          </p:cNvSpPr>
          <p:nvPr>
            <p:ph type="sldNum" sz="quarter" idx="11"/>
          </p:nvPr>
        </p:nvSpPr>
        <p:spPr>
          <a:xfrm>
            <a:off x="6553200" y="6597351"/>
            <a:ext cx="1979240" cy="124123"/>
          </a:xfrm>
        </p:spPr>
        <p:txBody>
          <a:bodyPr/>
          <a:lstStyle/>
          <a:p>
            <a:pPr>
              <a:defRPr/>
            </a:pPr>
            <a:r>
              <a:rPr lang="en-US" dirty="0" smtClean="0"/>
              <a:t> </a:t>
            </a:r>
            <a:endParaRPr lang="en-US" dirty="0"/>
          </a:p>
        </p:txBody>
      </p:sp>
    </p:spTree>
    <p:extLst>
      <p:ext uri="{BB962C8B-B14F-4D97-AF65-F5344CB8AC3E}">
        <p14:creationId xmlns="" xmlns:p14="http://schemas.microsoft.com/office/powerpoint/2010/main" val="301501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304800"/>
            <a:ext cx="8964488" cy="1612032"/>
          </a:xfrm>
        </p:spPr>
        <p:txBody>
          <a:bodyPr/>
          <a:lstStyle/>
          <a:p>
            <a:r>
              <a:rPr lang="nl-NL" sz="3600" b="0" dirty="0" smtClean="0">
                <a:latin typeface="Tahoma" panose="020B0604030504040204" pitchFamily="34" charset="0"/>
                <a:ea typeface="Tahoma" panose="020B0604030504040204" pitchFamily="34" charset="0"/>
                <a:cs typeface="Tahoma" panose="020B0604030504040204" pitchFamily="34" charset="0"/>
              </a:rPr>
              <a:t>De verhouding tussen juridisch schuldige en onschuldige autobestuurders naar leeftijd bij links- en </a:t>
            </a:r>
            <a:r>
              <a:rPr lang="nl-NL" sz="3600" b="0" dirty="0" err="1" smtClean="0">
                <a:latin typeface="Tahoma" panose="020B0604030504040204" pitchFamily="34" charset="0"/>
                <a:ea typeface="Tahoma" panose="020B0604030504040204" pitchFamily="34" charset="0"/>
                <a:cs typeface="Tahoma" panose="020B0604030504040204" pitchFamily="34" charset="0"/>
              </a:rPr>
              <a:t>rechtsafslaan</a:t>
            </a:r>
            <a:r>
              <a:rPr lang="nl-NL" sz="3600" b="0" dirty="0" smtClean="0">
                <a:latin typeface="Tahoma" panose="020B0604030504040204" pitchFamily="34" charset="0"/>
                <a:ea typeface="Tahoma" panose="020B0604030504040204" pitchFamily="34" charset="0"/>
                <a:cs typeface="Tahoma" panose="020B0604030504040204" pitchFamily="34" charset="0"/>
              </a:rPr>
              <a:t>: </a:t>
            </a:r>
            <a:br>
              <a:rPr lang="nl-NL" sz="3600" b="0" dirty="0" smtClean="0">
                <a:latin typeface="Tahoma" panose="020B0604030504040204" pitchFamily="34" charset="0"/>
                <a:ea typeface="Tahoma" panose="020B0604030504040204" pitchFamily="34" charset="0"/>
                <a:cs typeface="Tahoma" panose="020B0604030504040204" pitchFamily="34" charset="0"/>
              </a:rPr>
            </a:br>
            <a:r>
              <a:rPr lang="nl-NL" sz="3200" b="0" dirty="0" smtClean="0">
                <a:solidFill>
                  <a:srgbClr val="FFFF00"/>
                </a:solidFill>
                <a:latin typeface="Tahoma" panose="020B0604030504040204" pitchFamily="34" charset="0"/>
                <a:ea typeface="Tahoma" panose="020B0604030504040204" pitchFamily="34" charset="0"/>
                <a:cs typeface="Tahoma" panose="020B0604030504040204" pitchFamily="34" charset="0"/>
              </a:rPr>
              <a:t>Bij linksaf is er meer tijdsdruk en moeten meer richtingen tegelijk beoordeeld worden</a:t>
            </a:r>
          </a:p>
        </p:txBody>
      </p:sp>
      <p:graphicFrame>
        <p:nvGraphicFramePr>
          <p:cNvPr id="16387" name="Object 3"/>
          <p:cNvGraphicFramePr>
            <a:graphicFrameLocks noGrp="1" noChangeAspect="1"/>
          </p:cNvGraphicFramePr>
          <p:nvPr>
            <p:ph type="body" idx="1"/>
          </p:nvPr>
        </p:nvGraphicFramePr>
        <p:xfrm>
          <a:off x="1905000" y="2190750"/>
          <a:ext cx="7239000" cy="4718050"/>
        </p:xfrm>
        <a:graphic>
          <a:graphicData uri="http://schemas.openxmlformats.org/presentationml/2006/ole">
            <p:oleObj spid="_x0000_s16409" name="Microsoft Graph-grafiek" r:id="rId4" imgW="6372225" imgH="4505325" progId="MSGraph.Chart.8">
              <p:embed followColorScheme="full"/>
            </p:oleObj>
          </a:graphicData>
        </a:graphic>
      </p:graphicFrame>
      <p:sp>
        <p:nvSpPr>
          <p:cNvPr id="16388" name="Text Box 4"/>
          <p:cNvSpPr txBox="1">
            <a:spLocks noChangeArrowheads="1"/>
          </p:cNvSpPr>
          <p:nvPr/>
        </p:nvSpPr>
        <p:spPr bwMode="auto">
          <a:xfrm>
            <a:off x="381000" y="2895600"/>
            <a:ext cx="1524000" cy="392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a:r>
              <a:rPr kumimoji="0" lang="nl-NL" i="1">
                <a:latin typeface="Arial" charset="0"/>
              </a:rPr>
              <a:t>Naar R.J. Davidse (2000) Ouderen achter het stuur (Nederl. cijfers 1994-98)</a:t>
            </a:r>
            <a:endParaRPr kumimoji="0" lang="nl-NL" i="1"/>
          </a:p>
          <a:p>
            <a:pPr algn="l" eaLnBrk="1" hangingPunct="1">
              <a:spcBef>
                <a:spcPct val="50000"/>
              </a:spcBef>
            </a:pPr>
            <a:endParaRPr kumimoji="0" lang="nl-NL">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95536" y="260648"/>
            <a:ext cx="8458200" cy="1143000"/>
          </a:xfrm>
        </p:spPr>
        <p:txBody>
          <a:bodyPr/>
          <a:lstStyle/>
          <a:p>
            <a:r>
              <a:rPr lang="en-US" sz="3600" b="0" dirty="0" err="1" smtClean="0">
                <a:latin typeface="Tahoma" panose="020B0604030504040204" pitchFamily="34" charset="0"/>
                <a:ea typeface="Tahoma" panose="020B0604030504040204" pitchFamily="34" charset="0"/>
                <a:cs typeface="Tahoma" panose="020B0604030504040204" pitchFamily="34" charset="0"/>
              </a:rPr>
              <a:t>Compensatie</a:t>
            </a:r>
            <a:r>
              <a:rPr lang="en-US" sz="3600" b="0" dirty="0" smtClean="0">
                <a:latin typeface="Tahoma" panose="020B0604030504040204" pitchFamily="34" charset="0"/>
                <a:ea typeface="Tahoma" panose="020B0604030504040204" pitchFamily="34" charset="0"/>
                <a:cs typeface="Tahoma" panose="020B0604030504040204" pitchFamily="34" charset="0"/>
              </a:rPr>
              <a:t> </a:t>
            </a:r>
            <a:r>
              <a:rPr lang="en-US" sz="3600" b="0" dirty="0" err="1" smtClean="0">
                <a:latin typeface="Tahoma" panose="020B0604030504040204" pitchFamily="34" charset="0"/>
                <a:ea typeface="Tahoma" panose="020B0604030504040204" pitchFamily="34" charset="0"/>
                <a:cs typeface="Tahoma" panose="020B0604030504040204" pitchFamily="34" charset="0"/>
              </a:rPr>
              <a:t>voor</a:t>
            </a:r>
            <a:r>
              <a:rPr lang="en-US" sz="3600" b="0" dirty="0" smtClean="0">
                <a:latin typeface="Tahoma" panose="020B0604030504040204" pitchFamily="34" charset="0"/>
                <a:ea typeface="Tahoma" panose="020B0604030504040204" pitchFamily="34" charset="0"/>
                <a:cs typeface="Tahoma" panose="020B0604030504040204" pitchFamily="34" charset="0"/>
              </a:rPr>
              <a:t> </a:t>
            </a:r>
            <a:r>
              <a:rPr lang="en-US" sz="3600" b="0" dirty="0" err="1" smtClean="0">
                <a:latin typeface="Tahoma" panose="020B0604030504040204" pitchFamily="34" charset="0"/>
                <a:ea typeface="Tahoma" panose="020B0604030504040204" pitchFamily="34" charset="0"/>
                <a:cs typeface="Tahoma" panose="020B0604030504040204" pitchFamily="34" charset="0"/>
              </a:rPr>
              <a:t>problemen</a:t>
            </a:r>
            <a:r>
              <a:rPr lang="en-US" sz="3600" b="0" dirty="0" smtClean="0">
                <a:latin typeface="Tahoma" panose="020B0604030504040204" pitchFamily="34" charset="0"/>
                <a:ea typeface="Tahoma" panose="020B0604030504040204" pitchFamily="34" charset="0"/>
                <a:cs typeface="Tahoma" panose="020B0604030504040204" pitchFamily="34" charset="0"/>
              </a:rPr>
              <a:t> met </a:t>
            </a:r>
            <a:r>
              <a:rPr lang="en-US" sz="3600" b="0" dirty="0" err="1" smtClean="0">
                <a:latin typeface="Tahoma" panose="020B0604030504040204" pitchFamily="34" charset="0"/>
                <a:ea typeface="Tahoma" panose="020B0604030504040204" pitchFamily="34" charset="0"/>
                <a:cs typeface="Tahoma" panose="020B0604030504040204" pitchFamily="34" charset="0"/>
              </a:rPr>
              <a:t>tijdsdruk</a:t>
            </a:r>
            <a:r>
              <a:rPr lang="en-US" sz="3600" b="0" dirty="0" smtClean="0">
                <a:latin typeface="Tahoma" panose="020B0604030504040204" pitchFamily="34" charset="0"/>
                <a:ea typeface="Tahoma" panose="020B0604030504040204" pitchFamily="34" charset="0"/>
                <a:cs typeface="Tahoma" panose="020B0604030504040204" pitchFamily="34" charset="0"/>
              </a:rPr>
              <a:t> </a:t>
            </a:r>
            <a:r>
              <a:rPr lang="en-US" sz="3600" b="0" dirty="0" err="1" smtClean="0">
                <a:latin typeface="Tahoma" panose="020B0604030504040204" pitchFamily="34" charset="0"/>
                <a:ea typeface="Tahoma" panose="020B0604030504040204" pitchFamily="34" charset="0"/>
                <a:cs typeface="Tahoma" panose="020B0604030504040204" pitchFamily="34" charset="0"/>
              </a:rPr>
              <a:t>en</a:t>
            </a:r>
            <a:r>
              <a:rPr lang="en-US" sz="3600" b="0" dirty="0" smtClean="0">
                <a:latin typeface="Tahoma" panose="020B0604030504040204" pitchFamily="34" charset="0"/>
                <a:ea typeface="Tahoma" panose="020B0604030504040204" pitchFamily="34" charset="0"/>
                <a:cs typeface="Tahoma" panose="020B0604030504040204" pitchFamily="34" charset="0"/>
              </a:rPr>
              <a:t> time-sharing via  </a:t>
            </a:r>
            <a:r>
              <a:rPr lang="en-US" sz="3600" b="0" dirty="0" err="1" smtClean="0">
                <a:latin typeface="Tahoma" panose="020B0604030504040204" pitchFamily="34" charset="0"/>
                <a:ea typeface="Tahoma" panose="020B0604030504040204" pitchFamily="34" charset="0"/>
                <a:cs typeface="Tahoma" panose="020B0604030504040204" pitchFamily="34" charset="0"/>
              </a:rPr>
              <a:t>hiërarchische</a:t>
            </a:r>
            <a:r>
              <a:rPr lang="en-US" sz="3600" b="0" dirty="0" smtClean="0">
                <a:latin typeface="Tahoma" panose="020B0604030504040204" pitchFamily="34" charset="0"/>
                <a:ea typeface="Tahoma" panose="020B0604030504040204" pitchFamily="34" charset="0"/>
                <a:cs typeface="Tahoma" panose="020B0604030504040204" pitchFamily="34" charset="0"/>
              </a:rPr>
              <a:t> </a:t>
            </a:r>
            <a:r>
              <a:rPr lang="en-US" sz="3600" b="0" dirty="0" err="1" smtClean="0">
                <a:latin typeface="Tahoma" panose="020B0604030504040204" pitchFamily="34" charset="0"/>
                <a:ea typeface="Tahoma" panose="020B0604030504040204" pitchFamily="34" charset="0"/>
                <a:cs typeface="Tahoma" panose="020B0604030504040204" pitchFamily="34" charset="0"/>
              </a:rPr>
              <a:t>taakstructuur</a:t>
            </a:r>
            <a:r>
              <a:rPr lang="en-US" sz="3600" b="0" dirty="0" smtClean="0">
                <a:latin typeface="Tahoma" panose="020B0604030504040204" pitchFamily="34" charset="0"/>
                <a:ea typeface="Tahoma" panose="020B0604030504040204" pitchFamily="34" charset="0"/>
                <a:cs typeface="Tahoma" panose="020B0604030504040204" pitchFamily="34" charset="0"/>
              </a:rPr>
              <a:t> van </a:t>
            </a:r>
            <a:r>
              <a:rPr lang="en-US" sz="3600" b="0" dirty="0" err="1" smtClean="0">
                <a:latin typeface="Tahoma" panose="020B0604030504040204" pitchFamily="34" charset="0"/>
                <a:ea typeface="Tahoma" panose="020B0604030504040204" pitchFamily="34" charset="0"/>
                <a:cs typeface="Tahoma" panose="020B0604030504040204" pitchFamily="34" charset="0"/>
              </a:rPr>
              <a:t>rijtaak</a:t>
            </a:r>
            <a:endParaRPr lang="en-US" sz="36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0484" name="Rectangle 3"/>
          <p:cNvSpPr>
            <a:spLocks noGrp="1" noChangeArrowheads="1"/>
          </p:cNvSpPr>
          <p:nvPr>
            <p:ph sz="half" idx="1"/>
          </p:nvPr>
        </p:nvSpPr>
        <p:spPr>
          <a:xfrm>
            <a:off x="251520" y="1785122"/>
            <a:ext cx="4114800" cy="5040312"/>
          </a:xfrm>
        </p:spPr>
        <p:txBody>
          <a:bodyPr/>
          <a:lstStyle/>
          <a:p>
            <a:r>
              <a:rPr lang="en-US" sz="2400" dirty="0" err="1" smtClean="0"/>
              <a:t>Drie</a:t>
            </a:r>
            <a:r>
              <a:rPr lang="en-US" sz="2400" dirty="0" smtClean="0"/>
              <a:t> </a:t>
            </a:r>
            <a:r>
              <a:rPr lang="en-US" sz="2400" dirty="0" err="1" smtClean="0"/>
              <a:t>niveau’s</a:t>
            </a:r>
            <a:r>
              <a:rPr lang="en-US" sz="2400" dirty="0" smtClean="0"/>
              <a:t> : </a:t>
            </a:r>
            <a:r>
              <a:rPr lang="en-US" sz="2400" b="1" dirty="0" err="1" smtClean="0"/>
              <a:t>strategisch</a:t>
            </a:r>
            <a:r>
              <a:rPr lang="en-US" sz="2400" b="1" dirty="0" smtClean="0"/>
              <a:t>, </a:t>
            </a:r>
            <a:r>
              <a:rPr lang="en-US" sz="2400" b="1" dirty="0" err="1" smtClean="0"/>
              <a:t>tactisch</a:t>
            </a:r>
            <a:r>
              <a:rPr lang="en-US" sz="2400" b="1" dirty="0" smtClean="0"/>
              <a:t> en </a:t>
            </a:r>
            <a:r>
              <a:rPr lang="en-US" sz="2400" b="1" dirty="0" err="1" smtClean="0"/>
              <a:t>operationeel</a:t>
            </a:r>
            <a:endParaRPr lang="en-US" sz="2400" b="1" dirty="0" smtClean="0"/>
          </a:p>
          <a:p>
            <a:r>
              <a:rPr lang="en-US" sz="2400" dirty="0" err="1" smtClean="0"/>
              <a:t>Tijdsdruk</a:t>
            </a:r>
            <a:r>
              <a:rPr lang="en-US" sz="2400" dirty="0" smtClean="0"/>
              <a:t> in het </a:t>
            </a:r>
            <a:r>
              <a:rPr lang="en-US" sz="2400" dirty="0" err="1" smtClean="0"/>
              <a:t>bijzonder</a:t>
            </a:r>
            <a:r>
              <a:rPr lang="en-US" sz="2400" dirty="0" smtClean="0"/>
              <a:t> op </a:t>
            </a:r>
            <a:r>
              <a:rPr lang="en-US" sz="2400" dirty="0" err="1" smtClean="0"/>
              <a:t>operationele</a:t>
            </a:r>
            <a:r>
              <a:rPr lang="en-US" sz="2400" dirty="0" smtClean="0"/>
              <a:t> </a:t>
            </a:r>
            <a:r>
              <a:rPr lang="en-US" sz="2400" dirty="0" err="1" smtClean="0"/>
              <a:t>niveau</a:t>
            </a:r>
            <a:r>
              <a:rPr lang="en-US" sz="2400" dirty="0" smtClean="0"/>
              <a:t>: </a:t>
            </a:r>
            <a:r>
              <a:rPr lang="en-US" sz="2400" dirty="0" err="1" smtClean="0"/>
              <a:t>koershouden</a:t>
            </a:r>
            <a:r>
              <a:rPr lang="en-US" sz="2400" dirty="0" smtClean="0"/>
              <a:t> en </a:t>
            </a:r>
            <a:r>
              <a:rPr lang="en-US" sz="2400" dirty="0" err="1" smtClean="0"/>
              <a:t>ontwijken</a:t>
            </a:r>
            <a:r>
              <a:rPr lang="en-US" sz="2400" dirty="0" smtClean="0"/>
              <a:t> van </a:t>
            </a:r>
            <a:r>
              <a:rPr lang="en-US" sz="2400" dirty="0" err="1" smtClean="0"/>
              <a:t>ander</a:t>
            </a:r>
            <a:r>
              <a:rPr lang="en-US" sz="2400" dirty="0" smtClean="0"/>
              <a:t> </a:t>
            </a:r>
            <a:r>
              <a:rPr lang="en-US" sz="2400" dirty="0" err="1" smtClean="0"/>
              <a:t>verkeer</a:t>
            </a:r>
            <a:r>
              <a:rPr lang="en-US" sz="2400" dirty="0" smtClean="0"/>
              <a:t> </a:t>
            </a:r>
          </a:p>
          <a:p>
            <a:r>
              <a:rPr lang="en-US" sz="2400" dirty="0" err="1" smtClean="0"/>
              <a:t>Keuzen</a:t>
            </a:r>
            <a:r>
              <a:rPr lang="en-US" sz="2400" dirty="0" smtClean="0"/>
              <a:t> op </a:t>
            </a:r>
            <a:r>
              <a:rPr lang="en-US" sz="2400" dirty="0" err="1" smtClean="0"/>
              <a:t>strategisch</a:t>
            </a:r>
            <a:r>
              <a:rPr lang="en-US" sz="2400" dirty="0" smtClean="0"/>
              <a:t> en </a:t>
            </a:r>
            <a:r>
              <a:rPr lang="en-US" sz="2400" dirty="0" err="1" smtClean="0"/>
              <a:t>tactisch</a:t>
            </a:r>
            <a:r>
              <a:rPr lang="en-US" sz="2400" dirty="0" smtClean="0"/>
              <a:t> </a:t>
            </a:r>
            <a:r>
              <a:rPr lang="en-US" sz="2400" dirty="0" err="1" smtClean="0"/>
              <a:t>niveau</a:t>
            </a:r>
            <a:r>
              <a:rPr lang="en-US" sz="2400" dirty="0" smtClean="0"/>
              <a:t> </a:t>
            </a:r>
            <a:r>
              <a:rPr lang="en-US" sz="2400" dirty="0" err="1" smtClean="0"/>
              <a:t>kunnen</a:t>
            </a:r>
            <a:r>
              <a:rPr lang="en-US" sz="2400" dirty="0" smtClean="0"/>
              <a:t> </a:t>
            </a:r>
            <a:r>
              <a:rPr lang="en-US" sz="2400" dirty="0" err="1" smtClean="0"/>
              <a:t>tijdsdruk</a:t>
            </a:r>
            <a:r>
              <a:rPr lang="en-US" sz="2400" dirty="0" smtClean="0"/>
              <a:t> </a:t>
            </a:r>
            <a:r>
              <a:rPr lang="en-US" sz="2400" dirty="0" err="1" smtClean="0"/>
              <a:t>en</a:t>
            </a:r>
            <a:r>
              <a:rPr lang="en-US" sz="2400" dirty="0" smtClean="0"/>
              <a:t> time-sharing </a:t>
            </a:r>
            <a:r>
              <a:rPr lang="en-US" sz="2400" dirty="0" err="1" smtClean="0"/>
              <a:t>noodzaak</a:t>
            </a:r>
            <a:r>
              <a:rPr lang="en-US" sz="2400" dirty="0" smtClean="0"/>
              <a:t> op </a:t>
            </a:r>
            <a:r>
              <a:rPr lang="en-US" sz="2400" dirty="0" err="1" smtClean="0"/>
              <a:t>operationeel</a:t>
            </a:r>
            <a:r>
              <a:rPr lang="en-US" sz="2400" dirty="0" smtClean="0"/>
              <a:t> </a:t>
            </a:r>
            <a:r>
              <a:rPr lang="en-US" sz="2400" dirty="0" err="1" smtClean="0"/>
              <a:t>niveau</a:t>
            </a:r>
            <a:r>
              <a:rPr lang="en-US" sz="2400" dirty="0" smtClean="0"/>
              <a:t> </a:t>
            </a:r>
            <a:r>
              <a:rPr lang="en-US" sz="2400" dirty="0" err="1" smtClean="0"/>
              <a:t>sterk</a:t>
            </a:r>
            <a:r>
              <a:rPr lang="en-US" sz="2400" dirty="0" smtClean="0"/>
              <a:t> </a:t>
            </a:r>
            <a:r>
              <a:rPr lang="en-US" sz="2400" dirty="0" err="1" smtClean="0"/>
              <a:t>reduceren</a:t>
            </a:r>
            <a:endParaRPr lang="en-US" sz="2400" dirty="0" smtClean="0"/>
          </a:p>
          <a:p>
            <a:pPr>
              <a:buFont typeface="MapInfo Cartographic" pitchFamily="18" charset="2"/>
              <a:buChar char="!"/>
            </a:pPr>
            <a:endParaRPr lang="en-US" sz="2400" dirty="0" smtClean="0"/>
          </a:p>
        </p:txBody>
      </p:sp>
      <p:sp>
        <p:nvSpPr>
          <p:cNvPr id="2" name="Content Placeholder 1"/>
          <p:cNvSpPr>
            <a:spLocks noGrp="1"/>
          </p:cNvSpPr>
          <p:nvPr>
            <p:ph sz="half" idx="2"/>
          </p:nvPr>
        </p:nvSpPr>
        <p:spPr>
          <a:xfrm>
            <a:off x="4572000" y="1628800"/>
            <a:ext cx="4402832" cy="5040312"/>
          </a:xfrm>
        </p:spPr>
        <p:txBody>
          <a:bodyPr/>
          <a:lstStyle/>
          <a:p>
            <a:r>
              <a:rPr lang="nl-NL" sz="2400" dirty="0" smtClean="0"/>
              <a:t>Voorbeelden </a:t>
            </a:r>
            <a:r>
              <a:rPr lang="nl-NL" sz="2400" u="sng" dirty="0" smtClean="0"/>
              <a:t>strategisch</a:t>
            </a:r>
            <a:r>
              <a:rPr lang="nl-NL" sz="2400" dirty="0" smtClean="0"/>
              <a:t>: niet rijden na nacht met slecht slapen, autoweg nemen in plaats van binnendoor gaan</a:t>
            </a:r>
          </a:p>
          <a:p>
            <a:r>
              <a:rPr lang="nl-NL" sz="2400" dirty="0" smtClean="0"/>
              <a:t>Voorbeelden  </a:t>
            </a:r>
            <a:r>
              <a:rPr lang="nl-NL" sz="2400" u="sng" dirty="0" smtClean="0"/>
              <a:t>tactisch</a:t>
            </a:r>
            <a:r>
              <a:rPr lang="nl-NL" sz="2400" dirty="0" smtClean="0"/>
              <a:t>: niet telefoneren, grotere afstand voorligger, rechter baan houden, veilige snelheid</a:t>
            </a:r>
          </a:p>
          <a:p>
            <a:r>
              <a:rPr lang="nl-NL" sz="2400" dirty="0" smtClean="0"/>
              <a:t>Voorbeelden </a:t>
            </a:r>
            <a:r>
              <a:rPr lang="nl-NL" sz="2400" u="sng" dirty="0" smtClean="0"/>
              <a:t>operationeel</a:t>
            </a:r>
            <a:r>
              <a:rPr lang="nl-NL" sz="2400" dirty="0" smtClean="0"/>
              <a:t>: noodstop voor plotseling overstekend hert;  koershouden </a:t>
            </a:r>
            <a:endParaRPr lang="en-US" sz="2400" dirty="0"/>
          </a:p>
        </p:txBody>
      </p:sp>
      <p:sp>
        <p:nvSpPr>
          <p:cNvPr id="20482"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004FE47-3DF6-4A7F-B3D9-7D69B08B7916}" type="slidenum">
              <a:rPr lang="en-US" sz="1400" smtClean="0"/>
              <a:pPr/>
              <a:t>15</a:t>
            </a:fld>
            <a:endParaRPr 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7A120168-4E36-44BE-8D94-8D5D1040A812}" type="slidenum">
              <a:rPr lang="en-US" sz="1400" smtClean="0"/>
              <a:pPr/>
              <a:t>16</a:t>
            </a:fld>
            <a:endParaRPr lang="en-US" sz="1400" smtClean="0"/>
          </a:p>
        </p:txBody>
      </p:sp>
      <p:sp>
        <p:nvSpPr>
          <p:cNvPr id="22531" name="Rectangle 2"/>
          <p:cNvSpPr>
            <a:spLocks noGrp="1" noChangeArrowheads="1"/>
          </p:cNvSpPr>
          <p:nvPr>
            <p:ph type="title"/>
          </p:nvPr>
        </p:nvSpPr>
        <p:spPr>
          <a:xfrm>
            <a:off x="228600" y="228600"/>
            <a:ext cx="8686800" cy="1295400"/>
          </a:xfrm>
          <a:noFill/>
        </p:spPr>
        <p:txBody>
          <a:bodyPr/>
          <a:lstStyle/>
          <a:p>
            <a:r>
              <a:rPr lang="en-US" sz="4000" smtClean="0"/>
              <a:t>Voertuigen kunnen beter aangepast worden aan de beperkingen van ouderen:</a:t>
            </a:r>
            <a:endParaRPr lang="en-US" sz="2800" smtClean="0"/>
          </a:p>
        </p:txBody>
      </p:sp>
      <p:sp>
        <p:nvSpPr>
          <p:cNvPr id="22532" name="Rectangle 3"/>
          <p:cNvSpPr>
            <a:spLocks noGrp="1" noChangeArrowheads="1"/>
          </p:cNvSpPr>
          <p:nvPr>
            <p:ph type="body" idx="1"/>
          </p:nvPr>
        </p:nvSpPr>
        <p:spPr>
          <a:xfrm>
            <a:off x="611188" y="1676400"/>
            <a:ext cx="8151812" cy="4876800"/>
          </a:xfrm>
          <a:noFill/>
        </p:spPr>
        <p:txBody>
          <a:bodyPr/>
          <a:lstStyle/>
          <a:p>
            <a:r>
              <a:rPr lang="en-US" dirty="0" err="1" smtClean="0"/>
              <a:t>Letselbeperkende</a:t>
            </a:r>
            <a:r>
              <a:rPr lang="en-US" dirty="0" smtClean="0"/>
              <a:t> </a:t>
            </a:r>
            <a:r>
              <a:rPr lang="en-US" dirty="0" err="1" smtClean="0"/>
              <a:t>maatregelen</a:t>
            </a:r>
            <a:r>
              <a:rPr lang="en-US" dirty="0" smtClean="0"/>
              <a:t>, </a:t>
            </a:r>
            <a:r>
              <a:rPr lang="en-US" dirty="0" err="1" smtClean="0"/>
              <a:t>ook</a:t>
            </a:r>
            <a:r>
              <a:rPr lang="en-US" dirty="0" smtClean="0"/>
              <a:t> ten </a:t>
            </a:r>
            <a:r>
              <a:rPr lang="en-US" dirty="0" err="1" smtClean="0"/>
              <a:t>aanzien</a:t>
            </a:r>
            <a:r>
              <a:rPr lang="en-US" dirty="0" smtClean="0"/>
              <a:t> van </a:t>
            </a:r>
            <a:r>
              <a:rPr lang="en-US" dirty="0" err="1" smtClean="0"/>
              <a:t>voetgangers</a:t>
            </a:r>
            <a:r>
              <a:rPr lang="en-US" dirty="0" smtClean="0"/>
              <a:t> en </a:t>
            </a:r>
            <a:r>
              <a:rPr lang="en-US" dirty="0" err="1" smtClean="0"/>
              <a:t>fietsers</a:t>
            </a:r>
            <a:r>
              <a:rPr lang="en-US" dirty="0" smtClean="0"/>
              <a:t> (</a:t>
            </a:r>
            <a:r>
              <a:rPr lang="en-US" dirty="0" err="1" smtClean="0"/>
              <a:t>voorbeeld</a:t>
            </a:r>
            <a:r>
              <a:rPr lang="en-US" dirty="0" smtClean="0"/>
              <a:t> “</a:t>
            </a:r>
            <a:r>
              <a:rPr lang="en-US" dirty="0" err="1" smtClean="0"/>
              <a:t>voetgangersairbag</a:t>
            </a:r>
            <a:r>
              <a:rPr lang="en-US" dirty="0" smtClean="0"/>
              <a:t>”)</a:t>
            </a:r>
          </a:p>
          <a:p>
            <a:r>
              <a:rPr lang="en-US" dirty="0" err="1" smtClean="0"/>
              <a:t>Vereenvoudigde</a:t>
            </a:r>
            <a:r>
              <a:rPr lang="en-US" dirty="0" smtClean="0"/>
              <a:t> </a:t>
            </a:r>
            <a:r>
              <a:rPr lang="en-US" dirty="0" err="1" smtClean="0"/>
              <a:t>motorische</a:t>
            </a:r>
            <a:r>
              <a:rPr lang="en-US" dirty="0" smtClean="0"/>
              <a:t> </a:t>
            </a:r>
            <a:r>
              <a:rPr lang="en-US" dirty="0" err="1" smtClean="0"/>
              <a:t>coördinatieeisen</a:t>
            </a:r>
            <a:endParaRPr lang="en-US" dirty="0" smtClean="0"/>
          </a:p>
          <a:p>
            <a:pPr lvl="2"/>
            <a:r>
              <a:rPr lang="nl-NL" dirty="0" smtClean="0"/>
              <a:t>Fiets: “hulp” bij afstappen (technisch, training?) </a:t>
            </a:r>
            <a:endParaRPr lang="en-US" dirty="0" smtClean="0"/>
          </a:p>
          <a:p>
            <a:pPr lvl="2"/>
            <a:r>
              <a:rPr lang="en-US" dirty="0" smtClean="0"/>
              <a:t>Auto: </a:t>
            </a:r>
            <a:r>
              <a:rPr lang="en-US" dirty="0" err="1" smtClean="0"/>
              <a:t>automatische</a:t>
            </a:r>
            <a:r>
              <a:rPr lang="en-US" dirty="0" smtClean="0"/>
              <a:t> </a:t>
            </a:r>
            <a:r>
              <a:rPr lang="en-US" dirty="0" err="1" smtClean="0"/>
              <a:t>bak</a:t>
            </a:r>
            <a:r>
              <a:rPr lang="en-US" dirty="0" smtClean="0"/>
              <a:t>, ABS etc. </a:t>
            </a:r>
          </a:p>
          <a:p>
            <a:r>
              <a:rPr lang="en-US" dirty="0" err="1" smtClean="0"/>
              <a:t>Botsingvermijdingssystemen</a:t>
            </a:r>
            <a:r>
              <a:rPr lang="en-US" dirty="0" smtClean="0"/>
              <a:t> en </a:t>
            </a:r>
            <a:r>
              <a:rPr lang="en-US" dirty="0" err="1" smtClean="0"/>
              <a:t>intelligente</a:t>
            </a:r>
            <a:r>
              <a:rPr lang="en-US" dirty="0" smtClean="0"/>
              <a:t> </a:t>
            </a:r>
            <a:r>
              <a:rPr lang="en-US" dirty="0" err="1" smtClean="0"/>
              <a:t>bestuurdersondersteuning</a:t>
            </a:r>
            <a:r>
              <a:rPr lang="en-US" dirty="0" smtClean="0"/>
              <a:t>  (ADAS) </a:t>
            </a:r>
          </a:p>
          <a:p>
            <a:pPr lvl="2"/>
            <a:r>
              <a:rPr lang="en-US" dirty="0" smtClean="0"/>
              <a:t> </a:t>
            </a:r>
            <a:r>
              <a:rPr lang="en-US" dirty="0" err="1" smtClean="0"/>
              <a:t>voortbouwen</a:t>
            </a:r>
            <a:r>
              <a:rPr lang="en-US" dirty="0" smtClean="0"/>
              <a:t> op </a:t>
            </a:r>
            <a:r>
              <a:rPr lang="en-US" dirty="0" err="1" smtClean="0"/>
              <a:t>bestaande</a:t>
            </a:r>
            <a:r>
              <a:rPr lang="en-US" dirty="0" smtClean="0"/>
              <a:t> </a:t>
            </a:r>
            <a:r>
              <a:rPr lang="en-US" dirty="0" err="1" smtClean="0"/>
              <a:t>vaardigheid</a:t>
            </a:r>
            <a:endParaRPr lang="en-US" dirty="0" smtClean="0"/>
          </a:p>
          <a:p>
            <a:pPr lvl="2"/>
            <a:r>
              <a:rPr lang="en-US" dirty="0" smtClean="0"/>
              <a:t> </a:t>
            </a:r>
            <a:r>
              <a:rPr lang="en-US" dirty="0" err="1" smtClean="0"/>
              <a:t>geen</a:t>
            </a:r>
            <a:r>
              <a:rPr lang="en-US" dirty="0" smtClean="0"/>
              <a:t> </a:t>
            </a:r>
            <a:r>
              <a:rPr lang="en-US" dirty="0" err="1" smtClean="0"/>
              <a:t>parallelle</a:t>
            </a:r>
            <a:r>
              <a:rPr lang="en-US" dirty="0" smtClean="0"/>
              <a:t> </a:t>
            </a:r>
            <a:r>
              <a:rPr lang="en-US" dirty="0" err="1" smtClean="0"/>
              <a:t>verwerkingseisen</a:t>
            </a:r>
            <a:r>
              <a:rPr lang="en-US" dirty="0" smtClean="0"/>
              <a:t>  </a:t>
            </a:r>
            <a:r>
              <a:rPr lang="en-US" dirty="0" err="1" smtClean="0"/>
              <a:t>voor</a:t>
            </a:r>
            <a:r>
              <a:rPr lang="en-US" dirty="0" smtClean="0"/>
              <a:t> </a:t>
            </a:r>
            <a:r>
              <a:rPr lang="en-US" dirty="0" err="1" smtClean="0"/>
              <a:t>nieuwe</a:t>
            </a:r>
            <a:r>
              <a:rPr lang="en-US" dirty="0" smtClean="0"/>
              <a:t> </a:t>
            </a:r>
            <a:r>
              <a:rPr lang="en-US" dirty="0" err="1" smtClean="0"/>
              <a:t>vaardigheden</a:t>
            </a:r>
            <a:r>
              <a:rPr lang="en-US" dirty="0" smtClean="0"/>
              <a:t> </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nl-NL"/>
              <a:t>AutO-Mobiliteit</a:t>
            </a:r>
          </a:p>
        </p:txBody>
      </p:sp>
      <p:sp>
        <p:nvSpPr>
          <p:cNvPr id="8" name="Slide Number Placeholder 6"/>
          <p:cNvSpPr>
            <a:spLocks noGrp="1"/>
          </p:cNvSpPr>
          <p:nvPr>
            <p:ph type="sldNum" sz="quarter" idx="4294967295"/>
          </p:nvPr>
        </p:nvSpPr>
        <p:spPr>
          <a:xfrm>
            <a:off x="7956756" y="5673999"/>
            <a:ext cx="803136" cy="476140"/>
          </a:xfrm>
          <a:prstGeom prst="rect">
            <a:avLst/>
          </a:prstGeom>
        </p:spPr>
        <p:txBody>
          <a:bodyPr lIns="91422" tIns="45711" rIns="91422" bIns="45711"/>
          <a:lstStyle/>
          <a:p>
            <a:fld id="{E71D9B9B-735B-49DE-9AA6-76EDE85565C8}" type="slidenum">
              <a:rPr lang="nl-NL"/>
              <a:pPr/>
              <a:t>17</a:t>
            </a:fld>
            <a:endParaRPr lang="nl-NL"/>
          </a:p>
        </p:txBody>
      </p:sp>
      <p:sp>
        <p:nvSpPr>
          <p:cNvPr id="258050" name="Rectangle 2"/>
          <p:cNvSpPr>
            <a:spLocks noGrp="1" noChangeArrowheads="1"/>
          </p:cNvSpPr>
          <p:nvPr>
            <p:ph type="title"/>
          </p:nvPr>
        </p:nvSpPr>
        <p:spPr>
          <a:xfrm>
            <a:off x="179512" y="188640"/>
            <a:ext cx="8964488" cy="939582"/>
          </a:xfrm>
          <a:solidFill>
            <a:schemeClr val="bg1"/>
          </a:solidFill>
        </p:spPr>
        <p:txBody>
          <a:bodyPr/>
          <a:lstStyle/>
          <a:p>
            <a:pPr>
              <a:lnSpc>
                <a:spcPct val="100000"/>
              </a:lnSpc>
            </a:pPr>
            <a:r>
              <a:rPr lang="en-US" sz="2600" b="0" dirty="0" err="1" smtClean="0"/>
              <a:t>Bestuurders</a:t>
            </a:r>
            <a:r>
              <a:rPr lang="en-US" sz="2600" b="0" dirty="0" smtClean="0"/>
              <a:t> </a:t>
            </a:r>
            <a:r>
              <a:rPr lang="en-US" sz="2600" b="0" dirty="0" err="1" smtClean="0"/>
              <a:t>kunnen</a:t>
            </a:r>
            <a:r>
              <a:rPr lang="en-US" sz="2600" b="0" dirty="0" smtClean="0"/>
              <a:t> </a:t>
            </a:r>
            <a:r>
              <a:rPr lang="en-US" sz="2600" b="0" dirty="0" err="1" smtClean="0"/>
              <a:t>leren</a:t>
            </a:r>
            <a:r>
              <a:rPr lang="en-US" sz="2600" b="0" dirty="0" smtClean="0"/>
              <a:t> </a:t>
            </a:r>
            <a:r>
              <a:rPr lang="en-US" sz="2600" b="0" dirty="0" err="1" smtClean="0"/>
              <a:t>gebruik</a:t>
            </a:r>
            <a:r>
              <a:rPr lang="en-US" sz="2600" b="0" dirty="0" smtClean="0"/>
              <a:t> </a:t>
            </a:r>
            <a:r>
              <a:rPr lang="en-US" sz="2600" b="0" dirty="0" err="1" smtClean="0"/>
              <a:t>te</a:t>
            </a:r>
            <a:r>
              <a:rPr lang="en-US" sz="2600" b="0" dirty="0" smtClean="0"/>
              <a:t> </a:t>
            </a:r>
            <a:r>
              <a:rPr lang="en-US" sz="2600" b="0" dirty="0" err="1" smtClean="0"/>
              <a:t>maken</a:t>
            </a:r>
            <a:r>
              <a:rPr lang="en-US" sz="2600" b="0" dirty="0" smtClean="0"/>
              <a:t> van </a:t>
            </a:r>
            <a:r>
              <a:rPr lang="en-US" sz="2600" b="0" dirty="0" err="1" smtClean="0"/>
              <a:t>hulpmiddelen</a:t>
            </a:r>
            <a:r>
              <a:rPr lang="en-US" sz="2600" b="0" dirty="0" smtClean="0"/>
              <a:t>:  </a:t>
            </a:r>
            <a:r>
              <a:rPr lang="en-US" sz="2600" b="0" dirty="0" err="1" smtClean="0"/>
              <a:t>v.b</a:t>
            </a:r>
            <a:r>
              <a:rPr lang="en-US" sz="2600" b="0" dirty="0" smtClean="0"/>
              <a:t>.: </a:t>
            </a:r>
            <a:r>
              <a:rPr lang="en-US" sz="2600" b="0" dirty="0" err="1" smtClean="0"/>
              <a:t>Bioptische</a:t>
            </a:r>
            <a:r>
              <a:rPr lang="en-US" sz="2600" b="0" dirty="0" smtClean="0"/>
              <a:t> </a:t>
            </a:r>
            <a:r>
              <a:rPr lang="en-US" sz="2600" b="0" dirty="0" err="1" smtClean="0"/>
              <a:t>telescoop</a:t>
            </a:r>
            <a:r>
              <a:rPr lang="en-US" sz="2600" b="0" dirty="0" smtClean="0"/>
              <a:t> (</a:t>
            </a:r>
            <a:r>
              <a:rPr lang="en-US" sz="2600" b="0" dirty="0" err="1" smtClean="0"/>
              <a:t>onderzoekslijn</a:t>
            </a:r>
            <a:r>
              <a:rPr lang="en-US" sz="2600" b="0" dirty="0" smtClean="0"/>
              <a:t> </a:t>
            </a:r>
            <a:r>
              <a:rPr lang="en-US" sz="2600" b="0" dirty="0" err="1" smtClean="0"/>
              <a:t>samen</a:t>
            </a:r>
            <a:r>
              <a:rPr lang="en-US" sz="2600" b="0" dirty="0" smtClean="0"/>
              <a:t> met VISIO, </a:t>
            </a:r>
            <a:r>
              <a:rPr lang="en-US" sz="2600" b="0" dirty="0" err="1" smtClean="0"/>
              <a:t>revalidatie</a:t>
            </a:r>
            <a:r>
              <a:rPr lang="en-US" sz="2600" b="0" dirty="0" smtClean="0"/>
              <a:t> </a:t>
            </a:r>
            <a:r>
              <a:rPr lang="en-US" sz="2600" b="0" dirty="0" err="1" smtClean="0"/>
              <a:t>slechtzienden</a:t>
            </a:r>
            <a:r>
              <a:rPr lang="en-US" sz="2600" b="0" dirty="0" smtClean="0"/>
              <a:t>). </a:t>
            </a:r>
            <a:endParaRPr lang="nl-NL" sz="2600" b="0" dirty="0"/>
          </a:p>
        </p:txBody>
      </p:sp>
      <p:pic>
        <p:nvPicPr>
          <p:cNvPr id="258051" name="Picture 3" descr="vp051"/>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4433118" y="4126544"/>
            <a:ext cx="3237938" cy="2120409"/>
          </a:xfrm>
          <a:noFill/>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8052" name="Picture 4" descr="vp051"/>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4433118" y="1645857"/>
            <a:ext cx="3242699" cy="2125170"/>
          </a:xfrm>
          <a:noFill/>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58053" name="Text Box 5"/>
          <p:cNvSpPr txBox="1">
            <a:spLocks noChangeArrowheads="1"/>
          </p:cNvSpPr>
          <p:nvPr/>
        </p:nvSpPr>
        <p:spPr bwMode="auto">
          <a:xfrm>
            <a:off x="251520" y="5085184"/>
            <a:ext cx="3617755" cy="1538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77825" indent="-377825">
              <a:defRPr>
                <a:solidFill>
                  <a:schemeClr val="tx1"/>
                </a:solidFill>
                <a:latin typeface="Arial" charset="0"/>
              </a:defRPr>
            </a:lvl1pPr>
            <a:lvl2pPr marL="5683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125000"/>
              </a:lnSpc>
            </a:pPr>
            <a:r>
              <a:rPr lang="nl-NL" sz="2000" dirty="0" err="1" smtClean="0">
                <a:latin typeface="Verdana" pitchFamily="34" charset="0"/>
                <a:ea typeface="ＭＳ Ｐゴシック" pitchFamily="34" charset="-128"/>
              </a:rPr>
              <a:t>monoculair</a:t>
            </a:r>
            <a:endParaRPr lang="nl-NL" sz="2000" dirty="0">
              <a:latin typeface="Verdana" pitchFamily="34" charset="0"/>
              <a:ea typeface="ＭＳ Ｐゴシック" pitchFamily="34" charset="-128"/>
            </a:endParaRPr>
          </a:p>
          <a:p>
            <a:pPr eaLnBrk="0" hangingPunct="0">
              <a:lnSpc>
                <a:spcPct val="125000"/>
              </a:lnSpc>
            </a:pPr>
            <a:r>
              <a:rPr lang="nl-NL" sz="2000" dirty="0">
                <a:latin typeface="Verdana" pitchFamily="34" charset="0"/>
                <a:ea typeface="ＭＳ Ｐゴシック" pitchFamily="34" charset="-128"/>
              </a:rPr>
              <a:t>2x - 3x </a:t>
            </a:r>
            <a:r>
              <a:rPr lang="nl-NL" sz="2000" dirty="0" smtClean="0">
                <a:latin typeface="Verdana" pitchFamily="34" charset="0"/>
                <a:ea typeface="ＭＳ Ｐゴシック" pitchFamily="34" charset="-128"/>
              </a:rPr>
              <a:t>vergroting </a:t>
            </a:r>
            <a:endParaRPr lang="nl-NL" sz="2000" dirty="0">
              <a:latin typeface="Verdana" pitchFamily="34" charset="0"/>
              <a:ea typeface="ＭＳ Ｐゴシック" pitchFamily="34" charset="-128"/>
            </a:endParaRPr>
          </a:p>
          <a:p>
            <a:pPr eaLnBrk="0" hangingPunct="0">
              <a:lnSpc>
                <a:spcPct val="125000"/>
              </a:lnSpc>
            </a:pPr>
            <a:r>
              <a:rPr lang="nl-NL" sz="2000" dirty="0" smtClean="0">
                <a:latin typeface="Verdana" pitchFamily="34" charset="0"/>
                <a:ea typeface="ＭＳ Ｐゴシック" pitchFamily="34" charset="-128"/>
              </a:rPr>
              <a:t>gezichtsveld: </a:t>
            </a:r>
            <a:r>
              <a:rPr lang="nl-NL" sz="2000" dirty="0">
                <a:latin typeface="Verdana" pitchFamily="34" charset="0"/>
                <a:ea typeface="ＭＳ Ｐゴシック" pitchFamily="34" charset="-128"/>
              </a:rPr>
              <a:t>15°</a:t>
            </a:r>
          </a:p>
          <a:p>
            <a:pPr eaLnBrk="0" hangingPunct="0">
              <a:lnSpc>
                <a:spcPct val="125000"/>
              </a:lnSpc>
            </a:pPr>
            <a:r>
              <a:rPr lang="nl-NL" sz="2000" dirty="0" smtClean="0">
                <a:latin typeface="Verdana" pitchFamily="34" charset="0"/>
                <a:ea typeface="ＭＳ Ｐゴシック" pitchFamily="34" charset="-128"/>
              </a:rPr>
              <a:t>gewicht: </a:t>
            </a:r>
            <a:r>
              <a:rPr lang="nl-NL" sz="2000" dirty="0">
                <a:latin typeface="Verdana" pitchFamily="34" charset="0"/>
                <a:ea typeface="ＭＳ Ｐゴシック" pitchFamily="34" charset="-128"/>
              </a:rPr>
              <a:t>12 gr.</a:t>
            </a:r>
          </a:p>
        </p:txBody>
      </p:sp>
      <p:pic>
        <p:nvPicPr>
          <p:cNvPr id="258054" name="Picture 6" descr="fi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244" y="1614114"/>
            <a:ext cx="2495117" cy="33504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136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0" y="6096176"/>
            <a:ext cx="533307" cy="461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p>
            <a:pPr>
              <a:lnSpc>
                <a:spcPct val="100000"/>
              </a:lnSpc>
              <a:spcBef>
                <a:spcPct val="50000"/>
              </a:spcBef>
              <a:buFontTx/>
              <a:buNone/>
            </a:pPr>
            <a:r>
              <a:rPr lang="en-US">
                <a:solidFill>
                  <a:schemeClr val="bg1"/>
                </a:solidFill>
                <a:latin typeface="Arial" charset="0"/>
              </a:rPr>
              <a:t>13</a:t>
            </a:r>
            <a:endParaRPr lang="nl-NL">
              <a:solidFill>
                <a:schemeClr val="bg1"/>
              </a:solidFill>
              <a:latin typeface="Arial" charset="0"/>
            </a:endParaRPr>
          </a:p>
        </p:txBody>
      </p:sp>
      <p:pic>
        <p:nvPicPr>
          <p:cNvPr id="274435" name="Picture 3" descr="Dia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9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38392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VA 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9979"/>
            <a:ext cx="9144000" cy="6859587"/>
          </a:xfrm>
          <a:prstGeom prst="rect">
            <a:avLst/>
          </a:prstGeom>
          <a:solidFill>
            <a:srgbClr val="FFFF00"/>
          </a:solidFill>
        </p:spPr>
      </p:pic>
      <p:sp>
        <p:nvSpPr>
          <p:cNvPr id="253955" name="Text Box 3"/>
          <p:cNvSpPr txBox="1">
            <a:spLocks noChangeArrowheads="1"/>
          </p:cNvSpPr>
          <p:nvPr/>
        </p:nvSpPr>
        <p:spPr bwMode="auto">
          <a:xfrm>
            <a:off x="179357" y="1137975"/>
            <a:ext cx="4683899" cy="1310971"/>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a:defRPr>
                <a:solidFill>
                  <a:schemeClr val="tx1"/>
                </a:solidFill>
                <a:latin typeface="Arial" charset="0"/>
              </a:defRPr>
            </a:lvl1pPr>
            <a:lvl2pPr marL="444500" indent="-265113">
              <a:defRPr>
                <a:solidFill>
                  <a:schemeClr val="tx1"/>
                </a:solidFill>
                <a:latin typeface="Arial" charset="0"/>
              </a:defRPr>
            </a:lvl2pPr>
            <a:lvl3pPr marL="1806575">
              <a:defRPr>
                <a:solidFill>
                  <a:schemeClr val="tx1"/>
                </a:solidFill>
                <a:latin typeface="Arial" charset="0"/>
              </a:defRPr>
            </a:lvl3pPr>
            <a:lvl4pPr marL="1985963">
              <a:defRPr>
                <a:solidFill>
                  <a:schemeClr val="tx1"/>
                </a:solidFill>
                <a:latin typeface="Arial" charset="0"/>
              </a:defRPr>
            </a:lvl4pPr>
            <a:lvl5pPr marL="2165350">
              <a:defRPr>
                <a:solidFill>
                  <a:schemeClr val="tx1"/>
                </a:solidFill>
                <a:latin typeface="Arial" charset="0"/>
              </a:defRPr>
            </a:lvl5pPr>
            <a:lvl6pPr marL="2622550" fontAlgn="base">
              <a:spcBef>
                <a:spcPct val="0"/>
              </a:spcBef>
              <a:spcAft>
                <a:spcPct val="0"/>
              </a:spcAft>
              <a:defRPr>
                <a:solidFill>
                  <a:schemeClr val="tx1"/>
                </a:solidFill>
                <a:latin typeface="Arial" charset="0"/>
              </a:defRPr>
            </a:lvl6pPr>
            <a:lvl7pPr marL="3079750" fontAlgn="base">
              <a:spcBef>
                <a:spcPct val="0"/>
              </a:spcBef>
              <a:spcAft>
                <a:spcPct val="0"/>
              </a:spcAft>
              <a:defRPr>
                <a:solidFill>
                  <a:schemeClr val="tx1"/>
                </a:solidFill>
                <a:latin typeface="Arial" charset="0"/>
              </a:defRPr>
            </a:lvl7pPr>
            <a:lvl8pPr marL="3536950" fontAlgn="base">
              <a:spcBef>
                <a:spcPct val="0"/>
              </a:spcBef>
              <a:spcAft>
                <a:spcPct val="0"/>
              </a:spcAft>
              <a:defRPr>
                <a:solidFill>
                  <a:schemeClr val="tx1"/>
                </a:solidFill>
                <a:latin typeface="Arial" charset="0"/>
              </a:defRPr>
            </a:lvl8pPr>
            <a:lvl9pPr marL="3994150" fontAlgn="base">
              <a:spcBef>
                <a:spcPct val="0"/>
              </a:spcBef>
              <a:spcAft>
                <a:spcPct val="0"/>
              </a:spcAft>
              <a:defRPr>
                <a:solidFill>
                  <a:schemeClr val="tx1"/>
                </a:solidFill>
                <a:latin typeface="Arial" charset="0"/>
              </a:defRPr>
            </a:lvl9pPr>
          </a:lstStyle>
          <a:p>
            <a:pPr lvl="1">
              <a:lnSpc>
                <a:spcPct val="100000"/>
              </a:lnSpc>
            </a:pPr>
            <a:r>
              <a:rPr lang="en-US" sz="2000">
                <a:solidFill>
                  <a:srgbClr val="000099"/>
                </a:solidFill>
                <a:latin typeface="Anwb Ee VL" pitchFamily="34" charset="0"/>
              </a:rPr>
              <a:t>road layout</a:t>
            </a:r>
          </a:p>
          <a:p>
            <a:pPr lvl="1">
              <a:lnSpc>
                <a:spcPct val="100000"/>
              </a:lnSpc>
            </a:pPr>
            <a:r>
              <a:rPr lang="en-US" sz="2000">
                <a:solidFill>
                  <a:srgbClr val="000099"/>
                </a:solidFill>
                <a:latin typeface="Anwb Ee VL" pitchFamily="34" charset="0"/>
              </a:rPr>
              <a:t>roadsigns\and trafficlights</a:t>
            </a:r>
          </a:p>
          <a:p>
            <a:pPr lvl="1">
              <a:lnSpc>
                <a:spcPct val="100000"/>
              </a:lnSpc>
            </a:pPr>
            <a:r>
              <a:rPr lang="en-US" sz="2000">
                <a:solidFill>
                  <a:srgbClr val="000099"/>
                </a:solidFill>
                <a:latin typeface="Anwb Ee VL" pitchFamily="34" charset="0"/>
              </a:rPr>
              <a:t>routesigns</a:t>
            </a:r>
          </a:p>
          <a:p>
            <a:pPr lvl="1">
              <a:lnSpc>
                <a:spcPct val="100000"/>
              </a:lnSpc>
            </a:pPr>
            <a:r>
              <a:rPr lang="en-US" sz="2000">
                <a:solidFill>
                  <a:srgbClr val="000099"/>
                </a:solidFill>
                <a:latin typeface="Anwb Ee VL" pitchFamily="34" charset="0"/>
              </a:rPr>
              <a:t>other traffic</a:t>
            </a:r>
          </a:p>
        </p:txBody>
      </p:sp>
      <p:pic>
        <p:nvPicPr>
          <p:cNvPr id="253956" name="Picture 4" descr="loep visus 0"/>
          <p:cNvPicPr>
            <a:picLocks noChangeAspect="1" noChangeArrowheads="1"/>
          </p:cNvPicPr>
          <p:nvPr/>
        </p:nvPicPr>
        <p:blipFill>
          <a:blip r:embed="rId4" cstate="print">
            <a:extLst>
              <a:ext uri="{28A0092B-C50C-407E-A947-70E740481C1C}">
                <a14:useLocalDpi xmlns="" xmlns:a14="http://schemas.microsoft.com/office/drawing/2010/main" val="0"/>
              </a:ext>
            </a:extLst>
          </a:blip>
          <a:srcRect r="66765" b="55859"/>
          <a:stretch>
            <a:fillRect/>
          </a:stretch>
        </p:blipFill>
        <p:spPr bwMode="auto">
          <a:xfrm>
            <a:off x="3923619" y="2636227"/>
            <a:ext cx="2880813" cy="2869536"/>
          </a:xfrm>
          <a:prstGeom prst="rect">
            <a:avLst/>
          </a:prstGeom>
          <a:noFill/>
          <a:extLst>
            <a:ext uri="{909E8E84-426E-40DD-AFC4-6F175D3DCCD1}">
              <a14:hiddenFill xmlns="" xmlns:a14="http://schemas.microsoft.com/office/drawing/2010/main">
                <a:solidFill>
                  <a:srgbClr val="FFFFFF"/>
                </a:solidFill>
              </a14:hiddenFill>
            </a:ext>
          </a:extLst>
        </p:spPr>
      </p:pic>
      <p:sp>
        <p:nvSpPr>
          <p:cNvPr id="253957" name="AutoShape 5"/>
          <p:cNvSpPr>
            <a:spLocks noChangeArrowheads="1"/>
          </p:cNvSpPr>
          <p:nvPr/>
        </p:nvSpPr>
        <p:spPr bwMode="auto">
          <a:xfrm>
            <a:off x="1360252" y="3150458"/>
            <a:ext cx="1955460" cy="1534757"/>
          </a:xfrm>
          <a:prstGeom prst="rightArrow">
            <a:avLst>
              <a:gd name="adj1" fmla="val 50000"/>
              <a:gd name="adj2" fmla="val 31851"/>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nvGrpSpPr>
          <p:cNvPr id="253958" name="Group 6"/>
          <p:cNvGrpSpPr>
            <a:grpSpLocks/>
          </p:cNvGrpSpPr>
          <p:nvPr/>
        </p:nvGrpSpPr>
        <p:grpSpPr bwMode="auto">
          <a:xfrm>
            <a:off x="2896685" y="3620252"/>
            <a:ext cx="5166415" cy="492011"/>
            <a:chOff x="1302" y="2119"/>
            <a:chExt cx="1579" cy="310"/>
          </a:xfrm>
        </p:grpSpPr>
        <p:sp>
          <p:nvSpPr>
            <p:cNvPr id="253959" name="Text Box 7"/>
            <p:cNvSpPr txBox="1">
              <a:spLocks noChangeArrowheads="1"/>
            </p:cNvSpPr>
            <p:nvPr/>
          </p:nvSpPr>
          <p:spPr bwMode="auto">
            <a:xfrm>
              <a:off x="1302" y="2119"/>
              <a:ext cx="1139" cy="310"/>
            </a:xfrm>
            <a:prstGeom prst="rect">
              <a:avLst/>
            </a:prstGeom>
            <a:solidFill>
              <a:srgbClr val="003366"/>
            </a:solidFill>
            <a:ln w="31750">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49" tIns="45725" rIns="91449" bIns="45725" anchor="ctr">
              <a:spAutoFit/>
            </a:bodyPr>
            <a:lstStyle/>
            <a:p>
              <a:pPr algn="ctr" eaLnBrk="0" hangingPunct="0">
                <a:lnSpc>
                  <a:spcPct val="100000"/>
                </a:lnSpc>
                <a:spcBef>
                  <a:spcPct val="50000"/>
                </a:spcBef>
                <a:buFontTx/>
                <a:buNone/>
              </a:pPr>
              <a:r>
                <a:rPr lang="en-GB" sz="2600">
                  <a:solidFill>
                    <a:srgbClr val="FFFF00"/>
                  </a:solidFill>
                </a:rPr>
                <a:t>VA = 0.16 = 20/125</a:t>
              </a:r>
            </a:p>
          </p:txBody>
        </p:sp>
        <p:sp>
          <p:nvSpPr>
            <p:cNvPr id="253960" name="Line 8"/>
            <p:cNvSpPr>
              <a:spLocks noChangeShapeType="1"/>
            </p:cNvSpPr>
            <p:nvPr/>
          </p:nvSpPr>
          <p:spPr bwMode="auto">
            <a:xfrm flipH="1">
              <a:off x="2436" y="2263"/>
              <a:ext cx="445" cy="0"/>
            </a:xfrm>
            <a:prstGeom prst="line">
              <a:avLst/>
            </a:prstGeom>
            <a:noFill/>
            <a:ln w="76200">
              <a:solidFill>
                <a:srgbClr val="FFFF00"/>
              </a:solidFill>
              <a:round/>
              <a:headEnd type="stealth" w="lg" len="lg"/>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 xmlns:p14="http://schemas.microsoft.com/office/powerpoint/2010/main" val="111096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3958"/>
                                        </p:tgtEl>
                                        <p:attrNameLst>
                                          <p:attrName>style.visibility</p:attrName>
                                        </p:attrNameLst>
                                      </p:cBhvr>
                                      <p:to>
                                        <p:strVal val="visible"/>
                                      </p:to>
                                    </p:set>
                                    <p:anim calcmode="lin" valueType="num">
                                      <p:cBhvr additive="base">
                                        <p:cTn id="7" dur="500" fill="hold"/>
                                        <p:tgtEl>
                                          <p:spTgt spid="253958"/>
                                        </p:tgtEl>
                                        <p:attrNameLst>
                                          <p:attrName>ppt_x</p:attrName>
                                        </p:attrNameLst>
                                      </p:cBhvr>
                                      <p:tavLst>
                                        <p:tav tm="0">
                                          <p:val>
                                            <p:strVal val="0-#ppt_w/2"/>
                                          </p:val>
                                        </p:tav>
                                        <p:tav tm="100000">
                                          <p:val>
                                            <p:strVal val="#ppt_x"/>
                                          </p:val>
                                        </p:tav>
                                      </p:tavLst>
                                    </p:anim>
                                    <p:anim calcmode="lin" valueType="num">
                                      <p:cBhvr additive="base">
                                        <p:cTn id="8" dur="500" fill="hold"/>
                                        <p:tgtEl>
                                          <p:spTgt spid="2539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253958"/>
                                        </p:tgtEl>
                                      </p:cBhvr>
                                    </p:animEffect>
                                    <p:set>
                                      <p:cBhvr>
                                        <p:cTn id="13" dur="1" fill="hold">
                                          <p:stCondLst>
                                            <p:cond delay="499"/>
                                          </p:stCondLst>
                                        </p:cTn>
                                        <p:tgtEl>
                                          <p:spTgt spid="2539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53956"/>
                                        </p:tgtEl>
                                        <p:attrNameLst>
                                          <p:attrName>style.visibility</p:attrName>
                                        </p:attrNameLst>
                                      </p:cBhvr>
                                      <p:to>
                                        <p:strVal val="visible"/>
                                      </p:to>
                                    </p:set>
                                    <p:anim calcmode="lin" valueType="num">
                                      <p:cBhvr>
                                        <p:cTn id="18" dur="2000" fill="hold"/>
                                        <p:tgtEl>
                                          <p:spTgt spid="253956"/>
                                        </p:tgtEl>
                                        <p:attrNameLst>
                                          <p:attrName>ppt_w</p:attrName>
                                        </p:attrNameLst>
                                      </p:cBhvr>
                                      <p:tavLst>
                                        <p:tav tm="0">
                                          <p:val>
                                            <p:fltVal val="0"/>
                                          </p:val>
                                        </p:tav>
                                        <p:tav tm="100000">
                                          <p:val>
                                            <p:strVal val="#ppt_w"/>
                                          </p:val>
                                        </p:tav>
                                      </p:tavLst>
                                    </p:anim>
                                    <p:anim calcmode="lin" valueType="num">
                                      <p:cBhvr>
                                        <p:cTn id="19" dur="2000" fill="hold"/>
                                        <p:tgtEl>
                                          <p:spTgt spid="253956"/>
                                        </p:tgtEl>
                                        <p:attrNameLst>
                                          <p:attrName>ppt_h</p:attrName>
                                        </p:attrNameLst>
                                      </p:cBhvr>
                                      <p:tavLst>
                                        <p:tav tm="0">
                                          <p:val>
                                            <p:fltVal val="0"/>
                                          </p:val>
                                        </p:tav>
                                        <p:tav tm="100000">
                                          <p:val>
                                            <p:strVal val="#ppt_h"/>
                                          </p:val>
                                        </p:tav>
                                      </p:tavLst>
                                    </p:anim>
                                    <p:animEffect transition="in" filter="fade">
                                      <p:cBhvr>
                                        <p:cTn id="20" dur="20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8093E391-091B-445F-B312-E382ACBE67CE}" type="slidenum">
              <a:rPr lang="en-US" sz="1400" smtClean="0"/>
              <a:pPr/>
              <a:t>2</a:t>
            </a:fld>
            <a:endParaRPr lang="en-US" sz="1400" smtClean="0"/>
          </a:p>
        </p:txBody>
      </p:sp>
      <p:sp>
        <p:nvSpPr>
          <p:cNvPr id="4099" name="Rectangle 2"/>
          <p:cNvSpPr>
            <a:spLocks noGrp="1" noChangeArrowheads="1"/>
          </p:cNvSpPr>
          <p:nvPr>
            <p:ph type="title"/>
          </p:nvPr>
        </p:nvSpPr>
        <p:spPr>
          <a:xfrm>
            <a:off x="304800" y="381000"/>
            <a:ext cx="8610600" cy="1143000"/>
          </a:xfrm>
          <a:noFill/>
        </p:spPr>
        <p:txBody>
          <a:bodyPr/>
          <a:lstStyle/>
          <a:p>
            <a:r>
              <a:rPr lang="en-US" smtClean="0"/>
              <a:t>Mobiliteit en Veiligheid</a:t>
            </a:r>
            <a:endParaRPr lang="en-US" sz="2800" smtClean="0"/>
          </a:p>
        </p:txBody>
      </p:sp>
      <p:sp>
        <p:nvSpPr>
          <p:cNvPr id="4100" name="Rectangle 3"/>
          <p:cNvSpPr>
            <a:spLocks noGrp="1" noChangeArrowheads="1"/>
          </p:cNvSpPr>
          <p:nvPr>
            <p:ph type="body" idx="1"/>
          </p:nvPr>
        </p:nvSpPr>
        <p:spPr>
          <a:xfrm>
            <a:off x="323528" y="1484784"/>
            <a:ext cx="8515672" cy="5256584"/>
          </a:xfrm>
          <a:noFill/>
        </p:spPr>
        <p:txBody>
          <a:bodyPr/>
          <a:lstStyle/>
          <a:p>
            <a:r>
              <a:rPr lang="en-US" dirty="0" err="1" smtClean="0"/>
              <a:t>Zelfstandige</a:t>
            </a:r>
            <a:r>
              <a:rPr lang="en-US" dirty="0" smtClean="0"/>
              <a:t> </a:t>
            </a:r>
            <a:r>
              <a:rPr lang="en-US" dirty="0" err="1" smtClean="0"/>
              <a:t>verkeersdeelname</a:t>
            </a:r>
            <a:r>
              <a:rPr lang="en-US" dirty="0" smtClean="0"/>
              <a:t> is erg </a:t>
            </a:r>
            <a:r>
              <a:rPr lang="en-US" dirty="0" err="1" smtClean="0"/>
              <a:t>belangrijk</a:t>
            </a:r>
            <a:r>
              <a:rPr lang="en-US" dirty="0" smtClean="0"/>
              <a:t> </a:t>
            </a:r>
            <a:r>
              <a:rPr lang="en-US" dirty="0" err="1" smtClean="0"/>
              <a:t>om</a:t>
            </a:r>
            <a:r>
              <a:rPr lang="en-US" dirty="0" smtClean="0"/>
              <a:t> </a:t>
            </a:r>
            <a:r>
              <a:rPr lang="en-US" dirty="0" err="1" smtClean="0"/>
              <a:t>onafhankelijk</a:t>
            </a:r>
            <a:r>
              <a:rPr lang="en-US" dirty="0" smtClean="0"/>
              <a:t> </a:t>
            </a:r>
            <a:r>
              <a:rPr lang="en-US" dirty="0" err="1" smtClean="0"/>
              <a:t>te</a:t>
            </a:r>
            <a:r>
              <a:rPr lang="en-US" dirty="0" smtClean="0"/>
              <a:t> </a:t>
            </a:r>
            <a:r>
              <a:rPr lang="en-US" dirty="0" err="1" smtClean="0"/>
              <a:t>leven</a:t>
            </a:r>
            <a:endParaRPr lang="en-US" dirty="0" smtClean="0"/>
          </a:p>
          <a:p>
            <a:pPr lvl="2"/>
            <a:r>
              <a:rPr lang="en-US" dirty="0" err="1"/>
              <a:t>A</a:t>
            </a:r>
            <a:r>
              <a:rPr lang="en-US" dirty="0" err="1" smtClean="0"/>
              <a:t>lternatieven</a:t>
            </a:r>
            <a:r>
              <a:rPr lang="en-US" dirty="0" smtClean="0"/>
              <a:t> </a:t>
            </a:r>
            <a:r>
              <a:rPr lang="en-US" dirty="0" err="1" smtClean="0"/>
              <a:t>voor</a:t>
            </a:r>
            <a:r>
              <a:rPr lang="en-US" dirty="0" smtClean="0"/>
              <a:t> de auto </a:t>
            </a:r>
            <a:r>
              <a:rPr lang="en-US" dirty="0" err="1" smtClean="0"/>
              <a:t>zijn</a:t>
            </a:r>
            <a:r>
              <a:rPr lang="en-US" dirty="0" smtClean="0"/>
              <a:t> </a:t>
            </a:r>
            <a:r>
              <a:rPr lang="en-US" dirty="0" err="1" smtClean="0"/>
              <a:t>vaak</a:t>
            </a:r>
            <a:r>
              <a:rPr lang="en-US" dirty="0" smtClean="0"/>
              <a:t> </a:t>
            </a:r>
            <a:br>
              <a:rPr lang="en-US" dirty="0" smtClean="0"/>
            </a:br>
            <a:r>
              <a:rPr lang="en-US" dirty="0" err="1" smtClean="0"/>
              <a:t>problematisch</a:t>
            </a:r>
            <a:r>
              <a:rPr lang="en-US" dirty="0" smtClean="0"/>
              <a:t> </a:t>
            </a:r>
            <a:r>
              <a:rPr lang="en-US" dirty="0" err="1" smtClean="0"/>
              <a:t>voor</a:t>
            </a:r>
            <a:r>
              <a:rPr lang="en-US" dirty="0" smtClean="0"/>
              <a:t> </a:t>
            </a:r>
            <a:r>
              <a:rPr lang="en-US" dirty="0" err="1" smtClean="0"/>
              <a:t>ouderen</a:t>
            </a:r>
            <a:endParaRPr lang="en-US" dirty="0" smtClean="0"/>
          </a:p>
          <a:p>
            <a:pPr lvl="2"/>
            <a:r>
              <a:rPr lang="en-US" dirty="0" smtClean="0"/>
              <a:t>In Nederland is de </a:t>
            </a:r>
            <a:r>
              <a:rPr lang="en-US" dirty="0" err="1" smtClean="0"/>
              <a:t>fiets</a:t>
            </a:r>
            <a:r>
              <a:rPr lang="en-US" dirty="0" smtClean="0"/>
              <a:t> erg </a:t>
            </a:r>
            <a:r>
              <a:rPr lang="en-US" dirty="0" err="1" smtClean="0"/>
              <a:t>belangrijk</a:t>
            </a:r>
            <a:r>
              <a:rPr lang="en-US" dirty="0" smtClean="0"/>
              <a:t> </a:t>
            </a:r>
            <a:r>
              <a:rPr lang="en-US" dirty="0" err="1" smtClean="0"/>
              <a:t>vergeleken</a:t>
            </a:r>
            <a:r>
              <a:rPr lang="en-US" dirty="0" smtClean="0"/>
              <a:t> </a:t>
            </a:r>
            <a:r>
              <a:rPr lang="en-US" dirty="0" err="1" smtClean="0"/>
              <a:t>bij</a:t>
            </a:r>
            <a:r>
              <a:rPr lang="en-US" dirty="0" smtClean="0"/>
              <a:t> </a:t>
            </a:r>
            <a:r>
              <a:rPr lang="en-US" dirty="0" err="1" smtClean="0"/>
              <a:t>andere</a:t>
            </a:r>
            <a:r>
              <a:rPr lang="en-US" dirty="0" smtClean="0"/>
              <a:t> </a:t>
            </a:r>
            <a:r>
              <a:rPr lang="en-US" dirty="0" err="1" smtClean="0"/>
              <a:t>landen</a:t>
            </a:r>
            <a:r>
              <a:rPr lang="en-US" dirty="0" smtClean="0"/>
              <a:t/>
            </a:r>
            <a:br>
              <a:rPr lang="en-US" dirty="0" smtClean="0"/>
            </a:br>
            <a:endParaRPr lang="en-US" dirty="0" smtClean="0"/>
          </a:p>
          <a:p>
            <a:r>
              <a:rPr lang="en-US" dirty="0" err="1" smtClean="0"/>
              <a:t>Gemiddeld</a:t>
            </a:r>
            <a:r>
              <a:rPr lang="en-US" dirty="0" smtClean="0"/>
              <a:t> </a:t>
            </a:r>
            <a:r>
              <a:rPr lang="en-US" dirty="0" err="1" smtClean="0"/>
              <a:t>gaat</a:t>
            </a:r>
            <a:r>
              <a:rPr lang="en-US" dirty="0" smtClean="0"/>
              <a:t> </a:t>
            </a:r>
            <a:r>
              <a:rPr lang="en-US" dirty="0" err="1" smtClean="0"/>
              <a:t>bij</a:t>
            </a:r>
            <a:r>
              <a:rPr lang="en-US" dirty="0" smtClean="0"/>
              <a:t> het </a:t>
            </a:r>
            <a:r>
              <a:rPr lang="en-US" dirty="0" err="1" smtClean="0"/>
              <a:t>ouder</a:t>
            </a:r>
            <a:r>
              <a:rPr lang="en-US" dirty="0" smtClean="0"/>
              <a:t> </a:t>
            </a:r>
            <a:r>
              <a:rPr lang="en-US" dirty="0" err="1" smtClean="0"/>
              <a:t>worden</a:t>
            </a:r>
            <a:r>
              <a:rPr lang="en-US" dirty="0" smtClean="0"/>
              <a:t> de </a:t>
            </a:r>
            <a:r>
              <a:rPr lang="en-US" dirty="0" err="1" smtClean="0"/>
              <a:t>gezondheid</a:t>
            </a:r>
            <a:r>
              <a:rPr lang="en-US" dirty="0" smtClean="0"/>
              <a:t> </a:t>
            </a:r>
            <a:r>
              <a:rPr lang="en-US" dirty="0" err="1" smtClean="0"/>
              <a:t>achteruit</a:t>
            </a:r>
            <a:r>
              <a:rPr lang="en-US" dirty="0" smtClean="0"/>
              <a:t>, </a:t>
            </a:r>
            <a:r>
              <a:rPr lang="en-US" dirty="0" err="1" smtClean="0"/>
              <a:t>leidend</a:t>
            </a:r>
            <a:r>
              <a:rPr lang="en-US" dirty="0" smtClean="0"/>
              <a:t> tot </a:t>
            </a:r>
            <a:r>
              <a:rPr lang="en-US" dirty="0" err="1" smtClean="0"/>
              <a:t>functieafname</a:t>
            </a:r>
            <a:r>
              <a:rPr lang="en-US" dirty="0" smtClean="0"/>
              <a:t> </a:t>
            </a:r>
          </a:p>
          <a:p>
            <a:pPr lvl="2"/>
            <a:r>
              <a:rPr lang="en-US" dirty="0" smtClean="0"/>
              <a:t> </a:t>
            </a:r>
            <a:r>
              <a:rPr lang="en-US" dirty="0" err="1"/>
              <a:t>L</a:t>
            </a:r>
            <a:r>
              <a:rPr lang="en-US" dirty="0" err="1" smtClean="0"/>
              <a:t>ichamelijke</a:t>
            </a:r>
            <a:r>
              <a:rPr lang="en-US" dirty="0" smtClean="0"/>
              <a:t> </a:t>
            </a:r>
            <a:r>
              <a:rPr lang="en-US" dirty="0" err="1" smtClean="0"/>
              <a:t>kwetsbaarheid</a:t>
            </a:r>
            <a:r>
              <a:rPr lang="en-US" dirty="0" smtClean="0"/>
              <a:t> </a:t>
            </a:r>
            <a:r>
              <a:rPr lang="en-US" dirty="0" err="1" smtClean="0"/>
              <a:t>neemt</a:t>
            </a:r>
            <a:r>
              <a:rPr lang="en-US" dirty="0" smtClean="0"/>
              <a:t> toe</a:t>
            </a:r>
          </a:p>
          <a:p>
            <a:pPr lvl="2"/>
            <a:r>
              <a:rPr lang="en-US" dirty="0" smtClean="0"/>
              <a:t> </a:t>
            </a:r>
            <a:r>
              <a:rPr lang="en-US" dirty="0" err="1"/>
              <a:t>B</a:t>
            </a:r>
            <a:r>
              <a:rPr lang="en-US" dirty="0" err="1" smtClean="0"/>
              <a:t>eperkingen</a:t>
            </a:r>
            <a:r>
              <a:rPr lang="en-US" dirty="0" smtClean="0"/>
              <a:t> van de  </a:t>
            </a:r>
            <a:r>
              <a:rPr lang="en-US" dirty="0" err="1" smtClean="0"/>
              <a:t>informatieverwerking</a:t>
            </a:r>
            <a:endParaRPr lang="en-US" dirty="0" smtClean="0"/>
          </a:p>
          <a:p>
            <a:pPr lvl="2"/>
            <a:r>
              <a:rPr lang="en-US" sz="2800" dirty="0" smtClean="0"/>
              <a:t> </a:t>
            </a:r>
            <a:r>
              <a:rPr lang="nl-NL" dirty="0" smtClean="0"/>
              <a:t>Grote individuele verschillen </a:t>
            </a:r>
            <a:endParaRPr lang="en-US" dirty="0" smtClean="0"/>
          </a:p>
          <a:p>
            <a:pPr lvl="2"/>
            <a:endParaRPr lang="en-US" dirty="0" smtClean="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7D69F1C-B348-470F-B45C-6681D41AF5CC}" type="slidenum">
              <a:rPr lang="en-US" sz="1400" smtClean="0"/>
              <a:pPr/>
              <a:t>20</a:t>
            </a:fld>
            <a:endParaRPr lang="en-US" sz="1400" smtClean="0"/>
          </a:p>
        </p:txBody>
      </p:sp>
      <p:sp>
        <p:nvSpPr>
          <p:cNvPr id="23555" name="Rectangle 2"/>
          <p:cNvSpPr>
            <a:spLocks noGrp="1" noChangeArrowheads="1"/>
          </p:cNvSpPr>
          <p:nvPr>
            <p:ph type="title"/>
          </p:nvPr>
        </p:nvSpPr>
        <p:spPr>
          <a:xfrm>
            <a:off x="228600" y="228600"/>
            <a:ext cx="8686800" cy="1295400"/>
          </a:xfrm>
          <a:noFill/>
        </p:spPr>
        <p:txBody>
          <a:bodyPr/>
          <a:lstStyle/>
          <a:p>
            <a:r>
              <a:rPr lang="en-US" sz="4000" dirty="0" err="1" smtClean="0"/>
              <a:t>Verkeersdeelnemers</a:t>
            </a:r>
            <a:r>
              <a:rPr lang="en-US" sz="4000" dirty="0" smtClean="0"/>
              <a:t>  </a:t>
            </a:r>
            <a:r>
              <a:rPr lang="en-US" sz="4000" dirty="0" err="1" smtClean="0"/>
              <a:t>kunnen</a:t>
            </a:r>
            <a:r>
              <a:rPr lang="en-US" sz="4000" dirty="0" smtClean="0"/>
              <a:t> </a:t>
            </a:r>
            <a:r>
              <a:rPr lang="en-US" sz="4000" dirty="0" err="1" smtClean="0"/>
              <a:t>beter</a:t>
            </a:r>
            <a:r>
              <a:rPr lang="en-US" sz="4000" dirty="0" smtClean="0"/>
              <a:t> </a:t>
            </a:r>
            <a:r>
              <a:rPr lang="en-US" sz="4000" dirty="0" err="1" smtClean="0"/>
              <a:t>rekening</a:t>
            </a:r>
            <a:r>
              <a:rPr lang="en-US" sz="4000" dirty="0" smtClean="0"/>
              <a:t> </a:t>
            </a:r>
            <a:r>
              <a:rPr lang="en-US" sz="4000" dirty="0" err="1" smtClean="0"/>
              <a:t>houden</a:t>
            </a:r>
            <a:r>
              <a:rPr lang="en-US" sz="4000" dirty="0" smtClean="0"/>
              <a:t> met </a:t>
            </a:r>
            <a:r>
              <a:rPr lang="en-US" sz="4000" dirty="0" err="1" smtClean="0"/>
              <a:t>zwakke</a:t>
            </a:r>
            <a:r>
              <a:rPr lang="en-US" sz="4000" dirty="0" smtClean="0"/>
              <a:t> </a:t>
            </a:r>
            <a:r>
              <a:rPr lang="en-US" sz="4000" dirty="0" err="1" smtClean="0"/>
              <a:t>punten</a:t>
            </a:r>
            <a:r>
              <a:rPr lang="en-US" sz="4000" dirty="0" smtClean="0"/>
              <a:t> van </a:t>
            </a:r>
            <a:r>
              <a:rPr lang="en-US" sz="4000" dirty="0" err="1" smtClean="0"/>
              <a:t>ouderen</a:t>
            </a:r>
            <a:r>
              <a:rPr lang="en-US" sz="4000" dirty="0" smtClean="0"/>
              <a:t>:</a:t>
            </a:r>
            <a:endParaRPr lang="en-US" sz="2800" dirty="0" smtClean="0"/>
          </a:p>
        </p:txBody>
      </p:sp>
      <p:sp>
        <p:nvSpPr>
          <p:cNvPr id="23556" name="Rectangle 3"/>
          <p:cNvSpPr>
            <a:spLocks noGrp="1" noChangeArrowheads="1"/>
          </p:cNvSpPr>
          <p:nvPr>
            <p:ph type="body" idx="1"/>
          </p:nvPr>
        </p:nvSpPr>
        <p:spPr>
          <a:xfrm>
            <a:off x="395288" y="1628774"/>
            <a:ext cx="8424862" cy="4896569"/>
          </a:xfrm>
          <a:noFill/>
        </p:spPr>
        <p:txBody>
          <a:bodyPr/>
          <a:lstStyle/>
          <a:p>
            <a:r>
              <a:rPr lang="en-US" dirty="0" err="1" smtClean="0"/>
              <a:t>Handhaving</a:t>
            </a:r>
            <a:r>
              <a:rPr lang="en-US" dirty="0" smtClean="0"/>
              <a:t> van </a:t>
            </a:r>
            <a:r>
              <a:rPr lang="en-US" dirty="0" err="1" smtClean="0"/>
              <a:t>voorspelbaar</a:t>
            </a:r>
            <a:r>
              <a:rPr lang="en-US" dirty="0" smtClean="0"/>
              <a:t> </a:t>
            </a:r>
            <a:r>
              <a:rPr lang="en-US" dirty="0" err="1" smtClean="0"/>
              <a:t>verkeersgedrag</a:t>
            </a:r>
            <a:r>
              <a:rPr lang="en-US" dirty="0" smtClean="0"/>
              <a:t> van </a:t>
            </a:r>
            <a:r>
              <a:rPr lang="en-US" dirty="0" err="1" smtClean="0"/>
              <a:t>alle</a:t>
            </a:r>
            <a:r>
              <a:rPr lang="en-US" dirty="0" smtClean="0"/>
              <a:t> </a:t>
            </a:r>
            <a:r>
              <a:rPr lang="en-US" dirty="0" err="1" smtClean="0"/>
              <a:t>weggebruikers</a:t>
            </a:r>
            <a:r>
              <a:rPr lang="en-US" dirty="0" smtClean="0"/>
              <a:t> </a:t>
            </a:r>
          </a:p>
          <a:p>
            <a:r>
              <a:rPr lang="nl-NL" dirty="0" smtClean="0"/>
              <a:t>Geen grote snelheidsverschillen tussen verkeersdeelnemers die op hetzelfde punt komen </a:t>
            </a:r>
            <a:endParaRPr lang="en-US" dirty="0" smtClean="0"/>
          </a:p>
          <a:p>
            <a:r>
              <a:rPr lang="en-US" dirty="0" err="1" smtClean="0"/>
              <a:t>Verkeersdeelnemers</a:t>
            </a:r>
            <a:r>
              <a:rPr lang="en-US" dirty="0" smtClean="0"/>
              <a:t> </a:t>
            </a:r>
            <a:r>
              <a:rPr lang="en-US" dirty="0" err="1" smtClean="0"/>
              <a:t>gelegenheid</a:t>
            </a:r>
            <a:r>
              <a:rPr lang="en-US" dirty="0" smtClean="0"/>
              <a:t> </a:t>
            </a:r>
            <a:r>
              <a:rPr lang="en-US" dirty="0" err="1" smtClean="0"/>
              <a:t>geven</a:t>
            </a:r>
            <a:r>
              <a:rPr lang="en-US" dirty="0" smtClean="0"/>
              <a:t> </a:t>
            </a:r>
            <a:r>
              <a:rPr lang="en-US" dirty="0" err="1" smtClean="0"/>
              <a:t>hun</a:t>
            </a:r>
            <a:r>
              <a:rPr lang="en-US" dirty="0" smtClean="0"/>
              <a:t> </a:t>
            </a:r>
            <a:r>
              <a:rPr lang="en-US" dirty="0" err="1" smtClean="0"/>
              <a:t>verkeerskennis</a:t>
            </a:r>
            <a:r>
              <a:rPr lang="en-US" dirty="0" smtClean="0"/>
              <a:t> en -</a:t>
            </a:r>
            <a:r>
              <a:rPr lang="en-US" dirty="0" err="1" smtClean="0"/>
              <a:t>vaardigheden</a:t>
            </a:r>
            <a:r>
              <a:rPr lang="en-US" dirty="0" smtClean="0"/>
              <a:t> </a:t>
            </a:r>
            <a:r>
              <a:rPr lang="en-US" dirty="0" err="1" smtClean="0"/>
              <a:t>geregeld</a:t>
            </a:r>
            <a:r>
              <a:rPr lang="en-US" dirty="0" smtClean="0"/>
              <a:t> </a:t>
            </a:r>
            <a:r>
              <a:rPr lang="en-US" dirty="0" err="1" smtClean="0"/>
              <a:t>te</a:t>
            </a:r>
            <a:r>
              <a:rPr lang="en-US" dirty="0" smtClean="0"/>
              <a:t> </a:t>
            </a:r>
            <a:r>
              <a:rPr lang="en-US" dirty="0" err="1" smtClean="0"/>
              <a:t>laten</a:t>
            </a:r>
            <a:r>
              <a:rPr lang="en-US" dirty="0" smtClean="0"/>
              <a:t> </a:t>
            </a:r>
            <a:r>
              <a:rPr lang="en-US" dirty="0" err="1" smtClean="0"/>
              <a:t>beoordelen</a:t>
            </a:r>
            <a:r>
              <a:rPr lang="en-US" dirty="0" smtClean="0"/>
              <a:t> en </a:t>
            </a:r>
            <a:r>
              <a:rPr lang="en-US" dirty="0" err="1" smtClean="0"/>
              <a:t>zo</a:t>
            </a:r>
            <a:r>
              <a:rPr lang="en-US" dirty="0" smtClean="0"/>
              <a:t> </a:t>
            </a:r>
            <a:r>
              <a:rPr lang="en-US" dirty="0" err="1" smtClean="0"/>
              <a:t>nodig</a:t>
            </a:r>
            <a:r>
              <a:rPr lang="en-US" dirty="0" smtClean="0"/>
              <a:t> </a:t>
            </a:r>
            <a:r>
              <a:rPr lang="en-US" dirty="0" err="1" smtClean="0"/>
              <a:t>verkeerseducatie</a:t>
            </a:r>
            <a:r>
              <a:rPr lang="en-US" dirty="0" smtClean="0"/>
              <a:t> </a:t>
            </a:r>
            <a:r>
              <a:rPr lang="en-US" dirty="0" err="1" smtClean="0"/>
              <a:t>te</a:t>
            </a:r>
            <a:r>
              <a:rPr lang="en-US" dirty="0" smtClean="0"/>
              <a:t> </a:t>
            </a:r>
            <a:r>
              <a:rPr lang="en-US" dirty="0" err="1" smtClean="0"/>
              <a:t>volgen</a:t>
            </a:r>
            <a:r>
              <a:rPr lang="en-US" dirty="0" smtClean="0"/>
              <a:t>  (</a:t>
            </a:r>
            <a:r>
              <a:rPr lang="en-US" b="1" dirty="0" err="1" smtClean="0"/>
              <a:t>kalibratie</a:t>
            </a:r>
            <a:r>
              <a:rPr lang="en-US" dirty="0" smtClean="0"/>
              <a:t>)</a:t>
            </a:r>
          </a:p>
          <a:p>
            <a:r>
              <a:rPr lang="en-US" dirty="0" err="1" smtClean="0"/>
              <a:t>Bij</a:t>
            </a:r>
            <a:r>
              <a:rPr lang="en-US" dirty="0" smtClean="0"/>
              <a:t> het </a:t>
            </a:r>
            <a:r>
              <a:rPr lang="en-US" dirty="0" err="1" smtClean="0"/>
              <a:t>verkeersgedrag</a:t>
            </a:r>
            <a:r>
              <a:rPr lang="en-US" dirty="0" smtClean="0"/>
              <a:t> </a:t>
            </a:r>
            <a:r>
              <a:rPr lang="en-US" dirty="0" err="1" smtClean="0"/>
              <a:t>beter</a:t>
            </a:r>
            <a:r>
              <a:rPr lang="en-US" dirty="0" smtClean="0"/>
              <a:t> </a:t>
            </a:r>
            <a:r>
              <a:rPr lang="en-US" dirty="0" err="1" smtClean="0"/>
              <a:t>rekening</a:t>
            </a:r>
            <a:r>
              <a:rPr lang="en-US" dirty="0" smtClean="0"/>
              <a:t> </a:t>
            </a:r>
            <a:r>
              <a:rPr lang="en-US" dirty="0" err="1" smtClean="0"/>
              <a:t>houden</a:t>
            </a:r>
            <a:r>
              <a:rPr lang="en-US" dirty="0" smtClean="0"/>
              <a:t> met </a:t>
            </a:r>
            <a:r>
              <a:rPr lang="en-US" dirty="0" err="1" smtClean="0"/>
              <a:t>veiligheid</a:t>
            </a:r>
            <a:r>
              <a:rPr lang="en-US" dirty="0" smtClean="0"/>
              <a:t> ( </a:t>
            </a:r>
            <a:r>
              <a:rPr lang="en-US" dirty="0" err="1" smtClean="0"/>
              <a:t>b.v</a:t>
            </a:r>
            <a:r>
              <a:rPr lang="en-US" dirty="0" smtClean="0"/>
              <a:t>. </a:t>
            </a:r>
            <a:r>
              <a:rPr lang="en-US" dirty="0" err="1" smtClean="0"/>
              <a:t>dragen</a:t>
            </a:r>
            <a:r>
              <a:rPr lang="en-US" dirty="0" smtClean="0"/>
              <a:t> van </a:t>
            </a:r>
            <a:r>
              <a:rPr lang="en-US" dirty="0" err="1" smtClean="0"/>
              <a:t>een</a:t>
            </a:r>
            <a:r>
              <a:rPr lang="en-US" dirty="0" smtClean="0"/>
              <a:t> </a:t>
            </a:r>
            <a:r>
              <a:rPr lang="en-US" dirty="0" err="1" smtClean="0"/>
              <a:t>valhelm</a:t>
            </a:r>
            <a:r>
              <a:rPr lang="en-US" dirty="0" smtClean="0"/>
              <a:t> op de </a:t>
            </a:r>
            <a:r>
              <a:rPr lang="en-US" dirty="0" err="1" smtClean="0"/>
              <a:t>fiets</a:t>
            </a:r>
            <a:r>
              <a:rPr lang="en-US" dirty="0" smtClean="0"/>
              <a:t>)</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720AAF53-2E49-4F18-9DE8-463CDBA7D695}" type="slidenum">
              <a:rPr lang="en-US" sz="1400" smtClean="0"/>
              <a:pPr/>
              <a:t>21</a:t>
            </a:fld>
            <a:endParaRPr lang="en-US" sz="1400" smtClean="0"/>
          </a:p>
        </p:txBody>
      </p:sp>
      <p:sp>
        <p:nvSpPr>
          <p:cNvPr id="24579" name="Rectangle 2"/>
          <p:cNvSpPr>
            <a:spLocks noGrp="1" noChangeArrowheads="1"/>
          </p:cNvSpPr>
          <p:nvPr>
            <p:ph type="title"/>
          </p:nvPr>
        </p:nvSpPr>
        <p:spPr>
          <a:xfrm>
            <a:off x="381000" y="304800"/>
            <a:ext cx="8534400" cy="1447800"/>
          </a:xfrm>
          <a:noFill/>
        </p:spPr>
        <p:txBody>
          <a:bodyPr/>
          <a:lstStyle/>
          <a:p>
            <a:r>
              <a:rPr lang="en-US" sz="4000" smtClean="0"/>
              <a:t>Rijgeschiktheidskeuring van oudere automobilisten: slechts beperkt toepasbaar</a:t>
            </a:r>
            <a:r>
              <a:rPr lang="en-US" sz="4400" smtClean="0"/>
              <a:t> !</a:t>
            </a:r>
          </a:p>
        </p:txBody>
      </p:sp>
      <p:sp>
        <p:nvSpPr>
          <p:cNvPr id="24580" name="Rectangle 3"/>
          <p:cNvSpPr>
            <a:spLocks noGrp="1" noChangeArrowheads="1"/>
          </p:cNvSpPr>
          <p:nvPr>
            <p:ph type="body" idx="1"/>
          </p:nvPr>
        </p:nvSpPr>
        <p:spPr>
          <a:xfrm>
            <a:off x="395288" y="1828800"/>
            <a:ext cx="8520112" cy="4724400"/>
          </a:xfrm>
          <a:noFill/>
        </p:spPr>
        <p:txBody>
          <a:bodyPr/>
          <a:lstStyle/>
          <a:p>
            <a:r>
              <a:rPr lang="en-US" dirty="0" smtClean="0"/>
              <a:t>Het </a:t>
            </a:r>
            <a:r>
              <a:rPr lang="en-US" dirty="0" err="1" smtClean="0"/>
              <a:t>onevenwichtige</a:t>
            </a:r>
            <a:r>
              <a:rPr lang="en-US" dirty="0" smtClean="0"/>
              <a:t> </a:t>
            </a:r>
            <a:r>
              <a:rPr lang="en-US" dirty="0" err="1" smtClean="0"/>
              <a:t>basisniveau</a:t>
            </a:r>
            <a:r>
              <a:rPr lang="en-US" dirty="0" smtClean="0"/>
              <a:t>: </a:t>
            </a:r>
            <a:r>
              <a:rPr lang="en-US" dirty="0" err="1" smtClean="0"/>
              <a:t>Veel</a:t>
            </a:r>
            <a:r>
              <a:rPr lang="en-US" dirty="0" smtClean="0"/>
              <a:t> </a:t>
            </a:r>
            <a:r>
              <a:rPr lang="en-US" dirty="0" err="1" smtClean="0"/>
              <a:t>meer</a:t>
            </a:r>
            <a:r>
              <a:rPr lang="en-US" dirty="0" smtClean="0"/>
              <a:t> </a:t>
            </a:r>
            <a:r>
              <a:rPr lang="en-US" dirty="0" err="1" smtClean="0"/>
              <a:t>geschikte</a:t>
            </a:r>
            <a:r>
              <a:rPr lang="en-US" dirty="0" smtClean="0"/>
              <a:t> </a:t>
            </a:r>
            <a:r>
              <a:rPr lang="en-US" dirty="0" err="1" smtClean="0"/>
              <a:t>dan</a:t>
            </a:r>
            <a:r>
              <a:rPr lang="en-US" dirty="0" smtClean="0"/>
              <a:t> </a:t>
            </a:r>
            <a:r>
              <a:rPr lang="en-US" dirty="0" err="1" smtClean="0"/>
              <a:t>ongeschikte</a:t>
            </a:r>
            <a:r>
              <a:rPr lang="en-US" dirty="0" smtClean="0"/>
              <a:t> </a:t>
            </a:r>
            <a:r>
              <a:rPr lang="en-US" dirty="0" err="1" smtClean="0"/>
              <a:t>oudere</a:t>
            </a:r>
            <a:r>
              <a:rPr lang="en-US" dirty="0" smtClean="0"/>
              <a:t> </a:t>
            </a:r>
            <a:r>
              <a:rPr lang="en-US" dirty="0" err="1" smtClean="0"/>
              <a:t>automobilisten</a:t>
            </a:r>
            <a:r>
              <a:rPr lang="en-US" dirty="0" smtClean="0"/>
              <a:t>!</a:t>
            </a:r>
            <a:r>
              <a:rPr lang="en-US" sz="3200" dirty="0" smtClean="0"/>
              <a:t> </a:t>
            </a:r>
          </a:p>
          <a:p>
            <a:pPr lvl="1"/>
            <a:r>
              <a:rPr lang="en-US" sz="2600" dirty="0" err="1" smtClean="0"/>
              <a:t>Algemene</a:t>
            </a:r>
            <a:r>
              <a:rPr lang="en-US" sz="2600" dirty="0" smtClean="0"/>
              <a:t> </a:t>
            </a:r>
            <a:r>
              <a:rPr lang="en-US" sz="2600" dirty="0" err="1" smtClean="0"/>
              <a:t>toepassing</a:t>
            </a:r>
            <a:r>
              <a:rPr lang="en-US" sz="2600" dirty="0" smtClean="0"/>
              <a:t> </a:t>
            </a:r>
            <a:r>
              <a:rPr lang="en-US" sz="2600" dirty="0" err="1" smtClean="0"/>
              <a:t>selectieinstrumenten</a:t>
            </a:r>
            <a:r>
              <a:rPr lang="en-US" sz="2600" dirty="0" smtClean="0"/>
              <a:t> </a:t>
            </a:r>
            <a:r>
              <a:rPr lang="en-US" sz="2600" dirty="0" err="1" smtClean="0"/>
              <a:t>wordt</a:t>
            </a:r>
            <a:r>
              <a:rPr lang="en-US" sz="2600" dirty="0" smtClean="0"/>
              <a:t> </a:t>
            </a:r>
            <a:r>
              <a:rPr lang="en-US" sz="2600" dirty="0" err="1" smtClean="0"/>
              <a:t>afgeraden</a:t>
            </a:r>
            <a:r>
              <a:rPr lang="en-US" sz="2600" dirty="0" smtClean="0"/>
              <a:t> </a:t>
            </a:r>
            <a:r>
              <a:rPr lang="en-US" sz="2600" dirty="0" err="1" smtClean="0"/>
              <a:t>vanwege</a:t>
            </a:r>
            <a:r>
              <a:rPr lang="en-US" sz="2600" dirty="0" smtClean="0"/>
              <a:t> </a:t>
            </a:r>
            <a:r>
              <a:rPr lang="en-US" sz="2600" dirty="0" err="1" smtClean="0"/>
              <a:t>te</a:t>
            </a:r>
            <a:r>
              <a:rPr lang="en-US" sz="2600" dirty="0" smtClean="0"/>
              <a:t> </a:t>
            </a:r>
            <a:r>
              <a:rPr lang="en-US" sz="2600" dirty="0" err="1" smtClean="0"/>
              <a:t>verwachten</a:t>
            </a:r>
            <a:r>
              <a:rPr lang="en-US" sz="2600" dirty="0" smtClean="0"/>
              <a:t> </a:t>
            </a:r>
            <a:r>
              <a:rPr lang="en-US" sz="2600" dirty="0" err="1" smtClean="0"/>
              <a:t>grote</a:t>
            </a:r>
            <a:r>
              <a:rPr lang="en-US" sz="2600" dirty="0" smtClean="0"/>
              <a:t> </a:t>
            </a:r>
            <a:r>
              <a:rPr lang="en-US" sz="2600" dirty="0" err="1" smtClean="0"/>
              <a:t>aantallen</a:t>
            </a:r>
            <a:r>
              <a:rPr lang="en-US" sz="2600" dirty="0" smtClean="0"/>
              <a:t> </a:t>
            </a:r>
            <a:r>
              <a:rPr lang="en-US" sz="2600" dirty="0" err="1" smtClean="0"/>
              <a:t>onterecht</a:t>
            </a:r>
            <a:r>
              <a:rPr lang="en-US" sz="2600" dirty="0" smtClean="0"/>
              <a:t> </a:t>
            </a:r>
            <a:r>
              <a:rPr lang="en-US" sz="2600" dirty="0" err="1" smtClean="0"/>
              <a:t>afgekeurden</a:t>
            </a:r>
            <a:endParaRPr lang="en-US" sz="2600" dirty="0" smtClean="0"/>
          </a:p>
          <a:p>
            <a:pPr lvl="1"/>
            <a:r>
              <a:rPr lang="en-US" sz="2600" dirty="0" err="1" smtClean="0"/>
              <a:t>Selectieinstrumenten</a:t>
            </a:r>
            <a:r>
              <a:rPr lang="en-US" sz="2600" dirty="0" smtClean="0"/>
              <a:t> </a:t>
            </a:r>
            <a:r>
              <a:rPr lang="en-US" sz="2600" dirty="0" err="1" smtClean="0"/>
              <a:t>dus</a:t>
            </a:r>
            <a:r>
              <a:rPr lang="en-US" sz="2600" dirty="0" smtClean="0"/>
              <a:t> </a:t>
            </a:r>
            <a:r>
              <a:rPr lang="en-US" sz="2600" dirty="0" err="1" smtClean="0"/>
              <a:t>alleen</a:t>
            </a:r>
            <a:r>
              <a:rPr lang="en-US" sz="2600" dirty="0" smtClean="0"/>
              <a:t> in </a:t>
            </a:r>
            <a:r>
              <a:rPr lang="en-US" sz="2600" dirty="0" err="1" smtClean="0"/>
              <a:t>risicogroepen</a:t>
            </a:r>
            <a:r>
              <a:rPr lang="en-US" sz="2600" dirty="0" smtClean="0"/>
              <a:t> met </a:t>
            </a:r>
            <a:r>
              <a:rPr lang="en-US" sz="2600" dirty="0" err="1" smtClean="0"/>
              <a:t>meer</a:t>
            </a:r>
            <a:r>
              <a:rPr lang="en-US" sz="2600" dirty="0" smtClean="0"/>
              <a:t> </a:t>
            </a:r>
            <a:r>
              <a:rPr lang="en-US" sz="2600" dirty="0" err="1" smtClean="0"/>
              <a:t>gebalanceerde</a:t>
            </a:r>
            <a:r>
              <a:rPr lang="en-US" sz="2600" dirty="0" smtClean="0"/>
              <a:t> </a:t>
            </a:r>
            <a:r>
              <a:rPr lang="en-US" sz="2600" dirty="0" err="1" smtClean="0"/>
              <a:t>basisniveau’s</a:t>
            </a:r>
            <a:r>
              <a:rPr lang="en-US" sz="2600" i="1" dirty="0" smtClean="0"/>
              <a:t>. </a:t>
            </a:r>
          </a:p>
          <a:p>
            <a:pPr lvl="1"/>
            <a:r>
              <a:rPr lang="en-US" sz="2600" dirty="0" err="1" smtClean="0"/>
              <a:t>Algemene</a:t>
            </a:r>
            <a:r>
              <a:rPr lang="en-US" sz="2600" dirty="0" smtClean="0"/>
              <a:t> “</a:t>
            </a:r>
            <a:r>
              <a:rPr lang="en-US" sz="2600" dirty="0" err="1" smtClean="0"/>
              <a:t>keuring</a:t>
            </a:r>
            <a:r>
              <a:rPr lang="en-US" sz="2600" dirty="0" smtClean="0"/>
              <a:t>” is </a:t>
            </a:r>
            <a:r>
              <a:rPr lang="en-US" sz="2600" dirty="0" err="1" smtClean="0"/>
              <a:t>dan</a:t>
            </a:r>
            <a:r>
              <a:rPr lang="en-US" sz="2600" dirty="0" smtClean="0"/>
              <a:t> </a:t>
            </a:r>
            <a:r>
              <a:rPr lang="en-US" sz="2600" dirty="0" err="1" smtClean="0"/>
              <a:t>een</a:t>
            </a:r>
            <a:r>
              <a:rPr lang="en-US" sz="2600" dirty="0" smtClean="0"/>
              <a:t> screening op </a:t>
            </a:r>
            <a:r>
              <a:rPr lang="en-US" sz="2600" dirty="0" err="1" smtClean="0"/>
              <a:t>deel</a:t>
            </a:r>
            <a:r>
              <a:rPr lang="en-US" sz="2600" dirty="0" smtClean="0"/>
              <a:t> </a:t>
            </a:r>
            <a:r>
              <a:rPr lang="en-US" sz="2600" dirty="0" err="1" smtClean="0"/>
              <a:t>uitmaken</a:t>
            </a:r>
            <a:r>
              <a:rPr lang="en-US" sz="2600" dirty="0" smtClean="0"/>
              <a:t> van </a:t>
            </a:r>
            <a:r>
              <a:rPr lang="en-US" sz="2600" dirty="0" err="1" smtClean="0"/>
              <a:t>risicogroepen</a:t>
            </a:r>
            <a:endParaRPr lang="en-US" sz="2600" dirty="0" smtClean="0"/>
          </a:p>
          <a:p>
            <a:pPr lvl="2"/>
            <a:r>
              <a:rPr lang="nl-NL" b="1" dirty="0" smtClean="0"/>
              <a:t>Regeling Eisen geschiktheid 2000</a:t>
            </a:r>
          </a:p>
          <a:p>
            <a:pPr lvl="3"/>
            <a:r>
              <a:rPr lang="nl-NL" b="1" dirty="0" err="1" smtClean="0"/>
              <a:t>O.a</a:t>
            </a:r>
            <a:r>
              <a:rPr lang="nl-NL" b="1" dirty="0" smtClean="0"/>
              <a:t> visuele en neurologische aandoeningen</a:t>
            </a:r>
            <a:endParaRPr lang="en-US" b="1" dirty="0" smtClean="0"/>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122"/>
          <p:cNvSpPr>
            <a:spLocks noGrp="1" noChangeArrowheads="1"/>
          </p:cNvSpPr>
          <p:nvPr>
            <p:ph type="title"/>
          </p:nvPr>
        </p:nvSpPr>
        <p:spPr>
          <a:xfrm>
            <a:off x="228600" y="76200"/>
            <a:ext cx="8763000" cy="1696616"/>
          </a:xfrm>
        </p:spPr>
        <p:txBody>
          <a:bodyPr/>
          <a:lstStyle/>
          <a:p>
            <a:r>
              <a:rPr lang="nl-NL" sz="3600" dirty="0" smtClean="0"/>
              <a:t>Regeling Eisen Geschiktheid 2000 </a:t>
            </a:r>
            <a:r>
              <a:rPr lang="nl-NL" sz="3600" b="0" dirty="0" smtClean="0"/>
              <a:t/>
            </a:r>
            <a:br>
              <a:rPr lang="nl-NL" sz="3600" b="0" dirty="0" smtClean="0"/>
            </a:br>
            <a:r>
              <a:rPr lang="nl-NL" sz="3600" b="0" dirty="0" smtClean="0"/>
              <a:t/>
            </a:r>
            <a:br>
              <a:rPr lang="nl-NL" sz="3600" b="0" dirty="0" smtClean="0"/>
            </a:br>
            <a:r>
              <a:rPr lang="nl-NL" sz="3200" b="0" dirty="0" smtClean="0"/>
              <a:t>vastgesteld door het Ministerie van </a:t>
            </a:r>
            <a:r>
              <a:rPr lang="nl-NL" sz="3200" b="0" dirty="0" err="1" smtClean="0"/>
              <a:t>Infra-structuur</a:t>
            </a:r>
            <a:r>
              <a:rPr lang="nl-NL" sz="3200" b="0" dirty="0" smtClean="0"/>
              <a:t> en Milieu  en uitgevoerd door het CBR</a:t>
            </a:r>
          </a:p>
        </p:txBody>
      </p:sp>
      <p:sp>
        <p:nvSpPr>
          <p:cNvPr id="5123" name="Rectangle 5123"/>
          <p:cNvSpPr>
            <a:spLocks noGrp="1" noChangeArrowheads="1"/>
          </p:cNvSpPr>
          <p:nvPr>
            <p:ph type="body" idx="1"/>
          </p:nvPr>
        </p:nvSpPr>
        <p:spPr>
          <a:xfrm>
            <a:off x="467544" y="1916832"/>
            <a:ext cx="8229600" cy="4495800"/>
          </a:xfrm>
        </p:spPr>
        <p:txBody>
          <a:bodyPr/>
          <a:lstStyle/>
          <a:p>
            <a:pPr lvl="0">
              <a:buClr>
                <a:srgbClr val="FFFFFF"/>
              </a:buClr>
            </a:pPr>
            <a:r>
              <a:rPr lang="nl-NL" dirty="0">
                <a:solidFill>
                  <a:srgbClr val="FFFFFF"/>
                </a:solidFill>
                <a:latin typeface="+mj-lt"/>
              </a:rPr>
              <a:t>Ongeschiktheid voor groep 2 rijbewijzen bij diagnose dementie onafhankelijk van ernst. </a:t>
            </a:r>
          </a:p>
          <a:p>
            <a:pPr lvl="0">
              <a:buClr>
                <a:srgbClr val="FFFFFF"/>
              </a:buClr>
            </a:pPr>
            <a:r>
              <a:rPr lang="nl-NL" dirty="0">
                <a:solidFill>
                  <a:srgbClr val="FFFFFF"/>
                </a:solidFill>
                <a:latin typeface="+mj-lt"/>
              </a:rPr>
              <a:t>Bij lichte dementie (CDR 1)  kan na een testrit tot rijgeschiktheid voor groep 1 rijbewijzen  worden besloten voor maximaal 1 jaar. </a:t>
            </a:r>
          </a:p>
          <a:p>
            <a:pPr lvl="0">
              <a:buClr>
                <a:srgbClr val="FFFFFF"/>
              </a:buClr>
            </a:pPr>
            <a:r>
              <a:rPr lang="nl-NL" dirty="0">
                <a:solidFill>
                  <a:srgbClr val="FFFFFF"/>
                </a:solidFill>
                <a:latin typeface="+mj-lt"/>
              </a:rPr>
              <a:t>Bij zeer lichte dementie (CDR 0,5) is de maximale duur van de geschiktheid 3 jaar als naast een als voldoende beoordeelde testrit ook een positieve uitkomst van een recent afgenomen neuropsychologisch onderzoek aanwezig is. </a:t>
            </a:r>
            <a:r>
              <a:rPr lang="nl-NL" dirty="0" smtClean="0"/>
              <a:t> </a:t>
            </a:r>
          </a:p>
        </p:txBody>
      </p:sp>
    </p:spTree>
    <p:extLst>
      <p:ext uri="{BB962C8B-B14F-4D97-AF65-F5344CB8AC3E}">
        <p14:creationId xmlns="" xmlns:p14="http://schemas.microsoft.com/office/powerpoint/2010/main" val="4027842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lstStyle/>
          <a:p>
            <a:r>
              <a:rPr lang="nl-NL" dirty="0" smtClean="0"/>
              <a:t>Geen meldplicht,  </a:t>
            </a:r>
            <a:br>
              <a:rPr lang="nl-NL" dirty="0" smtClean="0"/>
            </a:br>
            <a:r>
              <a:rPr lang="nl-NL" dirty="0" smtClean="0"/>
              <a:t>wel een morele plicht ?</a:t>
            </a:r>
            <a:endParaRPr lang="en-US" dirty="0"/>
          </a:p>
        </p:txBody>
      </p:sp>
      <p:sp>
        <p:nvSpPr>
          <p:cNvPr id="3" name="Content Placeholder 2"/>
          <p:cNvSpPr>
            <a:spLocks noGrp="1"/>
          </p:cNvSpPr>
          <p:nvPr>
            <p:ph idx="1"/>
          </p:nvPr>
        </p:nvSpPr>
        <p:spPr>
          <a:xfrm>
            <a:off x="457200" y="1676400"/>
            <a:ext cx="8382000" cy="4267200"/>
          </a:xfrm>
        </p:spPr>
        <p:txBody>
          <a:bodyPr/>
          <a:lstStyle/>
          <a:p>
            <a:r>
              <a:rPr lang="nl-NL" dirty="0" smtClean="0"/>
              <a:t>Arts en zijn collega’s in de Gezondheidszorg hebben alleen een adviserende functie.  </a:t>
            </a:r>
          </a:p>
          <a:p>
            <a:r>
              <a:rPr lang="nl-NL" dirty="0" smtClean="0"/>
              <a:t>De verantwoordelijkheid   om de aandoening te melden ligt bij de patiënt zelf (Eigen </a:t>
            </a:r>
            <a:r>
              <a:rPr lang="nl-NL" dirty="0"/>
              <a:t>Verklaring). </a:t>
            </a:r>
            <a:r>
              <a:rPr lang="nl-NL" dirty="0" smtClean="0"/>
              <a:t>Op verzoek van de patiënt, kan de </a:t>
            </a:r>
            <a:r>
              <a:rPr lang="nl-NL" dirty="0"/>
              <a:t>behandelend arts </a:t>
            </a:r>
            <a:r>
              <a:rPr lang="nl-NL" dirty="0" smtClean="0"/>
              <a:t>informatie toevoegen. </a:t>
            </a:r>
          </a:p>
          <a:p>
            <a:r>
              <a:rPr lang="nl-NL" dirty="0" smtClean="0"/>
              <a:t>Als de patiënt zich bij het CBR gemeld heeft, ligt de  beslissing bij het CBR . CBR gaat hierbij uit van de Regeling Eisen Geschiktheid 2000. </a:t>
            </a:r>
            <a:r>
              <a:rPr lang="nl-NL" dirty="0"/>
              <a:t> </a:t>
            </a:r>
            <a:r>
              <a:rPr lang="nl-NL" dirty="0" smtClean="0"/>
              <a:t>Deze regeling is door het Ministerie van Infrastructuur en Milieu vastgesteld </a:t>
            </a:r>
            <a:endParaRPr lang="en-US" dirty="0"/>
          </a:p>
        </p:txBody>
      </p:sp>
    </p:spTree>
    <p:extLst>
      <p:ext uri="{BB962C8B-B14F-4D97-AF65-F5344CB8AC3E}">
        <p14:creationId xmlns="" xmlns:p14="http://schemas.microsoft.com/office/powerpoint/2010/main" val="3949543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81000" y="76200"/>
            <a:ext cx="8305799" cy="1273230"/>
          </a:xfrm>
        </p:spPr>
        <p:txBody>
          <a:bodyPr/>
          <a:lstStyle/>
          <a:p>
            <a:pPr eaLnBrk="1" hangingPunct="1"/>
            <a:r>
              <a:rPr lang="nl-NL" sz="3600" dirty="0" smtClean="0"/>
              <a:t>Prevalentie van dementie naar leeftijd</a:t>
            </a:r>
            <a:r>
              <a:rPr lang="nl-NL" sz="2800" dirty="0" smtClean="0"/>
              <a:t> (Nederland, jaren negentig)</a:t>
            </a:r>
          </a:p>
        </p:txBody>
      </p:sp>
      <p:sp>
        <p:nvSpPr>
          <p:cNvPr id="4101" name="Text Box 7"/>
          <p:cNvSpPr txBox="1">
            <a:spLocks noChangeArrowheads="1"/>
          </p:cNvSpPr>
          <p:nvPr/>
        </p:nvSpPr>
        <p:spPr bwMode="auto">
          <a:xfrm>
            <a:off x="381000" y="2895600"/>
            <a:ext cx="1524000" cy="1004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erdana" pitchFamily="34" charset="0"/>
              </a:defRPr>
            </a:lvl1pPr>
            <a:lvl2pPr marL="742950" indent="-285750" eaLnBrk="0" hangingPunct="0">
              <a:defRPr sz="4000">
                <a:solidFill>
                  <a:schemeClr val="tx1"/>
                </a:solidFill>
                <a:latin typeface="Verdana" pitchFamily="34" charset="0"/>
              </a:defRPr>
            </a:lvl2pPr>
            <a:lvl3pPr marL="1143000" indent="-228600" eaLnBrk="0" hangingPunct="0">
              <a:defRPr sz="4000">
                <a:solidFill>
                  <a:schemeClr val="tx1"/>
                </a:solidFill>
                <a:latin typeface="Verdana" pitchFamily="34" charset="0"/>
              </a:defRPr>
            </a:lvl3pPr>
            <a:lvl4pPr marL="1600200" indent="-228600" eaLnBrk="0" hangingPunct="0">
              <a:defRPr sz="4000">
                <a:solidFill>
                  <a:schemeClr val="tx1"/>
                </a:solidFill>
                <a:latin typeface="Verdana" pitchFamily="34" charset="0"/>
              </a:defRPr>
            </a:lvl4pPr>
            <a:lvl5pPr marL="2057400" indent="-228600" eaLnBrk="0" hangingPunct="0">
              <a:defRPr sz="4000">
                <a:solidFill>
                  <a:schemeClr val="tx1"/>
                </a:solidFill>
                <a:latin typeface="Verdana" pitchFamily="34" charset="0"/>
              </a:defRPr>
            </a:lvl5pPr>
            <a:lvl6pPr marL="2514600" indent="-228600" eaLnBrk="0" fontAlgn="base" hangingPunct="0">
              <a:spcBef>
                <a:spcPct val="0"/>
              </a:spcBef>
              <a:spcAft>
                <a:spcPct val="0"/>
              </a:spcAft>
              <a:defRPr sz="4000">
                <a:solidFill>
                  <a:schemeClr val="tx1"/>
                </a:solidFill>
                <a:latin typeface="Verdana" pitchFamily="34" charset="0"/>
              </a:defRPr>
            </a:lvl6pPr>
            <a:lvl7pPr marL="2971800" indent="-228600" eaLnBrk="0" fontAlgn="base" hangingPunct="0">
              <a:spcBef>
                <a:spcPct val="0"/>
              </a:spcBef>
              <a:spcAft>
                <a:spcPct val="0"/>
              </a:spcAft>
              <a:defRPr sz="4000">
                <a:solidFill>
                  <a:schemeClr val="tx1"/>
                </a:solidFill>
                <a:latin typeface="Verdana" pitchFamily="34" charset="0"/>
              </a:defRPr>
            </a:lvl7pPr>
            <a:lvl8pPr marL="3429000" indent="-228600" eaLnBrk="0" fontAlgn="base" hangingPunct="0">
              <a:spcBef>
                <a:spcPct val="0"/>
              </a:spcBef>
              <a:spcAft>
                <a:spcPct val="0"/>
              </a:spcAft>
              <a:defRPr sz="4000">
                <a:solidFill>
                  <a:schemeClr val="tx1"/>
                </a:solidFill>
                <a:latin typeface="Verdana" pitchFamily="34" charset="0"/>
              </a:defRPr>
            </a:lvl8pPr>
            <a:lvl9pPr marL="3886200" indent="-228600" eaLnBrk="0" fontAlgn="base" hangingPunct="0">
              <a:spcBef>
                <a:spcPct val="0"/>
              </a:spcBef>
              <a:spcAft>
                <a:spcPct val="0"/>
              </a:spcAft>
              <a:defRPr sz="4000">
                <a:solidFill>
                  <a:schemeClr val="tx1"/>
                </a:solidFill>
                <a:latin typeface="Verdana" pitchFamily="34" charset="0"/>
              </a:defRPr>
            </a:lvl9pPr>
          </a:lstStyle>
          <a:p>
            <a:endParaRPr lang="nl-NL" sz="2400" i="1">
              <a:latin typeface="Times New Roman" pitchFamily="18" charset="0"/>
            </a:endParaRPr>
          </a:p>
          <a:p>
            <a:pPr eaLnBrk="1" hangingPunct="1">
              <a:spcBef>
                <a:spcPct val="50000"/>
              </a:spcBef>
            </a:pPr>
            <a:endParaRPr lang="nl-NL" sz="2400"/>
          </a:p>
        </p:txBody>
      </p:sp>
      <p:pic>
        <p:nvPicPr>
          <p:cNvPr id="4102" name="Picture 7" descr="C:\Users\wiebo\Desktop\prevde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1349430"/>
            <a:ext cx="6858000" cy="5392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48760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28600"/>
            <a:ext cx="8991600" cy="1066800"/>
          </a:xfrm>
        </p:spPr>
        <p:txBody>
          <a:bodyPr/>
          <a:lstStyle/>
          <a:p>
            <a:r>
              <a:rPr lang="nl-NL" smtClean="0"/>
              <a:t/>
            </a:r>
            <a:br>
              <a:rPr lang="nl-NL" smtClean="0"/>
            </a:br>
            <a:endParaRPr lang="nl-NL" sz="1400" smtClean="0"/>
          </a:p>
        </p:txBody>
      </p:sp>
      <p:sp>
        <p:nvSpPr>
          <p:cNvPr id="11267" name="Rectangle 3"/>
          <p:cNvSpPr>
            <a:spLocks noChangeArrowheads="1"/>
          </p:cNvSpPr>
          <p:nvPr/>
        </p:nvSpPr>
        <p:spPr bwMode="auto">
          <a:xfrm>
            <a:off x="304800" y="914400"/>
            <a:ext cx="86868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bIns="0">
            <a:spAutoFit/>
          </a:bodyPr>
          <a:lstStyle/>
          <a:p>
            <a:pPr algn="l"/>
            <a:endParaRPr lang="en-GB" sz="1800">
              <a:latin typeface="Arial" charset="0"/>
            </a:endParaRPr>
          </a:p>
        </p:txBody>
      </p:sp>
      <p:sp>
        <p:nvSpPr>
          <p:cNvPr id="11268" name="Text Box 4"/>
          <p:cNvSpPr txBox="1">
            <a:spLocks noChangeArrowheads="1"/>
          </p:cNvSpPr>
          <p:nvPr/>
        </p:nvSpPr>
        <p:spPr bwMode="auto">
          <a:xfrm>
            <a:off x="304800" y="457200"/>
            <a:ext cx="8382000" cy="6247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a:spcBef>
                <a:spcPct val="50000"/>
              </a:spcBef>
            </a:pPr>
            <a:r>
              <a:rPr lang="en-GB" sz="2800" dirty="0" smtClean="0">
                <a:latin typeface="Arial" charset="0"/>
              </a:rPr>
              <a:t>CONCLUSIE  </a:t>
            </a:r>
            <a:r>
              <a:rPr lang="en-GB" sz="2800" dirty="0">
                <a:latin typeface="Arial" charset="0"/>
              </a:rPr>
              <a:t>“systematic review of driving risk and the efficacy of compensatory strategies in persons with dementia”</a:t>
            </a:r>
            <a:r>
              <a:rPr lang="en-US" dirty="0">
                <a:latin typeface="Arial" charset="0"/>
              </a:rPr>
              <a:t> </a:t>
            </a:r>
            <a:r>
              <a:rPr lang="en-US" sz="2000" dirty="0">
                <a:latin typeface="Arial" charset="0"/>
              </a:rPr>
              <a:t>(</a:t>
            </a:r>
            <a:r>
              <a:rPr lang="en-GB" sz="2000" dirty="0">
                <a:latin typeface="Arial" charset="0"/>
              </a:rPr>
              <a:t>Man-Son-</a:t>
            </a:r>
            <a:r>
              <a:rPr lang="en-GB" sz="2000" dirty="0" err="1">
                <a:latin typeface="Arial" charset="0"/>
              </a:rPr>
              <a:t>Hing</a:t>
            </a:r>
            <a:r>
              <a:rPr lang="en-GB" sz="2000" dirty="0">
                <a:latin typeface="Arial" charset="0"/>
              </a:rPr>
              <a:t> M, Marshall SC, Molnar FJ, Wilson KG,  </a:t>
            </a:r>
            <a:r>
              <a:rPr lang="en-US" sz="2000" dirty="0">
                <a:latin typeface="Arial" charset="0"/>
              </a:rPr>
              <a:t>J Am </a:t>
            </a:r>
            <a:r>
              <a:rPr lang="en-US" sz="2000" dirty="0" err="1">
                <a:latin typeface="Arial" charset="0"/>
              </a:rPr>
              <a:t>Geriatr</a:t>
            </a:r>
            <a:r>
              <a:rPr lang="en-US" sz="2000" dirty="0">
                <a:latin typeface="Arial" charset="0"/>
              </a:rPr>
              <a:t> Soc. 2007 Jun; 55(6) : 878-84 </a:t>
            </a:r>
            <a:r>
              <a:rPr lang="en-GB" sz="2000" dirty="0">
                <a:latin typeface="Arial" charset="0"/>
              </a:rPr>
              <a:t>)</a:t>
            </a:r>
            <a:r>
              <a:rPr lang="en-GB" dirty="0">
                <a:latin typeface="Arial" charset="0"/>
              </a:rPr>
              <a:t>  </a:t>
            </a:r>
            <a:r>
              <a:rPr lang="en-GB" dirty="0" smtClean="0">
                <a:latin typeface="Arial" charset="0"/>
              </a:rPr>
              <a:t>:</a:t>
            </a:r>
            <a:endParaRPr lang="en-GB" dirty="0">
              <a:latin typeface="Arial" charset="0"/>
            </a:endParaRPr>
          </a:p>
          <a:p>
            <a:pPr algn="l">
              <a:spcBef>
                <a:spcPct val="50000"/>
              </a:spcBef>
            </a:pPr>
            <a:endParaRPr lang="en-GB" dirty="0">
              <a:latin typeface="Arial" charset="0"/>
            </a:endParaRPr>
          </a:p>
          <a:p>
            <a:pPr algn="l">
              <a:spcBef>
                <a:spcPct val="50000"/>
              </a:spcBef>
            </a:pPr>
            <a:r>
              <a:rPr lang="en-GB" sz="3200" dirty="0" err="1" smtClean="0">
                <a:solidFill>
                  <a:srgbClr val="FFFF00"/>
                </a:solidFill>
                <a:latin typeface="Arial" charset="0"/>
              </a:rPr>
              <a:t>Uit</a:t>
            </a:r>
            <a:r>
              <a:rPr lang="en-GB" sz="3200" dirty="0" smtClean="0">
                <a:solidFill>
                  <a:srgbClr val="FFFF00"/>
                </a:solidFill>
                <a:latin typeface="Arial" charset="0"/>
              </a:rPr>
              <a:t> </a:t>
            </a:r>
            <a:r>
              <a:rPr lang="en-GB" sz="3200" dirty="0" err="1" smtClean="0">
                <a:solidFill>
                  <a:srgbClr val="FFFF00"/>
                </a:solidFill>
                <a:latin typeface="Arial" charset="0"/>
              </a:rPr>
              <a:t>wetenschappelijk</a:t>
            </a:r>
            <a:r>
              <a:rPr lang="en-GB" sz="3200" dirty="0" smtClean="0">
                <a:solidFill>
                  <a:srgbClr val="FFFF00"/>
                </a:solidFill>
                <a:latin typeface="Arial" charset="0"/>
              </a:rPr>
              <a:t> </a:t>
            </a:r>
            <a:r>
              <a:rPr lang="en-GB" sz="3200" dirty="0" err="1" smtClean="0">
                <a:solidFill>
                  <a:srgbClr val="FFFF00"/>
                </a:solidFill>
                <a:latin typeface="Arial" charset="0"/>
              </a:rPr>
              <a:t>onderzoek</a:t>
            </a:r>
            <a:r>
              <a:rPr lang="en-GB" sz="3200" dirty="0" smtClean="0">
                <a:solidFill>
                  <a:srgbClr val="FFFF00"/>
                </a:solidFill>
                <a:latin typeface="Arial" charset="0"/>
              </a:rPr>
              <a:t> </a:t>
            </a:r>
            <a:r>
              <a:rPr lang="en-GB" sz="3200" dirty="0" err="1" smtClean="0">
                <a:solidFill>
                  <a:srgbClr val="FFFF00"/>
                </a:solidFill>
                <a:latin typeface="Arial" charset="0"/>
              </a:rPr>
              <a:t>blijkt</a:t>
            </a:r>
            <a:r>
              <a:rPr lang="en-GB" sz="3200" dirty="0" smtClean="0">
                <a:solidFill>
                  <a:srgbClr val="FFFF00"/>
                </a:solidFill>
                <a:latin typeface="Arial" charset="0"/>
              </a:rPr>
              <a:t> </a:t>
            </a:r>
            <a:r>
              <a:rPr lang="en-GB" sz="3200" dirty="0" err="1" smtClean="0">
                <a:solidFill>
                  <a:srgbClr val="FFFF00"/>
                </a:solidFill>
                <a:latin typeface="Arial" charset="0"/>
              </a:rPr>
              <a:t>dat</a:t>
            </a:r>
            <a:r>
              <a:rPr lang="en-GB" sz="3200" dirty="0" smtClean="0">
                <a:solidFill>
                  <a:srgbClr val="FFFF00"/>
                </a:solidFill>
                <a:latin typeface="Arial" charset="0"/>
              </a:rPr>
              <a:t> </a:t>
            </a:r>
            <a:r>
              <a:rPr lang="en-GB" sz="3200" dirty="0" err="1">
                <a:solidFill>
                  <a:srgbClr val="FFFF00"/>
                </a:solidFill>
                <a:latin typeface="Arial" charset="0"/>
              </a:rPr>
              <a:t>a</a:t>
            </a:r>
            <a:r>
              <a:rPr lang="en-GB" sz="3200" dirty="0" err="1" smtClean="0">
                <a:solidFill>
                  <a:srgbClr val="FFFF00"/>
                </a:solidFill>
                <a:latin typeface="Arial" charset="0"/>
              </a:rPr>
              <a:t>utomobilisten</a:t>
            </a:r>
            <a:r>
              <a:rPr lang="en-GB" sz="3200" dirty="0" smtClean="0">
                <a:solidFill>
                  <a:srgbClr val="FFFF00"/>
                </a:solidFill>
                <a:latin typeface="Arial" charset="0"/>
              </a:rPr>
              <a:t> met </a:t>
            </a:r>
            <a:r>
              <a:rPr lang="en-GB" sz="3200" dirty="0" err="1" smtClean="0">
                <a:solidFill>
                  <a:srgbClr val="FFFF00"/>
                </a:solidFill>
                <a:latin typeface="Arial" charset="0"/>
              </a:rPr>
              <a:t>dementie</a:t>
            </a:r>
            <a:r>
              <a:rPr lang="en-GB" sz="3200" dirty="0" smtClean="0">
                <a:solidFill>
                  <a:srgbClr val="FFFF00"/>
                </a:solidFill>
                <a:latin typeface="Arial" charset="0"/>
              </a:rPr>
              <a:t> </a:t>
            </a:r>
            <a:r>
              <a:rPr lang="en-GB" sz="3200" dirty="0" err="1" smtClean="0">
                <a:solidFill>
                  <a:srgbClr val="FFFF00"/>
                </a:solidFill>
                <a:latin typeface="Arial" charset="0"/>
              </a:rPr>
              <a:t>slechter</a:t>
            </a:r>
            <a:r>
              <a:rPr lang="en-GB" sz="3200" dirty="0" smtClean="0">
                <a:solidFill>
                  <a:srgbClr val="FFFF00"/>
                </a:solidFill>
                <a:latin typeface="Arial" charset="0"/>
              </a:rPr>
              <a:t> </a:t>
            </a:r>
            <a:r>
              <a:rPr lang="en-GB" sz="3200" dirty="0" err="1" smtClean="0">
                <a:solidFill>
                  <a:srgbClr val="FFFF00"/>
                </a:solidFill>
                <a:latin typeface="Arial" charset="0"/>
              </a:rPr>
              <a:t>rijden</a:t>
            </a:r>
            <a:r>
              <a:rPr lang="en-GB" sz="3200" dirty="0" smtClean="0">
                <a:solidFill>
                  <a:srgbClr val="FFFF00"/>
                </a:solidFill>
                <a:latin typeface="Arial" charset="0"/>
              </a:rPr>
              <a:t> </a:t>
            </a:r>
            <a:r>
              <a:rPr lang="en-GB" sz="3200" dirty="0" err="1" smtClean="0">
                <a:solidFill>
                  <a:srgbClr val="FFFF00"/>
                </a:solidFill>
                <a:latin typeface="Arial" charset="0"/>
              </a:rPr>
              <a:t>dan</a:t>
            </a:r>
            <a:r>
              <a:rPr lang="en-GB" sz="3200" dirty="0" smtClean="0">
                <a:solidFill>
                  <a:srgbClr val="FFFF00"/>
                </a:solidFill>
                <a:latin typeface="Arial" charset="0"/>
              </a:rPr>
              <a:t> </a:t>
            </a:r>
            <a:r>
              <a:rPr lang="en-GB" sz="3200" dirty="0" err="1" smtClean="0">
                <a:solidFill>
                  <a:srgbClr val="FFFF00"/>
                </a:solidFill>
                <a:latin typeface="Arial" charset="0"/>
              </a:rPr>
              <a:t>cognitief</a:t>
            </a:r>
            <a:r>
              <a:rPr lang="en-GB" sz="3200" dirty="0" smtClean="0">
                <a:solidFill>
                  <a:srgbClr val="FFFF00"/>
                </a:solidFill>
                <a:latin typeface="Arial" charset="0"/>
              </a:rPr>
              <a:t> </a:t>
            </a:r>
            <a:r>
              <a:rPr lang="en-GB" sz="3200" dirty="0" err="1" smtClean="0">
                <a:solidFill>
                  <a:srgbClr val="FFFF00"/>
                </a:solidFill>
                <a:latin typeface="Arial" charset="0"/>
              </a:rPr>
              <a:t>gezonde</a:t>
            </a:r>
            <a:r>
              <a:rPr lang="en-GB" sz="3200" dirty="0" smtClean="0">
                <a:solidFill>
                  <a:srgbClr val="FFFF00"/>
                </a:solidFill>
                <a:latin typeface="Arial" charset="0"/>
              </a:rPr>
              <a:t> </a:t>
            </a:r>
            <a:r>
              <a:rPr lang="en-GB" sz="3200" dirty="0" err="1" smtClean="0">
                <a:solidFill>
                  <a:srgbClr val="FFFF00"/>
                </a:solidFill>
                <a:latin typeface="Arial" charset="0"/>
              </a:rPr>
              <a:t>automobilisten</a:t>
            </a:r>
            <a:r>
              <a:rPr lang="en-GB" sz="3200" dirty="0" smtClean="0">
                <a:solidFill>
                  <a:srgbClr val="FFFF00"/>
                </a:solidFill>
                <a:latin typeface="Arial" charset="0"/>
              </a:rPr>
              <a:t> maar </a:t>
            </a:r>
            <a:r>
              <a:rPr lang="en-GB" sz="3200" dirty="0" err="1" smtClean="0">
                <a:solidFill>
                  <a:srgbClr val="FFFF00"/>
                </a:solidFill>
                <a:latin typeface="Arial" charset="0"/>
              </a:rPr>
              <a:t>hogere</a:t>
            </a:r>
            <a:r>
              <a:rPr lang="en-GB" sz="3200" dirty="0" smtClean="0">
                <a:solidFill>
                  <a:srgbClr val="FFFF00"/>
                </a:solidFill>
                <a:latin typeface="Arial" charset="0"/>
              </a:rPr>
              <a:t> </a:t>
            </a:r>
            <a:r>
              <a:rPr lang="en-GB" sz="3200" dirty="0" err="1" smtClean="0">
                <a:solidFill>
                  <a:srgbClr val="FFFF00"/>
                </a:solidFill>
                <a:latin typeface="Arial" charset="0"/>
              </a:rPr>
              <a:t>ongevalsbetrokkenheid</a:t>
            </a:r>
            <a:r>
              <a:rPr lang="en-GB" sz="3200" dirty="0" smtClean="0">
                <a:solidFill>
                  <a:srgbClr val="FFFF00"/>
                </a:solidFill>
                <a:latin typeface="Arial" charset="0"/>
              </a:rPr>
              <a:t> </a:t>
            </a:r>
            <a:r>
              <a:rPr lang="en-GB" sz="3200" dirty="0" err="1" smtClean="0">
                <a:solidFill>
                  <a:srgbClr val="FFFF00"/>
                </a:solidFill>
                <a:latin typeface="Arial" charset="0"/>
              </a:rPr>
              <a:t>wordt</a:t>
            </a:r>
            <a:r>
              <a:rPr lang="en-GB" sz="3200" dirty="0" smtClean="0">
                <a:solidFill>
                  <a:srgbClr val="FFFF00"/>
                </a:solidFill>
                <a:latin typeface="Arial" charset="0"/>
              </a:rPr>
              <a:t> </a:t>
            </a:r>
            <a:r>
              <a:rPr lang="en-GB" sz="3200" dirty="0" err="1" smtClean="0">
                <a:solidFill>
                  <a:srgbClr val="FFFF00"/>
                </a:solidFill>
                <a:latin typeface="Arial" charset="0"/>
              </a:rPr>
              <a:t>lang</a:t>
            </a:r>
            <a:r>
              <a:rPr lang="en-GB" sz="3200" dirty="0" smtClean="0">
                <a:solidFill>
                  <a:srgbClr val="FFFF00"/>
                </a:solidFill>
                <a:latin typeface="Arial" charset="0"/>
              </a:rPr>
              <a:t> </a:t>
            </a:r>
            <a:r>
              <a:rPr lang="en-GB" sz="3200" dirty="0" err="1" smtClean="0">
                <a:solidFill>
                  <a:srgbClr val="FFFF00"/>
                </a:solidFill>
                <a:latin typeface="Arial" charset="0"/>
              </a:rPr>
              <a:t>niet</a:t>
            </a:r>
            <a:r>
              <a:rPr lang="en-GB" sz="3200" dirty="0" smtClean="0">
                <a:solidFill>
                  <a:srgbClr val="FFFF00"/>
                </a:solidFill>
                <a:latin typeface="Arial" charset="0"/>
              </a:rPr>
              <a:t> </a:t>
            </a:r>
            <a:r>
              <a:rPr lang="en-GB" sz="3200" dirty="0" err="1" smtClean="0">
                <a:solidFill>
                  <a:srgbClr val="FFFF00"/>
                </a:solidFill>
                <a:latin typeface="Arial" charset="0"/>
              </a:rPr>
              <a:t>altijd</a:t>
            </a:r>
            <a:r>
              <a:rPr lang="en-GB" sz="3200" dirty="0" smtClean="0">
                <a:solidFill>
                  <a:srgbClr val="FFFF00"/>
                </a:solidFill>
                <a:latin typeface="Arial" charset="0"/>
              </a:rPr>
              <a:t> </a:t>
            </a:r>
            <a:r>
              <a:rPr lang="en-GB" sz="3200" dirty="0" err="1" smtClean="0">
                <a:solidFill>
                  <a:srgbClr val="FFFF00"/>
                </a:solidFill>
                <a:latin typeface="Arial" charset="0"/>
              </a:rPr>
              <a:t>gevonden</a:t>
            </a:r>
            <a:r>
              <a:rPr lang="en-GB" sz="3200" dirty="0" smtClean="0">
                <a:solidFill>
                  <a:srgbClr val="FFFF00"/>
                </a:solidFill>
                <a:latin typeface="Arial" charset="0"/>
              </a:rPr>
              <a:t>.  </a:t>
            </a:r>
          </a:p>
          <a:p>
            <a:pPr algn="l">
              <a:spcBef>
                <a:spcPct val="50000"/>
              </a:spcBef>
            </a:pPr>
            <a:r>
              <a:rPr lang="en-GB" sz="3200" dirty="0" err="1" smtClean="0">
                <a:solidFill>
                  <a:srgbClr val="FFFF00"/>
                </a:solidFill>
                <a:latin typeface="Arial" charset="0"/>
              </a:rPr>
              <a:t>Gouden</a:t>
            </a:r>
            <a:r>
              <a:rPr lang="en-GB" sz="3200" dirty="0" smtClean="0">
                <a:solidFill>
                  <a:srgbClr val="FFFF00"/>
                </a:solidFill>
                <a:latin typeface="Arial" charset="0"/>
              </a:rPr>
              <a:t> </a:t>
            </a:r>
            <a:r>
              <a:rPr lang="en-GB" sz="3200" dirty="0" err="1" smtClean="0">
                <a:solidFill>
                  <a:srgbClr val="FFFF00"/>
                </a:solidFill>
                <a:latin typeface="Arial" charset="0"/>
              </a:rPr>
              <a:t>standaard</a:t>
            </a:r>
            <a:r>
              <a:rPr lang="en-GB" sz="3200" dirty="0" smtClean="0">
                <a:solidFill>
                  <a:srgbClr val="FFFF00"/>
                </a:solidFill>
                <a:latin typeface="Arial" charset="0"/>
              </a:rPr>
              <a:t>: </a:t>
            </a:r>
            <a:r>
              <a:rPr lang="en-GB" sz="3200" dirty="0" err="1" smtClean="0">
                <a:solidFill>
                  <a:srgbClr val="FFFF00"/>
                </a:solidFill>
                <a:latin typeface="Arial" charset="0"/>
              </a:rPr>
              <a:t>testritten</a:t>
            </a:r>
            <a:r>
              <a:rPr lang="en-GB" sz="3200" dirty="0" smtClean="0">
                <a:solidFill>
                  <a:srgbClr val="FFFF00"/>
                </a:solidFill>
                <a:latin typeface="Arial" charset="0"/>
              </a:rPr>
              <a:t> op de </a:t>
            </a:r>
            <a:r>
              <a:rPr lang="en-GB" sz="3200" dirty="0" err="1" smtClean="0">
                <a:solidFill>
                  <a:srgbClr val="FFFF00"/>
                </a:solidFill>
                <a:latin typeface="Arial" charset="0"/>
              </a:rPr>
              <a:t>weg</a:t>
            </a:r>
            <a:r>
              <a:rPr lang="en-GB" sz="3200" dirty="0" smtClean="0">
                <a:solidFill>
                  <a:srgbClr val="FFFF00"/>
                </a:solidFill>
                <a:latin typeface="Arial" charset="0"/>
              </a:rPr>
              <a:t>: </a:t>
            </a:r>
            <a:br>
              <a:rPr lang="en-GB" sz="3200" dirty="0" smtClean="0">
                <a:solidFill>
                  <a:srgbClr val="FFFF00"/>
                </a:solidFill>
                <a:latin typeface="Arial" charset="0"/>
              </a:rPr>
            </a:br>
            <a:r>
              <a:rPr lang="en-GB" sz="3200" dirty="0" smtClean="0">
                <a:solidFill>
                  <a:srgbClr val="FFFF00"/>
                </a:solidFill>
                <a:latin typeface="Arial" charset="0"/>
              </a:rPr>
              <a:t>is het </a:t>
            </a:r>
            <a:r>
              <a:rPr lang="en-GB" sz="3200" dirty="0" err="1" smtClean="0">
                <a:solidFill>
                  <a:srgbClr val="FFFF00"/>
                </a:solidFill>
                <a:latin typeface="Arial" charset="0"/>
              </a:rPr>
              <a:t>niet</a:t>
            </a:r>
            <a:r>
              <a:rPr lang="en-GB" sz="3200" dirty="0" smtClean="0">
                <a:solidFill>
                  <a:srgbClr val="FFFF00"/>
                </a:solidFill>
                <a:latin typeface="Arial" charset="0"/>
              </a:rPr>
              <a:t> </a:t>
            </a:r>
            <a:r>
              <a:rPr lang="en-GB" sz="3200" dirty="0" err="1" smtClean="0">
                <a:solidFill>
                  <a:srgbClr val="FFFF00"/>
                </a:solidFill>
                <a:latin typeface="Arial" charset="0"/>
              </a:rPr>
              <a:t>te</a:t>
            </a:r>
            <a:r>
              <a:rPr lang="en-GB" sz="3200" dirty="0" smtClean="0">
                <a:solidFill>
                  <a:srgbClr val="FFFF00"/>
                </a:solidFill>
                <a:latin typeface="Arial" charset="0"/>
              </a:rPr>
              <a:t> </a:t>
            </a:r>
            <a:r>
              <a:rPr lang="en-GB" sz="3200" dirty="0" err="1" smtClean="0">
                <a:solidFill>
                  <a:srgbClr val="FFFF00"/>
                </a:solidFill>
                <a:latin typeface="Arial" charset="0"/>
              </a:rPr>
              <a:t>ergerlijk</a:t>
            </a:r>
            <a:r>
              <a:rPr lang="en-GB" sz="3200" dirty="0" smtClean="0">
                <a:solidFill>
                  <a:srgbClr val="FFFF00"/>
                </a:solidFill>
                <a:latin typeface="Arial" charset="0"/>
              </a:rPr>
              <a:t> </a:t>
            </a:r>
            <a:r>
              <a:rPr lang="en-GB" sz="3200" dirty="0" err="1" smtClean="0">
                <a:solidFill>
                  <a:srgbClr val="FFFF00"/>
                </a:solidFill>
                <a:latin typeface="Arial" charset="0"/>
              </a:rPr>
              <a:t>en</a:t>
            </a:r>
            <a:r>
              <a:rPr lang="en-GB" sz="3200" dirty="0" smtClean="0">
                <a:solidFill>
                  <a:srgbClr val="FFFF00"/>
                </a:solidFill>
                <a:latin typeface="Arial" charset="0"/>
              </a:rPr>
              <a:t>/of </a:t>
            </a:r>
            <a:r>
              <a:rPr lang="en-GB" sz="3200" dirty="0" err="1" smtClean="0">
                <a:solidFill>
                  <a:srgbClr val="FFFF00"/>
                </a:solidFill>
                <a:latin typeface="Arial" charset="0"/>
              </a:rPr>
              <a:t>gevaarlijk</a:t>
            </a:r>
            <a:r>
              <a:rPr lang="en-GB" sz="3200" dirty="0" smtClean="0">
                <a:solidFill>
                  <a:srgbClr val="FFFF00"/>
                </a:solidFill>
                <a:latin typeface="Arial" charset="0"/>
              </a:rPr>
              <a:t>? </a:t>
            </a:r>
            <a:endParaRPr lang="nl-NL" sz="3200" dirty="0">
              <a:solidFill>
                <a:srgbClr val="FFFF00"/>
              </a:solidFill>
              <a:latin typeface="Arial" charset="0"/>
            </a:endParaRPr>
          </a:p>
        </p:txBody>
      </p:sp>
    </p:spTree>
    <p:extLst>
      <p:ext uri="{BB962C8B-B14F-4D97-AF65-F5344CB8AC3E}">
        <p14:creationId xmlns="" xmlns:p14="http://schemas.microsoft.com/office/powerpoint/2010/main" val="292514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458200" cy="1219200"/>
          </a:xfrm>
        </p:spPr>
        <p:txBody>
          <a:bodyPr/>
          <a:lstStyle/>
          <a:p>
            <a:r>
              <a:rPr lang="nl-NL" smtClean="0">
                <a:latin typeface="Arial" charset="0"/>
              </a:rPr>
              <a:t>Voorspelbaarheid prestaties op testritten</a:t>
            </a:r>
          </a:p>
        </p:txBody>
      </p:sp>
      <p:sp>
        <p:nvSpPr>
          <p:cNvPr id="13315" name="Rectangle 3"/>
          <p:cNvSpPr>
            <a:spLocks noGrp="1" noChangeArrowheads="1"/>
          </p:cNvSpPr>
          <p:nvPr>
            <p:ph type="body" idx="1"/>
          </p:nvPr>
        </p:nvSpPr>
        <p:spPr>
          <a:xfrm>
            <a:off x="304800" y="1600200"/>
            <a:ext cx="8458200" cy="5105400"/>
          </a:xfrm>
        </p:spPr>
        <p:txBody>
          <a:bodyPr/>
          <a:lstStyle/>
          <a:p>
            <a:r>
              <a:rPr lang="nl-NL" dirty="0" smtClean="0">
                <a:latin typeface="Arial" charset="0"/>
              </a:rPr>
              <a:t>Oorzaak slechte scores testritten volgens de CBR deskundige vooral </a:t>
            </a:r>
            <a:r>
              <a:rPr lang="nl-NL" dirty="0" smtClean="0">
                <a:solidFill>
                  <a:srgbClr val="FFFF00"/>
                </a:solidFill>
                <a:latin typeface="Arial" charset="0"/>
              </a:rPr>
              <a:t>traagheid en onvermogen om de aandacht te verdelen</a:t>
            </a:r>
            <a:br>
              <a:rPr lang="nl-NL" dirty="0" smtClean="0">
                <a:solidFill>
                  <a:srgbClr val="FFFF00"/>
                </a:solidFill>
                <a:latin typeface="Arial" charset="0"/>
              </a:rPr>
            </a:br>
            <a:endParaRPr lang="nl-NL" dirty="0" smtClean="0">
              <a:solidFill>
                <a:srgbClr val="FFFF00"/>
              </a:solidFill>
              <a:latin typeface="Arial" charset="0"/>
            </a:endParaRPr>
          </a:p>
          <a:p>
            <a:r>
              <a:rPr lang="nl-NL" dirty="0" smtClean="0">
                <a:latin typeface="Arial" charset="0"/>
              </a:rPr>
              <a:t>Uitslag testrit kan bij ervaren automobilisten die verdacht worden van cognitief verval in ruim 80 % van de gevallen correct voorspeld worden uit neuropsychologisch onderzoek</a:t>
            </a:r>
          </a:p>
          <a:p>
            <a:pPr lvl="1"/>
            <a:r>
              <a:rPr lang="nl-NL" dirty="0" smtClean="0">
                <a:latin typeface="Arial" charset="0"/>
              </a:rPr>
              <a:t> perceptuele snelheid (b.v. UFOV)</a:t>
            </a:r>
          </a:p>
          <a:p>
            <a:pPr lvl="1"/>
            <a:r>
              <a:rPr lang="nl-NL" dirty="0" smtClean="0">
                <a:latin typeface="Arial" charset="0"/>
              </a:rPr>
              <a:t> visueel zoeken (</a:t>
            </a:r>
            <a:r>
              <a:rPr lang="nl-NL" dirty="0" err="1" smtClean="0">
                <a:latin typeface="Arial" charset="0"/>
              </a:rPr>
              <a:t>Trail</a:t>
            </a:r>
            <a:r>
              <a:rPr lang="nl-NL" dirty="0" smtClean="0">
                <a:latin typeface="Arial" charset="0"/>
              </a:rPr>
              <a:t> Making Test)</a:t>
            </a:r>
          </a:p>
          <a:p>
            <a:pPr lvl="1"/>
            <a:r>
              <a:rPr lang="nl-NL" dirty="0" smtClean="0">
                <a:latin typeface="Arial" charset="0"/>
              </a:rPr>
              <a:t> </a:t>
            </a:r>
            <a:r>
              <a:rPr lang="nl-NL" dirty="0" err="1" smtClean="0">
                <a:latin typeface="Arial" charset="0"/>
              </a:rPr>
              <a:t>constructionele</a:t>
            </a:r>
            <a:r>
              <a:rPr lang="nl-NL" dirty="0" smtClean="0">
                <a:latin typeface="Arial" charset="0"/>
              </a:rPr>
              <a:t> praxis (constructietekeningen)</a:t>
            </a:r>
          </a:p>
          <a:p>
            <a:endParaRPr lang="nl-NL" dirty="0" smtClean="0">
              <a:latin typeface="Arial" charset="0"/>
            </a:endParaRPr>
          </a:p>
        </p:txBody>
      </p:sp>
    </p:spTree>
    <p:extLst>
      <p:ext uri="{BB962C8B-B14F-4D97-AF65-F5344CB8AC3E}">
        <p14:creationId xmlns="" xmlns:p14="http://schemas.microsoft.com/office/powerpoint/2010/main" val="1973804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928992" cy="1143000"/>
          </a:xfrm>
        </p:spPr>
        <p:txBody>
          <a:bodyPr/>
          <a:lstStyle/>
          <a:p>
            <a:r>
              <a:rPr lang="nl-NL" sz="4400" dirty="0" smtClean="0"/>
              <a:t>Ruim 80 % correcte voorspelling is niet altijd genoeg</a:t>
            </a:r>
            <a:endParaRPr lang="en-US" sz="4400" dirty="0"/>
          </a:p>
        </p:txBody>
      </p:sp>
      <p:sp>
        <p:nvSpPr>
          <p:cNvPr id="3" name="Content Placeholder 2"/>
          <p:cNvSpPr>
            <a:spLocks noGrp="1"/>
          </p:cNvSpPr>
          <p:nvPr>
            <p:ph idx="1"/>
          </p:nvPr>
        </p:nvSpPr>
        <p:spPr>
          <a:xfrm>
            <a:off x="251520" y="1556792"/>
            <a:ext cx="8686800" cy="4953000"/>
          </a:xfrm>
        </p:spPr>
        <p:txBody>
          <a:bodyPr/>
          <a:lstStyle/>
          <a:p>
            <a:r>
              <a:rPr lang="nl-NL" dirty="0" smtClean="0"/>
              <a:t>Betrouwbaarheid scores</a:t>
            </a:r>
          </a:p>
          <a:p>
            <a:pPr lvl="1"/>
            <a:r>
              <a:rPr lang="nl-NL" dirty="0" smtClean="0"/>
              <a:t> Invloed opleiding en cultuur</a:t>
            </a:r>
          </a:p>
          <a:p>
            <a:pPr lvl="1"/>
            <a:r>
              <a:rPr lang="nl-NL" dirty="0" smtClean="0"/>
              <a:t> Invloed nervositeit</a:t>
            </a:r>
          </a:p>
          <a:p>
            <a:pPr lvl="1"/>
            <a:r>
              <a:rPr lang="nl-NL" dirty="0" smtClean="0"/>
              <a:t>Partner is er niet bij</a:t>
            </a:r>
          </a:p>
          <a:p>
            <a:pPr lvl="1"/>
            <a:r>
              <a:rPr lang="nl-NL" dirty="0"/>
              <a:t> T</a:t>
            </a:r>
            <a:r>
              <a:rPr lang="nl-NL" dirty="0" smtClean="0"/>
              <a:t>oevallige weg- en verkeersomstandigheden</a:t>
            </a:r>
          </a:p>
          <a:p>
            <a:pPr lvl="1"/>
            <a:endParaRPr lang="nl-NL" dirty="0"/>
          </a:p>
          <a:p>
            <a:r>
              <a:rPr lang="nl-NL" sz="2400" dirty="0" smtClean="0"/>
              <a:t>Ongeschiktheid kan zich op verschillende manieren uiten afhankelijk van de diagnose. </a:t>
            </a:r>
            <a:r>
              <a:rPr lang="nl-NL" sz="2400" dirty="0"/>
              <a:t> </a:t>
            </a:r>
            <a:r>
              <a:rPr lang="nl-NL" sz="2400" dirty="0" smtClean="0"/>
              <a:t>Wellicht moeten tests anders gewogen worden afhankelijk van diagnose.</a:t>
            </a:r>
          </a:p>
          <a:p>
            <a:r>
              <a:rPr lang="nl-NL" sz="2400" dirty="0" smtClean="0"/>
              <a:t>Rijervaring kan wel benut worden in de testrit maar niet in het  neuropsychologisch onderzoek.  </a:t>
            </a:r>
          </a:p>
          <a:p>
            <a:r>
              <a:rPr lang="nl-NL" dirty="0"/>
              <a:t/>
            </a:r>
            <a:br>
              <a:rPr lang="nl-NL" dirty="0"/>
            </a:br>
            <a:endParaRPr lang="en-US" dirty="0"/>
          </a:p>
        </p:txBody>
      </p:sp>
    </p:spTree>
    <p:extLst>
      <p:ext uri="{BB962C8B-B14F-4D97-AF65-F5344CB8AC3E}">
        <p14:creationId xmlns="" xmlns:p14="http://schemas.microsoft.com/office/powerpoint/2010/main" val="3069384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9256" y="116632"/>
            <a:ext cx="8839200" cy="6740307"/>
          </a:xfrm>
          <a:prstGeom prst="rect">
            <a:avLst/>
          </a:prstGeom>
          <a:noFill/>
        </p:spPr>
        <p:txBody>
          <a:bodyPr wrap="square" rtlCol="0">
            <a:spAutoFit/>
          </a:bodyPr>
          <a:lstStyle/>
          <a:p>
            <a:pPr algn="l"/>
            <a:r>
              <a:rPr lang="nl-NL" sz="4400" b="1" dirty="0" smtClean="0">
                <a:solidFill>
                  <a:srgbClr val="FFFF00"/>
                </a:solidFill>
                <a:latin typeface="+mj-lt"/>
                <a:cs typeface="Arial" pitchFamily="34" charset="0"/>
              </a:rPr>
              <a:t>FITCI</a:t>
            </a:r>
          </a:p>
          <a:p>
            <a:endParaRPr lang="nl-NL" dirty="0">
              <a:latin typeface="Arial" pitchFamily="34" charset="0"/>
              <a:cs typeface="Arial" pitchFamily="34" charset="0"/>
            </a:endParaRPr>
          </a:p>
          <a:p>
            <a:pPr algn="l"/>
            <a:r>
              <a:rPr lang="nl-NL" sz="2800" dirty="0">
                <a:solidFill>
                  <a:schemeClr val="tx2"/>
                </a:solidFill>
                <a:latin typeface="+mj-lt"/>
                <a:cs typeface="Arial" pitchFamily="34" charset="0"/>
              </a:rPr>
              <a:t>D</a:t>
            </a:r>
            <a:r>
              <a:rPr lang="nl-NL" sz="2800" dirty="0" smtClean="0">
                <a:solidFill>
                  <a:schemeClr val="tx2"/>
                </a:solidFill>
                <a:latin typeface="+mj-lt"/>
                <a:cs typeface="Arial" pitchFamily="34" charset="0"/>
              </a:rPr>
              <a:t>oor het Ministerie van Infrastructuur en Milieu ingesteld landelijk onderzoeksproject. </a:t>
            </a:r>
            <a:endParaRPr lang="nl-NL" sz="2800" dirty="0">
              <a:solidFill>
                <a:schemeClr val="tx2"/>
              </a:solidFill>
              <a:latin typeface="+mj-lt"/>
              <a:cs typeface="Arial" pitchFamily="34" charset="0"/>
            </a:endParaRPr>
          </a:p>
          <a:p>
            <a:pPr algn="l"/>
            <a:endParaRPr lang="nl-NL" sz="2800" dirty="0" smtClean="0">
              <a:solidFill>
                <a:schemeClr val="tx2"/>
              </a:solidFill>
              <a:latin typeface="+mj-lt"/>
              <a:cs typeface="Arial" pitchFamily="34" charset="0"/>
            </a:endParaRPr>
          </a:p>
          <a:p>
            <a:pPr algn="l"/>
            <a:r>
              <a:rPr lang="nl-NL" sz="2800" b="1" dirty="0">
                <a:solidFill>
                  <a:srgbClr val="FFFF00"/>
                </a:solidFill>
                <a:latin typeface="+mj-lt"/>
                <a:cs typeface="Arial" pitchFamily="34" charset="0"/>
              </a:rPr>
              <a:t>D</a:t>
            </a:r>
            <a:r>
              <a:rPr lang="nl-NL" sz="2800" b="1" dirty="0" smtClean="0">
                <a:solidFill>
                  <a:srgbClr val="FFFF00"/>
                </a:solidFill>
                <a:latin typeface="+mj-lt"/>
                <a:cs typeface="Arial" pitchFamily="34" charset="0"/>
              </a:rPr>
              <a:t>oel</a:t>
            </a:r>
            <a:r>
              <a:rPr lang="nl-NL" sz="2800" dirty="0" smtClean="0">
                <a:solidFill>
                  <a:srgbClr val="FFFF00"/>
                </a:solidFill>
                <a:latin typeface="+mj-lt"/>
                <a:cs typeface="Arial" pitchFamily="34" charset="0"/>
              </a:rPr>
              <a:t>:</a:t>
            </a:r>
            <a:r>
              <a:rPr lang="nl-NL" sz="2800" dirty="0" smtClean="0">
                <a:solidFill>
                  <a:schemeClr val="tx2"/>
                </a:solidFill>
                <a:latin typeface="+mj-lt"/>
                <a:cs typeface="Arial" pitchFamily="34" charset="0"/>
              </a:rPr>
              <a:t> een betrouwbare en </a:t>
            </a:r>
            <a:r>
              <a:rPr lang="nl-NL" sz="2800" b="1" dirty="0" smtClean="0">
                <a:solidFill>
                  <a:schemeClr val="tx2"/>
                </a:solidFill>
                <a:latin typeface="+mj-lt"/>
                <a:cs typeface="Arial" pitchFamily="34" charset="0"/>
              </a:rPr>
              <a:t>revalidatiegerichte</a:t>
            </a:r>
            <a:r>
              <a:rPr lang="nl-NL" sz="2800" dirty="0" smtClean="0">
                <a:solidFill>
                  <a:schemeClr val="tx2"/>
                </a:solidFill>
                <a:latin typeface="+mj-lt"/>
                <a:cs typeface="Arial" pitchFamily="34" charset="0"/>
              </a:rPr>
              <a:t> </a:t>
            </a:r>
          </a:p>
          <a:p>
            <a:pPr algn="l"/>
            <a:r>
              <a:rPr lang="nl-NL" sz="2800" dirty="0" smtClean="0">
                <a:solidFill>
                  <a:schemeClr val="tx2"/>
                </a:solidFill>
                <a:latin typeface="+mj-lt"/>
                <a:cs typeface="Arial" pitchFamily="34" charset="0"/>
              </a:rPr>
              <a:t>methode ontwikkelen waarmee de rijgeschiktheid bepaald kan worden van ouderen met cognitieve stoornissen. </a:t>
            </a:r>
          </a:p>
          <a:p>
            <a:pPr algn="l"/>
            <a:endParaRPr lang="nl-NL" sz="2800" dirty="0">
              <a:solidFill>
                <a:schemeClr val="tx2"/>
              </a:solidFill>
              <a:latin typeface="+mj-lt"/>
              <a:cs typeface="Arial" pitchFamily="34" charset="0"/>
            </a:endParaRPr>
          </a:p>
          <a:p>
            <a:pPr algn="l"/>
            <a:r>
              <a:rPr lang="nl-NL" sz="2800" b="1" dirty="0" smtClean="0">
                <a:solidFill>
                  <a:srgbClr val="FFFF00"/>
                </a:solidFill>
                <a:latin typeface="+mj-lt"/>
                <a:cs typeface="Arial" pitchFamily="34" charset="0"/>
              </a:rPr>
              <a:t>Deelnemers</a:t>
            </a:r>
            <a:r>
              <a:rPr lang="nl-NL" sz="2800" dirty="0" smtClean="0">
                <a:solidFill>
                  <a:schemeClr val="tx2"/>
                </a:solidFill>
                <a:latin typeface="+mj-lt"/>
                <a:cs typeface="Arial" pitchFamily="34" charset="0"/>
              </a:rPr>
              <a:t> : Rijksuniversiteit Groningen, Universitair Medisch Centrum Groningen, Stichting </a:t>
            </a:r>
            <a:r>
              <a:rPr lang="nl-NL" sz="2800" dirty="0" err="1" smtClean="0">
                <a:solidFill>
                  <a:schemeClr val="tx2"/>
                </a:solidFill>
                <a:latin typeface="+mj-lt"/>
                <a:cs typeface="Arial" pitchFamily="34" charset="0"/>
              </a:rPr>
              <a:t>Wetenschap-pelijk</a:t>
            </a:r>
            <a:r>
              <a:rPr lang="nl-NL" sz="2800" dirty="0" smtClean="0">
                <a:solidFill>
                  <a:schemeClr val="tx2"/>
                </a:solidFill>
                <a:latin typeface="+mj-lt"/>
                <a:cs typeface="Arial" pitchFamily="34" charset="0"/>
              </a:rPr>
              <a:t> Onderzoek Verkeersveiligheid, CBR, ZuidOostZorg, Oosterlengte, VU Medisch Centrum en Universitair Medisch Centrum Maastricht</a:t>
            </a:r>
            <a:r>
              <a:rPr lang="nl-NL" sz="2800" dirty="0" smtClean="0">
                <a:latin typeface="+mj-lt"/>
                <a:cs typeface="Arial" pitchFamily="34" charset="0"/>
              </a:rPr>
              <a:t>.</a:t>
            </a:r>
            <a:endParaRPr lang="nl-NL" sz="2800" dirty="0">
              <a:latin typeface="+mj-lt"/>
              <a:cs typeface="Arial" pitchFamily="34" charset="0"/>
            </a:endParaRPr>
          </a:p>
        </p:txBody>
      </p:sp>
    </p:spTree>
    <p:extLst>
      <p:ext uri="{BB962C8B-B14F-4D97-AF65-F5344CB8AC3E}">
        <p14:creationId xmlns="" xmlns:p14="http://schemas.microsoft.com/office/powerpoint/2010/main" val="1997910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2400" y="152400"/>
            <a:ext cx="8380040" cy="1446550"/>
          </a:xfrm>
          <a:prstGeom prst="rect">
            <a:avLst/>
          </a:prstGeom>
          <a:noFill/>
        </p:spPr>
        <p:txBody>
          <a:bodyPr wrap="square" rtlCol="0">
            <a:spAutoFit/>
          </a:bodyPr>
          <a:lstStyle/>
          <a:p>
            <a:pPr algn="l"/>
            <a:r>
              <a:rPr lang="nl-NL" sz="4400" dirty="0" smtClean="0">
                <a:solidFill>
                  <a:schemeClr val="tx2"/>
                </a:solidFill>
                <a:latin typeface="+mj-lt"/>
                <a:cs typeface="Arial" pitchFamily="34" charset="0"/>
              </a:rPr>
              <a:t>Aanpak </a:t>
            </a:r>
            <a:r>
              <a:rPr lang="nl-NL" sz="4400" b="1" dirty="0" smtClean="0">
                <a:solidFill>
                  <a:schemeClr val="tx2"/>
                </a:solidFill>
                <a:latin typeface="+mj-lt"/>
                <a:cs typeface="Arial" pitchFamily="34" charset="0"/>
              </a:rPr>
              <a:t>is </a:t>
            </a:r>
            <a:r>
              <a:rPr lang="nl-NL" sz="4400" dirty="0" smtClean="0">
                <a:solidFill>
                  <a:schemeClr val="tx2"/>
                </a:solidFill>
                <a:latin typeface="+mj-lt"/>
                <a:cs typeface="Arial" pitchFamily="34" charset="0"/>
              </a:rPr>
              <a:t>gebaseerd op het UMCG </a:t>
            </a:r>
            <a:r>
              <a:rPr lang="nl-NL" sz="4400" dirty="0" smtClean="0">
                <a:solidFill>
                  <a:srgbClr val="FFFF00"/>
                </a:solidFill>
                <a:latin typeface="+mj-lt"/>
                <a:cs typeface="Arial" pitchFamily="34" charset="0"/>
              </a:rPr>
              <a:t>12DRIVE</a:t>
            </a:r>
            <a:r>
              <a:rPr lang="nl-NL" sz="4400" dirty="0" smtClean="0">
                <a:solidFill>
                  <a:schemeClr val="tx2"/>
                </a:solidFill>
                <a:latin typeface="+mj-lt"/>
                <a:cs typeface="Arial" pitchFamily="34" charset="0"/>
              </a:rPr>
              <a:t> protocol</a:t>
            </a:r>
            <a:endParaRPr lang="nl-NL" sz="4400" dirty="0">
              <a:solidFill>
                <a:schemeClr val="tx2"/>
              </a:solidFill>
              <a:latin typeface="+mj-lt"/>
              <a:cs typeface="Arial" pitchFamily="34" charset="0"/>
            </a:endParaRPr>
          </a:p>
        </p:txBody>
      </p:sp>
      <p:pic>
        <p:nvPicPr>
          <p:cNvPr id="747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1857" y="4190425"/>
            <a:ext cx="3505200" cy="2327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4230" y="3914043"/>
            <a:ext cx="2727706" cy="2880745"/>
          </a:xfrm>
          <a:prstGeom prst="rect">
            <a:avLst/>
          </a:prstGeom>
        </p:spPr>
      </p:pic>
      <p:pic>
        <p:nvPicPr>
          <p:cNvPr id="4" name="Afbeelding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29200" y="1722060"/>
            <a:ext cx="3503240" cy="2329654"/>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90600" y="1722059"/>
            <a:ext cx="2731336" cy="2068011"/>
          </a:xfrm>
          <a:prstGeom prst="rect">
            <a:avLst/>
          </a:prstGeom>
        </p:spPr>
      </p:pic>
      <p:sp>
        <p:nvSpPr>
          <p:cNvPr id="6" name="TextBox 5"/>
          <p:cNvSpPr txBox="1"/>
          <p:nvPr/>
        </p:nvSpPr>
        <p:spPr>
          <a:xfrm>
            <a:off x="395514" y="3581400"/>
            <a:ext cx="381000" cy="523220"/>
          </a:xfrm>
          <a:prstGeom prst="rect">
            <a:avLst/>
          </a:prstGeom>
          <a:noFill/>
        </p:spPr>
        <p:txBody>
          <a:bodyPr wrap="square" rtlCol="0">
            <a:spAutoFit/>
          </a:bodyPr>
          <a:lstStyle/>
          <a:p>
            <a:r>
              <a:rPr lang="nl-NL" sz="2800" b="1" dirty="0" smtClean="0"/>
              <a:t>1</a:t>
            </a:r>
            <a:endParaRPr lang="en-US" sz="2800" b="1" dirty="0"/>
          </a:p>
        </p:txBody>
      </p:sp>
      <p:sp>
        <p:nvSpPr>
          <p:cNvPr id="8" name="TextBox 7"/>
          <p:cNvSpPr txBox="1"/>
          <p:nvPr/>
        </p:nvSpPr>
        <p:spPr>
          <a:xfrm>
            <a:off x="4566409" y="2651730"/>
            <a:ext cx="381000" cy="523220"/>
          </a:xfrm>
          <a:prstGeom prst="rect">
            <a:avLst/>
          </a:prstGeom>
          <a:noFill/>
        </p:spPr>
        <p:txBody>
          <a:bodyPr wrap="square" rtlCol="0">
            <a:spAutoFit/>
          </a:bodyPr>
          <a:lstStyle/>
          <a:p>
            <a:r>
              <a:rPr lang="nl-NL" sz="2800" b="1" dirty="0" smtClean="0"/>
              <a:t>2</a:t>
            </a:r>
            <a:endParaRPr lang="en-US" sz="2800" b="1" dirty="0"/>
          </a:p>
        </p:txBody>
      </p:sp>
      <p:sp>
        <p:nvSpPr>
          <p:cNvPr id="9" name="TextBox 8"/>
          <p:cNvSpPr txBox="1"/>
          <p:nvPr/>
        </p:nvSpPr>
        <p:spPr>
          <a:xfrm>
            <a:off x="3847120" y="5119257"/>
            <a:ext cx="1371599" cy="461665"/>
          </a:xfrm>
          <a:prstGeom prst="rect">
            <a:avLst/>
          </a:prstGeom>
          <a:noFill/>
        </p:spPr>
        <p:txBody>
          <a:bodyPr wrap="square" rtlCol="0">
            <a:spAutoFit/>
          </a:bodyPr>
          <a:lstStyle/>
          <a:p>
            <a:r>
              <a:rPr lang="nl-NL" dirty="0" smtClean="0"/>
              <a:t>DRIVE</a:t>
            </a:r>
            <a:endParaRPr lang="en-US" dirty="0"/>
          </a:p>
        </p:txBody>
      </p:sp>
    </p:spTree>
    <p:extLst>
      <p:ext uri="{BB962C8B-B14F-4D97-AF65-F5344CB8AC3E}">
        <p14:creationId xmlns="" xmlns:p14="http://schemas.microsoft.com/office/powerpoint/2010/main" val="3393429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4BE2F81-0A0F-4456-A34C-8C5011FDD4C7}" type="slidenum">
              <a:rPr lang="en-US" sz="1400" smtClean="0"/>
              <a:pPr/>
              <a:t>3</a:t>
            </a:fld>
            <a:endParaRPr lang="en-US" sz="1400" smtClean="0"/>
          </a:p>
        </p:txBody>
      </p:sp>
      <p:sp>
        <p:nvSpPr>
          <p:cNvPr id="5123" name="Rectangle 2"/>
          <p:cNvSpPr>
            <a:spLocks noGrp="1" noChangeArrowheads="1"/>
          </p:cNvSpPr>
          <p:nvPr>
            <p:ph type="title"/>
          </p:nvPr>
        </p:nvSpPr>
        <p:spPr>
          <a:xfrm>
            <a:off x="381000" y="609600"/>
            <a:ext cx="8534400" cy="1143000"/>
          </a:xfrm>
        </p:spPr>
        <p:txBody>
          <a:bodyPr/>
          <a:lstStyle/>
          <a:p>
            <a:r>
              <a:rPr lang="nl-NL" sz="4400" smtClean="0"/>
              <a:t>De beste 5 voorspellers van subjectief welzijn van ouderen </a:t>
            </a:r>
            <a:r>
              <a:rPr lang="nl-NL" sz="3600" smtClean="0"/>
              <a:t>(Rybash, Roodin &amp;Hoyer, 1995</a:t>
            </a:r>
            <a:r>
              <a:rPr lang="nl-NL" sz="4400" smtClean="0"/>
              <a:t>)</a:t>
            </a:r>
            <a:endParaRPr lang="nl-NL" smtClean="0"/>
          </a:p>
        </p:txBody>
      </p:sp>
      <p:sp>
        <p:nvSpPr>
          <p:cNvPr id="5124" name="Rectangle 3"/>
          <p:cNvSpPr>
            <a:spLocks noGrp="1" noChangeArrowheads="1"/>
          </p:cNvSpPr>
          <p:nvPr>
            <p:ph type="body" idx="1"/>
          </p:nvPr>
        </p:nvSpPr>
        <p:spPr>
          <a:xfrm>
            <a:off x="755650" y="2205038"/>
            <a:ext cx="8094663" cy="4103687"/>
          </a:xfrm>
        </p:spPr>
        <p:txBody>
          <a:bodyPr/>
          <a:lstStyle/>
          <a:p>
            <a:r>
              <a:rPr lang="nl-NL" sz="3200" dirty="0" smtClean="0"/>
              <a:t>Inkomen</a:t>
            </a:r>
          </a:p>
          <a:p>
            <a:r>
              <a:rPr lang="nl-NL" sz="3200" dirty="0" smtClean="0"/>
              <a:t>Gezondheid</a:t>
            </a:r>
          </a:p>
          <a:p>
            <a:r>
              <a:rPr lang="nl-NL" sz="3200" dirty="0" smtClean="0"/>
              <a:t>Mate van sociale interactie</a:t>
            </a:r>
          </a:p>
          <a:p>
            <a:r>
              <a:rPr lang="nl-NL" sz="3200" dirty="0" smtClean="0"/>
              <a:t>Onafhankelijk wonen</a:t>
            </a:r>
          </a:p>
          <a:p>
            <a:r>
              <a:rPr lang="nl-NL" sz="3200" u="sng" dirty="0" smtClean="0"/>
              <a:t>Beschikbaarheid van vervoer</a:t>
            </a:r>
          </a:p>
          <a:p>
            <a:pPr marL="0" indent="0">
              <a:buNone/>
            </a:pPr>
            <a:r>
              <a:rPr lang="nl-NL" sz="3200" u="sng" dirty="0"/>
              <a:t> </a:t>
            </a:r>
            <a:endParaRPr lang="nl-NL"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2715" y="9026"/>
            <a:ext cx="8552657" cy="1447800"/>
          </a:xfrm>
        </p:spPr>
        <p:txBody>
          <a:bodyPr/>
          <a:lstStyle/>
          <a:p>
            <a:pPr algn="l" eaLnBrk="1" hangingPunct="1"/>
            <a:r>
              <a:rPr lang="en-US" sz="4000" dirty="0" err="1" smtClean="0"/>
              <a:t>Voorbeeld</a:t>
            </a:r>
            <a:r>
              <a:rPr lang="en-US" sz="4000" dirty="0" smtClean="0"/>
              <a:t> van </a:t>
            </a:r>
            <a:r>
              <a:rPr lang="en-US" sz="4000" dirty="0" err="1" smtClean="0"/>
              <a:t>een</a:t>
            </a:r>
            <a:r>
              <a:rPr lang="en-US" sz="4000" dirty="0" smtClean="0"/>
              <a:t> </a:t>
            </a:r>
            <a:r>
              <a:rPr lang="en-US" sz="4000" dirty="0" err="1" smtClean="0"/>
              <a:t>plaatje</a:t>
            </a:r>
            <a:r>
              <a:rPr lang="en-US" sz="4000" dirty="0" smtClean="0"/>
              <a:t> </a:t>
            </a:r>
            <a:r>
              <a:rPr lang="en-US" sz="4000" dirty="0" err="1" smtClean="0"/>
              <a:t>uit</a:t>
            </a:r>
            <a:r>
              <a:rPr lang="en-US" sz="4000" dirty="0" smtClean="0"/>
              <a:t> de test </a:t>
            </a:r>
            <a:r>
              <a:rPr lang="en-US" sz="4000" dirty="0" err="1" smtClean="0"/>
              <a:t>voor</a:t>
            </a:r>
            <a:r>
              <a:rPr lang="en-US" sz="4000" dirty="0" smtClean="0"/>
              <a:t> </a:t>
            </a:r>
            <a:r>
              <a:rPr lang="en-US" sz="4000" dirty="0" err="1" smtClean="0"/>
              <a:t>gevaarherkenning</a:t>
            </a:r>
            <a:r>
              <a:rPr lang="en-US" sz="4000" dirty="0" smtClean="0"/>
              <a:t> (</a:t>
            </a:r>
            <a:r>
              <a:rPr lang="en-US" sz="4000" dirty="0" err="1" smtClean="0"/>
              <a:t>Vlakveld</a:t>
            </a:r>
            <a:r>
              <a:rPr lang="en-US" sz="4000" dirty="0" smtClean="0"/>
              <a:t>, SWOV) </a:t>
            </a:r>
          </a:p>
        </p:txBody>
      </p:sp>
      <p:pic>
        <p:nvPicPr>
          <p:cNvPr id="16389" name="Picture 5" descr="007"/>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685800" y="1572261"/>
            <a:ext cx="7883205" cy="452373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6390" name="Text Box 6"/>
          <p:cNvSpPr txBox="1">
            <a:spLocks noChangeArrowheads="1"/>
          </p:cNvSpPr>
          <p:nvPr/>
        </p:nvSpPr>
        <p:spPr bwMode="auto">
          <a:xfrm>
            <a:off x="468313" y="6202363"/>
            <a:ext cx="79200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Verdana" pitchFamily="34" charset="0"/>
              </a:defRPr>
            </a:lvl1pPr>
            <a:lvl2pPr marL="742950" indent="-285750" eaLnBrk="0" hangingPunct="0">
              <a:defRPr sz="4000">
                <a:solidFill>
                  <a:schemeClr val="tx1"/>
                </a:solidFill>
                <a:latin typeface="Verdana" pitchFamily="34" charset="0"/>
              </a:defRPr>
            </a:lvl2pPr>
            <a:lvl3pPr marL="1143000" indent="-228600" eaLnBrk="0" hangingPunct="0">
              <a:defRPr sz="4000">
                <a:solidFill>
                  <a:schemeClr val="tx1"/>
                </a:solidFill>
                <a:latin typeface="Verdana" pitchFamily="34" charset="0"/>
              </a:defRPr>
            </a:lvl3pPr>
            <a:lvl4pPr marL="1600200" indent="-228600" eaLnBrk="0" hangingPunct="0">
              <a:defRPr sz="4000">
                <a:solidFill>
                  <a:schemeClr val="tx1"/>
                </a:solidFill>
                <a:latin typeface="Verdana" pitchFamily="34" charset="0"/>
              </a:defRPr>
            </a:lvl4pPr>
            <a:lvl5pPr marL="2057400" indent="-228600" eaLnBrk="0" hangingPunct="0">
              <a:defRPr sz="4000">
                <a:solidFill>
                  <a:schemeClr val="tx1"/>
                </a:solidFill>
                <a:latin typeface="Verdana" pitchFamily="34" charset="0"/>
              </a:defRPr>
            </a:lvl5pPr>
            <a:lvl6pPr marL="2514600" indent="-228600" eaLnBrk="0" fontAlgn="base" hangingPunct="0">
              <a:spcBef>
                <a:spcPct val="0"/>
              </a:spcBef>
              <a:spcAft>
                <a:spcPct val="0"/>
              </a:spcAft>
              <a:defRPr sz="4000">
                <a:solidFill>
                  <a:schemeClr val="tx1"/>
                </a:solidFill>
                <a:latin typeface="Verdana" pitchFamily="34" charset="0"/>
              </a:defRPr>
            </a:lvl6pPr>
            <a:lvl7pPr marL="2971800" indent="-228600" eaLnBrk="0" fontAlgn="base" hangingPunct="0">
              <a:spcBef>
                <a:spcPct val="0"/>
              </a:spcBef>
              <a:spcAft>
                <a:spcPct val="0"/>
              </a:spcAft>
              <a:defRPr sz="4000">
                <a:solidFill>
                  <a:schemeClr val="tx1"/>
                </a:solidFill>
                <a:latin typeface="Verdana" pitchFamily="34" charset="0"/>
              </a:defRPr>
            </a:lvl7pPr>
            <a:lvl8pPr marL="3429000" indent="-228600" eaLnBrk="0" fontAlgn="base" hangingPunct="0">
              <a:spcBef>
                <a:spcPct val="0"/>
              </a:spcBef>
              <a:spcAft>
                <a:spcPct val="0"/>
              </a:spcAft>
              <a:defRPr sz="4000">
                <a:solidFill>
                  <a:schemeClr val="tx1"/>
                </a:solidFill>
                <a:latin typeface="Verdana" pitchFamily="34" charset="0"/>
              </a:defRPr>
            </a:lvl8pPr>
            <a:lvl9pPr marL="3886200" indent="-228600" eaLnBrk="0" fontAlgn="base" hangingPunct="0">
              <a:spcBef>
                <a:spcPct val="0"/>
              </a:spcBef>
              <a:spcAft>
                <a:spcPct val="0"/>
              </a:spcAft>
              <a:defRPr sz="4000">
                <a:solidFill>
                  <a:schemeClr val="tx1"/>
                </a:solidFill>
                <a:latin typeface="Verdana" pitchFamily="34" charset="0"/>
              </a:defRPr>
            </a:lvl9pPr>
          </a:lstStyle>
          <a:p>
            <a:pPr eaLnBrk="1" hangingPunct="1">
              <a:spcBef>
                <a:spcPct val="50000"/>
              </a:spcBef>
            </a:pPr>
            <a:r>
              <a:rPr lang="nl-NL" sz="2400"/>
              <a:t>Niets doen 		Gas los		</a:t>
            </a:r>
            <a:r>
              <a:rPr lang="nl-NL" sz="2400">
                <a:solidFill>
                  <a:srgbClr val="FF0000"/>
                </a:solidFill>
              </a:rPr>
              <a:t>Remmen</a:t>
            </a:r>
            <a:endParaRPr lang="en-US" sz="2400">
              <a:solidFill>
                <a:srgbClr val="FF0000"/>
              </a:solidFill>
            </a:endParaRPr>
          </a:p>
        </p:txBody>
      </p:sp>
    </p:spTree>
    <p:extLst>
      <p:ext uri="{BB962C8B-B14F-4D97-AF65-F5344CB8AC3E}">
        <p14:creationId xmlns="" xmlns:p14="http://schemas.microsoft.com/office/powerpoint/2010/main" val="3042419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504" y="188640"/>
            <a:ext cx="9036496" cy="1224136"/>
          </a:xfrm>
        </p:spPr>
        <p:txBody>
          <a:bodyPr/>
          <a:lstStyle/>
          <a:p>
            <a:r>
              <a:rPr lang="nl-NL" sz="4400" dirty="0" smtClean="0">
                <a:latin typeface="Arial" charset="0"/>
              </a:rPr>
              <a:t>Beoordeling en verbetering van rijgeschiktheid in de toekomst</a:t>
            </a:r>
          </a:p>
        </p:txBody>
      </p:sp>
      <p:sp>
        <p:nvSpPr>
          <p:cNvPr id="36867" name="Rectangle 3"/>
          <p:cNvSpPr>
            <a:spLocks noGrp="1" noChangeArrowheads="1"/>
          </p:cNvSpPr>
          <p:nvPr>
            <p:ph type="body" idx="1"/>
          </p:nvPr>
        </p:nvSpPr>
        <p:spPr>
          <a:xfrm>
            <a:off x="323528" y="1412776"/>
            <a:ext cx="8651304" cy="4996408"/>
          </a:xfrm>
        </p:spPr>
        <p:txBody>
          <a:bodyPr/>
          <a:lstStyle/>
          <a:p>
            <a:r>
              <a:rPr lang="nl-NL" sz="2400" b="1" dirty="0" smtClean="0">
                <a:latin typeface="Arial" charset="0"/>
              </a:rPr>
              <a:t>Mobiliteitscentra</a:t>
            </a:r>
            <a:r>
              <a:rPr lang="nl-NL" sz="2400" dirty="0" smtClean="0">
                <a:latin typeface="Arial" charset="0"/>
              </a:rPr>
              <a:t>: Onderzoek rijgeschiktheid onderdeel van gezondheidszorg (1½ lijns-centrum; in Drachten: </a:t>
            </a:r>
            <a:r>
              <a:rPr lang="nl-NL" sz="2400" dirty="0" err="1" smtClean="0">
                <a:latin typeface="Arial" charset="0"/>
              </a:rPr>
              <a:t>Sûnenz</a:t>
            </a:r>
            <a:r>
              <a:rPr lang="nl-NL" sz="2400" dirty="0" smtClean="0">
                <a:latin typeface="Arial" charset="0"/>
              </a:rPr>
              <a:t>)</a:t>
            </a:r>
          </a:p>
          <a:p>
            <a:pPr lvl="1"/>
            <a:r>
              <a:rPr lang="nl-NL" sz="2400" dirty="0">
                <a:latin typeface="Arial" charset="0"/>
              </a:rPr>
              <a:t>Adviseren </a:t>
            </a:r>
            <a:r>
              <a:rPr lang="nl-NL" sz="2400" dirty="0" smtClean="0">
                <a:latin typeface="Arial" charset="0"/>
              </a:rPr>
              <a:t>over en n.a.v.  </a:t>
            </a:r>
            <a:r>
              <a:rPr lang="nl-NL" sz="2400" dirty="0">
                <a:latin typeface="Arial" charset="0"/>
              </a:rPr>
              <a:t>melding bij het CBR </a:t>
            </a:r>
            <a:endParaRPr lang="nl-NL" sz="2400" dirty="0" smtClean="0">
              <a:latin typeface="Arial" charset="0"/>
            </a:endParaRPr>
          </a:p>
          <a:p>
            <a:pPr lvl="1"/>
            <a:r>
              <a:rPr lang="nl-NL" sz="2400" dirty="0" smtClean="0">
                <a:latin typeface="Arial" charset="0"/>
              </a:rPr>
              <a:t>Adviseren over en verwijzen naar revalidatie- en training voor mensen met functiebeperkingen.</a:t>
            </a:r>
          </a:p>
          <a:p>
            <a:pPr lvl="2"/>
            <a:r>
              <a:rPr lang="nl-NL" dirty="0" smtClean="0">
                <a:latin typeface="Arial" charset="0"/>
              </a:rPr>
              <a:t>“</a:t>
            </a:r>
            <a:r>
              <a:rPr lang="nl-NL" dirty="0" err="1" smtClean="0">
                <a:latin typeface="Arial" charset="0"/>
              </a:rPr>
              <a:t>Calibratie</a:t>
            </a:r>
            <a:r>
              <a:rPr lang="nl-NL" dirty="0" smtClean="0">
                <a:latin typeface="Arial" charset="0"/>
              </a:rPr>
              <a:t>” (</a:t>
            </a:r>
            <a:r>
              <a:rPr lang="nl-NL" b="1" dirty="0" smtClean="0">
                <a:latin typeface="Arial" charset="0"/>
              </a:rPr>
              <a:t>voorbeeld BROEM-ritten VVN</a:t>
            </a:r>
            <a:r>
              <a:rPr lang="nl-NL" dirty="0" smtClean="0">
                <a:latin typeface="Arial" charset="0"/>
              </a:rPr>
              <a:t>)</a:t>
            </a:r>
          </a:p>
          <a:p>
            <a:pPr lvl="2"/>
            <a:r>
              <a:rPr lang="nl-NL" dirty="0" smtClean="0">
                <a:latin typeface="Arial" charset="0"/>
              </a:rPr>
              <a:t>Gestandaardiseerde  testritten op de weg en in simulator bij rijeducatie en vaardigheidstraining 	</a:t>
            </a:r>
          </a:p>
          <a:p>
            <a:pPr lvl="1"/>
            <a:r>
              <a:rPr lang="nl-NL" sz="2400" dirty="0" smtClean="0">
                <a:latin typeface="Arial" charset="0"/>
              </a:rPr>
              <a:t>Advies over mogelijkheden van Intelligente bestuurdersondersteuning bij ouderen </a:t>
            </a:r>
          </a:p>
          <a:p>
            <a:pPr lvl="1"/>
            <a:r>
              <a:rPr lang="nl-NL" sz="2400" dirty="0" smtClean="0">
                <a:latin typeface="Arial" charset="0"/>
              </a:rPr>
              <a:t>Hoe verder zonder auto? </a:t>
            </a:r>
          </a:p>
          <a:p>
            <a:pPr lvl="2"/>
            <a:r>
              <a:rPr lang="nl-NL" sz="2000" dirty="0" smtClean="0">
                <a:latin typeface="Arial" charset="0"/>
              </a:rPr>
              <a:t>Openbaar vervoer, speciaal vervoer, brommobiel, scootmobiel? </a:t>
            </a:r>
          </a:p>
          <a:p>
            <a:pPr lvl="2"/>
            <a:r>
              <a:rPr lang="nl-NL" sz="2000" dirty="0" smtClean="0">
                <a:latin typeface="Arial" charset="0"/>
              </a:rPr>
              <a:t>Veranderde rol mantelzorger; Verliesverwerking </a:t>
            </a:r>
          </a:p>
        </p:txBody>
      </p:sp>
    </p:spTree>
    <p:extLst>
      <p:ext uri="{BB962C8B-B14F-4D97-AF65-F5344CB8AC3E}">
        <p14:creationId xmlns="" xmlns:p14="http://schemas.microsoft.com/office/powerpoint/2010/main" val="1011819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f600itm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188" y="1676400"/>
            <a:ext cx="7993062" cy="4810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611188" y="5734050"/>
            <a:ext cx="6172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a:solidFill>
                  <a:srgbClr val="EAEAEA"/>
                </a:solidFill>
                <a:latin typeface="Magneto" pitchFamily="82" charset="0"/>
              </a:rPr>
              <a:t>Safe mobility for young and old</a:t>
            </a:r>
          </a:p>
        </p:txBody>
      </p:sp>
      <p:sp>
        <p:nvSpPr>
          <p:cNvPr id="2052" name="Text Box 5"/>
          <p:cNvSpPr txBox="1">
            <a:spLocks noChangeArrowheads="1"/>
          </p:cNvSpPr>
          <p:nvPr/>
        </p:nvSpPr>
        <p:spPr bwMode="auto">
          <a:xfrm>
            <a:off x="395288" y="188913"/>
            <a:ext cx="8208962"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nl-NL" sz="3200" b="1" kern="0" dirty="0">
                <a:solidFill>
                  <a:srgbClr val="FFFFFF"/>
                </a:solidFill>
                <a:latin typeface="Arial" charset="0"/>
                <a:ea typeface="+mj-ea"/>
                <a:cs typeface="+mj-cs"/>
              </a:rPr>
              <a:t>Intelligente systemen die de bestuurder adviseren en zo nodig ingrijpen</a:t>
            </a:r>
            <a:endParaRPr lang="en-US" sz="3200" dirty="0">
              <a:latin typeface="Arial" charset="0"/>
            </a:endParaRPr>
          </a:p>
        </p:txBody>
      </p:sp>
      <p:pic>
        <p:nvPicPr>
          <p:cNvPr id="2054"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92500" y="2057400"/>
            <a:ext cx="1447800"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1971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927" y="1052736"/>
            <a:ext cx="8229600" cy="1143000"/>
          </a:xfrm>
        </p:spPr>
        <p:txBody>
          <a:bodyPr/>
          <a:lstStyle/>
          <a:p>
            <a:r>
              <a:rPr lang="nl-NL" dirty="0" err="1" smtClean="0"/>
              <a:t>Can</a:t>
            </a:r>
            <a:r>
              <a:rPr lang="nl-NL" dirty="0" smtClean="0"/>
              <a:t> ADAS systems </a:t>
            </a:r>
            <a:r>
              <a:rPr lang="nl-NL" dirty="0" err="1" smtClean="0"/>
              <a:t>compensate</a:t>
            </a:r>
            <a:r>
              <a:rPr lang="nl-NL" dirty="0" smtClean="0"/>
              <a:t> </a:t>
            </a:r>
            <a:r>
              <a:rPr lang="nl-NL" dirty="0" err="1" smtClean="0"/>
              <a:t>for</a:t>
            </a:r>
            <a:r>
              <a:rPr lang="nl-NL" dirty="0" smtClean="0"/>
              <a:t> direct </a:t>
            </a:r>
            <a:r>
              <a:rPr lang="nl-NL" dirty="0" err="1" smtClean="0"/>
              <a:t>and</a:t>
            </a:r>
            <a:r>
              <a:rPr lang="nl-NL" dirty="0" smtClean="0"/>
              <a:t> indirect </a:t>
            </a:r>
            <a:r>
              <a:rPr lang="nl-NL" dirty="0" err="1" smtClean="0"/>
              <a:t>effects</a:t>
            </a:r>
            <a:r>
              <a:rPr lang="nl-NL" dirty="0" smtClean="0"/>
              <a:t>? </a:t>
            </a:r>
            <a:endParaRPr lang="en-GB" dirty="0"/>
          </a:p>
        </p:txBody>
      </p:sp>
      <p:pic>
        <p:nvPicPr>
          <p:cNvPr id="4" name="Tijdelijke aanduiding voor inhoud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582" y="2708920"/>
            <a:ext cx="4453418" cy="3528504"/>
          </a:xfrm>
        </p:spPr>
      </p:pic>
      <p:sp>
        <p:nvSpPr>
          <p:cNvPr id="5" name="Rechthoek 4"/>
          <p:cNvSpPr/>
          <p:nvPr/>
        </p:nvSpPr>
        <p:spPr>
          <a:xfrm>
            <a:off x="4704938" y="5085185"/>
            <a:ext cx="4572000" cy="830997"/>
          </a:xfrm>
          <a:prstGeom prst="rect">
            <a:avLst/>
          </a:prstGeom>
        </p:spPr>
        <p:txBody>
          <a:bodyPr>
            <a:spAutoFit/>
          </a:bodyPr>
          <a:lstStyle/>
          <a:p>
            <a:r>
              <a:rPr lang="en-GB" dirty="0">
                <a:hlinkClick r:id="rId3"/>
              </a:rPr>
              <a:t>http://www.youtube.com/watch?v=KrH27x7tamc</a:t>
            </a:r>
            <a:endParaRPr lang="en-GB" dirty="0"/>
          </a:p>
        </p:txBody>
      </p:sp>
      <p:pic>
        <p:nvPicPr>
          <p:cNvPr id="6" name="Afbeelding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37876" y="2677802"/>
            <a:ext cx="3968214" cy="2407383"/>
          </a:xfrm>
          <a:prstGeom prst="rect">
            <a:avLst/>
          </a:prstGeom>
        </p:spPr>
      </p:pic>
    </p:spTree>
    <p:extLst>
      <p:ext uri="{BB962C8B-B14F-4D97-AF65-F5344CB8AC3E}">
        <p14:creationId xmlns="" xmlns:p14="http://schemas.microsoft.com/office/powerpoint/2010/main" val="3384452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3F44C5DE-0A30-4E3D-9626-B6E658F8D203}" type="slidenum">
              <a:rPr lang="en-US" sz="1400" smtClean="0"/>
              <a:pPr/>
              <a:t>34</a:t>
            </a:fld>
            <a:endParaRPr lang="en-US" sz="1400" smtClean="0"/>
          </a:p>
        </p:txBody>
      </p:sp>
      <p:sp>
        <p:nvSpPr>
          <p:cNvPr id="25603" name="Rectangle 2"/>
          <p:cNvSpPr>
            <a:spLocks noGrp="1" noChangeArrowheads="1"/>
          </p:cNvSpPr>
          <p:nvPr>
            <p:ph type="title"/>
          </p:nvPr>
        </p:nvSpPr>
        <p:spPr>
          <a:xfrm flipH="1">
            <a:off x="179512" y="116632"/>
            <a:ext cx="8375848" cy="1112168"/>
          </a:xfrm>
          <a:noFill/>
        </p:spPr>
        <p:txBody>
          <a:bodyPr/>
          <a:lstStyle/>
          <a:p>
            <a:r>
              <a:rPr lang="en-US" dirty="0" err="1" smtClean="0"/>
              <a:t>Conclusies</a:t>
            </a:r>
            <a:endParaRPr lang="en-US" sz="4400" dirty="0" smtClean="0"/>
          </a:p>
        </p:txBody>
      </p:sp>
      <p:sp>
        <p:nvSpPr>
          <p:cNvPr id="25604" name="Rectangle 3"/>
          <p:cNvSpPr>
            <a:spLocks noGrp="1" noChangeArrowheads="1"/>
          </p:cNvSpPr>
          <p:nvPr>
            <p:ph type="body" idx="1"/>
          </p:nvPr>
        </p:nvSpPr>
        <p:spPr>
          <a:xfrm>
            <a:off x="179512" y="1124744"/>
            <a:ext cx="8659688" cy="5064224"/>
          </a:xfrm>
          <a:noFill/>
        </p:spPr>
        <p:txBody>
          <a:bodyPr/>
          <a:lstStyle/>
          <a:p>
            <a:r>
              <a:rPr lang="en-US" sz="2400" dirty="0" err="1" smtClean="0"/>
              <a:t>Zelfstandige</a:t>
            </a:r>
            <a:r>
              <a:rPr lang="en-US" sz="2400" dirty="0" smtClean="0"/>
              <a:t> </a:t>
            </a:r>
            <a:r>
              <a:rPr lang="en-US" sz="2400" dirty="0" err="1" smtClean="0"/>
              <a:t>verkeerdeelname</a:t>
            </a:r>
            <a:r>
              <a:rPr lang="en-US" sz="2400" dirty="0" smtClean="0"/>
              <a:t> </a:t>
            </a:r>
            <a:r>
              <a:rPr lang="en-US" sz="2400" dirty="0" err="1" smtClean="0"/>
              <a:t>te</a:t>
            </a:r>
            <a:r>
              <a:rPr lang="en-US" sz="2400" dirty="0" smtClean="0"/>
              <a:t> </a:t>
            </a:r>
            <a:r>
              <a:rPr lang="en-US" sz="2400" dirty="0" err="1" smtClean="0"/>
              <a:t>voet</a:t>
            </a:r>
            <a:r>
              <a:rPr lang="en-US" sz="2400" dirty="0" smtClean="0"/>
              <a:t>, op de </a:t>
            </a:r>
            <a:r>
              <a:rPr lang="en-US" sz="2400" dirty="0" err="1" smtClean="0"/>
              <a:t>fiets</a:t>
            </a:r>
            <a:r>
              <a:rPr lang="en-US" sz="2400" dirty="0" smtClean="0"/>
              <a:t> en in de auto, is erg </a:t>
            </a:r>
            <a:r>
              <a:rPr lang="en-US" sz="2400" dirty="0" err="1" smtClean="0"/>
              <a:t>belangrijk</a:t>
            </a:r>
            <a:r>
              <a:rPr lang="en-US" sz="2400" dirty="0" smtClean="0"/>
              <a:t> </a:t>
            </a:r>
            <a:r>
              <a:rPr lang="en-US" sz="2400" dirty="0" err="1" smtClean="0"/>
              <a:t>voor</a:t>
            </a:r>
            <a:r>
              <a:rPr lang="en-US" sz="2400" dirty="0" smtClean="0"/>
              <a:t> de </a:t>
            </a:r>
            <a:r>
              <a:rPr lang="en-US" sz="2400" dirty="0" err="1" smtClean="0"/>
              <a:t>onafhankelijkheid</a:t>
            </a:r>
            <a:r>
              <a:rPr lang="en-US" sz="2400" dirty="0" smtClean="0"/>
              <a:t> en het </a:t>
            </a:r>
            <a:r>
              <a:rPr lang="en-US" sz="2400" dirty="0" err="1" smtClean="0"/>
              <a:t>welbevinden</a:t>
            </a:r>
            <a:r>
              <a:rPr lang="en-US" sz="2400" dirty="0" smtClean="0"/>
              <a:t> van </a:t>
            </a:r>
            <a:r>
              <a:rPr lang="en-US" sz="2400" dirty="0" err="1" smtClean="0"/>
              <a:t>ouderen</a:t>
            </a:r>
            <a:r>
              <a:rPr lang="en-US" sz="2400" dirty="0" smtClean="0"/>
              <a:t>.</a:t>
            </a:r>
          </a:p>
          <a:p>
            <a:r>
              <a:rPr lang="en-US" sz="2400" dirty="0" err="1" smtClean="0"/>
              <a:t>Kernproblemen</a:t>
            </a:r>
            <a:r>
              <a:rPr lang="en-US" sz="2400" dirty="0" smtClean="0"/>
              <a:t> </a:t>
            </a:r>
            <a:r>
              <a:rPr lang="en-US" sz="2400" dirty="0" err="1" smtClean="0"/>
              <a:t>zijn</a:t>
            </a:r>
            <a:r>
              <a:rPr lang="en-US" sz="2400" dirty="0" smtClean="0"/>
              <a:t> </a:t>
            </a:r>
            <a:r>
              <a:rPr lang="en-US" sz="2400" dirty="0" err="1" smtClean="0"/>
              <a:t>lichamelijke</a:t>
            </a:r>
            <a:r>
              <a:rPr lang="en-US" sz="2400" dirty="0" smtClean="0"/>
              <a:t> </a:t>
            </a:r>
            <a:r>
              <a:rPr lang="en-US" sz="2400" dirty="0" err="1" smtClean="0"/>
              <a:t>kwetsbaarheid</a:t>
            </a:r>
            <a:r>
              <a:rPr lang="en-US" sz="2400" dirty="0" smtClean="0"/>
              <a:t>, </a:t>
            </a:r>
            <a:r>
              <a:rPr lang="en-US" sz="2400" dirty="0" err="1" smtClean="0"/>
              <a:t>mentale</a:t>
            </a:r>
            <a:r>
              <a:rPr lang="en-US" sz="2400" dirty="0" smtClean="0"/>
              <a:t> </a:t>
            </a:r>
            <a:r>
              <a:rPr lang="en-US" sz="2400" dirty="0" err="1" smtClean="0"/>
              <a:t>snelheid</a:t>
            </a:r>
            <a:r>
              <a:rPr lang="en-US" sz="2400" dirty="0" smtClean="0"/>
              <a:t> en </a:t>
            </a:r>
            <a:r>
              <a:rPr lang="en-US" sz="2400" dirty="0" err="1" smtClean="0"/>
              <a:t>verdeelde</a:t>
            </a:r>
            <a:r>
              <a:rPr lang="en-US" sz="2400" dirty="0" smtClean="0"/>
              <a:t> </a:t>
            </a:r>
            <a:r>
              <a:rPr lang="en-US" sz="2400" dirty="0" err="1" smtClean="0"/>
              <a:t>aandacht</a:t>
            </a:r>
            <a:r>
              <a:rPr lang="en-US" sz="2400" dirty="0" smtClean="0"/>
              <a:t> </a:t>
            </a:r>
          </a:p>
          <a:p>
            <a:r>
              <a:rPr lang="en-US" sz="2400" dirty="0" smtClean="0"/>
              <a:t>De </a:t>
            </a:r>
            <a:r>
              <a:rPr lang="en-US" sz="2400" dirty="0" err="1" smtClean="0"/>
              <a:t>moeilijkheid</a:t>
            </a:r>
            <a:r>
              <a:rPr lang="en-US" sz="2400" dirty="0" smtClean="0"/>
              <a:t> van </a:t>
            </a:r>
            <a:r>
              <a:rPr lang="en-US" sz="2400" dirty="0" err="1" smtClean="0"/>
              <a:t>verkeersdeelname</a:t>
            </a:r>
            <a:r>
              <a:rPr lang="en-US" sz="2400" dirty="0" smtClean="0"/>
              <a:t> </a:t>
            </a:r>
            <a:r>
              <a:rPr lang="en-US" sz="2400" dirty="0" err="1" smtClean="0"/>
              <a:t>heb</a:t>
            </a:r>
            <a:r>
              <a:rPr lang="en-US" sz="2400" dirty="0" smtClean="0"/>
              <a:t> je </a:t>
            </a:r>
            <a:r>
              <a:rPr lang="en-US" sz="2400" dirty="0" err="1" smtClean="0"/>
              <a:t>grotendeels</a:t>
            </a:r>
            <a:r>
              <a:rPr lang="en-US" sz="2400" dirty="0" smtClean="0"/>
              <a:t> </a:t>
            </a:r>
            <a:r>
              <a:rPr lang="en-US" sz="2400" dirty="0" err="1" smtClean="0"/>
              <a:t>zelf</a:t>
            </a:r>
            <a:r>
              <a:rPr lang="en-US" sz="2400" dirty="0" smtClean="0"/>
              <a:t> </a:t>
            </a:r>
            <a:r>
              <a:rPr lang="en-US" sz="2400" dirty="0" err="1" smtClean="0"/>
              <a:t>onder</a:t>
            </a:r>
            <a:r>
              <a:rPr lang="en-US" sz="2400" dirty="0" smtClean="0"/>
              <a:t> </a:t>
            </a:r>
            <a:r>
              <a:rPr lang="en-US" sz="2400" dirty="0" err="1" smtClean="0"/>
              <a:t>controle</a:t>
            </a:r>
            <a:r>
              <a:rPr lang="en-US" sz="2400" dirty="0" smtClean="0"/>
              <a:t>: </a:t>
            </a:r>
            <a:r>
              <a:rPr lang="en-US" sz="2400" dirty="0" err="1" smtClean="0"/>
              <a:t>veel</a:t>
            </a:r>
            <a:r>
              <a:rPr lang="en-US" sz="2400" dirty="0" smtClean="0"/>
              <a:t> </a:t>
            </a:r>
            <a:r>
              <a:rPr lang="en-US" sz="2400" dirty="0" err="1" smtClean="0"/>
              <a:t>compensatiemogelijkheden</a:t>
            </a:r>
            <a:r>
              <a:rPr lang="en-US" sz="2400" dirty="0" smtClean="0"/>
              <a:t>  </a:t>
            </a:r>
          </a:p>
          <a:p>
            <a:r>
              <a:rPr lang="en-US" sz="2400" b="1" dirty="0" err="1" smtClean="0"/>
              <a:t>Voorlichting</a:t>
            </a:r>
            <a:r>
              <a:rPr lang="en-US" sz="2400" b="1" dirty="0" smtClean="0"/>
              <a:t> , training en </a:t>
            </a:r>
            <a:r>
              <a:rPr lang="en-US" sz="2400" b="1" dirty="0" err="1" smtClean="0"/>
              <a:t>technologie</a:t>
            </a:r>
            <a:r>
              <a:rPr lang="en-US" sz="2400" b="1" dirty="0" smtClean="0"/>
              <a:t> </a:t>
            </a:r>
            <a:r>
              <a:rPr lang="en-US" sz="2400" b="1" dirty="0" err="1" smtClean="0"/>
              <a:t>kunnen</a:t>
            </a:r>
            <a:r>
              <a:rPr lang="en-US" sz="2400" b="1" dirty="0" smtClean="0"/>
              <a:t> de </a:t>
            </a:r>
            <a:r>
              <a:rPr lang="en-US" sz="2400" b="1" dirty="0" err="1" smtClean="0"/>
              <a:t>mogelijkheden</a:t>
            </a:r>
            <a:r>
              <a:rPr lang="en-US" sz="2400" b="1" dirty="0" smtClean="0"/>
              <a:t> </a:t>
            </a:r>
            <a:r>
              <a:rPr lang="en-US" sz="2400" b="1" dirty="0" err="1" smtClean="0"/>
              <a:t>voor</a:t>
            </a:r>
            <a:r>
              <a:rPr lang="en-US" sz="2400" b="1" dirty="0" smtClean="0"/>
              <a:t> </a:t>
            </a:r>
            <a:r>
              <a:rPr lang="en-US" sz="2400" b="1" dirty="0" err="1" smtClean="0"/>
              <a:t>compensatie</a:t>
            </a:r>
            <a:r>
              <a:rPr lang="en-US" sz="2400" b="1" dirty="0" smtClean="0"/>
              <a:t> </a:t>
            </a:r>
            <a:r>
              <a:rPr lang="en-US" sz="2400" b="1" dirty="0" err="1" smtClean="0"/>
              <a:t>aanzienlijk</a:t>
            </a:r>
            <a:r>
              <a:rPr lang="en-US" sz="2400" b="1" dirty="0" smtClean="0"/>
              <a:t> </a:t>
            </a:r>
            <a:r>
              <a:rPr lang="en-US" sz="2400" b="1" dirty="0" err="1" smtClean="0"/>
              <a:t>vergroten</a:t>
            </a:r>
            <a:r>
              <a:rPr lang="en-US" sz="2400" b="1" dirty="0" smtClean="0"/>
              <a:t>.  </a:t>
            </a:r>
          </a:p>
          <a:p>
            <a:r>
              <a:rPr lang="nl-NL" sz="2400" b="1" dirty="0" smtClean="0"/>
              <a:t>Meer aandacht voor het langzaam verkeer, zowel in wetenschappelijk onderzoek als in de praktijkvelden</a:t>
            </a:r>
          </a:p>
          <a:p>
            <a:r>
              <a:rPr lang="nl-NL" sz="2400" dirty="0" smtClean="0"/>
              <a:t> “Keuren” van oudere chauffeurs is niet het antwoord, behalve in risicogroepen en dan nog moet de keuring revalidatiegericht zijn -&gt; </a:t>
            </a:r>
            <a:r>
              <a:rPr lang="nl-NL" sz="2400" b="1" dirty="0" smtClean="0"/>
              <a:t>Mobiliteitscentra </a:t>
            </a:r>
          </a:p>
          <a:p>
            <a:endParaRPr lang="en-US" sz="2400" dirty="0" smtClean="0"/>
          </a:p>
          <a:p>
            <a:endParaRPr lang="en-US" sz="1400" dirty="0" smtClean="0"/>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Stellingen</a:t>
            </a:r>
            <a:endParaRPr lang="nl-NL" dirty="0"/>
          </a:p>
        </p:txBody>
      </p:sp>
      <p:sp>
        <p:nvSpPr>
          <p:cNvPr id="3" name="Tijdelijke aanduiding voor inhoud 2"/>
          <p:cNvSpPr>
            <a:spLocks noGrp="1"/>
          </p:cNvSpPr>
          <p:nvPr>
            <p:ph idx="1"/>
          </p:nvPr>
        </p:nvSpPr>
        <p:spPr>
          <a:xfrm>
            <a:off x="381000" y="1772816"/>
            <a:ext cx="8382000" cy="4823941"/>
          </a:xfrm>
        </p:spPr>
        <p:txBody>
          <a:bodyPr/>
          <a:lstStyle/>
          <a:p>
            <a:r>
              <a:rPr lang="nl-NL" dirty="0" smtClean="0"/>
              <a:t>De leeftijdskeuring van de rijgeschiktheid moet worden afgeschaft.</a:t>
            </a:r>
          </a:p>
          <a:p>
            <a:r>
              <a:rPr lang="nl-NL" dirty="0" smtClean="0"/>
              <a:t>Er moet er een multidisciplinair onderzoek van de rijgeschiktheid komen bij risicogroepen gevormd op grond van medische diagnose en ernst van de aandoening. </a:t>
            </a:r>
          </a:p>
          <a:p>
            <a:r>
              <a:rPr lang="nl-NL" dirty="0" smtClean="0"/>
              <a:t>Valhelmen moeten worden verplicht gesteld voor alle bestuurders en passagiers van tweewielers en </a:t>
            </a:r>
            <a:r>
              <a:rPr lang="nl-NL" dirty="0" err="1" smtClean="0"/>
              <a:t>scootmobielen</a:t>
            </a:r>
            <a:endParaRPr lang="nl-NL" dirty="0"/>
          </a:p>
        </p:txBody>
      </p:sp>
      <p:sp>
        <p:nvSpPr>
          <p:cNvPr id="4" name="Tijdelijke aanduiding voor dianummer 3"/>
          <p:cNvSpPr>
            <a:spLocks noGrp="1"/>
          </p:cNvSpPr>
          <p:nvPr>
            <p:ph type="sldNum" sz="quarter" idx="11"/>
          </p:nvPr>
        </p:nvSpPr>
        <p:spPr/>
        <p:txBody>
          <a:bodyPr/>
          <a:lstStyle/>
          <a:p>
            <a:pPr>
              <a:defRPr/>
            </a:pPr>
            <a:fld id="{E8CD205E-5D2A-4E3B-B68D-191EA57718CC}" type="slidenum">
              <a:rPr lang="en-US" smtClean="0"/>
              <a:pPr>
                <a:defRPr/>
              </a:pPr>
              <a:t>35</a:t>
            </a:fld>
            <a:endParaRPr lang="en-US"/>
          </a:p>
        </p:txBody>
      </p:sp>
    </p:spTree>
    <p:extLst>
      <p:ext uri="{BB962C8B-B14F-4D97-AF65-F5344CB8AC3E}">
        <p14:creationId xmlns="" xmlns:p14="http://schemas.microsoft.com/office/powerpoint/2010/main" val="1465919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Toelichting op stelling 1</a:t>
            </a:r>
            <a:endParaRPr lang="nl-NL" dirty="0"/>
          </a:p>
        </p:txBody>
      </p:sp>
      <p:sp>
        <p:nvSpPr>
          <p:cNvPr id="3" name="Tijdelijke aanduiding voor inhoud 2"/>
          <p:cNvSpPr>
            <a:spLocks noGrp="1"/>
          </p:cNvSpPr>
          <p:nvPr>
            <p:ph idx="1"/>
          </p:nvPr>
        </p:nvSpPr>
        <p:spPr>
          <a:xfrm>
            <a:off x="468313" y="1484783"/>
            <a:ext cx="8382000" cy="4823941"/>
          </a:xfrm>
        </p:spPr>
        <p:txBody>
          <a:bodyPr/>
          <a:lstStyle/>
          <a:p>
            <a:r>
              <a:rPr lang="nl-NL" dirty="0" smtClean="0"/>
              <a:t>De leeftijdskeuring van de rijgeschiktheid moet worden afgeschaft.</a:t>
            </a:r>
          </a:p>
          <a:p>
            <a:endParaRPr lang="nl-NL" dirty="0"/>
          </a:p>
          <a:p>
            <a:pPr marL="0" indent="0">
              <a:buNone/>
            </a:pPr>
            <a:r>
              <a:rPr lang="nl-NL" dirty="0" smtClean="0"/>
              <a:t>Toelichting: lang niet alle ouderen hebben de functiebeperkingen waardoor ze tot een risicogroep ten aanzien van de rijgeschiktheid behoren. Het is daarom discriminerend om de rijgeschiktheid te onderzoeken op grond van de leeftijd . </a:t>
            </a:r>
            <a:endParaRPr lang="nl-NL" dirty="0"/>
          </a:p>
        </p:txBody>
      </p:sp>
      <p:sp>
        <p:nvSpPr>
          <p:cNvPr id="4" name="Tijdelijke aanduiding voor dianummer 3"/>
          <p:cNvSpPr>
            <a:spLocks noGrp="1"/>
          </p:cNvSpPr>
          <p:nvPr>
            <p:ph type="sldNum" sz="quarter" idx="11"/>
          </p:nvPr>
        </p:nvSpPr>
        <p:spPr/>
        <p:txBody>
          <a:bodyPr/>
          <a:lstStyle/>
          <a:p>
            <a:pPr>
              <a:defRPr/>
            </a:pPr>
            <a:fld id="{E8CD205E-5D2A-4E3B-B68D-191EA57718CC}" type="slidenum">
              <a:rPr lang="en-US" smtClean="0"/>
              <a:pPr>
                <a:defRPr/>
              </a:pPr>
              <a:t>36</a:t>
            </a:fld>
            <a:endParaRPr lang="en-US"/>
          </a:p>
        </p:txBody>
      </p:sp>
    </p:spTree>
    <p:extLst>
      <p:ext uri="{BB962C8B-B14F-4D97-AF65-F5344CB8AC3E}">
        <p14:creationId xmlns="" xmlns:p14="http://schemas.microsoft.com/office/powerpoint/2010/main" val="790497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88640"/>
            <a:ext cx="8458200" cy="1143000"/>
          </a:xfrm>
        </p:spPr>
        <p:txBody>
          <a:bodyPr/>
          <a:lstStyle/>
          <a:p>
            <a:r>
              <a:rPr lang="nl-NL" dirty="0" smtClean="0"/>
              <a:t>Toelichting op stelling 2</a:t>
            </a:r>
            <a:endParaRPr lang="nl-NL" dirty="0"/>
          </a:p>
        </p:txBody>
      </p:sp>
      <p:sp>
        <p:nvSpPr>
          <p:cNvPr id="3" name="Tijdelijke aanduiding voor inhoud 2"/>
          <p:cNvSpPr>
            <a:spLocks noGrp="1"/>
          </p:cNvSpPr>
          <p:nvPr>
            <p:ph idx="1"/>
          </p:nvPr>
        </p:nvSpPr>
        <p:spPr>
          <a:xfrm>
            <a:off x="381000" y="1340768"/>
            <a:ext cx="8382000" cy="4823941"/>
          </a:xfrm>
        </p:spPr>
        <p:txBody>
          <a:bodyPr/>
          <a:lstStyle/>
          <a:p>
            <a:r>
              <a:rPr lang="nl-NL" dirty="0" smtClean="0"/>
              <a:t>Er moet er een multidisciplinair revalidatiegericht onderzoek van de rijgeschiktheid komen bij risicogroepen gevormd op grond van medische diagnose en ernst van de aandoening. </a:t>
            </a:r>
          </a:p>
          <a:p>
            <a:pPr marL="0" indent="0">
              <a:buNone/>
            </a:pPr>
            <a:endParaRPr lang="nl-NL" dirty="0"/>
          </a:p>
          <a:p>
            <a:pPr marL="0" indent="0">
              <a:buNone/>
            </a:pPr>
            <a:r>
              <a:rPr lang="nl-NL" dirty="0" smtClean="0"/>
              <a:t>Er zijn grote verschillen in prestaties op testritten op de weg en riskant verkeersgedrag binnen de risicogroepen, Hulpmiddelen, rijlessen en rijervaring spelen een belangrijke rol. </a:t>
            </a:r>
            <a:r>
              <a:rPr lang="nl-NL" dirty="0"/>
              <a:t> </a:t>
            </a:r>
            <a:r>
              <a:rPr lang="nl-NL" dirty="0" smtClean="0"/>
              <a:t>Het multidisciplinaire onderzoek moet de kans geven te laten zien dat de praktische rijgeschiktheid voldoende is ondanks de functiebeperkingen. </a:t>
            </a:r>
          </a:p>
        </p:txBody>
      </p:sp>
      <p:sp>
        <p:nvSpPr>
          <p:cNvPr id="4" name="Tijdelijke aanduiding voor dianummer 3"/>
          <p:cNvSpPr>
            <a:spLocks noGrp="1"/>
          </p:cNvSpPr>
          <p:nvPr>
            <p:ph type="sldNum" sz="quarter" idx="11"/>
          </p:nvPr>
        </p:nvSpPr>
        <p:spPr/>
        <p:txBody>
          <a:bodyPr/>
          <a:lstStyle/>
          <a:p>
            <a:pPr>
              <a:defRPr/>
            </a:pPr>
            <a:fld id="{E8CD205E-5D2A-4E3B-B68D-191EA57718CC}" type="slidenum">
              <a:rPr lang="en-US" smtClean="0"/>
              <a:pPr>
                <a:defRPr/>
              </a:pPr>
              <a:t>37</a:t>
            </a:fld>
            <a:endParaRPr lang="en-US"/>
          </a:p>
        </p:txBody>
      </p:sp>
    </p:spTree>
    <p:extLst>
      <p:ext uri="{BB962C8B-B14F-4D97-AF65-F5344CB8AC3E}">
        <p14:creationId xmlns="" xmlns:p14="http://schemas.microsoft.com/office/powerpoint/2010/main" val="53389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88640"/>
            <a:ext cx="8458200" cy="1143000"/>
          </a:xfrm>
        </p:spPr>
        <p:txBody>
          <a:bodyPr/>
          <a:lstStyle/>
          <a:p>
            <a:r>
              <a:rPr lang="nl-NL" dirty="0" smtClean="0"/>
              <a:t>Toelichting op stelling 3</a:t>
            </a:r>
            <a:endParaRPr lang="nl-NL" dirty="0"/>
          </a:p>
        </p:txBody>
      </p:sp>
      <p:sp>
        <p:nvSpPr>
          <p:cNvPr id="3" name="Tijdelijke aanduiding voor inhoud 2"/>
          <p:cNvSpPr>
            <a:spLocks noGrp="1"/>
          </p:cNvSpPr>
          <p:nvPr>
            <p:ph idx="1"/>
          </p:nvPr>
        </p:nvSpPr>
        <p:spPr>
          <a:xfrm>
            <a:off x="381000" y="1340768"/>
            <a:ext cx="8382000" cy="4823941"/>
          </a:xfrm>
        </p:spPr>
        <p:txBody>
          <a:bodyPr/>
          <a:lstStyle/>
          <a:p>
            <a:r>
              <a:rPr lang="nl-NL" dirty="0"/>
              <a:t>Valhelmen moeten worden verplicht gesteld voor alle bestuurders en passagiers van tweewielers en </a:t>
            </a:r>
            <a:r>
              <a:rPr lang="nl-NL" dirty="0" err="1" smtClean="0"/>
              <a:t>scootmobielen</a:t>
            </a:r>
            <a:r>
              <a:rPr lang="nl-NL" dirty="0" smtClean="0"/>
              <a:t>.</a:t>
            </a:r>
            <a:endParaRPr lang="nl-NL" dirty="0"/>
          </a:p>
          <a:p>
            <a:pPr marL="0" indent="0">
              <a:buNone/>
            </a:pPr>
            <a:endParaRPr lang="nl-NL" dirty="0" smtClean="0"/>
          </a:p>
          <a:p>
            <a:pPr marL="0" indent="0">
              <a:buNone/>
            </a:pPr>
            <a:r>
              <a:rPr lang="nl-NL" dirty="0" smtClean="0"/>
              <a:t>Toelichting: Valhelmen kunnen met name bij kinderen en ouderen heel veel slachtoffers voorkomen. Maar het zou discriminerend zijn om ze alleen voor deze groepen verplicht te stellen. </a:t>
            </a:r>
          </a:p>
        </p:txBody>
      </p:sp>
      <p:sp>
        <p:nvSpPr>
          <p:cNvPr id="4" name="Tijdelijke aanduiding voor dianummer 3"/>
          <p:cNvSpPr>
            <a:spLocks noGrp="1"/>
          </p:cNvSpPr>
          <p:nvPr>
            <p:ph type="sldNum" sz="quarter" idx="11"/>
          </p:nvPr>
        </p:nvSpPr>
        <p:spPr/>
        <p:txBody>
          <a:bodyPr/>
          <a:lstStyle/>
          <a:p>
            <a:pPr>
              <a:defRPr/>
            </a:pPr>
            <a:fld id="{E8CD205E-5D2A-4E3B-B68D-191EA57718CC}" type="slidenum">
              <a:rPr lang="en-US" smtClean="0"/>
              <a:pPr>
                <a:defRPr/>
              </a:pPr>
              <a:t>38</a:t>
            </a:fld>
            <a:endParaRPr lang="en-US"/>
          </a:p>
        </p:txBody>
      </p:sp>
    </p:spTree>
    <p:extLst>
      <p:ext uri="{BB962C8B-B14F-4D97-AF65-F5344CB8AC3E}">
        <p14:creationId xmlns="" xmlns:p14="http://schemas.microsoft.com/office/powerpoint/2010/main" val="577388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67544" y="764704"/>
            <a:ext cx="8382000" cy="5040312"/>
          </a:xfrm>
        </p:spPr>
        <p:txBody>
          <a:bodyPr/>
          <a:lstStyle/>
          <a:p>
            <a:r>
              <a:rPr lang="nl-NL" dirty="0" smtClean="0"/>
              <a:t>De leeftijdskeuring van de rijgeschiktheid moet worden afgeschaft.</a:t>
            </a:r>
          </a:p>
          <a:p>
            <a:r>
              <a:rPr lang="nl-NL" dirty="0" smtClean="0"/>
              <a:t>Valhelmen moeten worden verplicht gesteld voor alle bestuurders en passagiers van tweewielers en </a:t>
            </a:r>
            <a:r>
              <a:rPr lang="nl-NL" dirty="0" err="1" smtClean="0"/>
              <a:t>scootmobielen</a:t>
            </a:r>
            <a:endParaRPr lang="nl-NL" dirty="0" smtClean="0"/>
          </a:p>
          <a:p>
            <a:pPr>
              <a:lnSpc>
                <a:spcPct val="150000"/>
              </a:lnSpc>
            </a:pPr>
            <a:r>
              <a:rPr lang="nl-NL" altLang="nl-NL" dirty="0" smtClean="0"/>
              <a:t>De verkeersinfrastructuur zal in snel tempo moeten worden aangepast aan de toename van het aantal ouderen in het verkeer.</a:t>
            </a:r>
          </a:p>
          <a:p>
            <a:pPr>
              <a:lnSpc>
                <a:spcPct val="150000"/>
              </a:lnSpc>
            </a:pPr>
            <a:r>
              <a:rPr lang="nl-NL" altLang="nl-NL" dirty="0" smtClean="0"/>
              <a:t>Het aanleggen van meer asfalt is niet meer nodig.</a:t>
            </a:r>
          </a:p>
          <a:p>
            <a:endParaRPr lang="nl-NL" dirty="0"/>
          </a:p>
        </p:txBody>
      </p:sp>
      <p:sp>
        <p:nvSpPr>
          <p:cNvPr id="4" name="Tijdelijke aanduiding voor dianummer 3"/>
          <p:cNvSpPr>
            <a:spLocks noGrp="1"/>
          </p:cNvSpPr>
          <p:nvPr>
            <p:ph type="sldNum" sz="quarter" idx="11"/>
          </p:nvPr>
        </p:nvSpPr>
        <p:spPr/>
        <p:txBody>
          <a:bodyPr/>
          <a:lstStyle/>
          <a:p>
            <a:pPr>
              <a:defRPr/>
            </a:pPr>
            <a:fld id="{E8CD205E-5D2A-4E3B-B68D-191EA57718C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DDD320E-5142-49B6-886E-BFA0C590A1EE}" type="slidenum">
              <a:rPr lang="en-US" sz="1400" smtClean="0"/>
              <a:pPr/>
              <a:t>4</a:t>
            </a:fld>
            <a:endParaRPr lang="en-US" sz="1400" smtClean="0"/>
          </a:p>
        </p:txBody>
      </p:sp>
      <p:sp>
        <p:nvSpPr>
          <p:cNvPr id="7171" name="Rectangle 2"/>
          <p:cNvSpPr>
            <a:spLocks noGrp="1" noChangeArrowheads="1"/>
          </p:cNvSpPr>
          <p:nvPr>
            <p:ph type="title"/>
          </p:nvPr>
        </p:nvSpPr>
        <p:spPr>
          <a:xfrm>
            <a:off x="395288" y="304800"/>
            <a:ext cx="8748712" cy="1219200"/>
          </a:xfrm>
        </p:spPr>
        <p:txBody>
          <a:bodyPr/>
          <a:lstStyle/>
          <a:p>
            <a:r>
              <a:rPr lang="nl-NL" dirty="0" smtClean="0"/>
              <a:t>Maatschappelijke trends ten aanzien van ouderen</a:t>
            </a:r>
          </a:p>
        </p:txBody>
      </p:sp>
      <p:sp>
        <p:nvSpPr>
          <p:cNvPr id="7172" name="Rectangle 3"/>
          <p:cNvSpPr>
            <a:spLocks noGrp="1" noChangeArrowheads="1"/>
          </p:cNvSpPr>
          <p:nvPr>
            <p:ph type="body" idx="1"/>
          </p:nvPr>
        </p:nvSpPr>
        <p:spPr>
          <a:xfrm>
            <a:off x="395536" y="1772816"/>
            <a:ext cx="8496944" cy="5040560"/>
          </a:xfrm>
        </p:spPr>
        <p:txBody>
          <a:bodyPr/>
          <a:lstStyle/>
          <a:p>
            <a:r>
              <a:rPr lang="nl-NL" dirty="0" smtClean="0"/>
              <a:t>Meer ouderen relatief en absoluut tot 2040. Grootste toename relatief bij oudere ouderen.</a:t>
            </a:r>
          </a:p>
          <a:p>
            <a:r>
              <a:rPr lang="nl-NL" dirty="0"/>
              <a:t>Langer zelfstandig wonen wens en noodzaak</a:t>
            </a:r>
          </a:p>
          <a:p>
            <a:pPr lvl="1"/>
            <a:r>
              <a:rPr lang="nl-NL" dirty="0" err="1" smtClean="0"/>
              <a:t>Verderweg</a:t>
            </a:r>
            <a:r>
              <a:rPr lang="nl-NL" dirty="0" smtClean="0"/>
              <a:t> </a:t>
            </a:r>
            <a:r>
              <a:rPr lang="nl-NL" dirty="0"/>
              <a:t>wonen van eventuele mantelzorger</a:t>
            </a:r>
          </a:p>
          <a:p>
            <a:r>
              <a:rPr lang="nl-NL" dirty="0"/>
              <a:t>Hierbij hoort behoefte aan zelfstandige mobiliteit</a:t>
            </a:r>
          </a:p>
          <a:p>
            <a:pPr lvl="1"/>
            <a:r>
              <a:rPr lang="nl-NL" dirty="0" smtClean="0"/>
              <a:t>Minder </a:t>
            </a:r>
            <a:r>
              <a:rPr lang="nl-NL" dirty="0"/>
              <a:t>steun vanuit overheid</a:t>
            </a:r>
          </a:p>
          <a:p>
            <a:pPr lvl="1"/>
            <a:r>
              <a:rPr lang="nl-NL" dirty="0"/>
              <a:t>Meer marktwerking: </a:t>
            </a:r>
          </a:p>
          <a:p>
            <a:pPr lvl="2"/>
            <a:r>
              <a:rPr lang="nl-NL" dirty="0"/>
              <a:t>veel nieuwe ontwikkelingen</a:t>
            </a:r>
          </a:p>
          <a:p>
            <a:pPr lvl="2"/>
            <a:r>
              <a:rPr lang="nl-NL" b="1" dirty="0"/>
              <a:t>behoefte aan onafhankelijk advies </a:t>
            </a:r>
            <a:r>
              <a:rPr lang="nl-NL" b="1" dirty="0" smtClean="0"/>
              <a:t>? </a:t>
            </a:r>
            <a:r>
              <a:rPr lang="nl-NL" dirty="0" smtClean="0"/>
              <a:t>(ouderenbonden</a:t>
            </a:r>
            <a:r>
              <a:rPr lang="nl-NL" dirty="0"/>
              <a:t>, VVN, </a:t>
            </a:r>
            <a:r>
              <a:rPr lang="nl-NL" dirty="0" smtClean="0"/>
              <a:t>consumentenorganisaties)</a:t>
            </a:r>
          </a:p>
          <a:p>
            <a:endParaRPr lang="nl-N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42E112A-5418-4A43-BCB0-6AB814D49482}" type="slidenum">
              <a:rPr lang="en-US" sz="1400" smtClean="0"/>
              <a:pPr/>
              <a:t>5</a:t>
            </a:fld>
            <a:endParaRPr lang="en-US" sz="1400" smtClean="0"/>
          </a:p>
        </p:txBody>
      </p:sp>
      <p:sp>
        <p:nvSpPr>
          <p:cNvPr id="8195" name="Rectangle 2"/>
          <p:cNvSpPr>
            <a:spLocks noGrp="1" noChangeArrowheads="1"/>
          </p:cNvSpPr>
          <p:nvPr>
            <p:ph type="title"/>
          </p:nvPr>
        </p:nvSpPr>
        <p:spPr>
          <a:xfrm>
            <a:off x="395288" y="304800"/>
            <a:ext cx="8748712" cy="1219200"/>
          </a:xfrm>
        </p:spPr>
        <p:txBody>
          <a:bodyPr/>
          <a:lstStyle/>
          <a:p>
            <a:r>
              <a:rPr lang="nl-NL" dirty="0" smtClean="0"/>
              <a:t>Trends in de mobiliteit van ouderen</a:t>
            </a:r>
          </a:p>
        </p:txBody>
      </p:sp>
      <p:sp>
        <p:nvSpPr>
          <p:cNvPr id="8196" name="Rectangle 3"/>
          <p:cNvSpPr>
            <a:spLocks noGrp="1" noChangeArrowheads="1"/>
          </p:cNvSpPr>
          <p:nvPr>
            <p:ph type="body" idx="1"/>
          </p:nvPr>
        </p:nvSpPr>
        <p:spPr>
          <a:xfrm>
            <a:off x="467544" y="1412776"/>
            <a:ext cx="8424863" cy="4464050"/>
          </a:xfrm>
        </p:spPr>
        <p:txBody>
          <a:bodyPr/>
          <a:lstStyle/>
          <a:p>
            <a:endParaRPr lang="nl-NL" dirty="0" smtClean="0"/>
          </a:p>
          <a:p>
            <a:r>
              <a:rPr lang="nl-NL" dirty="0" smtClean="0"/>
              <a:t>Meer van reizen afhankelijke levensstijl</a:t>
            </a:r>
          </a:p>
          <a:p>
            <a:r>
              <a:rPr lang="nl-NL" dirty="0" smtClean="0"/>
              <a:t>Toenemend belang auto vooral ten koste van OV</a:t>
            </a:r>
          </a:p>
          <a:p>
            <a:r>
              <a:rPr lang="nl-NL" dirty="0" smtClean="0"/>
              <a:t>Meer vrouwen als autobestuurder en op de fiets</a:t>
            </a:r>
          </a:p>
          <a:p>
            <a:r>
              <a:rPr lang="nl-NL" dirty="0" smtClean="0"/>
              <a:t>Elektrische fiets rukt op </a:t>
            </a:r>
          </a:p>
          <a:p>
            <a:r>
              <a:rPr lang="nl-NL" dirty="0" err="1" smtClean="0"/>
              <a:t>Scootmobiel</a:t>
            </a:r>
            <a:r>
              <a:rPr lang="nl-NL" dirty="0" smtClean="0"/>
              <a:t> en brommobiel zijn niet meer weg te denken</a:t>
            </a:r>
          </a:p>
          <a:p>
            <a:r>
              <a:rPr lang="nl-NL" dirty="0" smtClean="0"/>
              <a:t>Auto’s worden “gemakkelijker” en veiliger</a:t>
            </a:r>
          </a:p>
          <a:p>
            <a:r>
              <a:rPr lang="nl-NL" dirty="0" smtClean="0"/>
              <a:t>Veel mensen met chronische aandoeningen en chronisch medicijngebruik zelfstandig op pad</a:t>
            </a:r>
          </a:p>
          <a:p>
            <a:endParaRPr 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395288" y="333375"/>
            <a:ext cx="8458200" cy="1143000"/>
          </a:xfrm>
        </p:spPr>
        <p:txBody>
          <a:bodyPr/>
          <a:lstStyle/>
          <a:p>
            <a:r>
              <a:rPr lang="nl-NL" sz="4000" smtClean="0"/>
              <a:t>Toename fietsgebruik sinds 2000</a:t>
            </a:r>
            <a:endParaRPr lang="en-US" sz="4000" smtClean="0"/>
          </a:p>
        </p:txBody>
      </p:sp>
      <p:sp>
        <p:nvSpPr>
          <p:cNvPr id="9219" name="Content Placeholder 4"/>
          <p:cNvSpPr>
            <a:spLocks noGrp="1"/>
          </p:cNvSpPr>
          <p:nvPr>
            <p:ph idx="1"/>
          </p:nvPr>
        </p:nvSpPr>
        <p:spPr>
          <a:xfrm>
            <a:off x="468313" y="1628775"/>
            <a:ext cx="8382000" cy="4608513"/>
          </a:xfrm>
        </p:spPr>
        <p:txBody>
          <a:bodyPr/>
          <a:lstStyle/>
          <a:p>
            <a:pPr>
              <a:buFont typeface="Wingdings" pitchFamily="2" charset="2"/>
              <a:buChar char="q"/>
            </a:pPr>
            <a:r>
              <a:rPr lang="nl-NL" sz="2000" b="1" dirty="0" smtClean="0"/>
              <a:t>Fietsers leggen langere afstanden af</a:t>
            </a:r>
            <a:r>
              <a:rPr lang="nl-NL" sz="2000" dirty="0" smtClean="0"/>
              <a:t>. Fietsers hebben sinds 2000 in totaal 14 procent meer kilometers afgelegd. Deze toename geldt voor alle reismotieven, behalve voor het winkelen. </a:t>
            </a:r>
            <a:br>
              <a:rPr lang="nl-NL" sz="2000" dirty="0" smtClean="0"/>
            </a:br>
            <a:endParaRPr lang="nl-NL" sz="2000" dirty="0" smtClean="0"/>
          </a:p>
          <a:p>
            <a:pPr>
              <a:buFont typeface="Wingdings" pitchFamily="2" charset="2"/>
              <a:buChar char="q"/>
            </a:pPr>
            <a:r>
              <a:rPr lang="nl-NL" sz="2000" b="1" dirty="0" smtClean="0"/>
              <a:t>Vooral ouderen zorgden voor de toename van het fietsgebruik. </a:t>
            </a:r>
            <a:r>
              <a:rPr lang="nl-NL" sz="2000" dirty="0" smtClean="0"/>
              <a:t>Enerzijds omdat er meer ouderen zijn, anderzijds doordat zij vaker zijn gaan fietsen. De reisafstanden per fiets zijn toegenomen. Dit heeft te maken met de schaalvergroting van voorzieningen en het uitdijen van het stedelijk gebied.</a:t>
            </a:r>
            <a:br>
              <a:rPr lang="nl-NL" sz="2000" dirty="0" smtClean="0"/>
            </a:br>
            <a:endParaRPr lang="nl-NL" sz="2000" dirty="0" smtClean="0"/>
          </a:p>
          <a:p>
            <a:pPr>
              <a:buFont typeface="Wingdings" pitchFamily="2" charset="2"/>
              <a:buChar char="q"/>
            </a:pPr>
            <a:r>
              <a:rPr lang="nl-NL" sz="2000" dirty="0" smtClean="0"/>
              <a:t>6 procent van de Nederlanders boven de 12 jaar had in 2011 een elektrische fiets. E-bikekilometers betreffen vooral nieuw vervoer en vervangen daarnaast de gewone fietskilometers. Na 2011 is het percentage bezitters van elektrische fietsen nog sterk toegenomen, vooral bij ouderen.  </a:t>
            </a:r>
            <a:endParaRPr lang="en-US" sz="2000" dirty="0" smtClean="0"/>
          </a:p>
        </p:txBody>
      </p:sp>
      <p:sp>
        <p:nvSpPr>
          <p:cNvPr id="9220" name="Slide Number Placeholder 2"/>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8F83B8F-98B6-42F5-900E-723361CA6453}" type="slidenum">
              <a:rPr lang="en-US" sz="1400" smtClean="0"/>
              <a:pPr/>
              <a:t>6</a:t>
            </a:fld>
            <a:endParaRPr 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5C0EABA-CEB4-4D69-8E8F-10FA78B6B8B1}" type="slidenum">
              <a:rPr lang="en-US" sz="1400" smtClean="0"/>
              <a:pPr/>
              <a:t>7</a:t>
            </a:fld>
            <a:endParaRPr lang="en-US" sz="1400" smtClean="0"/>
          </a:p>
        </p:txBody>
      </p:sp>
      <p:sp>
        <p:nvSpPr>
          <p:cNvPr id="10243" name="Rectangle 2"/>
          <p:cNvSpPr>
            <a:spLocks noGrp="1" noChangeArrowheads="1"/>
          </p:cNvSpPr>
          <p:nvPr>
            <p:ph type="title"/>
          </p:nvPr>
        </p:nvSpPr>
        <p:spPr>
          <a:xfrm>
            <a:off x="228600" y="609600"/>
            <a:ext cx="8915400" cy="1143000"/>
          </a:xfrm>
        </p:spPr>
        <p:txBody>
          <a:bodyPr/>
          <a:lstStyle/>
          <a:p>
            <a:r>
              <a:rPr lang="nl-NL" sz="4400" smtClean="0"/>
              <a:t>Dodelijke verkeersslachtoffers naar vervoerswijze en leeftijd </a:t>
            </a:r>
            <a:r>
              <a:rPr lang="nl-NL" sz="3200" smtClean="0"/>
              <a:t>(doden per 10</a:t>
            </a:r>
            <a:r>
              <a:rPr lang="nl-NL" sz="3200" baseline="30000" smtClean="0"/>
              <a:t>9 </a:t>
            </a:r>
            <a:r>
              <a:rPr lang="nl-NL" sz="3200" smtClean="0"/>
              <a:t>km; </a:t>
            </a:r>
            <a:r>
              <a:rPr lang="nl-NL" sz="3200" i="1" smtClean="0"/>
              <a:t>2006-2010</a:t>
            </a:r>
            <a:r>
              <a:rPr lang="nl-NL" sz="3200" smtClean="0"/>
              <a:t>)</a:t>
            </a:r>
            <a:endParaRPr lang="nl-NL" sz="4400" smtClean="0"/>
          </a:p>
        </p:txBody>
      </p:sp>
      <p:graphicFrame>
        <p:nvGraphicFramePr>
          <p:cNvPr id="10244" name="Object 3"/>
          <p:cNvGraphicFramePr>
            <a:graphicFrameLocks noGrp="1" noChangeAspect="1"/>
          </p:cNvGraphicFramePr>
          <p:nvPr>
            <p:ph type="chart" idx="1"/>
          </p:nvPr>
        </p:nvGraphicFramePr>
        <p:xfrm>
          <a:off x="1258888" y="2349500"/>
          <a:ext cx="7162800" cy="4114800"/>
        </p:xfrm>
        <a:graphic>
          <a:graphicData uri="http://schemas.openxmlformats.org/presentationml/2006/ole">
            <p:oleObj spid="_x0000_s10264" r:id="rId4" imgW="7163421" imgH="4115157"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380F960-F2E6-4548-9300-98D6D5B76D72}" type="slidenum">
              <a:rPr lang="en-US" sz="1400" smtClean="0"/>
              <a:pPr/>
              <a:t>8</a:t>
            </a:fld>
            <a:endParaRPr lang="en-US" sz="1400" smtClean="0"/>
          </a:p>
        </p:txBody>
      </p:sp>
      <p:sp>
        <p:nvSpPr>
          <p:cNvPr id="11267" name="Rectangle 2"/>
          <p:cNvSpPr>
            <a:spLocks noGrp="1" noChangeArrowheads="1"/>
          </p:cNvSpPr>
          <p:nvPr>
            <p:ph type="title"/>
          </p:nvPr>
        </p:nvSpPr>
        <p:spPr>
          <a:xfrm>
            <a:off x="336104" y="260648"/>
            <a:ext cx="8807896" cy="1143000"/>
          </a:xfrm>
        </p:spPr>
        <p:txBody>
          <a:bodyPr/>
          <a:lstStyle/>
          <a:p>
            <a:r>
              <a:rPr lang="nl-NL" sz="4000" b="0" dirty="0" smtClean="0">
                <a:latin typeface="Tahoma" panose="020B0604030504040204" pitchFamily="34" charset="0"/>
                <a:ea typeface="Tahoma" panose="020B0604030504040204" pitchFamily="34" charset="0"/>
                <a:cs typeface="Tahoma" panose="020B0604030504040204" pitchFamily="34" charset="0"/>
              </a:rPr>
              <a:t>Leeftijd en lichamelijke kwetsbaarheid O</a:t>
            </a:r>
            <a:r>
              <a:rPr lang="nl-NL" sz="3600" b="0" dirty="0" smtClean="0">
                <a:latin typeface="Tahoma" panose="020B0604030504040204" pitchFamily="34" charset="0"/>
                <a:ea typeface="Tahoma" panose="020B0604030504040204" pitchFamily="34" charset="0"/>
                <a:cs typeface="Tahoma" panose="020B0604030504040204" pitchFamily="34" charset="0"/>
              </a:rPr>
              <a:t>verlijdensrisico aangereden voetgangers als functie van </a:t>
            </a:r>
            <a:r>
              <a:rPr lang="nl-NL" sz="3600" b="0" dirty="0" err="1" smtClean="0">
                <a:latin typeface="Tahoma" panose="020B0604030504040204" pitchFamily="34" charset="0"/>
                <a:ea typeface="Tahoma" panose="020B0604030504040204" pitchFamily="34" charset="0"/>
                <a:cs typeface="Tahoma" panose="020B0604030504040204" pitchFamily="34" charset="0"/>
              </a:rPr>
              <a:t>botssnelheid</a:t>
            </a:r>
            <a:r>
              <a:rPr lang="nl-NL" sz="3600" b="0" dirty="0" smtClean="0">
                <a:latin typeface="Tahoma" panose="020B0604030504040204" pitchFamily="34" charset="0"/>
                <a:ea typeface="Tahoma" panose="020B0604030504040204" pitchFamily="34" charset="0"/>
                <a:cs typeface="Tahoma" panose="020B0604030504040204" pitchFamily="34" charset="0"/>
              </a:rPr>
              <a:t> en leeftijd.</a:t>
            </a:r>
          </a:p>
        </p:txBody>
      </p:sp>
      <p:pic>
        <p:nvPicPr>
          <p:cNvPr id="11268" name="Afbeelding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650" y="1653714"/>
            <a:ext cx="7920806" cy="5055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9E7EA38-39CA-4879-B12E-32EE0A037F3F}" type="slidenum">
              <a:rPr lang="en-US" sz="1400" smtClean="0"/>
              <a:pPr/>
              <a:t>9</a:t>
            </a:fld>
            <a:endParaRPr lang="en-US" sz="1400" smtClean="0"/>
          </a:p>
        </p:txBody>
      </p:sp>
      <p:sp>
        <p:nvSpPr>
          <p:cNvPr id="12291" name="Rectangle 2"/>
          <p:cNvSpPr>
            <a:spLocks noGrp="1" noChangeArrowheads="1"/>
          </p:cNvSpPr>
          <p:nvPr>
            <p:ph type="title"/>
          </p:nvPr>
        </p:nvSpPr>
        <p:spPr>
          <a:xfrm>
            <a:off x="228600" y="188913"/>
            <a:ext cx="8915400" cy="1419225"/>
          </a:xfrm>
        </p:spPr>
        <p:txBody>
          <a:bodyPr/>
          <a:lstStyle/>
          <a:p>
            <a:r>
              <a:rPr lang="nl-NL" sz="2800" b="0" smtClean="0"/>
              <a:t>Dodelijke verkeersslachtoffers naar vervoerswijze en leeftijd </a:t>
            </a:r>
            <a:r>
              <a:rPr lang="nl-NL" sz="2800" smtClean="0"/>
              <a:t>per 100</a:t>
            </a:r>
            <a:r>
              <a:rPr lang="nl-NL" sz="2800" baseline="30000" smtClean="0"/>
              <a:t> </a:t>
            </a:r>
            <a:r>
              <a:rPr lang="nl-NL" sz="2800" smtClean="0"/>
              <a:t>uur op de weg </a:t>
            </a:r>
            <a:r>
              <a:rPr lang="nl-NL" sz="2000" b="0" smtClean="0"/>
              <a:t>(uitgaand van 4, 16 en 64 km/u resp. voor voetgangers, fietsers en automobilisten  toegepast op Nederlandse ongevalsgegevens  over 2006-2010  afkomstig van SWOV/DVS en CBR </a:t>
            </a:r>
            <a:r>
              <a:rPr lang="nl-NL" sz="2000" smtClean="0"/>
              <a:t>)</a:t>
            </a:r>
          </a:p>
        </p:txBody>
      </p:sp>
      <p:graphicFrame>
        <p:nvGraphicFramePr>
          <p:cNvPr id="12292" name="Object 3"/>
          <p:cNvGraphicFramePr>
            <a:graphicFrameLocks noGrp="1" noChangeAspect="1"/>
          </p:cNvGraphicFramePr>
          <p:nvPr>
            <p:ph type="chart" idx="1"/>
          </p:nvPr>
        </p:nvGraphicFramePr>
        <p:xfrm>
          <a:off x="611188" y="2579688"/>
          <a:ext cx="6588125" cy="3783012"/>
        </p:xfrm>
        <a:graphic>
          <a:graphicData uri="http://schemas.openxmlformats.org/presentationml/2006/ole">
            <p:oleObj spid="_x0000_s12316" r:id="rId4" imgW="7163421" imgH="4115157" progId="Excel.Sheet.8">
              <p:embed/>
            </p:oleObj>
          </a:graphicData>
        </a:graphic>
      </p:graphicFrame>
      <p:sp>
        <p:nvSpPr>
          <p:cNvPr id="12293" name="TextBox 5"/>
          <p:cNvSpPr txBox="1">
            <a:spLocks noChangeArrowheads="1"/>
          </p:cNvSpPr>
          <p:nvPr/>
        </p:nvSpPr>
        <p:spPr bwMode="auto">
          <a:xfrm>
            <a:off x="107950" y="3140075"/>
            <a:ext cx="11509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nl-NL" sz="2000"/>
              <a:t>1/4000</a:t>
            </a:r>
            <a:endParaRPr lang="en-US" sz="2000"/>
          </a:p>
        </p:txBody>
      </p:sp>
      <p:sp>
        <p:nvSpPr>
          <p:cNvPr id="12294" name="TextBox 7"/>
          <p:cNvSpPr txBox="1">
            <a:spLocks noChangeArrowheads="1"/>
          </p:cNvSpPr>
          <p:nvPr/>
        </p:nvSpPr>
        <p:spPr bwMode="auto">
          <a:xfrm>
            <a:off x="107950" y="4602163"/>
            <a:ext cx="11509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nl-NL" sz="2000"/>
              <a:t>1/10000</a:t>
            </a:r>
            <a:endParaRPr lang="en-US" sz="2000"/>
          </a:p>
        </p:txBody>
      </p:sp>
      <p:pic>
        <p:nvPicPr>
          <p:cNvPr id="12295" name="Afbeelding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95963" y="1557338"/>
            <a:ext cx="3146425" cy="204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6" name="Tekstvak 2"/>
          <p:cNvSpPr txBox="1">
            <a:spLocks noChangeArrowheads="1"/>
          </p:cNvSpPr>
          <p:nvPr/>
        </p:nvSpPr>
        <p:spPr bwMode="auto">
          <a:xfrm>
            <a:off x="407988" y="6027738"/>
            <a:ext cx="831691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en-GB">
                <a:hlinkClick r:id="rId6"/>
              </a:rPr>
              <a:t>http://www.fietsen.123.nl/entry/14000/oudere-fietsers-moeten-een-helm-dragen</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
      <a:dk1>
        <a:srgbClr val="CBCBCB"/>
      </a:dk1>
      <a:lt1>
        <a:srgbClr val="FFFFFF"/>
      </a:lt1>
      <a:dk2>
        <a:srgbClr val="000099"/>
      </a:dk2>
      <a:lt2>
        <a:srgbClr val="FFFFFF"/>
      </a:lt2>
      <a:accent1>
        <a:srgbClr val="F8F8F8"/>
      </a:accent1>
      <a:accent2>
        <a:srgbClr val="DDDDDD"/>
      </a:accent2>
      <a:accent3>
        <a:srgbClr val="AAAACA"/>
      </a:accent3>
      <a:accent4>
        <a:srgbClr val="DADADA"/>
      </a:accent4>
      <a:accent5>
        <a:srgbClr val="FBFBFB"/>
      </a:accent5>
      <a:accent6>
        <a:srgbClr val="C8C8C8"/>
      </a:accent6>
      <a:hlink>
        <a:srgbClr val="5F5F5F"/>
      </a:hlink>
      <a:folHlink>
        <a:srgbClr val="DDDDDD"/>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ardontwerp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Standaardontwerp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TotalTime>
  <Words>2187</Words>
  <Application>Microsoft Office PowerPoint</Application>
  <PresentationFormat>Overhead</PresentationFormat>
  <Paragraphs>247</Paragraphs>
  <Slides>39</Slides>
  <Notes>12</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39</vt:i4>
      </vt:variant>
    </vt:vector>
  </HeadingPairs>
  <TitlesOfParts>
    <vt:vector size="42" baseType="lpstr">
      <vt:lpstr>Standaardontwerp</vt:lpstr>
      <vt:lpstr>Microsoft Office Excel 97-2003 Worksheet</vt:lpstr>
      <vt:lpstr>Microsoft Graph-grafiek</vt:lpstr>
      <vt:lpstr>Ouderen in het verkeer: veilige mobiliteit vereist dat rekening wordt gehouden met ziekten en aandoeningen</vt:lpstr>
      <vt:lpstr>Mobiliteit en Veiligheid</vt:lpstr>
      <vt:lpstr>De beste 5 voorspellers van subjectief welzijn van ouderen (Rybash, Roodin &amp;Hoyer, 1995)</vt:lpstr>
      <vt:lpstr>Maatschappelijke trends ten aanzien van ouderen</vt:lpstr>
      <vt:lpstr>Trends in de mobiliteit van ouderen</vt:lpstr>
      <vt:lpstr>Toename fietsgebruik sinds 2000</vt:lpstr>
      <vt:lpstr>Dodelijke verkeersslachtoffers naar vervoerswijze en leeftijd (doden per 109 km; 2006-2010)</vt:lpstr>
      <vt:lpstr>Leeftijd en lichamelijke kwetsbaarheid Overlijdensrisico aangereden voetgangers als functie van botssnelheid en leeftijd.</vt:lpstr>
      <vt:lpstr>Dodelijke verkeersslachtoffers naar vervoerswijze en leeftijd per 100 uur op de weg (uitgaand van 4, 16 en 64 km/u resp. voor voetgangers, fietsers en automobilisten  toegepast op Nederlandse ongevalsgegevens  over 2006-2010  afkomstig van SWOV/DVS en CBR )</vt:lpstr>
      <vt:lpstr>Groter aandeel fietsers bij verkeersslachtoffers</vt:lpstr>
      <vt:lpstr>Aantal ernstig gewonden neemt toe</vt:lpstr>
      <vt:lpstr> Onlangs werd alarm geslagen door de Nederlandse Vereniging van Trauma Artsen</vt:lpstr>
      <vt:lpstr>3 belangrijke veiligheidsproblemen van oudere bestuurders </vt:lpstr>
      <vt:lpstr>De verhouding tussen juridisch schuldige en onschuldige autobestuurders naar leeftijd bij links- en rechtsafslaan:  Bij linksaf is er meer tijdsdruk en moeten meer richtingen tegelijk beoordeeld worden</vt:lpstr>
      <vt:lpstr>Compensatie voor problemen met tijdsdruk en time-sharing via  hiërarchische taakstructuur van rijtaak</vt:lpstr>
      <vt:lpstr>Voertuigen kunnen beter aangepast worden aan de beperkingen van ouderen:</vt:lpstr>
      <vt:lpstr>Bestuurders kunnen leren gebruik te maken van hulpmiddelen:  v.b.: Bioptische telescoop (onderzoekslijn samen met VISIO, revalidatie slechtzienden). </vt:lpstr>
      <vt:lpstr>Dia 18</vt:lpstr>
      <vt:lpstr>Dia 19</vt:lpstr>
      <vt:lpstr>Verkeersdeelnemers  kunnen beter rekening houden met zwakke punten van ouderen:</vt:lpstr>
      <vt:lpstr>Rijgeschiktheidskeuring van oudere automobilisten: slechts beperkt toepasbaar !</vt:lpstr>
      <vt:lpstr>Regeling Eisen Geschiktheid 2000   vastgesteld door het Ministerie van Infra-structuur en Milieu  en uitgevoerd door het CBR</vt:lpstr>
      <vt:lpstr>Geen meldplicht,   wel een morele plicht ?</vt:lpstr>
      <vt:lpstr>Prevalentie van dementie naar leeftijd (Nederland, jaren negentig)</vt:lpstr>
      <vt:lpstr> </vt:lpstr>
      <vt:lpstr>Voorspelbaarheid prestaties op testritten</vt:lpstr>
      <vt:lpstr>Ruim 80 % correcte voorspelling is niet altijd genoeg</vt:lpstr>
      <vt:lpstr>Dia 28</vt:lpstr>
      <vt:lpstr>Dia 29</vt:lpstr>
      <vt:lpstr>Voorbeeld van een plaatje uit de test voor gevaarherkenning (Vlakveld, SWOV) </vt:lpstr>
      <vt:lpstr>Beoordeling en verbetering van rijgeschiktheid in de toekomst</vt:lpstr>
      <vt:lpstr>Dia 32</vt:lpstr>
      <vt:lpstr>Can ADAS systems compensate for direct and indirect effects? </vt:lpstr>
      <vt:lpstr>Conclusies</vt:lpstr>
      <vt:lpstr>Stellingen</vt:lpstr>
      <vt:lpstr>Toelichting op stelling 1</vt:lpstr>
      <vt:lpstr>Toelichting op stelling 2</vt:lpstr>
      <vt:lpstr>Toelichting op stelling 3</vt:lpstr>
      <vt:lpstr>Dia 39</vt:lpstr>
    </vt:vector>
  </TitlesOfParts>
  <Company>RuG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Succesvol ouder worden in het verkeer: De regulatie van aandachtsverdeling en tijdsdruk</dc:title>
  <dc:creator>RuG</dc:creator>
  <cp:lastModifiedBy>MGelder</cp:lastModifiedBy>
  <cp:revision>78</cp:revision>
  <cp:lastPrinted>2014-08-14T11:37:55Z</cp:lastPrinted>
  <dcterms:created xsi:type="dcterms:W3CDTF">2002-03-04T11:50:12Z</dcterms:created>
  <dcterms:modified xsi:type="dcterms:W3CDTF">2017-02-02T10:50:46Z</dcterms:modified>
</cp:coreProperties>
</file>