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3"/>
  </p:notesMasterIdLst>
  <p:sldIdLst>
    <p:sldId id="256" r:id="rId2"/>
    <p:sldId id="292" r:id="rId3"/>
    <p:sldId id="293" r:id="rId4"/>
    <p:sldId id="300" r:id="rId5"/>
    <p:sldId id="301" r:id="rId6"/>
    <p:sldId id="302" r:id="rId7"/>
    <p:sldId id="273" r:id="rId8"/>
    <p:sldId id="304" r:id="rId9"/>
    <p:sldId id="303" r:id="rId10"/>
    <p:sldId id="294" r:id="rId11"/>
    <p:sldId id="305" r:id="rId12"/>
    <p:sldId id="295" r:id="rId13"/>
    <p:sldId id="306" r:id="rId14"/>
    <p:sldId id="307" r:id="rId15"/>
    <p:sldId id="308" r:id="rId16"/>
    <p:sldId id="309" r:id="rId17"/>
    <p:sldId id="310" r:id="rId18"/>
    <p:sldId id="311" r:id="rId19"/>
    <p:sldId id="321" r:id="rId20"/>
    <p:sldId id="296" r:id="rId21"/>
    <p:sldId id="312" r:id="rId22"/>
    <p:sldId id="313" r:id="rId23"/>
    <p:sldId id="297" r:id="rId24"/>
    <p:sldId id="314" r:id="rId25"/>
    <p:sldId id="315" r:id="rId26"/>
    <p:sldId id="316" r:id="rId27"/>
    <p:sldId id="298" r:id="rId28"/>
    <p:sldId id="317" r:id="rId29"/>
    <p:sldId id="299" r:id="rId30"/>
    <p:sldId id="318" r:id="rId31"/>
    <p:sldId id="320" r:id="rId32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RubFlama" panose="02000000000000000000" pitchFamily="2" charset="0"/>
      <p:regular r:id="rId41"/>
      <p:bold r:id="rId42"/>
      <p:italic r:id="rId43"/>
      <p:boldItalic r:id="rId44"/>
    </p:embeddedFont>
    <p:embeddedFont>
      <p:font typeface="RubFlama Light" panose="02000000000000000000" pitchFamily="2" charset="0"/>
      <p:regular r:id="rId45"/>
      <p:italic r:id="rId46"/>
    </p:embeddedFont>
  </p:embeddedFontLst>
  <p:defaultTextStyle>
    <a:defPPr>
      <a:defRPr lang="de-DE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0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5C"/>
    <a:srgbClr val="004673"/>
    <a:srgbClr val="8DA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7" autoAdjust="0"/>
  </p:normalViewPr>
  <p:slideViewPr>
    <p:cSldViewPr snapToGrid="0" snapToObjects="1">
      <p:cViewPr varScale="1">
        <p:scale>
          <a:sx n="103" d="100"/>
          <a:sy n="103" d="100"/>
        </p:scale>
        <p:origin x="606" y="72"/>
      </p:cViewPr>
      <p:guideLst>
        <p:guide orient="horz" pos="1960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0160299-2FD3-FA45-B540-D42495E11B0E}" type="datetimeFigureOut">
              <a:rPr lang="de-DE" altLang="de-DE"/>
              <a:pPr>
                <a:defRPr/>
              </a:pPr>
              <a:t>29.10.2020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wrap="square" lIns="92108" tIns="46054" rIns="92108" bIns="4605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wrap="square" lIns="92108" tIns="46054" rIns="92108" bIns="460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17F3F22-51D9-F84F-A3DC-2BA2E9F827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558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6923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6604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3887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6296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38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921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2995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87634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8546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0458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133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8405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1105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453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0967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3090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0728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7157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8489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1400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8440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76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6802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316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511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652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953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672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966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79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812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34"/>
          <a:stretch/>
        </p:blipFill>
        <p:spPr bwMode="auto">
          <a:xfrm>
            <a:off x="7650909" y="0"/>
            <a:ext cx="1493091" cy="9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15618"/>
            <a:ext cx="2265736" cy="804336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8133787" y="4928056"/>
            <a:ext cx="10102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  <a:latin typeface="RubFlama" panose="02000000000000000000" pitchFamily="2" charset="0"/>
              </a:rPr>
              <a:t>© RUB, Marquardt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36815" b="12247"/>
          <a:stretch/>
        </p:blipFill>
        <p:spPr>
          <a:xfrm>
            <a:off x="0" y="1818443"/>
            <a:ext cx="9144000" cy="33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6363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"/>
          <p:cNvCxnSpPr/>
          <p:nvPr userDrawn="1"/>
        </p:nvCxnSpPr>
        <p:spPr>
          <a:xfrm>
            <a:off x="0" y="4452938"/>
            <a:ext cx="9144000" cy="0"/>
          </a:xfrm>
          <a:prstGeom prst="line">
            <a:avLst/>
          </a:prstGeom>
          <a:ln w="19050">
            <a:solidFill>
              <a:srgbClr val="8DA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930" y="4657860"/>
            <a:ext cx="1504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 txBox="1">
            <a:spLocks/>
          </p:cNvSpPr>
          <p:nvPr userDrawn="1"/>
        </p:nvSpPr>
        <p:spPr>
          <a:xfrm>
            <a:off x="1536970" y="4717544"/>
            <a:ext cx="5667983" cy="27305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rgbClr val="004673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dirty="0"/>
              <a:t>R. Span |   </a:t>
            </a:r>
            <a:r>
              <a:rPr lang="de-DE" dirty="0">
                <a:solidFill>
                  <a:srgbClr val="8DAE10"/>
                </a:solidFill>
              </a:rPr>
              <a:t>NICFD 2020   </a:t>
            </a:r>
            <a:r>
              <a:rPr lang="de-DE" dirty="0"/>
              <a:t>|   Delft / </a:t>
            </a:r>
            <a:r>
              <a:rPr lang="de-DE" dirty="0" err="1"/>
              <a:t>Let´s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Digital, 10/2020</a:t>
            </a: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352819" y="5001643"/>
            <a:ext cx="739302" cy="27463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r"/>
            <a:r>
              <a:rPr lang="de-DE" altLang="de-DE" sz="900" dirty="0"/>
              <a:t>Slide </a:t>
            </a:r>
            <a:fld id="{533228DB-0797-4CCA-96DB-6601994A12F8}" type="slidenum">
              <a:rPr lang="de-DE" altLang="de-DE" sz="900" smtClean="0"/>
              <a:pPr algn="r"/>
              <a:t>‹Nr.›</a:t>
            </a:fld>
            <a:endParaRPr lang="de-DE" altLang="de-DE" sz="900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3" y="4571128"/>
            <a:ext cx="1212719" cy="4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8564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</p:sldLayoutIdLst>
  <p:transition spd="slow">
    <p:randomBar/>
  </p:transition>
  <p:hf hd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image" Target="../media/image15.wmf"/><Relationship Id="rId10" Type="http://schemas.openxmlformats.org/officeDocument/2006/relationships/image" Target="../media/image2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34"/>
          <a:stretch/>
        </p:blipFill>
        <p:spPr bwMode="auto">
          <a:xfrm>
            <a:off x="7650909" y="0"/>
            <a:ext cx="1493091" cy="9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71303" y="1056785"/>
            <a:ext cx="8227238" cy="38778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de-DE" sz="2400" b="1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Equations of State for CO</a:t>
            </a:r>
            <a:r>
              <a:rPr lang="en-GB" altLang="de-DE" sz="2400" b="1" baseline="-25000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altLang="de-DE" sz="2400" b="1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 and CO</a:t>
            </a:r>
            <a:r>
              <a:rPr lang="en-GB" altLang="de-DE" sz="2400" b="1" baseline="-25000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altLang="de-DE" sz="2400" b="1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-Rich Mixtures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de-DE" sz="2000" b="1" dirty="0">
                <a:solidFill>
                  <a:srgbClr val="8DAE10"/>
                </a:solidFill>
                <a:latin typeface="Arial" charset="0"/>
                <a:ea typeface="Arial" charset="0"/>
                <a:cs typeface="Arial" charset="0"/>
              </a:rPr>
              <a:t>What is Relevant for Non-Ideal Compressible-Fluid Dynamics?</a:t>
            </a: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en-GB" altLang="de-DE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en-GB" altLang="de-DE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en-GB" altLang="de-DE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en-GB" altLang="de-DE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en-GB" altLang="de-DE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de-DE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R. Span</a:t>
            </a:r>
          </a:p>
          <a:p>
            <a:pPr eaLnBrk="1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de-DE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GB" altLang="de-DE" sz="16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GB" altLang="de-DE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Int. Seminar on Non-Ideal Compressible-Fluid Dynamics for Propulsion &amp; Power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B04999F-379F-4B91-87A9-873B1A760AEF}"/>
              </a:ext>
            </a:extLst>
          </p:cNvPr>
          <p:cNvSpPr/>
          <p:nvPr/>
        </p:nvSpPr>
        <p:spPr>
          <a:xfrm>
            <a:off x="82550" y="639318"/>
            <a:ext cx="8959850" cy="3739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35022" y="168055"/>
            <a:ext cx="805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What is special about thermodynamic properties of carbon dioxide?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071C2D-679E-4D6B-AD65-E5F621B3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2" y="879475"/>
            <a:ext cx="2590571" cy="34988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0EC91C8-A3D3-4363-8845-3B63F1FF1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314" y="879475"/>
            <a:ext cx="2590571" cy="3498851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00DCF7B8-83B4-48E2-8058-E3CD8B21C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2041" y="957799"/>
            <a:ext cx="2521929" cy="32994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C6E5C10-3533-4A80-B115-EC71B88CF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8347" r="9262" b="8199"/>
          <a:stretch/>
        </p:blipFill>
        <p:spPr bwMode="auto">
          <a:xfrm>
            <a:off x="6312742" y="973884"/>
            <a:ext cx="2504293" cy="32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A7DD86-5FEC-4E17-8B07-DB809C335E23}"/>
              </a:ext>
            </a:extLst>
          </p:cNvPr>
          <p:cNvSpPr txBox="1"/>
          <p:nvPr/>
        </p:nvSpPr>
        <p:spPr>
          <a:xfrm>
            <a:off x="869310" y="667048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Carbon Dioxide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0446C6-941B-4993-BD84-79F0FBC85E81}"/>
              </a:ext>
            </a:extLst>
          </p:cNvPr>
          <p:cNvSpPr txBox="1"/>
          <p:nvPr/>
        </p:nvSpPr>
        <p:spPr>
          <a:xfrm>
            <a:off x="4218186" y="66704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Nitrogen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AB72C1-2403-4077-A8C0-F877386C02F5}"/>
              </a:ext>
            </a:extLst>
          </p:cNvPr>
          <p:cNvSpPr txBox="1"/>
          <p:nvPr/>
        </p:nvSpPr>
        <p:spPr>
          <a:xfrm>
            <a:off x="7279017" y="66704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R134a</a:t>
            </a:r>
          </a:p>
        </p:txBody>
      </p:sp>
    </p:spTree>
    <p:extLst>
      <p:ext uri="{BB962C8B-B14F-4D97-AF65-F5344CB8AC3E}">
        <p14:creationId xmlns:p14="http://schemas.microsoft.com/office/powerpoint/2010/main" val="1884397961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B04999F-379F-4B91-87A9-873B1A760AEF}"/>
              </a:ext>
            </a:extLst>
          </p:cNvPr>
          <p:cNvSpPr/>
          <p:nvPr/>
        </p:nvSpPr>
        <p:spPr>
          <a:xfrm>
            <a:off x="82550" y="639318"/>
            <a:ext cx="2971800" cy="3739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35022" y="168055"/>
            <a:ext cx="805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What is special about thermodynamic properties of carbon dioxide?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071C2D-679E-4D6B-AD65-E5F621B3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2" y="879475"/>
            <a:ext cx="2590571" cy="34988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DA82A6D-9DE8-40AC-809D-834C5932EF9E}"/>
              </a:ext>
            </a:extLst>
          </p:cNvPr>
          <p:cNvSpPr txBox="1"/>
          <p:nvPr/>
        </p:nvSpPr>
        <p:spPr>
          <a:xfrm>
            <a:off x="869310" y="667048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Carbon Dioxide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C4F93AD-809D-4382-A89B-CA5717CFD85B}"/>
              </a:ext>
            </a:extLst>
          </p:cNvPr>
          <p:cNvSpPr txBox="1"/>
          <p:nvPr/>
        </p:nvSpPr>
        <p:spPr>
          <a:xfrm>
            <a:off x="3174510" y="694809"/>
            <a:ext cx="57838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Critical temperature 	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b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304.1282 K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(30.98° C)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Critical pressure 		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7.3773 MPa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Critical density		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600" i="1" dirty="0" err="1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de-DE" sz="1600" baseline="-250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467.6 kg/m</a:t>
            </a:r>
            <a:r>
              <a:rPr lang="en-US" altLang="de-DE" sz="1600" baseline="30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3</a:t>
            </a:r>
            <a:b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Triple point temperature	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6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baseline="-250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216.592 K (-56.56° C)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Triple point pressure	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6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baseline="-250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tr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0.51795 MPa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critical region of CO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is experimentally well accessible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CO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was considered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reference fluid for critical phenomena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 the 1980s / 1990s</a:t>
            </a:r>
            <a:b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 reference eq. of state that does not show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nonanalytical behavior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critical point would not have been accepted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32062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D5A295-D6D3-48AE-814A-8D7C52046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" r="2858" b="4279"/>
          <a:stretch/>
        </p:blipFill>
        <p:spPr>
          <a:xfrm>
            <a:off x="111847" y="780763"/>
            <a:ext cx="3552332" cy="29868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66F1F0-B652-4CDA-ADE9-13854C6E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17" y="767012"/>
            <a:ext cx="2546176" cy="30005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EA9CF0-9732-4AD7-90B2-5F9A35D3766F}"/>
              </a:ext>
            </a:extLst>
          </p:cNvPr>
          <p:cNvSpPr txBox="1"/>
          <p:nvPr/>
        </p:nvSpPr>
        <p:spPr>
          <a:xfrm>
            <a:off x="6294093" y="813056"/>
            <a:ext cx="287565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Theory tells that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critical point…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isochoric heat capacity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b="1" i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infinite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speed of sound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zero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b="1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Nonanalytical terms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required in multiparameter equations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/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/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b="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=1+2</m:t>
                      </m:r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b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825837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D5A295-D6D3-48AE-814A-8D7C52046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" r="2858" b="4279"/>
          <a:stretch/>
        </p:blipFill>
        <p:spPr>
          <a:xfrm>
            <a:off x="111847" y="780763"/>
            <a:ext cx="3552332" cy="29868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66F1F0-B652-4CDA-ADE9-13854C6E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17" y="767012"/>
            <a:ext cx="2546176" cy="30005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EA9CF0-9732-4AD7-90B2-5F9A35D3766F}"/>
              </a:ext>
            </a:extLst>
          </p:cNvPr>
          <p:cNvSpPr txBox="1"/>
          <p:nvPr/>
        </p:nvSpPr>
        <p:spPr>
          <a:xfrm>
            <a:off x="6294093" y="813056"/>
            <a:ext cx="287565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Theory tells that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critical point…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isochoric heat capacity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b="1" i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infinite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speed of sound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zero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b="1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Nonanalytical terms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required in multiparameter equations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/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/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b="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=1+2</m:t>
                      </m:r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b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B2897A15-54B6-4CC4-A03C-C9938BE23B89}"/>
              </a:ext>
            </a:extLst>
          </p:cNvPr>
          <p:cNvSpPr/>
          <p:nvPr/>
        </p:nvSpPr>
        <p:spPr>
          <a:xfrm>
            <a:off x="1727200" y="698500"/>
            <a:ext cx="24765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F1C7B6B-4D2C-4271-B473-6F79DBF06B07}"/>
              </a:ext>
            </a:extLst>
          </p:cNvPr>
          <p:cNvSpPr/>
          <p:nvPr/>
        </p:nvSpPr>
        <p:spPr>
          <a:xfrm>
            <a:off x="2003424" y="3917950"/>
            <a:ext cx="434975" cy="43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9D04D4A-7757-464D-BBCC-9848D51CA92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851025" y="952500"/>
            <a:ext cx="369887" cy="2965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/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de-DE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de-DE" dirty="0" err="1">
                    <a:solidFill>
                      <a:srgbClr val="FF0000"/>
                    </a:solidFill>
                  </a:rPr>
                  <a:t>nonanalytical</a:t>
                </a:r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blipFill>
                <a:blip r:embed="rId7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633739"/>
      </p:ext>
    </p:extLst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D5A295-D6D3-48AE-814A-8D7C52046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" r="2858" b="4279"/>
          <a:stretch/>
        </p:blipFill>
        <p:spPr>
          <a:xfrm>
            <a:off x="111847" y="780763"/>
            <a:ext cx="3552332" cy="29868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66F1F0-B652-4CDA-ADE9-13854C6E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17" y="767012"/>
            <a:ext cx="2546176" cy="30005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EA9CF0-9732-4AD7-90B2-5F9A35D3766F}"/>
              </a:ext>
            </a:extLst>
          </p:cNvPr>
          <p:cNvSpPr txBox="1"/>
          <p:nvPr/>
        </p:nvSpPr>
        <p:spPr>
          <a:xfrm>
            <a:off x="6294093" y="813056"/>
            <a:ext cx="287565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Theory tells that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critical point…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isochoric heat capacity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b="1" i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infinite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speed of sound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zero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b="1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Nonanalytical terms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required in multiparameter equations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/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/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b="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=1+2</m:t>
                      </m:r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b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B2897A15-54B6-4CC4-A03C-C9938BE23B89}"/>
              </a:ext>
            </a:extLst>
          </p:cNvPr>
          <p:cNvSpPr/>
          <p:nvPr/>
        </p:nvSpPr>
        <p:spPr>
          <a:xfrm>
            <a:off x="1727200" y="698500"/>
            <a:ext cx="24765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F1C7B6B-4D2C-4271-B473-6F79DBF06B07}"/>
              </a:ext>
            </a:extLst>
          </p:cNvPr>
          <p:cNvSpPr/>
          <p:nvPr/>
        </p:nvSpPr>
        <p:spPr>
          <a:xfrm>
            <a:off x="2003424" y="3917950"/>
            <a:ext cx="434975" cy="43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9D04D4A-7757-464D-BBCC-9848D51CA92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851025" y="952500"/>
            <a:ext cx="369887" cy="2965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/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de-DE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de-DE" dirty="0" err="1">
                    <a:solidFill>
                      <a:srgbClr val="FF0000"/>
                    </a:solidFill>
                  </a:rPr>
                  <a:t>nonanalytical</a:t>
                </a:r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blipFill>
                <a:blip r:embed="rId7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9BD2EE42-28D9-47D5-B216-585049A5DEDA}"/>
              </a:ext>
            </a:extLst>
          </p:cNvPr>
          <p:cNvSpPr/>
          <p:nvPr/>
        </p:nvSpPr>
        <p:spPr>
          <a:xfrm>
            <a:off x="5211932" y="3266483"/>
            <a:ext cx="24765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84CF92-8ECE-41CB-8199-73E66D2F3708}"/>
              </a:ext>
            </a:extLst>
          </p:cNvPr>
          <p:cNvSpPr/>
          <p:nvPr/>
        </p:nvSpPr>
        <p:spPr>
          <a:xfrm>
            <a:off x="7578724" y="4070350"/>
            <a:ext cx="434975" cy="43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681C38C-8C99-4453-A520-D3AC12A753C5}"/>
              </a:ext>
            </a:extLst>
          </p:cNvPr>
          <p:cNvCxnSpPr>
            <a:cxnSpLocks/>
            <a:stCxn id="12" idx="5"/>
            <a:endCxn id="13" idx="1"/>
          </p:cNvCxnSpPr>
          <p:nvPr/>
        </p:nvCxnSpPr>
        <p:spPr>
          <a:xfrm>
            <a:off x="5423314" y="3483286"/>
            <a:ext cx="2219111" cy="650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81F11F0-E221-4BAD-BB87-6DD3A51E358F}"/>
                  </a:ext>
                </a:extLst>
              </p:cNvPr>
              <p:cNvSpPr txBox="1"/>
              <p:nvPr/>
            </p:nvSpPr>
            <p:spPr>
              <a:xfrm>
                <a:off x="5515497" y="2647441"/>
                <a:ext cx="1383136" cy="713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zero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de-DE" dirty="0" err="1">
                    <a:solidFill>
                      <a:srgbClr val="FF0000"/>
                    </a:solidFill>
                  </a:rPr>
                  <a:t>nonanalytical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81F11F0-E221-4BAD-BB87-6DD3A51E3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97" y="2647441"/>
                <a:ext cx="1383136" cy="713400"/>
              </a:xfrm>
              <a:prstGeom prst="rect">
                <a:avLst/>
              </a:prstGeom>
              <a:blipFill>
                <a:blip r:embed="rId8"/>
                <a:stretch>
                  <a:fillRect l="-881" b="-68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D6118A67-873F-4A95-A795-87706641C363}"/>
                  </a:ext>
                </a:extLst>
              </p:cNvPr>
              <p:cNvSpPr txBox="1"/>
              <p:nvPr/>
            </p:nvSpPr>
            <p:spPr bwMode="auto">
              <a:xfrm>
                <a:off x="4806600" y="4179938"/>
                <a:ext cx="1233428" cy="602807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D6118A67-873F-4A95-A795-87706641C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6600" y="4179938"/>
                <a:ext cx="1233428" cy="6028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DE024E6C-1DBF-46E6-AC78-6B78671BBD54}"/>
                  </a:ext>
                </a:extLst>
              </p:cNvPr>
              <p:cNvSpPr txBox="1"/>
              <p:nvPr/>
            </p:nvSpPr>
            <p:spPr bwMode="auto">
              <a:xfrm>
                <a:off x="6900299" y="3189184"/>
                <a:ext cx="1686430" cy="650342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𝑓𝑖𝑛𝑖𝑡𝑒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DE024E6C-1DBF-46E6-AC78-6B78671BB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0299" y="3189184"/>
                <a:ext cx="1686430" cy="6503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715815"/>
      </p:ext>
    </p:extLst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D5A295-D6D3-48AE-814A-8D7C52046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" r="2858" b="4279"/>
          <a:stretch/>
        </p:blipFill>
        <p:spPr>
          <a:xfrm>
            <a:off x="111847" y="780763"/>
            <a:ext cx="3552332" cy="29868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66F1F0-B652-4CDA-ADE9-13854C6ED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17" y="767012"/>
            <a:ext cx="2546176" cy="30005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EA9CF0-9732-4AD7-90B2-5F9A35D3766F}"/>
              </a:ext>
            </a:extLst>
          </p:cNvPr>
          <p:cNvSpPr txBox="1"/>
          <p:nvPr/>
        </p:nvSpPr>
        <p:spPr>
          <a:xfrm>
            <a:off x="6294093" y="813056"/>
            <a:ext cx="287565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Theory tells that 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at the critical point…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isochoric heat capacity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b="1" i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infinite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speed of sound </a:t>
            </a:r>
            <a:r>
              <a:rPr lang="en-US" altLang="de-DE" sz="16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</a:t>
            </a: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gets zero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b="1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Nonanalytical terms 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required in multiparameter equations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/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3A0063CA-F742-42E8-ABBB-3F2D5D00A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22" y="3869515"/>
                <a:ext cx="2546177" cy="602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/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sz="1600" b="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=1+2</m:t>
                      </m:r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𝛿𝛿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b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𝜏𝜏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solidFill>
                                        <a:srgbClr val="17365C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776F311F-8A91-4382-84B0-D9718E821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7403" y="3781188"/>
                <a:ext cx="4759325" cy="77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llipse 1">
            <a:extLst>
              <a:ext uri="{FF2B5EF4-FFF2-40B4-BE49-F238E27FC236}">
                <a16:creationId xmlns:a16="http://schemas.microsoft.com/office/drawing/2014/main" id="{B2897A15-54B6-4CC4-A03C-C9938BE23B89}"/>
              </a:ext>
            </a:extLst>
          </p:cNvPr>
          <p:cNvSpPr/>
          <p:nvPr/>
        </p:nvSpPr>
        <p:spPr>
          <a:xfrm>
            <a:off x="1727200" y="698500"/>
            <a:ext cx="24765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F1C7B6B-4D2C-4271-B473-6F79DBF06B07}"/>
              </a:ext>
            </a:extLst>
          </p:cNvPr>
          <p:cNvSpPr/>
          <p:nvPr/>
        </p:nvSpPr>
        <p:spPr>
          <a:xfrm>
            <a:off x="2003424" y="3917950"/>
            <a:ext cx="434975" cy="43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9D04D4A-7757-464D-BBCC-9848D51CA92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851025" y="952500"/>
            <a:ext cx="369887" cy="2965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/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de-DE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de-DE" dirty="0" err="1">
                    <a:solidFill>
                      <a:srgbClr val="FF0000"/>
                    </a:solidFill>
                  </a:rPr>
                  <a:t>nonanalytical</a:t>
                </a:r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F1651C6-F151-427C-BB37-3147C9AE5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31" y="2115022"/>
                <a:ext cx="1383136" cy="913455"/>
              </a:xfrm>
              <a:prstGeom prst="rect">
                <a:avLst/>
              </a:prstGeom>
              <a:blipFill>
                <a:blip r:embed="rId7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9BD2EE42-28D9-47D5-B216-585049A5DEDA}"/>
              </a:ext>
            </a:extLst>
          </p:cNvPr>
          <p:cNvSpPr/>
          <p:nvPr/>
        </p:nvSpPr>
        <p:spPr>
          <a:xfrm>
            <a:off x="5211932" y="3266483"/>
            <a:ext cx="24765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84CF92-8ECE-41CB-8199-73E66D2F3708}"/>
              </a:ext>
            </a:extLst>
          </p:cNvPr>
          <p:cNvSpPr/>
          <p:nvPr/>
        </p:nvSpPr>
        <p:spPr>
          <a:xfrm>
            <a:off x="7578724" y="4070350"/>
            <a:ext cx="434975" cy="43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681C38C-8C99-4453-A520-D3AC12A753C5}"/>
              </a:ext>
            </a:extLst>
          </p:cNvPr>
          <p:cNvCxnSpPr>
            <a:cxnSpLocks/>
            <a:stCxn id="12" idx="5"/>
            <a:endCxn id="13" idx="1"/>
          </p:cNvCxnSpPr>
          <p:nvPr/>
        </p:nvCxnSpPr>
        <p:spPr>
          <a:xfrm>
            <a:off x="5423314" y="3483286"/>
            <a:ext cx="2219111" cy="650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81F11F0-E221-4BAD-BB87-6DD3A51E358F}"/>
                  </a:ext>
                </a:extLst>
              </p:cNvPr>
              <p:cNvSpPr txBox="1"/>
              <p:nvPr/>
            </p:nvSpPr>
            <p:spPr>
              <a:xfrm>
                <a:off x="5515497" y="2647441"/>
                <a:ext cx="1383136" cy="713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zero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de-DE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infinite</a:t>
                </a:r>
              </a:p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de-DE" dirty="0" err="1">
                    <a:solidFill>
                      <a:srgbClr val="FF0000"/>
                    </a:solidFill>
                  </a:rPr>
                  <a:t>nonanalytical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81F11F0-E221-4BAD-BB87-6DD3A51E3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97" y="2647441"/>
                <a:ext cx="1383136" cy="713400"/>
              </a:xfrm>
              <a:prstGeom prst="rect">
                <a:avLst/>
              </a:prstGeom>
              <a:blipFill>
                <a:blip r:embed="rId8"/>
                <a:stretch>
                  <a:fillRect l="-881" b="-68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D6118A67-873F-4A95-A795-87706641C363}"/>
                  </a:ext>
                </a:extLst>
              </p:cNvPr>
              <p:cNvSpPr txBox="1"/>
              <p:nvPr/>
            </p:nvSpPr>
            <p:spPr bwMode="auto">
              <a:xfrm>
                <a:off x="4806600" y="4179938"/>
                <a:ext cx="1233428" cy="602807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D6118A67-873F-4A95-A795-87706641C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6600" y="4179938"/>
                <a:ext cx="1233428" cy="6028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DE024E6C-1DBF-46E6-AC78-6B78671BBD54}"/>
                  </a:ext>
                </a:extLst>
              </p:cNvPr>
              <p:cNvSpPr txBox="1"/>
              <p:nvPr/>
            </p:nvSpPr>
            <p:spPr bwMode="auto">
              <a:xfrm>
                <a:off x="6900299" y="3189184"/>
                <a:ext cx="1686430" cy="650342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𝑓𝑖𝑛𝑖𝑡𝑒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DE024E6C-1DBF-46E6-AC78-6B78671BB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0299" y="3189184"/>
                <a:ext cx="1686430" cy="6503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9EC8EE5-69EE-4D75-AAD0-F1EE5459FC39}"/>
              </a:ext>
            </a:extLst>
          </p:cNvPr>
          <p:cNvGrpSpPr/>
          <p:nvPr/>
        </p:nvGrpSpPr>
        <p:grpSpPr>
          <a:xfrm>
            <a:off x="2403942" y="714175"/>
            <a:ext cx="5234125" cy="1323439"/>
            <a:chOff x="2187701" y="671318"/>
            <a:chExt cx="5234125" cy="1323439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ABEB208-B4FE-404E-B40F-E692C5B9C7CB}"/>
                </a:ext>
              </a:extLst>
            </p:cNvPr>
            <p:cNvSpPr txBox="1"/>
            <p:nvPr/>
          </p:nvSpPr>
          <p:spPr>
            <a:xfrm>
              <a:off x="2187701" y="671318"/>
              <a:ext cx="5234125" cy="1323439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17365C"/>
                  </a:solidFill>
                  <a:latin typeface="RubFlama" panose="02000000000000000000" pitchFamily="2" charset="0"/>
                </a:rPr>
                <a:t>Nonanalytical terms in the Span &amp; Wagner EOS (1996)</a:t>
              </a:r>
            </a:p>
            <a:p>
              <a:endParaRPr lang="en-GB" sz="1600" dirty="0">
                <a:solidFill>
                  <a:srgbClr val="17365C"/>
                </a:solidFill>
                <a:latin typeface="RubFlama" panose="02000000000000000000" pitchFamily="2" charset="0"/>
              </a:endParaRPr>
            </a:p>
            <a:p>
              <a:endParaRPr lang="de-DE" sz="1600" dirty="0">
                <a:solidFill>
                  <a:srgbClr val="17365C"/>
                </a:solidFill>
                <a:latin typeface="RubFlama" panose="02000000000000000000" pitchFamily="2" charset="0"/>
              </a:endParaRPr>
            </a:p>
            <a:p>
              <a:endParaRPr lang="de-DE" sz="1600" dirty="0">
                <a:solidFill>
                  <a:srgbClr val="17365C"/>
                </a:solidFill>
                <a:latin typeface="RubFlama" panose="02000000000000000000" pitchFamily="2" charset="0"/>
              </a:endParaRPr>
            </a:p>
            <a:p>
              <a:endParaRPr lang="de-DE" sz="1600" dirty="0">
                <a:solidFill>
                  <a:srgbClr val="17365C"/>
                </a:solidFill>
                <a:latin typeface="RubFlama" panose="02000000000000000000" pitchFamily="2" charset="0"/>
              </a:endParaRP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0EC8DE-0E8E-4AD5-BCB5-3225FD2E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9908" y="1005880"/>
              <a:ext cx="3924954" cy="48498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72AD85D-A26D-480C-9F85-D5FDC378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30212" y="1415731"/>
              <a:ext cx="3152775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66491"/>
      </p:ext>
    </p:extLst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72484E48-40E8-426F-B7D7-3EF10D5B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740012"/>
            <a:ext cx="875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Is nonanalytical behavior actually relevant for NICFD?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4981E7E-0500-436E-A043-B4628DF7E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2"/>
          <a:stretch/>
        </p:blipFill>
        <p:spPr>
          <a:xfrm>
            <a:off x="779332" y="1079073"/>
            <a:ext cx="3741815" cy="28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9D8D08B-5398-4DAC-9B2F-A762A417A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1"/>
          <a:stretch/>
        </p:blipFill>
        <p:spPr>
          <a:xfrm>
            <a:off x="4798881" y="1079073"/>
            <a:ext cx="38002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4086"/>
      </p:ext>
    </p:extLst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72484E48-40E8-426F-B7D7-3EF10D5B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740012"/>
            <a:ext cx="875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Is nonanalytical behavior actually relevant for NICFD?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9D8D08B-5398-4DAC-9B2F-A762A417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1"/>
          <a:stretch/>
        </p:blipFill>
        <p:spPr>
          <a:xfrm>
            <a:off x="4798881" y="1079073"/>
            <a:ext cx="3800276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6">
                <a:extLst>
                  <a:ext uri="{FF2B5EF4-FFF2-40B4-BE49-F238E27FC236}">
                    <a16:creationId xmlns:a16="http://schemas.microsoft.com/office/drawing/2014/main" id="{AA3780FC-2684-48B3-BBA4-8FCD59B68A0B}"/>
                  </a:ext>
                </a:extLst>
              </p:cNvPr>
              <p:cNvSpPr txBox="1"/>
              <p:nvPr/>
            </p:nvSpPr>
            <p:spPr bwMode="auto">
              <a:xfrm>
                <a:off x="125144" y="1679524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  <m:r>
                        <a:rPr lang="de-DE" sz="16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6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𝛿𝛿</m:t>
                              </m:r>
                            </m:sub>
                            <m:sup>
                              <m:r>
                                <a:rPr lang="de-DE" sz="16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25" name="Object 16">
                <a:extLst>
                  <a:ext uri="{FF2B5EF4-FFF2-40B4-BE49-F238E27FC236}">
                    <a16:creationId xmlns:a16="http://schemas.microsoft.com/office/drawing/2014/main" id="{AA3780FC-2684-48B3-BBA4-8FCD59B68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144" y="1679524"/>
                <a:ext cx="4759325" cy="779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16">
                <a:extLst>
                  <a:ext uri="{FF2B5EF4-FFF2-40B4-BE49-F238E27FC236}">
                    <a16:creationId xmlns:a16="http://schemas.microsoft.com/office/drawing/2014/main" id="{E316E125-AED6-46AF-8E4E-ED616D0B10A9}"/>
                  </a:ext>
                </a:extLst>
              </p:cNvPr>
              <p:cNvSpPr txBox="1"/>
              <p:nvPr/>
            </p:nvSpPr>
            <p:spPr bwMode="auto">
              <a:xfrm>
                <a:off x="2682166" y="2269597"/>
                <a:ext cx="1233428" cy="602807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Object 16">
                <a:extLst>
                  <a:ext uri="{FF2B5EF4-FFF2-40B4-BE49-F238E27FC236}">
                    <a16:creationId xmlns:a16="http://schemas.microsoft.com/office/drawing/2014/main" id="{E316E125-AED6-46AF-8E4E-ED616D0B1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166" y="2269597"/>
                <a:ext cx="1233428" cy="602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1CA03569-3B4C-4678-AD80-3F21347C19E2}"/>
                  </a:ext>
                </a:extLst>
              </p:cNvPr>
              <p:cNvSpPr txBox="1"/>
              <p:nvPr/>
            </p:nvSpPr>
            <p:spPr bwMode="auto">
              <a:xfrm>
                <a:off x="2594732" y="1107567"/>
                <a:ext cx="1686430" cy="650342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𝑓𝑖𝑛𝑖𝑡𝑒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Object 16">
                <a:extLst>
                  <a:ext uri="{FF2B5EF4-FFF2-40B4-BE49-F238E27FC236}">
                    <a16:creationId xmlns:a16="http://schemas.microsoft.com/office/drawing/2014/main" id="{1CA03569-3B4C-4678-AD80-3F21347C1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4732" y="1107567"/>
                <a:ext cx="1686430" cy="6503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6">
            <a:extLst>
              <a:ext uri="{FF2B5EF4-FFF2-40B4-BE49-F238E27FC236}">
                <a16:creationId xmlns:a16="http://schemas.microsoft.com/office/drawing/2014/main" id="{CCB825D3-3CF2-4EBC-91AA-E7E738810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3088270"/>
            <a:ext cx="5000660" cy="131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contribution of derivatives of the 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pvT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surface is dominant in the critical region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Make sure equations of state describe </a:t>
            </a:r>
            <a:b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altLang="de-DE" sz="1800" b="1" i="1" dirty="0" err="1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de-DE" sz="1800" b="1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,T</a:t>
            </a: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 very well!</a:t>
            </a:r>
            <a:endParaRPr lang="en-US" altLang="de-DE" sz="2200" b="1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97CE5F77-3ED5-45FC-90A2-F29552661263}"/>
                  </a:ext>
                </a:extLst>
              </p:cNvPr>
              <p:cNvSpPr txBox="1"/>
              <p:nvPr/>
            </p:nvSpPr>
            <p:spPr bwMode="auto">
              <a:xfrm>
                <a:off x="1182165" y="2152378"/>
                <a:ext cx="1233428" cy="414167"/>
              </a:xfrm>
              <a:prstGeom prst="rect">
                <a:avLst/>
              </a:prstGeom>
              <a:solidFill>
                <a:schemeClr val="bg1"/>
              </a:solidFill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de-DE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97CE5F77-3ED5-45FC-90A2-F29552661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2165" y="2152378"/>
                <a:ext cx="1233428" cy="414167"/>
              </a:xfrm>
              <a:prstGeom prst="rect">
                <a:avLst/>
              </a:prstGeom>
              <a:blipFill>
                <a:blip r:embed="rId7"/>
                <a:stretch>
                  <a:fillRect l="-8416" t="-108824" b="-173529"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169834"/>
      </p:ext>
    </p:extLst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72484E48-40E8-426F-B7D7-3EF10D5B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2" y="3751345"/>
            <a:ext cx="8314501" cy="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Empirical multiparameter equations of state describe the </a:t>
            </a:r>
            <a:r>
              <a:rPr lang="en-US" altLang="de-DE" sz="18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pvT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surface in the (extended) critical region more accurately then scaled equations of state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F544FF-7136-4203-845C-FC67C0F0D6B3}"/>
              </a:ext>
            </a:extLst>
          </p:cNvPr>
          <p:cNvSpPr txBox="1"/>
          <p:nvPr/>
        </p:nvSpPr>
        <p:spPr>
          <a:xfrm>
            <a:off x="3695689" y="738063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Carbon Dioxide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542C66-3B42-46A7-9CF0-FF6916C5F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1"/>
          <a:stretch/>
        </p:blipFill>
        <p:spPr>
          <a:xfrm>
            <a:off x="397412" y="1424208"/>
            <a:ext cx="4058261" cy="18942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5BF49B-DF91-4B6C-9CF8-CA263B8C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21" y="1085033"/>
            <a:ext cx="3855273" cy="25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5846"/>
      </p:ext>
    </p:extLst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775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critical region require special attention?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A62892-61FE-4075-B7E2-F193B979A4C9}"/>
              </a:ext>
            </a:extLst>
          </p:cNvPr>
          <p:cNvSpPr txBox="1"/>
          <p:nvPr/>
        </p:nvSpPr>
        <p:spPr>
          <a:xfrm>
            <a:off x="4015276" y="730766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4673"/>
                </a:solidFill>
                <a:latin typeface="RubFlama" panose="02000000000000000000" pitchFamily="2" charset="0"/>
              </a:rPr>
              <a:t>Nitrogen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091C1B-C930-43E4-A7F5-1667661E8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069320"/>
            <a:ext cx="3289300" cy="2736031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515B4CC5-9A54-4A72-97B8-F4AAF5AA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2" y="3751345"/>
            <a:ext cx="8314501" cy="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Empirical multiparameter equations of state describe the </a:t>
            </a:r>
            <a:r>
              <a:rPr lang="en-US" altLang="de-DE" sz="1800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pvT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surface in the (extended) critical region more accurately then scaled equations of state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49422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Overview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5022" y="777654"/>
            <a:ext cx="8042496" cy="348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What is special about thermodynamic properties of carbon dioxide?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(extended) critical region require special attention?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Do we utilize the potential of Helmholtz equations of state properly?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How do impurities affect the properties of carbon dioxide?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Can we use mixtures to improve processes?</a:t>
            </a:r>
          </a:p>
        </p:txBody>
      </p:sp>
      <p:pic>
        <p:nvPicPr>
          <p:cNvPr id="8194" name="Picture 2" descr="Quellbild anzeigen">
            <a:extLst>
              <a:ext uri="{FF2B5EF4-FFF2-40B4-BE49-F238E27FC236}">
                <a16:creationId xmlns:a16="http://schemas.microsoft.com/office/drawing/2014/main" id="{1C1560A3-40DC-4AFB-9627-28C818A9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6" y="2921363"/>
            <a:ext cx="1386202" cy="13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2366"/>
      </p:ext>
    </p:extLst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807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Do we utilize the potential of Helmholtz equations of state properly?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9728B86-2773-4E3C-B9C2-D06A220A5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2" y="773195"/>
            <a:ext cx="8314501" cy="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Of course, this depends on your algorithms / your code!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Just one example on how to mess things up …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3FFB40-8F31-431C-A080-B7835710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8FF14BE-DDB4-4434-AA24-B86DA9F89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2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297ABD63-57E9-45A1-87E4-1F489CD6D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776" y="2330327"/>
            <a:ext cx="9188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ubFlama" panose="02000000000000000000" pitchFamily="2" charset="0"/>
              </a:rPr>
              <a:t>ideal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A27BD7D-4292-4DF3-B9F5-E59D085273B2}"/>
                  </a:ext>
                </a:extLst>
              </p:cNvPr>
              <p:cNvSpPr txBox="1"/>
              <p:nvPr/>
            </p:nvSpPr>
            <p:spPr>
              <a:xfrm>
                <a:off x="865664" y="1646841"/>
                <a:ext cx="2280688" cy="255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i="1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sz="1600" i="1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600" i="1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1600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A27BD7D-4292-4DF3-B9F5-E59D08527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64" y="1646841"/>
                <a:ext cx="2280688" cy="255968"/>
              </a:xfrm>
              <a:prstGeom prst="rect">
                <a:avLst/>
              </a:prstGeom>
              <a:blipFill>
                <a:blip r:embed="rId3"/>
                <a:stretch>
                  <a:fillRect l="-1604" b="-238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414DB6C-4B27-42E9-820D-0DBE2D1CEEFD}"/>
                  </a:ext>
                </a:extLst>
              </p:cNvPr>
              <p:cNvSpPr txBox="1"/>
              <p:nvPr/>
            </p:nvSpPr>
            <p:spPr>
              <a:xfrm>
                <a:off x="3837924" y="1580195"/>
                <a:ext cx="3159198" cy="401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sz="1600" b="0" i="1" smtClean="0">
                                <a:solidFill>
                                  <a:srgbClr val="00467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600" b="0" i="1" smtClean="0">
                                    <a:solidFill>
                                      <a:srgbClr val="00467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solidFill>
                                      <a:srgbClr val="00467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de-DE" sz="1600" b="0" i="1" smtClean="0">
                                    <a:solidFill>
                                      <a:srgbClr val="00467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sz="1600" b="0" i="1" smtClean="0">
                                    <a:solidFill>
                                      <a:srgbClr val="00467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de-DE" sz="1600" b="0" i="1" smtClean="0">
                                    <a:solidFill>
                                      <a:srgbClr val="00467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600" b="0" i="1" smtClean="0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de-DE" sz="1600" b="0" i="1" smtClean="0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.∙</m:t>
                    </m:r>
                    <m:sSubSup>
                      <m:sSubSupPr>
                        <m:ctrlPr>
                          <a:rPr lang="de-DE" sz="1600" i="1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1600" i="1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/>
                      <m:sup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1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de-DE" sz="1600" dirty="0">
                    <a:solidFill>
                      <a:srgbClr val="004673"/>
                    </a:solidFill>
                  </a:rPr>
                  <a:t>=</a:t>
                </a:r>
                <a:r>
                  <a:rPr lang="de-DE" sz="1600" dirty="0">
                    <a:solidFill>
                      <a:srgbClr val="00467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1600" i="1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sz="1600" i="1">
                        <a:solidFill>
                          <a:srgbClr val="0046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160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de-DE" sz="1600" b="0" i="1" smtClean="0">
                            <a:solidFill>
                              <a:srgbClr val="0046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de-DE" sz="1600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414DB6C-4B27-42E9-820D-0DBE2D1CE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24" y="1580195"/>
                <a:ext cx="3159198" cy="401841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D3DFB06F-F325-4396-B211-04F1E1C03AAC}"/>
              </a:ext>
            </a:extLst>
          </p:cNvPr>
          <p:cNvSpPr txBox="1"/>
          <p:nvPr/>
        </p:nvSpPr>
        <p:spPr>
          <a:xfrm>
            <a:off x="3342904" y="1650504"/>
            <a:ext cx="333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sym typeface="Wingdings" panose="05000000000000000000" pitchFamily="2" charset="2"/>
              </a:rPr>
              <a:t></a:t>
            </a:r>
            <a:endParaRPr lang="de-DE" dirty="0">
              <a:solidFill>
                <a:srgbClr val="0046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9EB1315-D14B-4BD5-8ACB-6FEEB2EBB6C3}"/>
                  </a:ext>
                </a:extLst>
              </p:cNvPr>
              <p:cNvSpPr txBox="1"/>
              <p:nvPr/>
            </p:nvSpPr>
            <p:spPr>
              <a:xfrm>
                <a:off x="3837924" y="2010724"/>
                <a:ext cx="1242076" cy="586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solidFill>
                                        <a:srgbClr val="0046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solidFill>
                                        <a:srgbClr val="00467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467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solidFill>
                                        <a:srgbClr val="00467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b="0" i="1" smtClean="0">
                                      <a:solidFill>
                                        <a:srgbClr val="00467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de-DE" sz="160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9EB1315-D14B-4BD5-8ACB-6FEEB2EBB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24" y="2010724"/>
                <a:ext cx="1242076" cy="586571"/>
              </a:xfrm>
              <a:prstGeom prst="rect">
                <a:avLst/>
              </a:prstGeom>
              <a:blipFill>
                <a:blip r:embed="rId5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12FDF2DA-67AC-427C-A192-37EB300D06B8}"/>
              </a:ext>
            </a:extLst>
          </p:cNvPr>
          <p:cNvSpPr txBox="1"/>
          <p:nvPr/>
        </p:nvSpPr>
        <p:spPr>
          <a:xfrm>
            <a:off x="3342904" y="2157743"/>
            <a:ext cx="333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sym typeface="Wingdings" panose="05000000000000000000" pitchFamily="2" charset="2"/>
              </a:rPr>
              <a:t></a:t>
            </a:r>
            <a:endParaRPr lang="de-DE" dirty="0">
              <a:solidFill>
                <a:srgbClr val="0046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3E51F2E-6238-4993-9DF9-D28BD96C52AB}"/>
                  </a:ext>
                </a:extLst>
              </p:cNvPr>
              <p:cNvSpPr txBox="1"/>
              <p:nvPr/>
            </p:nvSpPr>
            <p:spPr>
              <a:xfrm>
                <a:off x="5769692" y="2039020"/>
                <a:ext cx="912454" cy="523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3E51F2E-6238-4993-9DF9-D28BD96C5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692" y="2039020"/>
                <a:ext cx="912454" cy="5230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640C8B93-4B11-4FE3-8CF1-6B14606C2B94}"/>
              </a:ext>
            </a:extLst>
          </p:cNvPr>
          <p:cNvSpPr txBox="1"/>
          <p:nvPr/>
        </p:nvSpPr>
        <p:spPr>
          <a:xfrm>
            <a:off x="5260026" y="2163876"/>
            <a:ext cx="333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sym typeface="Wingdings" panose="05000000000000000000" pitchFamily="2" charset="2"/>
              </a:rPr>
              <a:t></a:t>
            </a:r>
            <a:endParaRPr lang="de-DE" dirty="0">
              <a:solidFill>
                <a:srgbClr val="004673"/>
              </a:solidFill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2CB54399-732F-41A7-8E12-2F186DFD5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984" y="2895014"/>
            <a:ext cx="9124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ubFlama" panose="02000000000000000000" pitchFamily="2" charset="0"/>
              </a:rPr>
              <a:t>real fluid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B08F676-F2DE-4454-A375-3581928923C0}"/>
                  </a:ext>
                </a:extLst>
              </p:cNvPr>
              <p:cNvSpPr txBox="1"/>
              <p:nvPr/>
            </p:nvSpPr>
            <p:spPr>
              <a:xfrm>
                <a:off x="5912413" y="2597295"/>
                <a:ext cx="1447238" cy="535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 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46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46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600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B08F676-F2DE-4454-A375-358192892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413" y="2597295"/>
                <a:ext cx="1447238" cy="5355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13B503A6-4C0B-4879-89FB-CA886781A28A}"/>
              </a:ext>
            </a:extLst>
          </p:cNvPr>
          <p:cNvSpPr txBox="1"/>
          <p:nvPr/>
        </p:nvSpPr>
        <p:spPr>
          <a:xfrm>
            <a:off x="5260026" y="2728563"/>
            <a:ext cx="333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4673"/>
                </a:solidFill>
                <a:sym typeface="Wingdings" panose="05000000000000000000" pitchFamily="2" charset="2"/>
              </a:rPr>
              <a:t></a:t>
            </a:r>
            <a:endParaRPr lang="de-DE" dirty="0">
              <a:solidFill>
                <a:srgbClr val="004673"/>
              </a:solidFill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8E515766-4F21-4594-8223-2173E22C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1" y="3423362"/>
            <a:ext cx="8314501" cy="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Some well known definitions have been derived for ideal gas, do not hold in combination with real fluids</a:t>
            </a:r>
          </a:p>
        </p:txBody>
      </p:sp>
    </p:spTree>
    <p:extLst>
      <p:ext uri="{BB962C8B-B14F-4D97-AF65-F5344CB8AC3E}">
        <p14:creationId xmlns:p14="http://schemas.microsoft.com/office/powerpoint/2010/main" val="3909543131"/>
      </p:ext>
    </p:extLst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807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Do we utilize the potential of Helmholtz equations of state properly?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3FFB40-8F31-431C-A080-B7835710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757BF0F-65F3-430F-B747-414E3647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" t="4825" r="969" b="3554"/>
          <a:stretch/>
        </p:blipFill>
        <p:spPr>
          <a:xfrm>
            <a:off x="2051049" y="676055"/>
            <a:ext cx="4635501" cy="2807524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5505FEF1-43D6-4E49-B08F-A7EF4E82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1" y="3423362"/>
            <a:ext cx="8314501" cy="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Some well known definitions have been derived for ideal gas, do not hold in combination with real fluids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 derive the temperature from </a:t>
            </a:r>
            <a:r>
              <a:rPr lang="en-US" altLang="de-DE" sz="1800" i="1" dirty="0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k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we need the ideal gas assumption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9845E6-35B4-4BAC-BC82-E903C10632F0}"/>
              </a:ext>
            </a:extLst>
          </p:cNvPr>
          <p:cNvSpPr txBox="1"/>
          <p:nvPr/>
        </p:nvSpPr>
        <p:spPr>
          <a:xfrm>
            <a:off x="6203950" y="780762"/>
            <a:ext cx="4716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RubFlama" panose="02000000000000000000" pitchFamily="2" charset="0"/>
              </a:rPr>
              <a:t>CO</a:t>
            </a:r>
            <a:r>
              <a:rPr lang="de-DE" b="1" baseline="-25000" dirty="0">
                <a:latin typeface="RubFlama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4847580"/>
      </p:ext>
    </p:extLst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807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Do we utilize the potential of Helmholtz equations of state properly?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3FFB40-8F31-431C-A080-B7835710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F8D1A1-A1F4-41CD-89F2-800C679B004B}"/>
              </a:ext>
            </a:extLst>
          </p:cNvPr>
          <p:cNvSpPr txBox="1"/>
          <p:nvPr/>
        </p:nvSpPr>
        <p:spPr>
          <a:xfrm>
            <a:off x="335022" y="777654"/>
            <a:ext cx="8042496" cy="337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Do we need the isentropic exponent </a:t>
            </a:r>
            <a:r>
              <a:rPr lang="en-US" altLang="de-DE" sz="1600" i="1" dirty="0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k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at all?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The enthalpy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 can be calculated directly</a:t>
            </a:r>
            <a:b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from Helmholtz equations of state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So can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1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 or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=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,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</a:t>
            </a:r>
            <a:r>
              <a:rPr lang="en-US" altLang="de-DE" sz="1600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 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Algorithms should be checked for obsolete routines!</a:t>
            </a: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</a:pP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Using enthalpy and entropy directly avoids problems</a:t>
            </a:r>
            <a:b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with averaging of properties that change drastically</a:t>
            </a:r>
            <a:b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for strongly non-ideal fluids (like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altLang="de-DE" sz="1600" i="1" baseline="-25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or </a:t>
            </a:r>
            <a:r>
              <a:rPr lang="en-US" altLang="de-DE" sz="16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w</a:t>
            </a: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srgbClr val="003560"/>
              </a:solidFill>
              <a:latin typeface="RubFla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CD4CB4-74A9-44BE-A2AF-6D879ABDE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8" r="50567" b="4248"/>
          <a:stretch/>
        </p:blipFill>
        <p:spPr>
          <a:xfrm>
            <a:off x="6258829" y="707905"/>
            <a:ext cx="2121002" cy="1633639"/>
          </a:xfrm>
          <a:prstGeom prst="rect">
            <a:avLst/>
          </a:prstGeom>
          <a:ln w="19050">
            <a:solidFill>
              <a:srgbClr val="004673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41A097-B857-4C88-A642-E98710EB3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5" t="3877" r="39465" b="29459"/>
          <a:stretch/>
        </p:blipFill>
        <p:spPr>
          <a:xfrm>
            <a:off x="6258829" y="2464269"/>
            <a:ext cx="2599421" cy="1756365"/>
          </a:xfrm>
          <a:prstGeom prst="rect">
            <a:avLst/>
          </a:prstGeom>
          <a:ln w="19050">
            <a:solidFill>
              <a:srgbClr val="003560"/>
            </a:solidFill>
          </a:ln>
        </p:spPr>
      </p:pic>
    </p:spTree>
    <p:extLst>
      <p:ext uri="{BB962C8B-B14F-4D97-AF65-F5344CB8AC3E}">
        <p14:creationId xmlns:p14="http://schemas.microsoft.com/office/powerpoint/2010/main" val="3884337809"/>
      </p:ext>
    </p:extLst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9D21242C-C839-4EC6-8711-F06F97A7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676613"/>
            <a:ext cx="2825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Tx/>
              <a:buNone/>
            </a:pPr>
            <a:r>
              <a:rPr lang="de-DE" altLang="de-DE" sz="160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 </a:t>
            </a:r>
            <a:r>
              <a:rPr lang="de-DE" altLang="de-DE" sz="1600" dirty="0" err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altLang="de-DE" sz="160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mixtures</a:t>
            </a:r>
            <a:endParaRPr lang="de-DE" altLang="de-DE" sz="1600" dirty="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15">
            <a:extLst>
              <a:ext uri="{FF2B5EF4-FFF2-40B4-BE49-F238E27FC236}">
                <a16:creationId xmlns:a16="http://schemas.microsoft.com/office/drawing/2014/main" id="{31F978FF-CA07-4DD6-980E-1D0EF6A0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07" y="1686742"/>
            <a:ext cx="2825849" cy="2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Tx/>
              <a:buNone/>
            </a:pPr>
            <a:r>
              <a:rPr lang="en-US" altLang="de-DE" sz="1600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gas contribution</a:t>
            </a:r>
          </a:p>
        </p:txBody>
      </p:sp>
      <p:sp>
        <p:nvSpPr>
          <p:cNvPr id="11" name="Abgerundetes Rechteck 18">
            <a:extLst>
              <a:ext uri="{FF2B5EF4-FFF2-40B4-BE49-F238E27FC236}">
                <a16:creationId xmlns:a16="http://schemas.microsoft.com/office/drawing/2014/main" id="{96E5BFEE-88B5-42E7-BC1C-3452017C015D}"/>
              </a:ext>
            </a:extLst>
          </p:cNvPr>
          <p:cNvSpPr/>
          <p:nvPr/>
        </p:nvSpPr>
        <p:spPr>
          <a:xfrm>
            <a:off x="3744912" y="1170325"/>
            <a:ext cx="890588" cy="314325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F31FA71-01AA-4876-82D1-A2F2AAF54AB1}"/>
              </a:ext>
            </a:extLst>
          </p:cNvPr>
          <p:cNvGrpSpPr>
            <a:grpSpLocks/>
          </p:cNvGrpSpPr>
          <p:nvPr/>
        </p:nvGrpSpPr>
        <p:grpSpPr bwMode="auto">
          <a:xfrm>
            <a:off x="4622136" y="3301256"/>
            <a:ext cx="4276725" cy="604837"/>
            <a:chOff x="4604824" y="3313274"/>
            <a:chExt cx="4276564" cy="605037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68514273-3464-4919-AFBC-BDF93478CA8B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04824" y="3313274"/>
              <a:ext cx="2477070" cy="605037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>
              <a:solidFill>
                <a:srgbClr val="8DAE10"/>
              </a:solidFill>
            </a:ln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14" name="Textfeld 15">
              <a:extLst>
                <a:ext uri="{FF2B5EF4-FFF2-40B4-BE49-F238E27FC236}">
                  <a16:creationId xmlns:a16="http://schemas.microsoft.com/office/drawing/2014/main" id="{9003A513-6691-48CC-868F-E84DC6B96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5417" y="3425087"/>
              <a:ext cx="17059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2873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8DAE10"/>
                </a:buClr>
                <a:buSzPct val="130000"/>
                <a:buFontTx/>
                <a:buNone/>
              </a:pPr>
              <a:r>
                <a:rPr lang="en-US" altLang="de-DE" sz="1200">
                  <a:solidFill>
                    <a:srgbClr val="173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Reducing parameters as functions of composition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AED5E54-B2EF-44AA-8A11-15B09DB2AD34}"/>
              </a:ext>
            </a:extLst>
          </p:cNvPr>
          <p:cNvGrpSpPr>
            <a:grpSpLocks/>
          </p:cNvGrpSpPr>
          <p:nvPr/>
        </p:nvGrpSpPr>
        <p:grpSpPr bwMode="auto">
          <a:xfrm>
            <a:off x="4633407" y="2070917"/>
            <a:ext cx="4276725" cy="612775"/>
            <a:chOff x="4604824" y="2151489"/>
            <a:chExt cx="4276564" cy="61375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3BEF9960-7C94-407E-9381-D8ACA1705650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04824" y="2151489"/>
              <a:ext cx="2404279" cy="61375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12700">
              <a:solidFill>
                <a:srgbClr val="8DAE10"/>
              </a:solidFill>
            </a:ln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17" name="Textfeld 15">
              <a:extLst>
                <a:ext uri="{FF2B5EF4-FFF2-40B4-BE49-F238E27FC236}">
                  <a16:creationId xmlns:a16="http://schemas.microsoft.com/office/drawing/2014/main" id="{D18F0E5B-1872-4379-BEC3-AA15DBDE4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5417" y="2151489"/>
              <a:ext cx="170597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2873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8DAE10"/>
                </a:buClr>
                <a:buSzPct val="130000"/>
                <a:buFontTx/>
                <a:buNone/>
              </a:pPr>
              <a:r>
                <a:rPr lang="en-US" altLang="de-DE" sz="1200">
                  <a:solidFill>
                    <a:srgbClr val="173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Reducing parameters correspond to critical parameters of pure fluids</a:t>
              </a:r>
            </a:p>
          </p:txBody>
        </p:sp>
      </p:grpSp>
      <p:sp>
        <p:nvSpPr>
          <p:cNvPr id="18" name="Abgerundetes Rechteck 25">
            <a:extLst>
              <a:ext uri="{FF2B5EF4-FFF2-40B4-BE49-F238E27FC236}">
                <a16:creationId xmlns:a16="http://schemas.microsoft.com/office/drawing/2014/main" id="{C0586416-AEBC-4072-AC94-BF8D4AB156D9}"/>
              </a:ext>
            </a:extLst>
          </p:cNvPr>
          <p:cNvSpPr/>
          <p:nvPr/>
        </p:nvSpPr>
        <p:spPr>
          <a:xfrm>
            <a:off x="2576007" y="2234430"/>
            <a:ext cx="755650" cy="311150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Abgerundetes Rechteck 26">
            <a:extLst>
              <a:ext uri="{FF2B5EF4-FFF2-40B4-BE49-F238E27FC236}">
                <a16:creationId xmlns:a16="http://schemas.microsoft.com/office/drawing/2014/main" id="{D7606D01-52FD-408F-A759-352470AFD76E}"/>
              </a:ext>
            </a:extLst>
          </p:cNvPr>
          <p:cNvSpPr/>
          <p:nvPr/>
        </p:nvSpPr>
        <p:spPr>
          <a:xfrm>
            <a:off x="2581275" y="1170325"/>
            <a:ext cx="960437" cy="314325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1E8D2B9-3952-4D15-970B-B1947B717F26}"/>
              </a:ext>
            </a:extLst>
          </p:cNvPr>
          <p:cNvGrpSpPr>
            <a:grpSpLocks/>
          </p:cNvGrpSpPr>
          <p:nvPr/>
        </p:nvGrpSpPr>
        <p:grpSpPr bwMode="auto">
          <a:xfrm>
            <a:off x="407323" y="2923432"/>
            <a:ext cx="3765145" cy="1543455"/>
            <a:chOff x="391233" y="2935877"/>
            <a:chExt cx="3765053" cy="1542742"/>
          </a:xfrm>
        </p:grpSpPr>
        <p:grpSp>
          <p:nvGrpSpPr>
            <p:cNvPr id="21" name="Gruppieren 28">
              <a:extLst>
                <a:ext uri="{FF2B5EF4-FFF2-40B4-BE49-F238E27FC236}">
                  <a16:creationId xmlns:a16="http://schemas.microsoft.com/office/drawing/2014/main" id="{AF52FA16-CBDC-44FD-9C74-53EE04081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233" y="2935877"/>
              <a:ext cx="3765053" cy="1542742"/>
              <a:chOff x="391233" y="2201613"/>
              <a:chExt cx="3765053" cy="1542742"/>
            </a:xfrm>
          </p:grpSpPr>
          <p:sp>
            <p:nvSpPr>
              <p:cNvPr id="25" name="Textfeld 15">
                <a:extLst>
                  <a:ext uri="{FF2B5EF4-FFF2-40B4-BE49-F238E27FC236}">
                    <a16:creationId xmlns:a16="http://schemas.microsoft.com/office/drawing/2014/main" id="{5E888E37-B9DF-4082-BBC9-352437EB8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33" y="2201613"/>
                <a:ext cx="237926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2873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8DAE10"/>
                  </a:buClr>
                  <a:buSzPct val="130000"/>
                  <a:buFontTx/>
                  <a:buNone/>
                </a:pPr>
                <a:r>
                  <a:rPr lang="en-US" altLang="de-DE" sz="1600">
                    <a:solidFill>
                      <a:srgbClr val="1736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Residual fluid contribution</a:t>
                </a:r>
              </a:p>
            </p:txBody>
          </p:sp>
          <p:sp>
            <p:nvSpPr>
              <p:cNvPr id="26" name="Textfeld 15">
                <a:extLst>
                  <a:ext uri="{FF2B5EF4-FFF2-40B4-BE49-F238E27FC236}">
                    <a16:creationId xmlns:a16="http://schemas.microsoft.com/office/drawing/2014/main" id="{4ACD3DC7-4F80-4889-A692-BA7A423901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6830" y="3375023"/>
                <a:ext cx="16695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2873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8DAE10"/>
                  </a:buClr>
                  <a:buSzPct val="130000"/>
                  <a:buFontTx/>
                  <a:buNone/>
                </a:pPr>
                <a:r>
                  <a:rPr lang="en-US" altLang="de-DE" sz="1200" dirty="0">
                    <a:solidFill>
                      <a:srgbClr val="1736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Pure fluid contribution at corresponding states</a:t>
                </a:r>
              </a:p>
            </p:txBody>
          </p:sp>
          <p:sp>
            <p:nvSpPr>
              <p:cNvPr id="27" name="Textfeld 15">
                <a:extLst>
                  <a:ext uri="{FF2B5EF4-FFF2-40B4-BE49-F238E27FC236}">
                    <a16:creationId xmlns:a16="http://schemas.microsoft.com/office/drawing/2014/main" id="{0BE95F4A-97B4-4285-A0A6-008D6D7DC3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6781" y="3375023"/>
                <a:ext cx="103950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2873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873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873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8DAE10"/>
                  </a:buClr>
                  <a:buSzPct val="130000"/>
                  <a:buFontTx/>
                  <a:buNone/>
                </a:pPr>
                <a:r>
                  <a:rPr lang="en-US" altLang="de-DE" sz="1200" dirty="0">
                    <a:solidFill>
                      <a:srgbClr val="17365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Departure term</a:t>
                </a:r>
              </a:p>
            </p:txBody>
          </p:sp>
        </p:grpSp>
        <p:sp>
          <p:nvSpPr>
            <p:cNvPr id="22" name="Geschweifte Klammer rechts 21">
              <a:extLst>
                <a:ext uri="{FF2B5EF4-FFF2-40B4-BE49-F238E27FC236}">
                  <a16:creationId xmlns:a16="http://schemas.microsoft.com/office/drawing/2014/main" id="{B1E3FCF0-3035-4E7F-B868-F5404CE73AC9}"/>
                </a:ext>
              </a:extLst>
            </p:cNvPr>
            <p:cNvSpPr/>
            <p:nvPr/>
          </p:nvSpPr>
          <p:spPr>
            <a:xfrm rot="5400000">
              <a:off x="2241477" y="3426780"/>
              <a:ext cx="258643" cy="920728"/>
            </a:xfrm>
            <a:prstGeom prst="rightBrace">
              <a:avLst>
                <a:gd name="adj1" fmla="val 8333"/>
                <a:gd name="adj2" fmla="val 5294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Geschweifte Klammer rechts 22">
              <a:extLst>
                <a:ext uri="{FF2B5EF4-FFF2-40B4-BE49-F238E27FC236}">
                  <a16:creationId xmlns:a16="http://schemas.microsoft.com/office/drawing/2014/main" id="{00C5A8D8-E8D8-4146-B406-343E6C331CE4}"/>
                </a:ext>
              </a:extLst>
            </p:cNvPr>
            <p:cNvSpPr/>
            <p:nvPr/>
          </p:nvSpPr>
          <p:spPr>
            <a:xfrm rot="5400000">
              <a:off x="3402704" y="3419639"/>
              <a:ext cx="258643" cy="922316"/>
            </a:xfrm>
            <a:prstGeom prst="rightBrace">
              <a:avLst>
                <a:gd name="adj1" fmla="val 8333"/>
                <a:gd name="adj2" fmla="val 5294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545738E-E67F-4C74-8991-3678D6610F24}"/>
              </a:ext>
            </a:extLst>
          </p:cNvPr>
          <p:cNvGrpSpPr>
            <a:grpSpLocks/>
          </p:cNvGrpSpPr>
          <p:nvPr/>
        </p:nvGrpSpPr>
        <p:grpSpPr bwMode="auto">
          <a:xfrm>
            <a:off x="2469486" y="3504456"/>
            <a:ext cx="1360487" cy="236537"/>
            <a:chOff x="2453361" y="3517420"/>
            <a:chExt cx="1360389" cy="236688"/>
          </a:xfrm>
        </p:grpSpPr>
        <p:sp>
          <p:nvSpPr>
            <p:cNvPr id="29" name="Abgerundetes Rechteck 36">
              <a:extLst>
                <a:ext uri="{FF2B5EF4-FFF2-40B4-BE49-F238E27FC236}">
                  <a16:creationId xmlns:a16="http://schemas.microsoft.com/office/drawing/2014/main" id="{C8323367-F253-4B8F-8442-0FAF5395E278}"/>
                </a:ext>
              </a:extLst>
            </p:cNvPr>
            <p:cNvSpPr/>
            <p:nvPr/>
          </p:nvSpPr>
          <p:spPr>
            <a:xfrm>
              <a:off x="3485162" y="3517420"/>
              <a:ext cx="328588" cy="236688"/>
            </a:xfrm>
            <a:prstGeom prst="round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Abgerundetes Rechteck 37">
              <a:extLst>
                <a:ext uri="{FF2B5EF4-FFF2-40B4-BE49-F238E27FC236}">
                  <a16:creationId xmlns:a16="http://schemas.microsoft.com/office/drawing/2014/main" id="{EF7CC5DB-167D-4A29-B609-40B9A3A4A644}"/>
                </a:ext>
              </a:extLst>
            </p:cNvPr>
            <p:cNvSpPr/>
            <p:nvPr/>
          </p:nvSpPr>
          <p:spPr>
            <a:xfrm>
              <a:off x="2453361" y="3517420"/>
              <a:ext cx="328588" cy="236688"/>
            </a:xfrm>
            <a:prstGeom prst="round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813D362E-46D6-4836-85C5-DC65A3AB9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07" y="1016120"/>
            <a:ext cx="4328535" cy="5730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D836C5-C2D0-4E83-B5E0-6F48DA6EB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07" y="1978412"/>
            <a:ext cx="3755461" cy="82303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4B8FEDD-A6E4-4A04-B126-80FD861CF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23" y="3213637"/>
            <a:ext cx="3792041" cy="792549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9A86D45C-8730-45B9-BC9F-E764E37AC54F}"/>
              </a:ext>
            </a:extLst>
          </p:cNvPr>
          <p:cNvSpPr txBox="1"/>
          <p:nvPr/>
        </p:nvSpPr>
        <p:spPr>
          <a:xfrm>
            <a:off x="5259723" y="799644"/>
            <a:ext cx="36391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17365C"/>
                </a:solidFill>
                <a:latin typeface="RubFlama" panose="02000000000000000000" pitchFamily="2" charset="0"/>
              </a:rPr>
              <a:t>Approach by Lemmon and </a:t>
            </a:r>
            <a:r>
              <a:rPr lang="en-GB" b="1" dirty="0" err="1">
                <a:solidFill>
                  <a:srgbClr val="17365C"/>
                </a:solidFill>
                <a:latin typeface="RubFlama" panose="02000000000000000000" pitchFamily="2" charset="0"/>
              </a:rPr>
              <a:t>Tillner</a:t>
            </a:r>
            <a:r>
              <a:rPr lang="en-GB" b="1" dirty="0">
                <a:solidFill>
                  <a:srgbClr val="17365C"/>
                </a:solidFill>
                <a:latin typeface="RubFlama" panose="02000000000000000000" pitchFamily="2" charset="0"/>
              </a:rPr>
              <a:t>-Roth (1999)</a:t>
            </a:r>
          </a:p>
          <a:p>
            <a:pPr algn="ctr"/>
            <a:r>
              <a:rPr lang="en-GB" dirty="0">
                <a:solidFill>
                  <a:srgbClr val="17365C"/>
                </a:solidFill>
                <a:latin typeface="RubFlama" panose="02000000000000000000" pitchFamily="2" charset="0"/>
              </a:rPr>
              <a:t>(as </a:t>
            </a:r>
            <a:r>
              <a:rPr lang="en-GB" dirty="0" err="1">
                <a:solidFill>
                  <a:srgbClr val="17365C"/>
                </a:solidFill>
                <a:latin typeface="RubFlama" panose="02000000000000000000" pitchFamily="2" charset="0"/>
              </a:rPr>
              <a:t>discribed</a:t>
            </a:r>
            <a:r>
              <a:rPr lang="en-GB" dirty="0">
                <a:solidFill>
                  <a:srgbClr val="17365C"/>
                </a:solidFill>
                <a:latin typeface="RubFlama" panose="02000000000000000000" pitchFamily="2" charset="0"/>
              </a:rPr>
              <a:t> by Thol et al., 2019)</a:t>
            </a:r>
          </a:p>
        </p:txBody>
      </p:sp>
    </p:spTree>
    <p:extLst>
      <p:ext uri="{BB962C8B-B14F-4D97-AF65-F5344CB8AC3E}">
        <p14:creationId xmlns:p14="http://schemas.microsoft.com/office/powerpoint/2010/main" val="619860498"/>
      </p:ext>
    </p:extLst>
  </p:cSld>
  <p:clrMapOvr>
    <a:masterClrMapping/>
  </p:clrMapOvr>
  <p:transition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C95377A3-AAC3-4412-B32B-27330343C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63" y="783345"/>
            <a:ext cx="2825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Tx/>
              <a:buNone/>
            </a:pPr>
            <a:r>
              <a:rPr lang="de-DE" altLang="de-DE" sz="16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parameters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4F70B75-A855-402F-9243-F269AEBC4EA4}"/>
              </a:ext>
            </a:extLst>
          </p:cNvPr>
          <p:cNvGrpSpPr>
            <a:grpSpLocks/>
          </p:cNvGrpSpPr>
          <p:nvPr/>
        </p:nvGrpSpPr>
        <p:grpSpPr bwMode="auto">
          <a:xfrm>
            <a:off x="402238" y="2990285"/>
            <a:ext cx="3575050" cy="1168400"/>
            <a:chOff x="369459" y="3168648"/>
            <a:chExt cx="3574744" cy="1168276"/>
          </a:xfrm>
        </p:grpSpPr>
        <p:sp>
          <p:nvSpPr>
            <p:cNvPr id="7" name="Textfeld 15">
              <a:extLst>
                <a:ext uri="{FF2B5EF4-FFF2-40B4-BE49-F238E27FC236}">
                  <a16:creationId xmlns:a16="http://schemas.microsoft.com/office/drawing/2014/main" id="{2639B9BA-C4E8-46A5-B483-5D4DF26ED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459" y="3168648"/>
              <a:ext cx="28263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2873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2873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2873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8DAE10"/>
                </a:buClr>
                <a:buSzPct val="130000"/>
                <a:buFontTx/>
                <a:buNone/>
              </a:pPr>
              <a:r>
                <a:rPr lang="de-DE" altLang="de-DE" sz="1600">
                  <a:solidFill>
                    <a:srgbClr val="173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Departure term</a:t>
              </a: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05B713AD-0E97-4C8E-8587-3CF692F928DE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91232" y="3502721"/>
              <a:ext cx="3552971" cy="83420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>
              <a:solidFill>
                <a:srgbClr val="8DAE10"/>
              </a:solidFill>
            </a:ln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</a:rPr>
                <a:t> </a:t>
              </a:r>
            </a:p>
          </p:txBody>
        </p:sp>
      </p:grpSp>
      <p:sp>
        <p:nvSpPr>
          <p:cNvPr id="9" name="Abgerundetes Rechteck 44">
            <a:extLst>
              <a:ext uri="{FF2B5EF4-FFF2-40B4-BE49-F238E27FC236}">
                <a16:creationId xmlns:a16="http://schemas.microsoft.com/office/drawing/2014/main" id="{4E331C31-E888-4D16-BDA4-463032AC6ACC}"/>
              </a:ext>
            </a:extLst>
          </p:cNvPr>
          <p:cNvSpPr/>
          <p:nvPr/>
        </p:nvSpPr>
        <p:spPr>
          <a:xfrm>
            <a:off x="3142263" y="3576073"/>
            <a:ext cx="758825" cy="312737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5">
            <a:extLst>
              <a:ext uri="{FF2B5EF4-FFF2-40B4-BE49-F238E27FC236}">
                <a16:creationId xmlns:a16="http://schemas.microsoft.com/office/drawing/2014/main" id="{B75590FA-52E3-436C-B0DB-3799D252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115" y="3418712"/>
            <a:ext cx="2146697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Tx/>
              <a:buNone/>
            </a:pPr>
            <a:r>
              <a:rPr lang="de-DE" altLang="de-DE" sz="140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polynomial, exponential and special exponential terms</a:t>
            </a:r>
          </a:p>
        </p:txBody>
      </p:sp>
      <p:sp>
        <p:nvSpPr>
          <p:cNvPr id="13" name="Textfeld 15">
            <a:extLst>
              <a:ext uri="{FF2B5EF4-FFF2-40B4-BE49-F238E27FC236}">
                <a16:creationId xmlns:a16="http://schemas.microsoft.com/office/drawing/2014/main" id="{E9D3EA4C-FFA3-4CFB-93F9-ED8C8FDA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764" y="3310960"/>
            <a:ext cx="2515261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87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87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873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DAE10"/>
              </a:buClr>
              <a:buSzPct val="130000"/>
              <a:buFontTx/>
              <a:buNone/>
            </a:pPr>
            <a:r>
              <a:rPr lang="de-DE" altLang="de-DE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parameters: coefficients, temperature and density exponents, exponential parameters, number of terms</a:t>
            </a:r>
          </a:p>
        </p:txBody>
      </p:sp>
      <p:sp>
        <p:nvSpPr>
          <p:cNvPr id="14" name="Abgerundetes Rechteck 48">
            <a:extLst>
              <a:ext uri="{FF2B5EF4-FFF2-40B4-BE49-F238E27FC236}">
                <a16:creationId xmlns:a16="http://schemas.microsoft.com/office/drawing/2014/main" id="{9885688C-32F1-4C8E-B04B-8A9BB8CA5E4E}"/>
              </a:ext>
            </a:extLst>
          </p:cNvPr>
          <p:cNvSpPr/>
          <p:nvPr/>
        </p:nvSpPr>
        <p:spPr bwMode="auto">
          <a:xfrm>
            <a:off x="4140200" y="3409385"/>
            <a:ext cx="2185988" cy="655638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Abgerundetes Rechteck 49">
            <a:extLst>
              <a:ext uri="{FF2B5EF4-FFF2-40B4-BE49-F238E27FC236}">
                <a16:creationId xmlns:a16="http://schemas.microsoft.com/office/drawing/2014/main" id="{C93C48E2-B59D-4174-874E-65168E5C66F2}"/>
              </a:ext>
            </a:extLst>
          </p:cNvPr>
          <p:cNvSpPr/>
          <p:nvPr/>
        </p:nvSpPr>
        <p:spPr bwMode="auto">
          <a:xfrm>
            <a:off x="6486525" y="3310960"/>
            <a:ext cx="2541588" cy="862013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A56AD5C-A09F-4E45-9B78-9CDDA14EC5D6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 bwMode="auto">
          <a:xfrm flipV="1">
            <a:off x="3977288" y="3737204"/>
            <a:ext cx="162912" cy="433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BA0AE9E-C727-4DFA-AC22-C326D59E6AA7}"/>
              </a:ext>
            </a:extLst>
          </p:cNvPr>
          <p:cNvCxnSpPr>
            <a:stCxn id="14" idx="3"/>
            <a:endCxn id="15" idx="1"/>
          </p:cNvCxnSpPr>
          <p:nvPr/>
        </p:nvCxnSpPr>
        <p:spPr bwMode="auto">
          <a:xfrm>
            <a:off x="6326188" y="3736410"/>
            <a:ext cx="160337" cy="635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DC64CABD-8D3C-41D0-BD41-2E389502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88" y="1061045"/>
            <a:ext cx="5779509" cy="823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7096F93-DE7B-4EF3-B20C-AFDF4F68C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38" y="2025665"/>
            <a:ext cx="7267062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64224"/>
      </p:ext>
    </p:extLst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509F799C-3C02-4A75-9C7E-6D3E29ACF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71" y="573800"/>
            <a:ext cx="8488258" cy="38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0"/>
              </a:spcBef>
              <a:buClr>
                <a:srgbClr val="94C11C"/>
              </a:buClr>
              <a:buSzPct val="92000"/>
              <a:buFont typeface="+mj-lt"/>
              <a:buAutoNum type="arabicParenR"/>
            </a:pPr>
            <a: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No experimental data available:</a:t>
            </a:r>
            <a:b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Application of predictive combination rules such as the Lorentz-Berthelot or linear </a:t>
            </a:r>
            <a:b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mixing rules</a:t>
            </a:r>
            <a:b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endParaRPr lang="en-US" altLang="de-DE" sz="1600" i="1" dirty="0">
              <a:solidFill>
                <a:srgbClr val="8DAE10"/>
              </a:solidFill>
              <a:latin typeface="RubFlama" panose="02000000000000000000" pitchFamily="2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Clr>
                <a:srgbClr val="94C11C"/>
              </a:buClr>
              <a:buSzPct val="92000"/>
              <a:buFont typeface="+mj-lt"/>
              <a:buAutoNum type="arabicParenR"/>
            </a:pPr>
            <a: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Few experimental data or only a single thermodynamic property type available:</a:t>
            </a:r>
            <a:b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Adjustment of one or more binary interaction parameters</a:t>
            </a:r>
            <a:b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endParaRPr lang="en-US" altLang="de-DE" sz="1600" i="1" dirty="0">
              <a:solidFill>
                <a:srgbClr val="8DAE10"/>
              </a:solidFill>
              <a:latin typeface="RubFlama" panose="02000000000000000000" pitchFamily="2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Clr>
                <a:srgbClr val="94C11C"/>
              </a:buClr>
              <a:buSzPct val="92000"/>
              <a:buFont typeface="+mj-lt"/>
              <a:buAutoNum type="arabicParenR"/>
            </a:pPr>
            <a: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Experimental data for similar binary mixtures with adequate quality and quantity available:</a:t>
            </a:r>
            <a:b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Development of generalized departure function and adjustment of weighting factor</a:t>
            </a:r>
            <a:b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endParaRPr lang="en-US" altLang="de-DE" sz="1600" i="1" dirty="0">
              <a:solidFill>
                <a:srgbClr val="8DAE10"/>
              </a:solidFill>
              <a:latin typeface="RubFlama" panose="02000000000000000000" pitchFamily="2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Clr>
                <a:srgbClr val="94C11C"/>
              </a:buClr>
              <a:buSzPct val="92000"/>
              <a:buFont typeface="+mj-lt"/>
              <a:buAutoNum type="arabicParenR"/>
            </a:pPr>
            <a: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Comprehensive database including many state points with known experimental uncertainty and different thermodynamic properties available:</a:t>
            </a:r>
            <a:br>
              <a:rPr lang="en-US" altLang="de-DE" sz="1600" i="1" dirty="0">
                <a:solidFill>
                  <a:srgbClr val="8DAE10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</a:br>
            <a:r>
              <a:rPr lang="en-US" altLang="de-DE" sz="1600" dirty="0">
                <a:solidFill>
                  <a:srgbClr val="17365C"/>
                </a:solidFill>
                <a:latin typeface="RubFlama" panose="02000000000000000000" pitchFamily="2" charset="0"/>
                <a:ea typeface="Arial" charset="0"/>
                <a:cs typeface="Arial" panose="020B0604020202020204" pitchFamily="34" charset="0"/>
              </a:rPr>
              <a:t>Development of binary-specific departure function</a:t>
            </a:r>
            <a:endParaRPr lang="en-US" altLang="de-DE" sz="1600" i="1" dirty="0">
              <a:solidFill>
                <a:srgbClr val="8DAE10"/>
              </a:solidFill>
              <a:latin typeface="RubFlama" panose="02000000000000000000" pitchFamily="2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1608"/>
      </p:ext>
    </p:extLst>
  </p:cSld>
  <p:clrMapOvr>
    <a:masterClrMapping/>
  </p:clrMapOvr>
  <p:transition spd="slow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33B43C-88AF-44B4-8FA8-020ED03B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4" y="1019311"/>
            <a:ext cx="6736988" cy="30232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0149F74-653E-4B61-8B7A-2EAABE2EF266}"/>
              </a:ext>
            </a:extLst>
          </p:cNvPr>
          <p:cNvSpPr txBox="1"/>
          <p:nvPr/>
        </p:nvSpPr>
        <p:spPr>
          <a:xfrm>
            <a:off x="6713797" y="1003722"/>
            <a:ext cx="1776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 (d)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highest</a:t>
            </a:r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accuracy</a:t>
            </a:r>
            <a:endParaRPr lang="de-DE" sz="1200" b="1" dirty="0">
              <a:solidFill>
                <a:srgbClr val="002060"/>
              </a:solidFill>
              <a:latin typeface="RubFlama" panose="020000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1A1EA5-B5D4-489B-9987-8104541B45B0}"/>
              </a:ext>
            </a:extLst>
          </p:cNvPr>
          <p:cNvSpPr txBox="1"/>
          <p:nvPr/>
        </p:nvSpPr>
        <p:spPr>
          <a:xfrm>
            <a:off x="6932218" y="1189583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 (c) high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accuracy</a:t>
            </a:r>
            <a:endParaRPr lang="de-DE" sz="1200" b="1" dirty="0">
              <a:solidFill>
                <a:srgbClr val="002060"/>
              </a:solidFill>
              <a:latin typeface="RubFlama" panose="02000000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A88B31-7F38-40EE-94BC-E1A245BEAB05}"/>
              </a:ext>
            </a:extLst>
          </p:cNvPr>
          <p:cNvSpPr txBox="1"/>
          <p:nvPr/>
        </p:nvSpPr>
        <p:spPr>
          <a:xfrm>
            <a:off x="6845655" y="1369021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 (b) limited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accuracy</a:t>
            </a:r>
            <a:endParaRPr lang="de-DE" sz="1200" b="1" dirty="0">
              <a:solidFill>
                <a:srgbClr val="002060"/>
              </a:solidFill>
              <a:latin typeface="RubFlama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0C62CC-0BC0-45D6-B02E-B5EB8763BDFA}"/>
              </a:ext>
            </a:extLst>
          </p:cNvPr>
          <p:cNvSpPr txBox="1"/>
          <p:nvPr/>
        </p:nvSpPr>
        <p:spPr>
          <a:xfrm>
            <a:off x="7084684" y="1548401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RubFlama Light" panose="02000000000000000000" pitchFamily="2" charset="0"/>
                <a:sym typeface="Wingdings" panose="05000000000000000000" pitchFamily="2" charset="2"/>
              </a:rPr>
              <a:t>}</a:t>
            </a:r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 (a)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low</a:t>
            </a:r>
            <a:r>
              <a:rPr lang="de-DE" sz="1200" b="1" dirty="0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de-DE" sz="1200" b="1" dirty="0" err="1">
                <a:solidFill>
                  <a:srgbClr val="0020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accuracy</a:t>
            </a:r>
            <a:endParaRPr lang="de-DE" sz="1200" b="1" dirty="0">
              <a:solidFill>
                <a:srgbClr val="002060"/>
              </a:solidFill>
              <a:latin typeface="RubFlama" panose="020000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FC00E7-18FC-4002-B229-6C0C690A9CEA}"/>
              </a:ext>
            </a:extLst>
          </p:cNvPr>
          <p:cNvSpPr txBox="1"/>
          <p:nvPr/>
        </p:nvSpPr>
        <p:spPr>
          <a:xfrm>
            <a:off x="3079984" y="3777362"/>
            <a:ext cx="1575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Herrig et al. (2018)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4F06B0-3BAF-4206-94E3-68F0218F451B}"/>
              </a:ext>
            </a:extLst>
          </p:cNvPr>
          <p:cNvSpPr/>
          <p:nvPr/>
        </p:nvSpPr>
        <p:spPr>
          <a:xfrm>
            <a:off x="5270595" y="2155346"/>
            <a:ext cx="1166883" cy="20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DC7D5B-2991-4777-9639-FA786D8EF78D}"/>
              </a:ext>
            </a:extLst>
          </p:cNvPr>
          <p:cNvSpPr txBox="1"/>
          <p:nvPr/>
        </p:nvSpPr>
        <p:spPr>
          <a:xfrm>
            <a:off x="5204486" y="2092926"/>
            <a:ext cx="1575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Herrig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53112806"/>
      </p:ext>
    </p:extLst>
  </p:cSld>
  <p:clrMapOvr>
    <a:masterClrMapping/>
  </p:clrMapOvr>
  <p:transition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93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How do impurities affect the properties of carbon dioxide?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6EF05EC-F07E-48A3-859E-C1A56DB77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3" y="773194"/>
            <a:ext cx="4173478" cy="327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Helmholtz models for mixtures 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allow for the same calculations as for pure fluids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Impurities have a strong impact in 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particular on the phase boundary</a:t>
            </a: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Properties in the (extended) critical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region are strongly influenced as well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D0BC32-0723-4E6D-B420-27DA2B0FF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1" y="872543"/>
            <a:ext cx="3795759" cy="32284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112392-A8A7-452D-9EE9-B6E397132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1" y="872543"/>
            <a:ext cx="3795759" cy="32284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A0600D7-6AD9-48BA-B089-047A2D07B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1" y="872543"/>
            <a:ext cx="3795759" cy="32284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30A1D6-C473-4647-A635-7B91C47CB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1" y="872543"/>
            <a:ext cx="3795759" cy="32284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03987C-453C-411A-81F9-AF1EBA24D5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1" y="872543"/>
            <a:ext cx="3795759" cy="32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8168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93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How do impurities affect the properties of carbon dioxide?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6EF05EC-F07E-48A3-859E-C1A56DB77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3" y="773194"/>
            <a:ext cx="4173478" cy="327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Helmholtz models for mixtures 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allow for the same calculations as for pure fluids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Impurities have a strong impact in 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particular on the phase boundary</a:t>
            </a: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Properties in the (extended) critical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region are strongly influenced as well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8F3EEF-6F51-4367-B51E-76C94E093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34" t="3268" r="3591"/>
          <a:stretch/>
        </p:blipFill>
        <p:spPr>
          <a:xfrm>
            <a:off x="4508501" y="701216"/>
            <a:ext cx="4521200" cy="34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06883"/>
      </p:ext>
    </p:extLst>
  </p:cSld>
  <p:clrMapOvr>
    <a:masterClrMapping/>
  </p:clrMapOvr>
  <p:transition spd="slow"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33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Can we use mixtures to improve processes?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C5F5D96-F46F-413B-A4EC-A677F29D0BD1}"/>
              </a:ext>
            </a:extLst>
          </p:cNvPr>
          <p:cNvSpPr txBox="1"/>
          <p:nvPr/>
        </p:nvSpPr>
        <p:spPr>
          <a:xfrm>
            <a:off x="335022" y="777654"/>
            <a:ext cx="804249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To calculate properties for mixtures is numerically more demanding than for pure fluids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Table look-up routines get more complicated, because the number of independent variables increases (composition vector)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However: Except for phase equilibrium calculations the composition remains constant; mixtures can be treated like pure fluids in table look-up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Optimization of processes for mixtures is a viable option!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46C6BC-B34A-4EA3-B923-60FC147DD5C8}"/>
              </a:ext>
            </a:extLst>
          </p:cNvPr>
          <p:cNvSpPr txBox="1"/>
          <p:nvPr/>
        </p:nvSpPr>
        <p:spPr>
          <a:xfrm>
            <a:off x="335022" y="3741315"/>
            <a:ext cx="804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Advantages may be expected for heat transfer processes due to a better fit of temperature curves (although supercritical heat supply is already pretty good …)</a:t>
            </a:r>
          </a:p>
        </p:txBody>
      </p:sp>
    </p:spTree>
    <p:extLst>
      <p:ext uri="{BB962C8B-B14F-4D97-AF65-F5344CB8AC3E}">
        <p14:creationId xmlns:p14="http://schemas.microsoft.com/office/powerpoint/2010/main" val="3636004126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5022" y="777654"/>
            <a:ext cx="80424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1200"/>
              </a:spcBef>
              <a:buClr>
                <a:srgbClr val="000066"/>
              </a:buClr>
              <a:buSzPts val="2200"/>
            </a:pP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Hypothesis: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	The second law of thermodynamics yields a complete description 		of equilibrium states 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8DAE10"/>
              </a:buClr>
              <a:buSzPts val="2200"/>
              <a:buFont typeface="Wingdings" panose="05000000000000000000" pitchFamily="2" charset="2"/>
              <a:buChar char="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 complete description of equilibrium states should be possible in terms of the independent variables introduced by the second law of thermodynamics</a:t>
            </a:r>
          </a:p>
          <a:p>
            <a:pPr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None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This approach results in …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closed systems: 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flow processes: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Entropy cannot be measured directly, has an arbitrary reference state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Nobody wants an equation of state that uses entropy as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">
                <a:extLst>
                  <a:ext uri="{FF2B5EF4-FFF2-40B4-BE49-F238E27FC236}">
                    <a16:creationId xmlns:a16="http://schemas.microsoft.com/office/drawing/2014/main" id="{BC277FFA-0466-48E8-86CC-50C6E1361AC4}"/>
                  </a:ext>
                </a:extLst>
              </p:cNvPr>
              <p:cNvSpPr txBox="1"/>
              <p:nvPr/>
            </p:nvSpPr>
            <p:spPr bwMode="auto">
              <a:xfrm>
                <a:off x="2356222" y="2645289"/>
                <a:ext cx="610870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𝑑𝑢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𝑝𝑑𝑣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   ⇒  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𝑑𝑢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𝑝𝑑𝑣</m:t>
                      </m:r>
                      <m:r>
                        <a:rPr lang="de-DE" sz="180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  ⇒  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de-DE" sz="1800" b="1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srgbClr val="003560"/>
                  </a:solidFill>
                  <a:latin typeface="RubFlama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Object 5">
                <a:extLst>
                  <a:ext uri="{FF2B5EF4-FFF2-40B4-BE49-F238E27FC236}">
                    <a16:creationId xmlns:a16="http://schemas.microsoft.com/office/drawing/2014/main" id="{BC277FFA-0466-48E8-86CC-50C6E1361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6222" y="2645289"/>
                <a:ext cx="6108700" cy="317500"/>
              </a:xfrm>
              <a:prstGeom prst="rect">
                <a:avLst/>
              </a:prstGeom>
              <a:blipFill>
                <a:blip r:embed="rId3"/>
                <a:stretch>
                  <a:fillRect b="-3461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6">
                <a:extLst>
                  <a:ext uri="{FF2B5EF4-FFF2-40B4-BE49-F238E27FC236}">
                    <a16:creationId xmlns:a16="http://schemas.microsoft.com/office/drawing/2014/main" id="{3C21103F-D96F-42A1-888B-7C34D5DEBA3C}"/>
                  </a:ext>
                </a:extLst>
              </p:cNvPr>
              <p:cNvSpPr txBox="1"/>
              <p:nvPr/>
            </p:nvSpPr>
            <p:spPr bwMode="auto">
              <a:xfrm>
                <a:off x="2383118" y="3056079"/>
                <a:ext cx="599440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𝑑h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𝑣𝑑𝑝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   ⇒  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𝑑h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𝑇𝑑𝑠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𝑣𝑑𝑝</m:t>
                      </m:r>
                      <m:r>
                        <a:rPr lang="de-DE" sz="1800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  ⇒  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de-DE" sz="1800" b="1" i="1" smtClean="0">
                          <a:solidFill>
                            <a:srgbClr val="00467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srgbClr val="004673"/>
                  </a:solidFill>
                </a:endParaRPr>
              </a:p>
            </p:txBody>
          </p:sp>
        </mc:Choice>
        <mc:Fallback xmlns="">
          <p:sp>
            <p:nvSpPr>
              <p:cNvPr id="5" name="Object 6">
                <a:extLst>
                  <a:ext uri="{FF2B5EF4-FFF2-40B4-BE49-F238E27FC236}">
                    <a16:creationId xmlns:a16="http://schemas.microsoft.com/office/drawing/2014/main" id="{3C21103F-D96F-42A1-888B-7C34D5DEB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3118" y="3056079"/>
                <a:ext cx="5994400" cy="317500"/>
              </a:xfrm>
              <a:prstGeom prst="rect">
                <a:avLst/>
              </a:prstGeom>
              <a:blipFill>
                <a:blip r:embed="rId4"/>
                <a:stretch>
                  <a:fillRect b="-32692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Quellbild anzeigen">
            <a:extLst>
              <a:ext uri="{FF2B5EF4-FFF2-40B4-BE49-F238E27FC236}">
                <a16:creationId xmlns:a16="http://schemas.microsoft.com/office/drawing/2014/main" id="{6535496D-6C5B-4EC6-BF63-CA2BFD80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442" y="3162638"/>
            <a:ext cx="638528" cy="12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8811"/>
      </p:ext>
    </p:extLst>
  </p:cSld>
  <p:clrMapOvr>
    <a:masterClrMapping/>
  </p:clrMapOvr>
  <p:transition spd="slow"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33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7365C"/>
                </a:solidFill>
                <a:latin typeface="RubFlama" panose="02000000000000000000" pitchFamily="2" charset="0"/>
              </a:rPr>
              <a:t>Can we use mixtures to improve processes?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BF9012-F3EB-4D30-AC22-94FEF511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96" y="541661"/>
            <a:ext cx="6019395" cy="38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388"/>
      </p:ext>
    </p:extLst>
  </p:cSld>
  <p:clrMapOvr>
    <a:masterClrMapping/>
  </p:clrMapOvr>
  <p:transition spd="slow"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6724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Thank You For Your Patience – Do You Have Questions?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5022" y="777654"/>
            <a:ext cx="8042496" cy="348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What is special about thermodynamic properties of carbon dioxide?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Why do properties in the (extended) critical region require special attention?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Do we utilize the potential of Helmholtz equations of state properly?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Equations of state for carbon dioxide rich mixtures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How do impurities affect the properties of carbon dioxide?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4673"/>
                </a:solidFill>
                <a:latin typeface="RubFlama" panose="02000000000000000000" pitchFamily="2" charset="0"/>
              </a:rPr>
              <a:t>Can we use mixtures to improve processes?</a:t>
            </a:r>
          </a:p>
        </p:txBody>
      </p:sp>
      <p:pic>
        <p:nvPicPr>
          <p:cNvPr id="14338" name="Picture 2" descr="Quellbild anzeigen">
            <a:extLst>
              <a:ext uri="{FF2B5EF4-FFF2-40B4-BE49-F238E27FC236}">
                <a16:creationId xmlns:a16="http://schemas.microsoft.com/office/drawing/2014/main" id="{33552B7F-3138-4733-97F2-F01BBE72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2925880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ellbild anzeigen">
            <a:extLst>
              <a:ext uri="{FF2B5EF4-FFF2-40B4-BE49-F238E27FC236}">
                <a16:creationId xmlns:a16="http://schemas.microsoft.com/office/drawing/2014/main" id="{B10C3710-259E-4903-9632-A2F9DBA6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810647"/>
            <a:ext cx="179705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711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5022" y="777654"/>
            <a:ext cx="8042496" cy="364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Legendre transformation allows for a loss free change of variables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Closed systems: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   with the Helmholtz (free) energy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Flow processes: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    with the Gibbs (free) enthalpy</a:t>
            </a: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In engineering calculations typical combinations of independent variables are </a:t>
            </a:r>
          </a:p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</a:pP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   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T,p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 direct calc.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g(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T,p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, one dim. iteration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a(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T,</a:t>
            </a:r>
            <a:r>
              <a:rPr lang="en-US" altLang="de-DE" sz="1800" i="1" dirty="0" err="1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b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 </a:t>
            </a:r>
            <a:r>
              <a:rPr lang="en-US" altLang="de-DE" sz="14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p,h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 one dim. iteration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g(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T,p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)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, two dim. iteration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T,</a:t>
            </a:r>
            <a:r>
              <a:rPr lang="en-US" altLang="de-DE" sz="1800" i="1" dirty="0" err="1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)</a:t>
            </a:r>
            <a:b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</a:b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   </a:t>
            </a:r>
            <a:r>
              <a:rPr lang="en-US" altLang="de-DE" sz="14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p,s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 one dim. iteration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g(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T,p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)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, two dim. iteration from 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a(</a:t>
            </a:r>
            <a:r>
              <a:rPr lang="en-US" altLang="de-DE" sz="1800" i="1" dirty="0" err="1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T,</a:t>
            </a:r>
            <a:r>
              <a:rPr lang="en-US" altLang="de-DE" sz="1800" i="1" dirty="0" err="1">
                <a:solidFill>
                  <a:srgbClr val="00356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sym typeface="Wingdings" panose="05000000000000000000" pitchFamily="2" charset="2"/>
              </a:rPr>
              <a:t>)</a:t>
            </a:r>
            <a:endParaRPr lang="en-US" altLang="de-DE" sz="1800" i="1" dirty="0">
              <a:solidFill>
                <a:srgbClr val="003560"/>
              </a:solidFill>
              <a:latin typeface="RubFlama" panose="02000000000000000000" pitchFamily="2" charset="0"/>
            </a:endParaRPr>
          </a:p>
          <a:p>
            <a:pPr marL="285750" indent="-285750" eaLnBrk="1" hangingPunct="1">
              <a:spcBef>
                <a:spcPts val="12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 </a:t>
            </a:r>
            <a:r>
              <a:rPr lang="en-US" altLang="de-DE" sz="18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g(</a:t>
            </a:r>
            <a:r>
              <a:rPr lang="en-US" altLang="de-DE" sz="1800" b="1" i="1" dirty="0" err="1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T,p</a:t>
            </a:r>
            <a:r>
              <a:rPr lang="en-US" altLang="de-DE" sz="1800" b="1" i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)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seems to be the right choice for engineering applications!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E1CEBB94-E819-46D5-A909-5E6807354A24}"/>
                  </a:ext>
                </a:extLst>
              </p:cNvPr>
              <p:cNvSpPr txBox="1"/>
              <p:nvPr/>
            </p:nvSpPr>
            <p:spPr bwMode="auto">
              <a:xfrm>
                <a:off x="2376393" y="1212693"/>
                <a:ext cx="3789082" cy="3302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)  ⇒  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E1CEBB94-E819-46D5-A909-5E6807354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393" y="1212693"/>
                <a:ext cx="3789082" cy="330200"/>
              </a:xfrm>
              <a:prstGeom prst="rect">
                <a:avLst/>
              </a:prstGeom>
              <a:blipFill>
                <a:blip r:embed="rId3"/>
                <a:stretch>
                  <a:fillRect b="-25926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CF1BF80D-B86D-4BD6-B458-C586EDC517C2}"/>
                  </a:ext>
                </a:extLst>
              </p:cNvPr>
              <p:cNvSpPr txBox="1"/>
              <p:nvPr/>
            </p:nvSpPr>
            <p:spPr bwMode="auto">
              <a:xfrm>
                <a:off x="3839415" y="1543267"/>
                <a:ext cx="2117631" cy="3302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𝑇𝑠</m:t>
                      </m:r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CF1BF80D-B86D-4BD6-B458-C586EDC51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415" y="1543267"/>
                <a:ext cx="2117631" cy="330200"/>
              </a:xfrm>
              <a:prstGeom prst="rect">
                <a:avLst/>
              </a:prstGeom>
              <a:blipFill>
                <a:blip r:embed="rId4"/>
                <a:stretch>
                  <a:fillRect b="-27778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B0C2F504-BEC8-4325-AF35-AAC09B3A59C3}"/>
                  </a:ext>
                </a:extLst>
              </p:cNvPr>
              <p:cNvSpPr txBox="1"/>
              <p:nvPr/>
            </p:nvSpPr>
            <p:spPr bwMode="auto">
              <a:xfrm>
                <a:off x="2743980" y="1997449"/>
                <a:ext cx="308610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)  ⇒  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de-DE" sz="18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B0C2F504-BEC8-4325-AF35-AAC09B3A5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3980" y="1997449"/>
                <a:ext cx="3086100" cy="317500"/>
              </a:xfrm>
              <a:prstGeom prst="rect">
                <a:avLst/>
              </a:prstGeom>
              <a:blipFill>
                <a:blip r:embed="rId5"/>
                <a:stretch>
                  <a:fillRect r="-395" b="-3076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DE4AC14B-182F-4B3B-A265-9F43C1A13EAA}"/>
                  </a:ext>
                </a:extLst>
              </p:cNvPr>
              <p:cNvSpPr txBox="1"/>
              <p:nvPr/>
            </p:nvSpPr>
            <p:spPr bwMode="auto">
              <a:xfrm>
                <a:off x="3722220" y="2308225"/>
                <a:ext cx="1854200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𝑇𝑠</m:t>
                      </m:r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DE4AC14B-182F-4B3B-A265-9F43C1A13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2220" y="2308225"/>
                <a:ext cx="1854200" cy="317500"/>
              </a:xfrm>
              <a:prstGeom prst="rect">
                <a:avLst/>
              </a:prstGeom>
              <a:blipFill>
                <a:blip r:embed="rId6"/>
                <a:stretch>
                  <a:fillRect b="-3076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1" name="Picture 11" descr="Quellbild anzeigen">
            <a:extLst>
              <a:ext uri="{FF2B5EF4-FFF2-40B4-BE49-F238E27FC236}">
                <a16:creationId xmlns:a16="http://schemas.microsoft.com/office/drawing/2014/main" id="{AF0682E5-C4DA-4343-8D66-ADF3D651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39" y="1037467"/>
            <a:ext cx="935597" cy="16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23583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4EDE4197-44DF-4CC0-92E1-6E7F4C24A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740012"/>
            <a:ext cx="8758238" cy="9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For consistent calculations across phase boundaries, the fluid surface needs to be described by a single mathematical expression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EAB332C9-A2DB-42FB-B067-1A594478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2" y="3793943"/>
            <a:ext cx="8758238" cy="67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Gibbs energy </a:t>
            </a: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allows for fast calculations but </a:t>
            </a: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does not allow for a </a:t>
            </a:r>
            <a:b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</a:br>
            <a:r>
              <a:rPr lang="en-US" altLang="de-DE" sz="1800" b="1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closed description of the whole fluid surface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120A38D-0F55-4BF9-895C-96F9A5308D42}"/>
              </a:ext>
            </a:extLst>
          </p:cNvPr>
          <p:cNvGrpSpPr/>
          <p:nvPr/>
        </p:nvGrpSpPr>
        <p:grpSpPr>
          <a:xfrm>
            <a:off x="959466" y="1411200"/>
            <a:ext cx="7010934" cy="2422764"/>
            <a:chOff x="959466" y="1440000"/>
            <a:chExt cx="7010934" cy="2422764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D0931E4-D84E-43CF-B2F7-34BC0B3D4218}"/>
                </a:ext>
              </a:extLst>
            </p:cNvPr>
            <p:cNvSpPr/>
            <p:nvPr/>
          </p:nvSpPr>
          <p:spPr>
            <a:xfrm>
              <a:off x="959466" y="1440000"/>
              <a:ext cx="7010934" cy="2404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674863D5-071B-44EA-9BE9-FBB3ED08EEE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9467" y="1505802"/>
              <a:ext cx="3491546" cy="2356962"/>
              <a:chOff x="446" y="1731"/>
              <a:chExt cx="3142" cy="2121"/>
            </a:xfrm>
          </p:grpSpPr>
          <p:sp>
            <p:nvSpPr>
              <p:cNvPr id="16" name="Line 7">
                <a:extLst>
                  <a:ext uri="{FF2B5EF4-FFF2-40B4-BE49-F238E27FC236}">
                    <a16:creationId xmlns:a16="http://schemas.microsoft.com/office/drawing/2014/main" id="{40399E6B-764A-40E9-8120-AF12952DE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9" y="1731"/>
                <a:ext cx="0" cy="17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C8FA2106-6677-44B4-852B-6583F51E8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9" y="3524"/>
                <a:ext cx="19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Text Box 9">
                <a:extLst>
                  <a:ext uri="{FF2B5EF4-FFF2-40B4-BE49-F238E27FC236}">
                    <a16:creationId xmlns:a16="http://schemas.microsoft.com/office/drawing/2014/main" id="{15E5C170-59FC-4EE0-B182-4734205ADD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79" y="2496"/>
                <a:ext cx="811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dirty="0" err="1">
                    <a:solidFill>
                      <a:srgbClr val="003560"/>
                    </a:solidFill>
                  </a:rPr>
                  <a:t>Pressure</a:t>
                </a:r>
                <a:endParaRPr lang="de-DE" altLang="de-DE" sz="1400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8713DBBB-F48D-4FD7-8A5B-54ADFBB19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6" y="3575"/>
                <a:ext cx="1069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Temperature</a:t>
                </a: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9684D6F-2C24-4A4D-BDE2-4742DAB57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2183"/>
                <a:ext cx="1673" cy="1236"/>
              </a:xfrm>
              <a:custGeom>
                <a:avLst/>
                <a:gdLst>
                  <a:gd name="T0" fmla="*/ 0 w 1673"/>
                  <a:gd name="T1" fmla="*/ 1236 h 1236"/>
                  <a:gd name="T2" fmla="*/ 669 w 1673"/>
                  <a:gd name="T3" fmla="*/ 1069 h 1236"/>
                  <a:gd name="T4" fmla="*/ 1301 w 1673"/>
                  <a:gd name="T5" fmla="*/ 623 h 1236"/>
                  <a:gd name="T6" fmla="*/ 1673 w 1673"/>
                  <a:gd name="T7" fmla="*/ 0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73" h="1236">
                    <a:moveTo>
                      <a:pt x="0" y="1236"/>
                    </a:moveTo>
                    <a:cubicBezTo>
                      <a:pt x="226" y="1203"/>
                      <a:pt x="452" y="1171"/>
                      <a:pt x="669" y="1069"/>
                    </a:cubicBezTo>
                    <a:cubicBezTo>
                      <a:pt x="886" y="967"/>
                      <a:pt x="1134" y="801"/>
                      <a:pt x="1301" y="623"/>
                    </a:cubicBezTo>
                    <a:cubicBezTo>
                      <a:pt x="1468" y="445"/>
                      <a:pt x="1570" y="222"/>
                      <a:pt x="167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447A06C2-5359-48BB-81A7-EBD0497492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0" y="2354"/>
                <a:ext cx="74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i="1">
                    <a:solidFill>
                      <a:srgbClr val="003560"/>
                    </a:solidFill>
                  </a:rPr>
                  <a:t>p</a:t>
                </a:r>
                <a:r>
                  <a:rPr lang="de-DE" altLang="de-DE" sz="1400" baseline="-25000">
                    <a:solidFill>
                      <a:srgbClr val="003560"/>
                    </a:solidFill>
                  </a:rPr>
                  <a:t>s</a:t>
                </a:r>
                <a:r>
                  <a:rPr lang="de-DE" altLang="de-DE" sz="1400">
                    <a:solidFill>
                      <a:srgbClr val="003560"/>
                    </a:solidFill>
                  </a:rPr>
                  <a:t> curve</a:t>
                </a:r>
              </a:p>
            </p:txBody>
          </p:sp>
          <p:sp>
            <p:nvSpPr>
              <p:cNvPr id="22" name="Text Box 13">
                <a:extLst>
                  <a:ext uri="{FF2B5EF4-FFF2-40B4-BE49-F238E27FC236}">
                    <a16:creationId xmlns:a16="http://schemas.microsoft.com/office/drawing/2014/main" id="{7369A02A-B686-4200-BB93-6DAED208F6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2029"/>
                <a:ext cx="543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solidFill>
                      <a:srgbClr val="003560"/>
                    </a:solidFill>
                  </a:rPr>
                  <a:t>liquid</a:t>
                </a:r>
              </a:p>
            </p:txBody>
          </p:sp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5555B58D-F10F-4675-9FFF-6486D4719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9" y="3133"/>
                <a:ext cx="1374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saturated vapour</a:t>
                </a:r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B39D0B05-1394-4EDF-82C8-544396678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3" y="1830"/>
                <a:ext cx="1026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dirty="0" err="1">
                    <a:solidFill>
                      <a:srgbClr val="003560"/>
                    </a:solidFill>
                  </a:rPr>
                  <a:t>supercritical</a:t>
                </a:r>
                <a:endParaRPr lang="de-DE" altLang="de-DE" sz="1400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25" name="Line 16">
                <a:extLst>
                  <a:ext uri="{FF2B5EF4-FFF2-40B4-BE49-F238E27FC236}">
                    <a16:creationId xmlns:a16="http://schemas.microsoft.com/office/drawing/2014/main" id="{D2600877-AA6E-442D-9B9D-7813A4463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8" y="2769"/>
                <a:ext cx="455" cy="22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AA7F2F19-A0E7-409C-94A8-356E94B2B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42" y="3001"/>
                <a:ext cx="307" cy="17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Text Box 18">
                <a:extLst>
                  <a:ext uri="{FF2B5EF4-FFF2-40B4-BE49-F238E27FC236}">
                    <a16:creationId xmlns:a16="http://schemas.microsoft.com/office/drawing/2014/main" id="{12F4E199-C482-4B53-92F0-35F4C285D8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" y="2527"/>
                <a:ext cx="125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saturated liquid</a:t>
                </a:r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3C42C779-EF53-4CBE-A138-FCD469A803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2" y="2674"/>
                <a:ext cx="1456" cy="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de-DE" sz="1400">
                    <a:solidFill>
                      <a:srgbClr val="FF0000"/>
                    </a:solidFill>
                  </a:rPr>
                  <a:t>discontinuous plot</a:t>
                </a:r>
                <a:br>
                  <a:rPr lang="en-US" altLang="de-DE" sz="1400">
                    <a:solidFill>
                      <a:srgbClr val="FF0000"/>
                    </a:solidFill>
                  </a:rPr>
                </a:br>
                <a:r>
                  <a:rPr lang="en-US" altLang="de-DE" sz="1400">
                    <a:solidFill>
                      <a:srgbClr val="FF0000"/>
                    </a:solidFill>
                  </a:rPr>
                  <a:t>of most properties</a:t>
                </a:r>
              </a:p>
            </p:txBody>
          </p:sp>
        </p:grp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CC76D4BE-D580-4B1C-A2FC-E603405399A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78969" y="1500436"/>
              <a:ext cx="3097502" cy="2360888"/>
              <a:chOff x="3416" y="1674"/>
              <a:chExt cx="2830" cy="2157"/>
            </a:xfrm>
          </p:grpSpPr>
          <p:sp>
            <p:nvSpPr>
              <p:cNvPr id="30" name="Line 21">
                <a:extLst>
                  <a:ext uri="{FF2B5EF4-FFF2-40B4-BE49-F238E27FC236}">
                    <a16:creationId xmlns:a16="http://schemas.microsoft.com/office/drawing/2014/main" id="{57167192-9CFA-42CE-8732-83E16529A8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0" y="1706"/>
                <a:ext cx="0" cy="17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B40E81CD-9FFD-4254-AA1E-605106490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0" y="3499"/>
                <a:ext cx="19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8A5E612F-4DC7-4540-8341-E237FC20EB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199" y="2520"/>
                <a:ext cx="715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Density</a:t>
                </a:r>
              </a:p>
            </p:txBody>
          </p:sp>
          <p:sp>
            <p:nvSpPr>
              <p:cNvPr id="33" name="Text Box 24">
                <a:extLst>
                  <a:ext uri="{FF2B5EF4-FFF2-40B4-BE49-F238E27FC236}">
                    <a16:creationId xmlns:a16="http://schemas.microsoft.com/office/drawing/2014/main" id="{F32E330F-D19B-4908-B36A-09C5C36E22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7" y="3550"/>
                <a:ext cx="1085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Temperature</a:t>
                </a:r>
              </a:p>
            </p:txBody>
          </p:sp>
          <p:sp>
            <p:nvSpPr>
              <p:cNvPr id="34" name="Text Box 25">
                <a:extLst>
                  <a:ext uri="{FF2B5EF4-FFF2-40B4-BE49-F238E27FC236}">
                    <a16:creationId xmlns:a16="http://schemas.microsoft.com/office/drawing/2014/main" id="{968795AD-487A-4539-905A-ACF96C66F7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3" y="2439"/>
                <a:ext cx="914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dirty="0" err="1">
                    <a:solidFill>
                      <a:srgbClr val="003560"/>
                    </a:solidFill>
                  </a:rPr>
                  <a:t>two</a:t>
                </a:r>
                <a:r>
                  <a:rPr lang="de-DE" altLang="de-DE" sz="1400" dirty="0">
                    <a:solidFill>
                      <a:srgbClr val="003560"/>
                    </a:solidFill>
                  </a:rPr>
                  <a:t> </a:t>
                </a:r>
                <a:r>
                  <a:rPr lang="de-DE" altLang="de-DE" sz="1400" dirty="0" err="1">
                    <a:solidFill>
                      <a:srgbClr val="003560"/>
                    </a:solidFill>
                  </a:rPr>
                  <a:t>phase</a:t>
                </a:r>
                <a:br>
                  <a:rPr lang="de-DE" altLang="de-DE" sz="1400" dirty="0">
                    <a:solidFill>
                      <a:srgbClr val="003560"/>
                    </a:solidFill>
                  </a:rPr>
                </a:br>
                <a:r>
                  <a:rPr lang="de-DE" altLang="de-DE" sz="1400" dirty="0" err="1">
                    <a:solidFill>
                      <a:srgbClr val="003560"/>
                    </a:solidFill>
                  </a:rPr>
                  <a:t>region</a:t>
                </a:r>
                <a:endParaRPr lang="de-DE" altLang="de-DE" sz="1400" dirty="0">
                  <a:solidFill>
                    <a:srgbClr val="003560"/>
                  </a:solidFill>
                </a:endParaRPr>
              </a:p>
            </p:txBody>
          </p:sp>
          <p:sp>
            <p:nvSpPr>
              <p:cNvPr id="35" name="Text Box 26">
                <a:extLst>
                  <a:ext uri="{FF2B5EF4-FFF2-40B4-BE49-F238E27FC236}">
                    <a16:creationId xmlns:a16="http://schemas.microsoft.com/office/drawing/2014/main" id="{560570FC-66BB-4EC2-9880-94F1B984B4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9" y="3274"/>
                <a:ext cx="1395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saturated vapour</a:t>
                </a:r>
              </a:p>
            </p:txBody>
          </p:sp>
          <p:sp>
            <p:nvSpPr>
              <p:cNvPr id="36" name="Text Box 27">
                <a:extLst>
                  <a:ext uri="{FF2B5EF4-FFF2-40B4-BE49-F238E27FC236}">
                    <a16:creationId xmlns:a16="http://schemas.microsoft.com/office/drawing/2014/main" id="{08547A81-8C6B-4EFC-9C2D-653CA771C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0" y="2492"/>
                <a:ext cx="1042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solidFill>
                      <a:srgbClr val="003560"/>
                    </a:solidFill>
                  </a:rPr>
                  <a:t>supercritical</a:t>
                </a:r>
              </a:p>
            </p:txBody>
          </p:sp>
          <p:sp>
            <p:nvSpPr>
              <p:cNvPr id="37" name="Line 28">
                <a:extLst>
                  <a:ext uri="{FF2B5EF4-FFF2-40B4-BE49-F238E27FC236}">
                    <a16:creationId xmlns:a16="http://schemas.microsoft.com/office/drawing/2014/main" id="{C764FF9A-C889-46DE-8440-223B56E73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0" y="1824"/>
                <a:ext cx="381" cy="19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29">
                <a:extLst>
                  <a:ext uri="{FF2B5EF4-FFF2-40B4-BE49-F238E27FC236}">
                    <a16:creationId xmlns:a16="http://schemas.microsoft.com/office/drawing/2014/main" id="{251BCF89-AE74-476E-9755-4E60289EA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31" y="3329"/>
                <a:ext cx="390" cy="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Text Box 30">
                <a:extLst>
                  <a:ext uri="{FF2B5EF4-FFF2-40B4-BE49-F238E27FC236}">
                    <a16:creationId xmlns:a16="http://schemas.microsoft.com/office/drawing/2014/main" id="{AFBB9C5E-74C3-4F2D-869C-AD5DFF1AF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0" y="1674"/>
                <a:ext cx="1277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dirty="0" err="1">
                    <a:solidFill>
                      <a:srgbClr val="003560"/>
                    </a:solidFill>
                  </a:rPr>
                  <a:t>saturated</a:t>
                </a:r>
                <a:r>
                  <a:rPr lang="de-DE" altLang="de-DE" sz="1400" dirty="0">
                    <a:solidFill>
                      <a:srgbClr val="003560"/>
                    </a:solidFill>
                  </a:rPr>
                  <a:t> liquid</a:t>
                </a:r>
              </a:p>
            </p:txBody>
          </p:sp>
          <p:sp>
            <p:nvSpPr>
              <p:cNvPr id="40" name="Text Box 31">
                <a:extLst>
                  <a:ext uri="{FF2B5EF4-FFF2-40B4-BE49-F238E27FC236}">
                    <a16:creationId xmlns:a16="http://schemas.microsoft.com/office/drawing/2014/main" id="{1B000BE4-5C36-42A0-B4D9-F97722E166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8" y="2779"/>
                <a:ext cx="1478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defTabSz="912813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4717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289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3861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43338" indent="-185738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de-DE" sz="1400" dirty="0">
                    <a:solidFill>
                      <a:srgbClr val="FF0000"/>
                    </a:solidFill>
                  </a:rPr>
                  <a:t>continuous plot</a:t>
                </a:r>
                <a:br>
                  <a:rPr lang="en-US" altLang="de-DE" sz="1400" dirty="0">
                    <a:solidFill>
                      <a:srgbClr val="FF0000"/>
                    </a:solidFill>
                  </a:rPr>
                </a:br>
                <a:r>
                  <a:rPr lang="en-US" altLang="de-DE" sz="1400" dirty="0">
                    <a:solidFill>
                      <a:srgbClr val="FF0000"/>
                    </a:solidFill>
                  </a:rPr>
                  <a:t>becomes possible</a:t>
                </a:r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39AA8684-8084-43BB-A65C-1E08B7DBF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970"/>
                <a:ext cx="1139" cy="1430"/>
              </a:xfrm>
              <a:custGeom>
                <a:avLst/>
                <a:gdLst>
                  <a:gd name="T0" fmla="*/ 0 w 1139"/>
                  <a:gd name="T1" fmla="*/ 0 h 1430"/>
                  <a:gd name="T2" fmla="*/ 520 w 1139"/>
                  <a:gd name="T3" fmla="*/ 120 h 1430"/>
                  <a:gd name="T4" fmla="*/ 994 w 1139"/>
                  <a:gd name="T5" fmla="*/ 380 h 1430"/>
                  <a:gd name="T6" fmla="*/ 1133 w 1139"/>
                  <a:gd name="T7" fmla="*/ 696 h 1430"/>
                  <a:gd name="T8" fmla="*/ 957 w 1139"/>
                  <a:gd name="T9" fmla="*/ 1096 h 1430"/>
                  <a:gd name="T10" fmla="*/ 474 w 1139"/>
                  <a:gd name="T11" fmla="*/ 1309 h 1430"/>
                  <a:gd name="T12" fmla="*/ 0 w 1139"/>
                  <a:gd name="T13" fmla="*/ 1430 h 1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9" h="1430">
                    <a:moveTo>
                      <a:pt x="0" y="0"/>
                    </a:moveTo>
                    <a:cubicBezTo>
                      <a:pt x="87" y="22"/>
                      <a:pt x="354" y="57"/>
                      <a:pt x="520" y="120"/>
                    </a:cubicBezTo>
                    <a:cubicBezTo>
                      <a:pt x="686" y="183"/>
                      <a:pt x="892" y="284"/>
                      <a:pt x="994" y="380"/>
                    </a:cubicBezTo>
                    <a:cubicBezTo>
                      <a:pt x="1096" y="476"/>
                      <a:pt x="1139" y="577"/>
                      <a:pt x="1133" y="696"/>
                    </a:cubicBezTo>
                    <a:cubicBezTo>
                      <a:pt x="1127" y="815"/>
                      <a:pt x="1067" y="994"/>
                      <a:pt x="957" y="1096"/>
                    </a:cubicBezTo>
                    <a:cubicBezTo>
                      <a:pt x="847" y="1198"/>
                      <a:pt x="633" y="1253"/>
                      <a:pt x="474" y="1309"/>
                    </a:cubicBezTo>
                    <a:cubicBezTo>
                      <a:pt x="315" y="1365"/>
                      <a:pt x="99" y="1405"/>
                      <a:pt x="0" y="143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33">
                <a:extLst>
                  <a:ext uri="{FF2B5EF4-FFF2-40B4-BE49-F238E27FC236}">
                    <a16:creationId xmlns:a16="http://schemas.microsoft.com/office/drawing/2014/main" id="{32171241-EDF7-44B9-B890-ECD0A581A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3" y="1858"/>
                <a:ext cx="0" cy="15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D60E073A-D271-416D-9A3C-97F1389001BE}"/>
                  </a:ext>
                </a:extLst>
              </p:cNvPr>
              <p:cNvSpPr/>
              <p:nvPr/>
            </p:nvSpPr>
            <p:spPr>
              <a:xfrm>
                <a:off x="6617525" y="1887555"/>
                <a:ext cx="112229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1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D60E073A-D271-416D-9A3C-97F1389001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525" y="1887555"/>
                <a:ext cx="1122294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EE12005D-700E-4A59-BC64-E2DBA0B8DF61}"/>
                  </a:ext>
                </a:extLst>
              </p:cNvPr>
              <p:cNvSpPr/>
              <p:nvPr/>
            </p:nvSpPr>
            <p:spPr>
              <a:xfrm>
                <a:off x="1510967" y="1489589"/>
                <a:ext cx="11415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de-DE" sz="1400" b="1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EE12005D-700E-4A59-BC64-E2DBA0B8D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967" y="1489589"/>
                <a:ext cx="1141530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6BD23984-2B32-4A94-AABF-707B0950D2C9}"/>
              </a:ext>
            </a:extLst>
          </p:cNvPr>
          <p:cNvGrpSpPr/>
          <p:nvPr/>
        </p:nvGrpSpPr>
        <p:grpSpPr>
          <a:xfrm>
            <a:off x="6576884" y="1848153"/>
            <a:ext cx="2488734" cy="2520165"/>
            <a:chOff x="6576884" y="1848153"/>
            <a:chExt cx="2488734" cy="2520165"/>
          </a:xfrm>
        </p:grpSpPr>
        <p:pic>
          <p:nvPicPr>
            <p:cNvPr id="11266" name="Picture 2" descr="Quellbild anzeigen">
              <a:extLst>
                <a:ext uri="{FF2B5EF4-FFF2-40B4-BE49-F238E27FC236}">
                  <a16:creationId xmlns:a16="http://schemas.microsoft.com/office/drawing/2014/main" id="{365835E9-8049-469E-8C3B-1DF056E01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895" y="2950588"/>
              <a:ext cx="986723" cy="141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C3C4EB8-16E7-4232-BDDB-0AC37FCC0174}"/>
                </a:ext>
              </a:extLst>
            </p:cNvPr>
            <p:cNvSpPr/>
            <p:nvPr/>
          </p:nvSpPr>
          <p:spPr>
            <a:xfrm>
              <a:off x="6576884" y="1848153"/>
              <a:ext cx="1140494" cy="416797"/>
            </a:xfrm>
            <a:prstGeom prst="ellipse">
              <a:avLst/>
            </a:prstGeom>
            <a:noFill/>
            <a:ln w="28575">
              <a:solidFill>
                <a:srgbClr val="8DA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D2F5F937-D441-424F-8AF3-C99DF889DE74}"/>
                </a:ext>
              </a:extLst>
            </p:cNvPr>
            <p:cNvCxnSpPr>
              <a:cxnSpLocks/>
            </p:cNvCxnSpPr>
            <p:nvPr/>
          </p:nvCxnSpPr>
          <p:spPr>
            <a:xfrm>
              <a:off x="7348257" y="2264950"/>
              <a:ext cx="892673" cy="957924"/>
            </a:xfrm>
            <a:prstGeom prst="line">
              <a:avLst/>
            </a:prstGeom>
            <a:ln w="28575">
              <a:solidFill>
                <a:srgbClr val="8DAE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630739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4EDE4197-44DF-4CC0-92E1-6E7F4C24A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740012"/>
            <a:ext cx="8758238" cy="9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Tx/>
              <a:buChar char="•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Fundamental equations of state allow for a consistent calculation of all thermodynamic properties by combining derivatives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EABDCB98-73AE-481C-A6B3-9BC07D0C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2" y="1553336"/>
            <a:ext cx="5037078" cy="4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For the reduced Helmholtz energy we write:  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3904BB5C-624B-412A-BDF3-95E258E78A86}"/>
                  </a:ext>
                </a:extLst>
              </p:cNvPr>
              <p:cNvSpPr txBox="1"/>
              <p:nvPr/>
            </p:nvSpPr>
            <p:spPr bwMode="auto">
              <a:xfrm>
                <a:off x="746779" y="2028421"/>
                <a:ext cx="7807759" cy="58434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de-DE" sz="1800" b="0" i="1" smtClean="0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𝑅𝑇</m:t>
                        </m:r>
                      </m:den>
                    </m:f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d>
                      <m:d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d>
                      <m:d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de-DE" sz="1800" dirty="0">
                    <a:solidFill>
                      <a:srgbClr val="17365C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1800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with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  </m:t>
                    </m:r>
                    <m:r>
                      <a:rPr lang="de-DE" sz="1800" b="0" i="1" smtClean="0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de-DE" sz="180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   </m:t>
                    </m:r>
                    <m:r>
                      <m:rPr>
                        <m:nor/>
                      </m:rPr>
                      <a:rPr lang="de-DE" sz="1800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   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800" i="1">
                                <a:solidFill>
                                  <a:srgbClr val="17365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de-DE" sz="1800" b="0" i="1" smtClean="0">
                            <a:solidFill>
                              <a:srgbClr val="17365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de-DE" sz="1800" i="1">
                        <a:solidFill>
                          <a:srgbClr val="17365C"/>
                        </a:solidFill>
                        <a:latin typeface="Cambria Math" panose="02040503050406030204" pitchFamily="18" charset="0"/>
                      </a:rPr>
                      <m:t>   </m:t>
                    </m:r>
                  </m:oMath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3904BB5C-624B-412A-BDF3-95E258E78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79" y="2028421"/>
                <a:ext cx="7807759" cy="584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bject 6">
                <a:extLst>
                  <a:ext uri="{FF2B5EF4-FFF2-40B4-BE49-F238E27FC236}">
                    <a16:creationId xmlns:a16="http://schemas.microsoft.com/office/drawing/2014/main" id="{5F83C101-C40C-4BFA-8515-90228A59C909}"/>
                  </a:ext>
                </a:extLst>
              </p:cNvPr>
              <p:cNvSpPr txBox="1"/>
              <p:nvPr/>
            </p:nvSpPr>
            <p:spPr bwMode="auto">
              <a:xfrm>
                <a:off x="875083" y="2865052"/>
                <a:ext cx="2003425" cy="676275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1800" i="1" smtClean="0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𝑝𝑣</m:t>
                          </m:r>
                        </m:num>
                        <m:den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54" name="Object 6">
                <a:extLst>
                  <a:ext uri="{FF2B5EF4-FFF2-40B4-BE49-F238E27FC236}">
                    <a16:creationId xmlns:a16="http://schemas.microsoft.com/office/drawing/2014/main" id="{5F83C101-C40C-4BFA-8515-90228A59C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083" y="2865052"/>
                <a:ext cx="2003425" cy="6762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12">
                <a:extLst>
                  <a:ext uri="{FF2B5EF4-FFF2-40B4-BE49-F238E27FC236}">
                    <a16:creationId xmlns:a16="http://schemas.microsoft.com/office/drawing/2014/main" id="{A1B0716A-1B72-4F90-A328-337363DF97B4}"/>
                  </a:ext>
                </a:extLst>
              </p:cNvPr>
              <p:cNvSpPr txBox="1"/>
              <p:nvPr/>
            </p:nvSpPr>
            <p:spPr bwMode="auto">
              <a:xfrm>
                <a:off x="2993657" y="2856613"/>
                <a:ext cx="3271837" cy="676275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55" name="Object 12">
                <a:extLst>
                  <a:ext uri="{FF2B5EF4-FFF2-40B4-BE49-F238E27FC236}">
                    <a16:creationId xmlns:a16="http://schemas.microsoft.com/office/drawing/2014/main" id="{A1B0716A-1B72-4F90-A328-337363DF9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3657" y="2856613"/>
                <a:ext cx="3271837" cy="676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16">
                <a:extLst>
                  <a:ext uri="{FF2B5EF4-FFF2-40B4-BE49-F238E27FC236}">
                    <a16:creationId xmlns:a16="http://schemas.microsoft.com/office/drawing/2014/main" id="{88645B3C-4716-4E00-BAD0-9858082BC62B}"/>
                  </a:ext>
                </a:extLst>
              </p:cNvPr>
              <p:cNvSpPr txBox="1"/>
              <p:nvPr/>
            </p:nvSpPr>
            <p:spPr bwMode="auto">
              <a:xfrm>
                <a:off x="691526" y="3543743"/>
                <a:ext cx="4759325" cy="779463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𝛿𝜏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𝛿𝛿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56" name="Object 16">
                <a:extLst>
                  <a:ext uri="{FF2B5EF4-FFF2-40B4-BE49-F238E27FC236}">
                    <a16:creationId xmlns:a16="http://schemas.microsoft.com/office/drawing/2014/main" id="{88645B3C-4716-4E00-BAD0-9858082B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526" y="3543743"/>
                <a:ext cx="4759325" cy="77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18">
                <a:extLst>
                  <a:ext uri="{FF2B5EF4-FFF2-40B4-BE49-F238E27FC236}">
                    <a16:creationId xmlns:a16="http://schemas.microsoft.com/office/drawing/2014/main" id="{12F7B0AF-8509-47C9-8CB7-7783851823B8}"/>
                  </a:ext>
                </a:extLst>
              </p:cNvPr>
              <p:cNvSpPr txBox="1"/>
              <p:nvPr/>
            </p:nvSpPr>
            <p:spPr bwMode="auto">
              <a:xfrm>
                <a:off x="5598893" y="3578457"/>
                <a:ext cx="3144837" cy="677862"/>
              </a:xfrm>
              <a:prstGeom prst="rect">
                <a:avLst/>
              </a:prstGeom>
              <a:noFill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b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de-DE" sz="1800" i="1">
                                  <a:solidFill>
                                    <a:srgbClr val="17365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de-DE" sz="1800" i="1">
                          <a:solidFill>
                            <a:srgbClr val="17365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de-DE" sz="1800" i="1">
                              <a:solidFill>
                                <a:srgbClr val="17365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de-DE" sz="1800" dirty="0">
                  <a:solidFill>
                    <a:srgbClr val="17365C"/>
                  </a:solidFill>
                </a:endParaRPr>
              </a:p>
            </p:txBody>
          </p:sp>
        </mc:Choice>
        <mc:Fallback xmlns="">
          <p:sp>
            <p:nvSpPr>
              <p:cNvPr id="57" name="Object 18">
                <a:extLst>
                  <a:ext uri="{FF2B5EF4-FFF2-40B4-BE49-F238E27FC236}">
                    <a16:creationId xmlns:a16="http://schemas.microsoft.com/office/drawing/2014/main" id="{12F7B0AF-8509-47C9-8CB7-778385182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8893" y="3578457"/>
                <a:ext cx="3144837" cy="6778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16">
            <a:extLst>
              <a:ext uri="{FF2B5EF4-FFF2-40B4-BE49-F238E27FC236}">
                <a16:creationId xmlns:a16="http://schemas.microsoft.com/office/drawing/2014/main" id="{11784BEF-E6C8-4B6B-A1B4-18FAECBD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35" y="2990955"/>
            <a:ext cx="741583" cy="4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78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4C11C"/>
              </a:buClr>
              <a:buSzPct val="125000"/>
              <a:buFont typeface="Wingdings" panose="05000000000000000000" pitchFamily="2" charset="2"/>
              <a:buChar char="ð"/>
            </a:pPr>
            <a:r>
              <a:rPr lang="en-US" altLang="de-DE" sz="1800" dirty="0">
                <a:solidFill>
                  <a:srgbClr val="003560"/>
                </a:solidFill>
                <a:latin typeface="RubFlama" panose="02000000000000000000" pitchFamily="2" charset="0"/>
                <a:cs typeface="Arial" panose="020B0604020202020204" pitchFamily="34" charset="0"/>
              </a:rPr>
              <a:t> </a:t>
            </a:r>
            <a:endParaRPr lang="en-US" altLang="de-DE" sz="2200" dirty="0">
              <a:solidFill>
                <a:srgbClr val="003560"/>
              </a:solidFill>
              <a:cs typeface="Arial" panose="020B0604020202020204" pitchFamily="34" charset="0"/>
            </a:endParaRPr>
          </a:p>
        </p:txBody>
      </p:sp>
      <p:pic>
        <p:nvPicPr>
          <p:cNvPr id="12293" name="Picture 5" descr="Quellbild anzeigen">
            <a:extLst>
              <a:ext uri="{FF2B5EF4-FFF2-40B4-BE49-F238E27FC236}">
                <a16:creationId xmlns:a16="http://schemas.microsoft.com/office/drawing/2014/main" id="{50B77123-5F44-411C-854C-B5C21252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28" y="2188986"/>
            <a:ext cx="1089585" cy="14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58267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666309"/>
              </p:ext>
            </p:extLst>
          </p:nvPr>
        </p:nvGraphicFramePr>
        <p:xfrm>
          <a:off x="2960044" y="668090"/>
          <a:ext cx="2705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Equation" r:id="rId4" imgW="2705040" imgH="355320" progId="Equation.DSMT4">
                  <p:embed/>
                </p:oleObj>
              </mc:Choice>
              <mc:Fallback>
                <p:oleObj name="Equation" r:id="rId4" imgW="270504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044" y="668090"/>
                        <a:ext cx="27051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560" y="1608305"/>
            <a:ext cx="4998989" cy="2713575"/>
          </a:xfrm>
          <a:prstGeom prst="rect">
            <a:avLst/>
          </a:prstGeom>
        </p:spPr>
      </p:pic>
      <p:sp>
        <p:nvSpPr>
          <p:cNvPr id="28" name="Pfeil nach rechts 27"/>
          <p:cNvSpPr/>
          <p:nvPr/>
        </p:nvSpPr>
        <p:spPr>
          <a:xfrm rot="13155057">
            <a:off x="4993530" y="1344020"/>
            <a:ext cx="1309992" cy="2075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/>
          <p:cNvSpPr/>
          <p:nvPr/>
        </p:nvSpPr>
        <p:spPr>
          <a:xfrm rot="7158103">
            <a:off x="2236604" y="1492900"/>
            <a:ext cx="1309992" cy="2075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3060F1-8738-4418-BF43-774A5AF4D3B0}"/>
              </a:ext>
            </a:extLst>
          </p:cNvPr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6B16F44-F4FF-4D0A-B6DB-3C65A0E27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0" y="1463992"/>
            <a:ext cx="4510028" cy="28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1835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5"/>
          <p:cNvGraphicFramePr>
            <a:graphicFrameLocks noChangeAspect="1"/>
          </p:cNvGraphicFramePr>
          <p:nvPr>
            <p:extLst/>
          </p:nvPr>
        </p:nvGraphicFramePr>
        <p:xfrm>
          <a:off x="2960044" y="668090"/>
          <a:ext cx="2705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Equation" r:id="rId4" imgW="2705040" imgH="355320" progId="Equation.DSMT4">
                  <p:embed/>
                </p:oleObj>
              </mc:Choice>
              <mc:Fallback>
                <p:oleObj name="Equation" r:id="rId4" imgW="2705040" imgH="355320" progId="Equation.DSMT4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044" y="668090"/>
                        <a:ext cx="27051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560" y="1608305"/>
            <a:ext cx="4998989" cy="2713575"/>
          </a:xfrm>
          <a:prstGeom prst="rect">
            <a:avLst/>
          </a:prstGeom>
        </p:spPr>
      </p:pic>
      <p:sp>
        <p:nvSpPr>
          <p:cNvPr id="28" name="Pfeil nach rechts 27"/>
          <p:cNvSpPr/>
          <p:nvPr/>
        </p:nvSpPr>
        <p:spPr>
          <a:xfrm rot="13155057">
            <a:off x="4993530" y="1344020"/>
            <a:ext cx="1309992" cy="2075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3060F1-8738-4418-BF43-774A5AF4D3B0}"/>
              </a:ext>
            </a:extLst>
          </p:cNvPr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E7E56CC-FD68-4F8B-9340-708127B94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84" y="2803546"/>
            <a:ext cx="1784040" cy="16156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2D39675-4A0F-4647-8BFF-655C8F044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52" y="1151379"/>
            <a:ext cx="1784040" cy="15823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C3933B6-012B-4D2C-8C49-64076013E2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2521" r="12007" b="27124"/>
          <a:stretch/>
        </p:blipFill>
        <p:spPr>
          <a:xfrm>
            <a:off x="387493" y="1148676"/>
            <a:ext cx="2045012" cy="157395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7417354-46B7-43CD-9C1C-CA1916861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2" y="2840507"/>
            <a:ext cx="2104887" cy="1578665"/>
          </a:xfrm>
          <a:prstGeom prst="rect">
            <a:avLst/>
          </a:prstGeom>
        </p:spPr>
      </p:pic>
      <p:sp>
        <p:nvSpPr>
          <p:cNvPr id="17" name="Pfeil nach rechts 27">
            <a:extLst>
              <a:ext uri="{FF2B5EF4-FFF2-40B4-BE49-F238E27FC236}">
                <a16:creationId xmlns:a16="http://schemas.microsoft.com/office/drawing/2014/main" id="{475B1D17-6960-4004-8F46-A00ED9D28D9E}"/>
              </a:ext>
            </a:extLst>
          </p:cNvPr>
          <p:cNvSpPr/>
          <p:nvPr/>
        </p:nvSpPr>
        <p:spPr>
          <a:xfrm>
            <a:off x="4508004" y="2775653"/>
            <a:ext cx="1309992" cy="2075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691339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35022" y="168055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673"/>
                </a:solidFill>
                <a:latin typeface="RubFlama" panose="02000000000000000000" pitchFamily="2" charset="0"/>
              </a:rPr>
              <a:t>Why do we use Helmholtz equations of state?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0E3B3BC-5A5A-49B7-B063-78C97E481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8" r="50567" b="4248"/>
          <a:stretch/>
        </p:blipFill>
        <p:spPr>
          <a:xfrm>
            <a:off x="258333" y="960871"/>
            <a:ext cx="3828642" cy="2948899"/>
          </a:xfrm>
          <a:prstGeom prst="rect">
            <a:avLst/>
          </a:prstGeom>
          <a:ln w="28575">
            <a:solidFill>
              <a:srgbClr val="004673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7C1EB9C-248A-4E5A-B679-AF4D6082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5" t="3877" r="39465" b="29459"/>
          <a:stretch/>
        </p:blipFill>
        <p:spPr>
          <a:xfrm>
            <a:off x="4303029" y="850103"/>
            <a:ext cx="4692241" cy="3170433"/>
          </a:xfrm>
          <a:prstGeom prst="rect">
            <a:avLst/>
          </a:prstGeom>
          <a:ln w="19050">
            <a:solidFill>
              <a:srgbClr val="003560"/>
            </a:solidFill>
          </a:ln>
        </p:spPr>
      </p:pic>
    </p:spTree>
    <p:extLst>
      <p:ext uri="{BB962C8B-B14F-4D97-AF65-F5344CB8AC3E}">
        <p14:creationId xmlns:p14="http://schemas.microsoft.com/office/powerpoint/2010/main" val="3621190033"/>
      </p:ext>
    </p:extLst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Office-Design">
  <a:themeElements>
    <a:clrScheme name="003560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560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hrstuhl, neues Design 16-9.potx" id="{58D51969-CFE7-49D6-ABDE-EE188AAD3C27}" vid="{9043D280-C75B-4CFF-BA23-3593EAFF7C3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Lehrstuhl, neues Design 16-9</Template>
  <TotalTime>0</TotalTime>
  <Words>2028</Words>
  <Application>Microsoft Office PowerPoint</Application>
  <PresentationFormat>Bildschirmpräsentation (16:9)</PresentationFormat>
  <Paragraphs>267</Paragraphs>
  <Slides>31</Slides>
  <Notes>31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1" baseType="lpstr">
      <vt:lpstr>Cambria Math</vt:lpstr>
      <vt:lpstr>RubFlama</vt:lpstr>
      <vt:lpstr>Arial</vt:lpstr>
      <vt:lpstr>Calibri</vt:lpstr>
      <vt:lpstr>RubFlama Light</vt:lpstr>
      <vt:lpstr>Wingdings</vt:lpstr>
      <vt:lpstr>Symbol</vt:lpstr>
      <vt:lpstr>Calibri Light</vt:lpstr>
      <vt:lpstr>Office-Design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Roland Span</dc:creator>
  <cp:lastModifiedBy>Roland Span</cp:lastModifiedBy>
  <cp:revision>184</cp:revision>
  <cp:lastPrinted>2019-04-24T14:21:38Z</cp:lastPrinted>
  <dcterms:created xsi:type="dcterms:W3CDTF">2018-11-02T15:13:33Z</dcterms:created>
  <dcterms:modified xsi:type="dcterms:W3CDTF">2020-10-29T11:51:24Z</dcterms:modified>
</cp:coreProperties>
</file>