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77" r:id="rId2"/>
    <p:sldId id="673" r:id="rId3"/>
    <p:sldId id="672" r:id="rId4"/>
    <p:sldId id="671" r:id="rId5"/>
    <p:sldId id="670" r:id="rId6"/>
    <p:sldId id="678" r:id="rId7"/>
    <p:sldId id="674" r:id="rId8"/>
    <p:sldId id="676" r:id="rId9"/>
    <p:sldId id="675" r:id="rId10"/>
    <p:sldId id="677" r:id="rId11"/>
    <p:sldId id="669" r:id="rId12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901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0000FF"/>
    <a:srgbClr val="108BD9"/>
    <a:srgbClr val="129AEE"/>
    <a:srgbClr val="F3F8FF"/>
    <a:srgbClr val="00CC00"/>
    <a:srgbClr val="007A85"/>
    <a:srgbClr val="0F1150"/>
    <a:srgbClr val="B2B2B2"/>
    <a:srgbClr val="ADC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523" autoAdjust="0"/>
  </p:normalViewPr>
  <p:slideViewPr>
    <p:cSldViewPr snapToGrid="0">
      <p:cViewPr varScale="1">
        <p:scale>
          <a:sx n="103" d="100"/>
          <a:sy n="103" d="100"/>
        </p:scale>
        <p:origin x="1854" y="72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9" tIns="47376" rIns="94749" bIns="4737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26" y="0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9" tIns="47376" rIns="94749" bIns="473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79AB6A51-BDB9-43C7-A8B2-7A18141FFECD}" type="datetime1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919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9" tIns="47376" rIns="94749" bIns="4737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26" y="9720919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9" tIns="47376" rIns="94749" bIns="473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88733203-CA7E-418A-BEFB-C8CE4C4984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9" tIns="47376" rIns="94749" bIns="4737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84" y="0"/>
            <a:ext cx="3076916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9" tIns="47376" rIns="94749" bIns="4737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27" y="4862096"/>
            <a:ext cx="5205048" cy="46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9" tIns="47376" rIns="94749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557"/>
            <a:ext cx="3076917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9" tIns="47376" rIns="94749" bIns="4737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84" y="9722557"/>
            <a:ext cx="3076916" cy="5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9" tIns="47376" rIns="94749" bIns="4737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3A8C4FF-150A-4CD5-B923-208E412CDA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3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br>
              <a:rPr lang="nl-NL" smtClean="0"/>
            </a:br>
            <a:endParaRPr 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4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6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7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nl-NL" sz="1400">
              <a:solidFill>
                <a:schemeClr val="bg2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485EBCBF-B3E1-4799-BF9F-9FAA160E7C6B}" type="slidenum">
              <a:rPr lang="nl-NL" sz="1100">
                <a:latin typeface="Tahoma" charset="0"/>
                <a:ea typeface="ＭＳ Ｐゴシック" charset="-128"/>
              </a:rPr>
              <a:pPr algn="r">
                <a:defRPr/>
              </a:pPr>
              <a:t>‹nr.›</a:t>
            </a:fld>
            <a:endParaRPr lang="nl-NL" sz="1100">
              <a:latin typeface="Tahoma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656388" y="6324600"/>
            <a:ext cx="14636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>
                <a:solidFill>
                  <a:srgbClr val="00A6D6"/>
                </a:solidFill>
                <a:latin typeface="Tahoma" charset="0"/>
                <a:ea typeface="Arial" charset="0"/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erend\Documents\Business\Bluerise\Plaatjes\ocean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4521" y="0"/>
            <a:ext cx="12204700" cy="9137650"/>
          </a:xfrm>
          <a:prstGeom prst="rect">
            <a:avLst/>
          </a:prstGeom>
          <a:noFill/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71488" y="2055813"/>
            <a:ext cx="7440612" cy="1897062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nl-NL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-721569" y="2229755"/>
            <a:ext cx="8990240" cy="1132116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	</a:t>
            </a:r>
            <a:r>
              <a:rPr lang="en-US" sz="3000" dirty="0" smtClean="0"/>
              <a:t>Analysis of External Influences on an OTEC cycle</a:t>
            </a:r>
            <a:endParaRPr lang="en-US" sz="3000" dirty="0" smtClean="0">
              <a:solidFill>
                <a:srgbClr val="00A6D6"/>
              </a:solidFill>
              <a:ea typeface="ＭＳ Ｐゴシック" pitchFamily="34" charset="-128"/>
            </a:endParaRPr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798286" y="3425371"/>
            <a:ext cx="6781800" cy="464458"/>
          </a:xfrm>
        </p:spPr>
        <p:txBody>
          <a:bodyPr/>
          <a:lstStyle/>
          <a:p>
            <a:r>
              <a:rPr lang="en-US" sz="1800" dirty="0" smtClean="0">
                <a:latin typeface="Bookman Old Style" pitchFamily="18" charset="0"/>
                <a:ea typeface="ＭＳ Ｐゴシック" pitchFamily="34" charset="-128"/>
              </a:rPr>
              <a:t>Vilborg </a:t>
            </a:r>
            <a:r>
              <a:rPr lang="en-US" sz="1800" dirty="0" err="1" smtClean="0">
                <a:latin typeface="Bookman Old Style" pitchFamily="18" charset="0"/>
                <a:ea typeface="ＭＳ Ｐゴシック" pitchFamily="34" charset="-128"/>
              </a:rPr>
              <a:t>Guðjónsdóttir</a:t>
            </a:r>
            <a:r>
              <a:rPr lang="en-US" sz="1800" dirty="0" smtClean="0">
                <a:latin typeface="Bookman Old Style" pitchFamily="18" charset="0"/>
                <a:ea typeface="ＭＳ Ｐゴシック" pitchFamily="34" charset="-128"/>
              </a:rPr>
              <a:t>					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6388" y="6324600"/>
            <a:ext cx="14636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>
                <a:solidFill>
                  <a:srgbClr val="00A6D6"/>
                </a:solidFill>
                <a:latin typeface="Tahoma" charset="0"/>
                <a:ea typeface="Arial" charset="0"/>
              </a:rPr>
              <a:t>Challenge the future</a:t>
            </a:r>
          </a:p>
        </p:txBody>
      </p:sp>
      <p:pic>
        <p:nvPicPr>
          <p:cNvPr id="16" name="Picture 2" descr="C:\Users\Berend\Documents\Business\Bluerise\Plaatjes\logo tu del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554663"/>
            <a:ext cx="1581150" cy="61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Combine the off design model with optimizing model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Perform more experiments with more sensors</a:t>
            </a:r>
          </a:p>
          <a:p>
            <a:pPr lvl="1"/>
            <a:r>
              <a:rPr lang="en-GB" dirty="0" smtClean="0"/>
              <a:t>Confirm pressure drop correlations</a:t>
            </a:r>
          </a:p>
          <a:p>
            <a:pPr lvl="1"/>
            <a:r>
              <a:rPr lang="en-GB" dirty="0" smtClean="0"/>
              <a:t>Confirm heat transfer correlations for ammonia water</a:t>
            </a:r>
          </a:p>
          <a:p>
            <a:pPr marL="385763" lvl="1" indent="0">
              <a:buNone/>
            </a:pPr>
            <a:endParaRPr lang="en-GB" dirty="0" smtClean="0"/>
          </a:p>
          <a:p>
            <a:pPr marL="385763" lvl="1" indent="0">
              <a:buNone/>
            </a:pPr>
            <a:endParaRPr lang="en-GB" dirty="0" smtClean="0"/>
          </a:p>
          <a:p>
            <a:pPr marL="385763" lvl="1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erend\Documents\Business\Bluerise\Plaatjes\ocean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4521" y="0"/>
            <a:ext cx="12204700" cy="9137650"/>
          </a:xfrm>
          <a:prstGeom prst="rect">
            <a:avLst/>
          </a:prstGeom>
          <a:noFill/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71488" y="2055813"/>
            <a:ext cx="7440612" cy="1897062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nl-NL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-87088" y="2249714"/>
            <a:ext cx="8990240" cy="1132116"/>
          </a:xfrm>
        </p:spPr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	</a:t>
            </a:r>
            <a:r>
              <a:rPr lang="en-US" sz="2600" dirty="0" smtClean="0">
                <a:solidFill>
                  <a:srgbClr val="00A6D6"/>
                </a:solidFill>
              </a:rPr>
              <a:t>1</a:t>
            </a:r>
            <a:r>
              <a:rPr lang="en-US" sz="2600" baseline="30000" dirty="0" smtClean="0">
                <a:solidFill>
                  <a:srgbClr val="00A6D6"/>
                </a:solidFill>
              </a:rPr>
              <a:t>st</a:t>
            </a:r>
            <a:r>
              <a:rPr lang="en-US" sz="2600" dirty="0" smtClean="0">
                <a:solidFill>
                  <a:srgbClr val="00A6D6"/>
                </a:solidFill>
              </a:rPr>
              <a:t> Ocean Energy colloquium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000" dirty="0" smtClean="0"/>
              <a:t>Questions ?</a:t>
            </a:r>
            <a:endParaRPr lang="en-US" sz="3000" dirty="0" smtClean="0">
              <a:solidFill>
                <a:srgbClr val="00A6D6"/>
              </a:solidFill>
              <a:ea typeface="ＭＳ Ｐゴシック" pitchFamily="34" charset="-128"/>
            </a:endParaRPr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798286" y="3425371"/>
            <a:ext cx="6781800" cy="464458"/>
          </a:xfrm>
        </p:spPr>
        <p:txBody>
          <a:bodyPr/>
          <a:lstStyle/>
          <a:p>
            <a:r>
              <a:rPr lang="en-US" sz="1800" dirty="0" smtClean="0">
                <a:latin typeface="Bookman Old Style" pitchFamily="18" charset="0"/>
                <a:ea typeface="ＭＳ Ｐゴシック" pitchFamily="34" charset="-128"/>
              </a:rPr>
              <a:t>June 2015					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6388" y="6324600"/>
            <a:ext cx="14636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>
                <a:solidFill>
                  <a:srgbClr val="00A6D6"/>
                </a:solidFill>
                <a:latin typeface="Tahoma" charset="0"/>
                <a:ea typeface="Arial" charset="0"/>
              </a:rPr>
              <a:t>Challenge the future</a:t>
            </a:r>
          </a:p>
        </p:txBody>
      </p:sp>
      <p:pic>
        <p:nvPicPr>
          <p:cNvPr id="16" name="Picture 2" descr="C:\Users\Berend\Documents\Business\Bluerise\Plaatjes\logo tu del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554663"/>
            <a:ext cx="1581150" cy="61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effects of temperature fluctuations on the OTEC cycle?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 smtClean="0"/>
              <a:t>Based on previous optimization of the OTEC cycle</a:t>
            </a:r>
          </a:p>
          <a:p>
            <a:pPr lvl="1"/>
            <a:r>
              <a:rPr lang="en-GB" dirty="0" smtClean="0"/>
              <a:t>Model created</a:t>
            </a:r>
          </a:p>
          <a:p>
            <a:pPr lvl="1"/>
            <a:r>
              <a:rPr lang="en-GB" dirty="0" smtClean="0"/>
              <a:t>Experiments performed to validate the model</a:t>
            </a:r>
          </a:p>
          <a:p>
            <a:pPr lvl="1"/>
            <a:r>
              <a:rPr lang="en-GB" dirty="0" smtClean="0"/>
              <a:t>Three working fluid researched</a:t>
            </a:r>
          </a:p>
          <a:p>
            <a:pPr lvl="2"/>
            <a:r>
              <a:rPr lang="en-GB" dirty="0" smtClean="0"/>
              <a:t>Ammonia</a:t>
            </a:r>
          </a:p>
          <a:p>
            <a:pPr lvl="2"/>
            <a:r>
              <a:rPr lang="en-GB" dirty="0" smtClean="0"/>
              <a:t>Ammonia water</a:t>
            </a:r>
          </a:p>
          <a:p>
            <a:pPr lvl="2"/>
            <a:r>
              <a:rPr lang="en-GB" dirty="0" smtClean="0"/>
              <a:t>R32 – R134a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model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Steady state off design model</a:t>
            </a:r>
          </a:p>
          <a:p>
            <a:endParaRPr lang="en-GB" dirty="0" smtClean="0"/>
          </a:p>
          <a:p>
            <a:r>
              <a:rPr lang="en-GB" dirty="0" smtClean="0"/>
              <a:t>Implemented in MATLAB</a:t>
            </a:r>
          </a:p>
          <a:p>
            <a:endParaRPr lang="en-GB" dirty="0" smtClean="0"/>
          </a:p>
          <a:p>
            <a:r>
              <a:rPr lang="en-GB" dirty="0" smtClean="0"/>
              <a:t>Thermodynamic properties from the REFPROP database</a:t>
            </a:r>
          </a:p>
          <a:p>
            <a:endParaRPr lang="en-GB" dirty="0"/>
          </a:p>
          <a:p>
            <a:r>
              <a:rPr lang="en-GB" dirty="0" smtClean="0"/>
              <a:t>Experiments performed with pure ammonia to validate the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5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Thermodynamic cycle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5" y="1508659"/>
            <a:ext cx="7815902" cy="4238997"/>
          </a:xfrm>
        </p:spPr>
      </p:pic>
    </p:spTree>
    <p:extLst>
      <p:ext uri="{BB962C8B-B14F-4D97-AF65-F5344CB8AC3E}">
        <p14:creationId xmlns:p14="http://schemas.microsoft.com/office/powerpoint/2010/main" val="28927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OTEC Demo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4" y="1187927"/>
            <a:ext cx="8056422" cy="4531738"/>
          </a:xfrm>
        </p:spPr>
      </p:pic>
    </p:spTree>
    <p:extLst>
      <p:ext uri="{BB962C8B-B14F-4D97-AF65-F5344CB8AC3E}">
        <p14:creationId xmlns:p14="http://schemas.microsoft.com/office/powerpoint/2010/main" val="26375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431930"/>
            <a:ext cx="7355950" cy="4563415"/>
          </a:xfrm>
        </p:spPr>
      </p:pic>
    </p:spTree>
    <p:extLst>
      <p:ext uri="{BB962C8B-B14F-4D97-AF65-F5344CB8AC3E}">
        <p14:creationId xmlns:p14="http://schemas.microsoft.com/office/powerpoint/2010/main" val="22922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8" y="1877428"/>
            <a:ext cx="4427136" cy="332035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21" y="1823632"/>
            <a:ext cx="4498865" cy="33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7" y="1950099"/>
            <a:ext cx="4489104" cy="3366828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22" y="1950099"/>
            <a:ext cx="4515778" cy="33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Decrease in power and efficiency is proportional to the decrease in temperature difference</a:t>
            </a:r>
          </a:p>
          <a:p>
            <a:pPr lvl="1"/>
            <a:r>
              <a:rPr lang="en-GB" dirty="0"/>
              <a:t>Warm and cold seawater </a:t>
            </a:r>
            <a:r>
              <a:rPr lang="en-GB" dirty="0" smtClean="0"/>
              <a:t>temperature fluctuations </a:t>
            </a:r>
            <a:r>
              <a:rPr lang="en-GB" dirty="0"/>
              <a:t>have similar </a:t>
            </a:r>
            <a:r>
              <a:rPr lang="en-GB" dirty="0" smtClean="0"/>
              <a:t>effects</a:t>
            </a:r>
          </a:p>
          <a:p>
            <a:pPr lvl="1"/>
            <a:r>
              <a:rPr lang="en-GB" dirty="0" smtClean="0"/>
              <a:t>Each degree difference has high impact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Mass flow of the working fluid can be varied to </a:t>
            </a:r>
            <a:r>
              <a:rPr lang="en-GB" dirty="0" smtClean="0"/>
              <a:t>improve the performance slightly</a:t>
            </a:r>
            <a:endParaRPr lang="en-GB" dirty="0" smtClean="0"/>
          </a:p>
          <a:p>
            <a:pPr marL="385763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24429</TotalTime>
  <Words>153</Words>
  <Application>Microsoft Office PowerPoint</Application>
  <PresentationFormat>Diavoorstelling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Bookman Old Style</vt:lpstr>
      <vt:lpstr>Tahoma</vt:lpstr>
      <vt:lpstr>Times</vt:lpstr>
      <vt:lpstr>text</vt:lpstr>
      <vt:lpstr> Analysis of External Influences on an OTEC cycle</vt:lpstr>
      <vt:lpstr>The Project</vt:lpstr>
      <vt:lpstr>The model</vt:lpstr>
      <vt:lpstr>The Thermodynamic cycle</vt:lpstr>
      <vt:lpstr>The OTEC Demo</vt:lpstr>
      <vt:lpstr>Validation</vt:lpstr>
      <vt:lpstr>Results</vt:lpstr>
      <vt:lpstr>Results</vt:lpstr>
      <vt:lpstr>Conclusions</vt:lpstr>
      <vt:lpstr>Recommendations</vt:lpstr>
      <vt:lpstr> 1st Ocean Energy colloquium Questions ?</vt:lpstr>
    </vt:vector>
  </TitlesOfParts>
  <Company>biwilderd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Energy TU Delft</dc:title>
  <dc:creator>Berend Jan Kleute</dc:creator>
  <cp:lastModifiedBy>Vilborg Gudjonsdottir</cp:lastModifiedBy>
  <cp:revision>1757</cp:revision>
  <cp:lastPrinted>2010-08-18T11:28:56Z</cp:lastPrinted>
  <dcterms:created xsi:type="dcterms:W3CDTF">2011-02-22T09:03:58Z</dcterms:created>
  <dcterms:modified xsi:type="dcterms:W3CDTF">2015-06-22T08:57:35Z</dcterms:modified>
</cp:coreProperties>
</file>