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41" r:id="rId2"/>
  </p:sldMasterIdLst>
  <p:notesMasterIdLst>
    <p:notesMasterId r:id="rId25"/>
  </p:notesMasterIdLst>
  <p:sldIdLst>
    <p:sldId id="257" r:id="rId3"/>
    <p:sldId id="320" r:id="rId4"/>
    <p:sldId id="391" r:id="rId5"/>
    <p:sldId id="392" r:id="rId6"/>
    <p:sldId id="365" r:id="rId7"/>
    <p:sldId id="382" r:id="rId8"/>
    <p:sldId id="383" r:id="rId9"/>
    <p:sldId id="352" r:id="rId10"/>
    <p:sldId id="384" r:id="rId11"/>
    <p:sldId id="393" r:id="rId12"/>
    <p:sldId id="385" r:id="rId13"/>
    <p:sldId id="386" r:id="rId14"/>
    <p:sldId id="387" r:id="rId15"/>
    <p:sldId id="358" r:id="rId16"/>
    <p:sldId id="388" r:id="rId17"/>
    <p:sldId id="360" r:id="rId18"/>
    <p:sldId id="355" r:id="rId19"/>
    <p:sldId id="357" r:id="rId20"/>
    <p:sldId id="356" r:id="rId21"/>
    <p:sldId id="344" r:id="rId22"/>
    <p:sldId id="359" r:id="rId23"/>
    <p:sldId id="353" r:id="rId24"/>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923" autoAdjust="0"/>
  </p:normalViewPr>
  <p:slideViewPr>
    <p:cSldViewPr>
      <p:cViewPr varScale="1">
        <p:scale>
          <a:sx n="85" d="100"/>
          <a:sy n="85" d="100"/>
        </p:scale>
        <p:origin x="638" y="7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36EC118-F375-477B-9689-A8B4D529F3A4}" type="datetimeFigureOut">
              <a:rPr lang="nl-NL"/>
              <a:pPr>
                <a:defRPr/>
              </a:pPr>
              <a:t>15-11-2019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ABC8DDB-7443-4E58-BE5E-ED2C67A90DFD}" type="slidenum">
              <a:rPr lang="nl-NL"/>
              <a:pPr>
                <a:defRPr/>
              </a:pPr>
              <a:t>‹nr.›</a:t>
            </a:fld>
            <a:endParaRPr lang="nl-NL"/>
          </a:p>
        </p:txBody>
      </p:sp>
    </p:spTree>
    <p:extLst>
      <p:ext uri="{BB962C8B-B14F-4D97-AF65-F5344CB8AC3E}">
        <p14:creationId xmlns:p14="http://schemas.microsoft.com/office/powerpoint/2010/main" val="31226028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nl-NL"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3050" indent="-219075" eaLnBrk="0" hangingPunct="0">
              <a:spcBef>
                <a:spcPct val="30000"/>
              </a:spcBef>
              <a:defRPr sz="1200">
                <a:solidFill>
                  <a:schemeClr val="tx1"/>
                </a:solidFill>
                <a:latin typeface="Calibri" pitchFamily="34" charset="0"/>
              </a:defRPr>
            </a:lvl4pPr>
            <a:lvl5pPr marL="1984375" indent="-219075" eaLnBrk="0" hangingPunct="0">
              <a:spcBef>
                <a:spcPct val="30000"/>
              </a:spcBef>
              <a:defRPr sz="1200">
                <a:solidFill>
                  <a:schemeClr val="tx1"/>
                </a:solidFill>
                <a:latin typeface="Calibri" pitchFamily="34" charset="0"/>
              </a:defRPr>
            </a:lvl5pPr>
            <a:lvl6pPr marL="2441575" indent="-219075" eaLnBrk="0" fontAlgn="base" hangingPunct="0">
              <a:spcBef>
                <a:spcPct val="30000"/>
              </a:spcBef>
              <a:spcAft>
                <a:spcPct val="0"/>
              </a:spcAft>
              <a:defRPr sz="1200">
                <a:solidFill>
                  <a:schemeClr val="tx1"/>
                </a:solidFill>
                <a:latin typeface="Calibri" pitchFamily="34" charset="0"/>
              </a:defRPr>
            </a:lvl6pPr>
            <a:lvl7pPr marL="2898775" indent="-219075" eaLnBrk="0" fontAlgn="base" hangingPunct="0">
              <a:spcBef>
                <a:spcPct val="30000"/>
              </a:spcBef>
              <a:spcAft>
                <a:spcPct val="0"/>
              </a:spcAft>
              <a:defRPr sz="1200">
                <a:solidFill>
                  <a:schemeClr val="tx1"/>
                </a:solidFill>
                <a:latin typeface="Calibri" pitchFamily="34" charset="0"/>
              </a:defRPr>
            </a:lvl7pPr>
            <a:lvl8pPr marL="3355975" indent="-219075" eaLnBrk="0" fontAlgn="base" hangingPunct="0">
              <a:spcBef>
                <a:spcPct val="30000"/>
              </a:spcBef>
              <a:spcAft>
                <a:spcPct val="0"/>
              </a:spcAft>
              <a:defRPr sz="1200">
                <a:solidFill>
                  <a:schemeClr val="tx1"/>
                </a:solidFill>
                <a:latin typeface="Calibri" pitchFamily="34" charset="0"/>
              </a:defRPr>
            </a:lvl8pPr>
            <a:lvl9pPr marL="3813175" indent="-219075"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7584B61D-2201-4647-ABCD-5D32C6F933C3}" type="slidenum">
              <a:rPr lang="nl-NL" altLang="nl-NL" smtClean="0">
                <a:solidFill>
                  <a:srgbClr val="000000"/>
                </a:solidFill>
                <a:latin typeface="Arial" charset="0"/>
                <a:cs typeface="Arial" charset="0"/>
              </a:rPr>
              <a:pPr eaLnBrk="1" fontAlgn="base" hangingPunct="1">
                <a:spcBef>
                  <a:spcPct val="0"/>
                </a:spcBef>
                <a:spcAft>
                  <a:spcPct val="0"/>
                </a:spcAft>
              </a:pPr>
              <a:t>1</a:t>
            </a:fld>
            <a:endParaRPr lang="nl-NL" altLang="nl-NL" smtClean="0">
              <a:solidFill>
                <a:srgbClr val="000000"/>
              </a:solidFill>
              <a:latin typeface="Arial" charset="0"/>
              <a:cs typeface="Arial" charset="0"/>
            </a:endParaRPr>
          </a:p>
        </p:txBody>
      </p:sp>
    </p:spTree>
    <p:extLst>
      <p:ext uri="{BB962C8B-B14F-4D97-AF65-F5344CB8AC3E}">
        <p14:creationId xmlns:p14="http://schemas.microsoft.com/office/powerpoint/2010/main" val="3835307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nl-NL"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3050" indent="-219075" eaLnBrk="0" hangingPunct="0">
              <a:spcBef>
                <a:spcPct val="30000"/>
              </a:spcBef>
              <a:defRPr sz="1200">
                <a:solidFill>
                  <a:schemeClr val="tx1"/>
                </a:solidFill>
                <a:latin typeface="Calibri" pitchFamily="34" charset="0"/>
              </a:defRPr>
            </a:lvl4pPr>
            <a:lvl5pPr marL="1984375" indent="-219075" eaLnBrk="0" hangingPunct="0">
              <a:spcBef>
                <a:spcPct val="30000"/>
              </a:spcBef>
              <a:defRPr sz="1200">
                <a:solidFill>
                  <a:schemeClr val="tx1"/>
                </a:solidFill>
                <a:latin typeface="Calibri" pitchFamily="34" charset="0"/>
              </a:defRPr>
            </a:lvl5pPr>
            <a:lvl6pPr marL="2441575" indent="-219075" eaLnBrk="0" fontAlgn="base" hangingPunct="0">
              <a:spcBef>
                <a:spcPct val="30000"/>
              </a:spcBef>
              <a:spcAft>
                <a:spcPct val="0"/>
              </a:spcAft>
              <a:defRPr sz="1200">
                <a:solidFill>
                  <a:schemeClr val="tx1"/>
                </a:solidFill>
                <a:latin typeface="Calibri" pitchFamily="34" charset="0"/>
              </a:defRPr>
            </a:lvl6pPr>
            <a:lvl7pPr marL="2898775" indent="-219075" eaLnBrk="0" fontAlgn="base" hangingPunct="0">
              <a:spcBef>
                <a:spcPct val="30000"/>
              </a:spcBef>
              <a:spcAft>
                <a:spcPct val="0"/>
              </a:spcAft>
              <a:defRPr sz="1200">
                <a:solidFill>
                  <a:schemeClr val="tx1"/>
                </a:solidFill>
                <a:latin typeface="Calibri" pitchFamily="34" charset="0"/>
              </a:defRPr>
            </a:lvl7pPr>
            <a:lvl8pPr marL="3355975" indent="-219075" eaLnBrk="0" fontAlgn="base" hangingPunct="0">
              <a:spcBef>
                <a:spcPct val="30000"/>
              </a:spcBef>
              <a:spcAft>
                <a:spcPct val="0"/>
              </a:spcAft>
              <a:defRPr sz="1200">
                <a:solidFill>
                  <a:schemeClr val="tx1"/>
                </a:solidFill>
                <a:latin typeface="Calibri" pitchFamily="34" charset="0"/>
              </a:defRPr>
            </a:lvl8pPr>
            <a:lvl9pPr marL="3813175" indent="-219075"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5531EF11-1707-449F-A97B-ADCE924D199D}" type="slidenum">
              <a:rPr lang="nl-NL" altLang="nl-NL" smtClean="0">
                <a:solidFill>
                  <a:srgbClr val="000000"/>
                </a:solidFill>
                <a:latin typeface="Arial" charset="0"/>
                <a:cs typeface="Arial" charset="0"/>
              </a:rPr>
              <a:pPr eaLnBrk="1" fontAlgn="base" hangingPunct="1">
                <a:spcBef>
                  <a:spcPct val="0"/>
                </a:spcBef>
                <a:spcAft>
                  <a:spcPct val="0"/>
                </a:spcAft>
              </a:pPr>
              <a:t>2</a:t>
            </a:fld>
            <a:endParaRPr lang="nl-NL" altLang="nl-NL" smtClean="0">
              <a:solidFill>
                <a:srgbClr val="000000"/>
              </a:solidFill>
              <a:latin typeface="Arial" charset="0"/>
              <a:cs typeface="Arial" charset="0"/>
            </a:endParaRPr>
          </a:p>
        </p:txBody>
      </p:sp>
    </p:spTree>
    <p:extLst>
      <p:ext uri="{BB962C8B-B14F-4D97-AF65-F5344CB8AC3E}">
        <p14:creationId xmlns:p14="http://schemas.microsoft.com/office/powerpoint/2010/main" val="3924418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nl-NL"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3050" indent="-219075" eaLnBrk="0" hangingPunct="0">
              <a:spcBef>
                <a:spcPct val="30000"/>
              </a:spcBef>
              <a:defRPr sz="1200">
                <a:solidFill>
                  <a:schemeClr val="tx1"/>
                </a:solidFill>
                <a:latin typeface="Calibri" pitchFamily="34" charset="0"/>
              </a:defRPr>
            </a:lvl4pPr>
            <a:lvl5pPr marL="1984375" indent="-219075" eaLnBrk="0" hangingPunct="0">
              <a:spcBef>
                <a:spcPct val="30000"/>
              </a:spcBef>
              <a:defRPr sz="1200">
                <a:solidFill>
                  <a:schemeClr val="tx1"/>
                </a:solidFill>
                <a:latin typeface="Calibri" pitchFamily="34" charset="0"/>
              </a:defRPr>
            </a:lvl5pPr>
            <a:lvl6pPr marL="2441575" indent="-219075" eaLnBrk="0" fontAlgn="base" hangingPunct="0">
              <a:spcBef>
                <a:spcPct val="30000"/>
              </a:spcBef>
              <a:spcAft>
                <a:spcPct val="0"/>
              </a:spcAft>
              <a:defRPr sz="1200">
                <a:solidFill>
                  <a:schemeClr val="tx1"/>
                </a:solidFill>
                <a:latin typeface="Calibri" pitchFamily="34" charset="0"/>
              </a:defRPr>
            </a:lvl6pPr>
            <a:lvl7pPr marL="2898775" indent="-219075" eaLnBrk="0" fontAlgn="base" hangingPunct="0">
              <a:spcBef>
                <a:spcPct val="30000"/>
              </a:spcBef>
              <a:spcAft>
                <a:spcPct val="0"/>
              </a:spcAft>
              <a:defRPr sz="1200">
                <a:solidFill>
                  <a:schemeClr val="tx1"/>
                </a:solidFill>
                <a:latin typeface="Calibri" pitchFamily="34" charset="0"/>
              </a:defRPr>
            </a:lvl7pPr>
            <a:lvl8pPr marL="3355975" indent="-219075" eaLnBrk="0" fontAlgn="base" hangingPunct="0">
              <a:spcBef>
                <a:spcPct val="30000"/>
              </a:spcBef>
              <a:spcAft>
                <a:spcPct val="0"/>
              </a:spcAft>
              <a:defRPr sz="1200">
                <a:solidFill>
                  <a:schemeClr val="tx1"/>
                </a:solidFill>
                <a:latin typeface="Calibri" pitchFamily="34" charset="0"/>
              </a:defRPr>
            </a:lvl8pPr>
            <a:lvl9pPr marL="3813175" indent="-219075"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5531EF11-1707-449F-A97B-ADCE924D199D}" type="slidenum">
              <a:rPr lang="nl-NL" altLang="nl-NL" smtClean="0">
                <a:solidFill>
                  <a:srgbClr val="000000"/>
                </a:solidFill>
                <a:latin typeface="Arial" charset="0"/>
                <a:cs typeface="Arial" charset="0"/>
              </a:rPr>
              <a:pPr eaLnBrk="1" fontAlgn="base" hangingPunct="1">
                <a:spcBef>
                  <a:spcPct val="0"/>
                </a:spcBef>
                <a:spcAft>
                  <a:spcPct val="0"/>
                </a:spcAft>
              </a:pPr>
              <a:t>3</a:t>
            </a:fld>
            <a:endParaRPr lang="nl-NL" altLang="nl-NL" smtClean="0">
              <a:solidFill>
                <a:srgbClr val="000000"/>
              </a:solidFill>
              <a:latin typeface="Arial" charset="0"/>
              <a:cs typeface="Arial" charset="0"/>
            </a:endParaRPr>
          </a:p>
        </p:txBody>
      </p:sp>
    </p:spTree>
    <p:extLst>
      <p:ext uri="{BB962C8B-B14F-4D97-AF65-F5344CB8AC3E}">
        <p14:creationId xmlns:p14="http://schemas.microsoft.com/office/powerpoint/2010/main" val="3001733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nl-NL" smtClean="0"/>
          </a:p>
        </p:txBody>
      </p:sp>
      <p:sp>
        <p:nvSpPr>
          <p:cNvPr id="604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15341" indent="-274189">
              <a:spcBef>
                <a:spcPct val="30000"/>
              </a:spcBef>
              <a:defRPr sz="1200">
                <a:solidFill>
                  <a:schemeClr val="tx1"/>
                </a:solidFill>
                <a:latin typeface="Arial" charset="0"/>
                <a:cs typeface="Arial" charset="0"/>
              </a:defRPr>
            </a:lvl2pPr>
            <a:lvl3pPr marL="1101349" indent="-219045">
              <a:spcBef>
                <a:spcPct val="30000"/>
              </a:spcBef>
              <a:defRPr sz="1200">
                <a:solidFill>
                  <a:schemeClr val="tx1"/>
                </a:solidFill>
                <a:latin typeface="Arial" charset="0"/>
                <a:cs typeface="Arial" charset="0"/>
              </a:defRPr>
            </a:lvl3pPr>
            <a:lvl4pPr marL="1542502" indent="-219045">
              <a:spcBef>
                <a:spcPct val="30000"/>
              </a:spcBef>
              <a:defRPr sz="1200">
                <a:solidFill>
                  <a:schemeClr val="tx1"/>
                </a:solidFill>
                <a:latin typeface="Arial" charset="0"/>
                <a:cs typeface="Arial" charset="0"/>
              </a:defRPr>
            </a:lvl4pPr>
            <a:lvl5pPr marL="1983654" indent="-219045">
              <a:spcBef>
                <a:spcPct val="30000"/>
              </a:spcBef>
              <a:defRPr sz="1200">
                <a:solidFill>
                  <a:schemeClr val="tx1"/>
                </a:solidFill>
                <a:latin typeface="Arial" charset="0"/>
                <a:cs typeface="Arial" charset="0"/>
              </a:defRPr>
            </a:lvl5pPr>
            <a:lvl6pPr marL="2424806" indent="-219045" eaLnBrk="0" fontAlgn="base" hangingPunct="0">
              <a:spcBef>
                <a:spcPct val="30000"/>
              </a:spcBef>
              <a:spcAft>
                <a:spcPct val="0"/>
              </a:spcAft>
              <a:defRPr sz="1200">
                <a:solidFill>
                  <a:schemeClr val="tx1"/>
                </a:solidFill>
                <a:latin typeface="Arial" charset="0"/>
                <a:cs typeface="Arial" charset="0"/>
              </a:defRPr>
            </a:lvl6pPr>
            <a:lvl7pPr marL="2865959" indent="-219045" eaLnBrk="0" fontAlgn="base" hangingPunct="0">
              <a:spcBef>
                <a:spcPct val="30000"/>
              </a:spcBef>
              <a:spcAft>
                <a:spcPct val="0"/>
              </a:spcAft>
              <a:defRPr sz="1200">
                <a:solidFill>
                  <a:schemeClr val="tx1"/>
                </a:solidFill>
                <a:latin typeface="Arial" charset="0"/>
                <a:cs typeface="Arial" charset="0"/>
              </a:defRPr>
            </a:lvl7pPr>
            <a:lvl8pPr marL="3307111" indent="-219045" eaLnBrk="0" fontAlgn="base" hangingPunct="0">
              <a:spcBef>
                <a:spcPct val="30000"/>
              </a:spcBef>
              <a:spcAft>
                <a:spcPct val="0"/>
              </a:spcAft>
              <a:defRPr sz="1200">
                <a:solidFill>
                  <a:schemeClr val="tx1"/>
                </a:solidFill>
                <a:latin typeface="Arial" charset="0"/>
                <a:cs typeface="Arial" charset="0"/>
              </a:defRPr>
            </a:lvl8pPr>
            <a:lvl9pPr marL="3748263" indent="-219045"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BDC18EE0-A7BD-4313-BFEB-2A3A16DDCFAA}" type="slidenum">
              <a:rPr lang="nl-NL" altLang="nl-NL" smtClean="0">
                <a:solidFill>
                  <a:prstClr val="black"/>
                </a:solidFill>
              </a:rPr>
              <a:pPr>
                <a:spcBef>
                  <a:spcPct val="0"/>
                </a:spcBef>
              </a:pPr>
              <a:t>5</a:t>
            </a:fld>
            <a:endParaRPr lang="nl-NL" altLang="nl-NL" smtClean="0">
              <a:solidFill>
                <a:prstClr val="black"/>
              </a:solidFill>
            </a:endParaRPr>
          </a:p>
        </p:txBody>
      </p:sp>
    </p:spTree>
    <p:extLst>
      <p:ext uri="{BB962C8B-B14F-4D97-AF65-F5344CB8AC3E}">
        <p14:creationId xmlns:p14="http://schemas.microsoft.com/office/powerpoint/2010/main" val="3937646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nl-NL"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3050" indent="-219075" eaLnBrk="0" hangingPunct="0">
              <a:spcBef>
                <a:spcPct val="30000"/>
              </a:spcBef>
              <a:defRPr sz="1200">
                <a:solidFill>
                  <a:schemeClr val="tx1"/>
                </a:solidFill>
                <a:latin typeface="Calibri" pitchFamily="34" charset="0"/>
              </a:defRPr>
            </a:lvl4pPr>
            <a:lvl5pPr marL="1984375" indent="-219075" eaLnBrk="0" hangingPunct="0">
              <a:spcBef>
                <a:spcPct val="30000"/>
              </a:spcBef>
              <a:defRPr sz="1200">
                <a:solidFill>
                  <a:schemeClr val="tx1"/>
                </a:solidFill>
                <a:latin typeface="Calibri" pitchFamily="34" charset="0"/>
              </a:defRPr>
            </a:lvl5pPr>
            <a:lvl6pPr marL="2441575" indent="-219075" eaLnBrk="0" fontAlgn="base" hangingPunct="0">
              <a:spcBef>
                <a:spcPct val="30000"/>
              </a:spcBef>
              <a:spcAft>
                <a:spcPct val="0"/>
              </a:spcAft>
              <a:defRPr sz="1200">
                <a:solidFill>
                  <a:schemeClr val="tx1"/>
                </a:solidFill>
                <a:latin typeface="Calibri" pitchFamily="34" charset="0"/>
              </a:defRPr>
            </a:lvl6pPr>
            <a:lvl7pPr marL="2898775" indent="-219075" eaLnBrk="0" fontAlgn="base" hangingPunct="0">
              <a:spcBef>
                <a:spcPct val="30000"/>
              </a:spcBef>
              <a:spcAft>
                <a:spcPct val="0"/>
              </a:spcAft>
              <a:defRPr sz="1200">
                <a:solidFill>
                  <a:schemeClr val="tx1"/>
                </a:solidFill>
                <a:latin typeface="Calibri" pitchFamily="34" charset="0"/>
              </a:defRPr>
            </a:lvl7pPr>
            <a:lvl8pPr marL="3355975" indent="-219075" eaLnBrk="0" fontAlgn="base" hangingPunct="0">
              <a:spcBef>
                <a:spcPct val="30000"/>
              </a:spcBef>
              <a:spcAft>
                <a:spcPct val="0"/>
              </a:spcAft>
              <a:defRPr sz="1200">
                <a:solidFill>
                  <a:schemeClr val="tx1"/>
                </a:solidFill>
                <a:latin typeface="Calibri" pitchFamily="34" charset="0"/>
              </a:defRPr>
            </a:lvl8pPr>
            <a:lvl9pPr marL="3813175" indent="-219075"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5531EF11-1707-449F-A97B-ADCE924D199D}" type="slidenum">
              <a:rPr lang="nl-NL" altLang="nl-NL" smtClean="0">
                <a:solidFill>
                  <a:srgbClr val="000000"/>
                </a:solidFill>
                <a:latin typeface="Arial" charset="0"/>
                <a:cs typeface="Arial" charset="0"/>
              </a:rPr>
              <a:pPr eaLnBrk="1" fontAlgn="base" hangingPunct="1">
                <a:spcBef>
                  <a:spcPct val="0"/>
                </a:spcBef>
                <a:spcAft>
                  <a:spcPct val="0"/>
                </a:spcAft>
              </a:pPr>
              <a:t>7</a:t>
            </a:fld>
            <a:endParaRPr lang="nl-NL" altLang="nl-NL" smtClean="0">
              <a:solidFill>
                <a:srgbClr val="000000"/>
              </a:solidFill>
              <a:latin typeface="Arial" charset="0"/>
              <a:cs typeface="Arial" charset="0"/>
            </a:endParaRPr>
          </a:p>
        </p:txBody>
      </p:sp>
    </p:spTree>
    <p:extLst>
      <p:ext uri="{BB962C8B-B14F-4D97-AF65-F5344CB8AC3E}">
        <p14:creationId xmlns:p14="http://schemas.microsoft.com/office/powerpoint/2010/main" val="3403322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nl-NL"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3050" indent="-219075" eaLnBrk="0" hangingPunct="0">
              <a:spcBef>
                <a:spcPct val="30000"/>
              </a:spcBef>
              <a:defRPr sz="1200">
                <a:solidFill>
                  <a:schemeClr val="tx1"/>
                </a:solidFill>
                <a:latin typeface="Calibri" pitchFamily="34" charset="0"/>
              </a:defRPr>
            </a:lvl4pPr>
            <a:lvl5pPr marL="1984375" indent="-219075" eaLnBrk="0" hangingPunct="0">
              <a:spcBef>
                <a:spcPct val="30000"/>
              </a:spcBef>
              <a:defRPr sz="1200">
                <a:solidFill>
                  <a:schemeClr val="tx1"/>
                </a:solidFill>
                <a:latin typeface="Calibri" pitchFamily="34" charset="0"/>
              </a:defRPr>
            </a:lvl5pPr>
            <a:lvl6pPr marL="2441575" indent="-219075" eaLnBrk="0" fontAlgn="base" hangingPunct="0">
              <a:spcBef>
                <a:spcPct val="30000"/>
              </a:spcBef>
              <a:spcAft>
                <a:spcPct val="0"/>
              </a:spcAft>
              <a:defRPr sz="1200">
                <a:solidFill>
                  <a:schemeClr val="tx1"/>
                </a:solidFill>
                <a:latin typeface="Calibri" pitchFamily="34" charset="0"/>
              </a:defRPr>
            </a:lvl6pPr>
            <a:lvl7pPr marL="2898775" indent="-219075" eaLnBrk="0" fontAlgn="base" hangingPunct="0">
              <a:spcBef>
                <a:spcPct val="30000"/>
              </a:spcBef>
              <a:spcAft>
                <a:spcPct val="0"/>
              </a:spcAft>
              <a:defRPr sz="1200">
                <a:solidFill>
                  <a:schemeClr val="tx1"/>
                </a:solidFill>
                <a:latin typeface="Calibri" pitchFamily="34" charset="0"/>
              </a:defRPr>
            </a:lvl7pPr>
            <a:lvl8pPr marL="3355975" indent="-219075" eaLnBrk="0" fontAlgn="base" hangingPunct="0">
              <a:spcBef>
                <a:spcPct val="30000"/>
              </a:spcBef>
              <a:spcAft>
                <a:spcPct val="0"/>
              </a:spcAft>
              <a:defRPr sz="1200">
                <a:solidFill>
                  <a:schemeClr val="tx1"/>
                </a:solidFill>
                <a:latin typeface="Calibri" pitchFamily="34" charset="0"/>
              </a:defRPr>
            </a:lvl8pPr>
            <a:lvl9pPr marL="3813175" indent="-219075"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5531EF11-1707-449F-A97B-ADCE924D199D}" type="slidenum">
              <a:rPr lang="nl-NL" altLang="nl-NL" smtClean="0">
                <a:solidFill>
                  <a:srgbClr val="000000"/>
                </a:solidFill>
                <a:latin typeface="Arial" charset="0"/>
                <a:cs typeface="Arial" charset="0"/>
              </a:rPr>
              <a:pPr eaLnBrk="1" fontAlgn="base" hangingPunct="1">
                <a:spcBef>
                  <a:spcPct val="0"/>
                </a:spcBef>
                <a:spcAft>
                  <a:spcPct val="0"/>
                </a:spcAft>
              </a:pPr>
              <a:t>8</a:t>
            </a:fld>
            <a:endParaRPr lang="nl-NL" altLang="nl-NL" smtClean="0">
              <a:solidFill>
                <a:srgbClr val="000000"/>
              </a:solidFill>
              <a:latin typeface="Arial" charset="0"/>
              <a:cs typeface="Arial" charset="0"/>
            </a:endParaRPr>
          </a:p>
        </p:txBody>
      </p:sp>
    </p:spTree>
    <p:extLst>
      <p:ext uri="{BB962C8B-B14F-4D97-AF65-F5344CB8AC3E}">
        <p14:creationId xmlns:p14="http://schemas.microsoft.com/office/powerpoint/2010/main" val="2025263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xfrm>
            <a:off x="914400" y="742950"/>
            <a:ext cx="4968875" cy="3727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Rectangle 3"/>
          <p:cNvSpPr>
            <a:spLocks noGrp="1" noChangeArrowheads="1"/>
          </p:cNvSpPr>
          <p:nvPr>
            <p:ph type="body" idx="1"/>
          </p:nvPr>
        </p:nvSpPr>
        <p:spPr bwMode="auto">
          <a:xfrm>
            <a:off x="679133" y="4717971"/>
            <a:ext cx="5436235" cy="44702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nl-NL" smtClean="0"/>
          </a:p>
        </p:txBody>
      </p:sp>
    </p:spTree>
    <p:extLst>
      <p:ext uri="{BB962C8B-B14F-4D97-AF65-F5344CB8AC3E}">
        <p14:creationId xmlns:p14="http://schemas.microsoft.com/office/powerpoint/2010/main" val="1270626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nl-NL"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3050" indent="-219075" eaLnBrk="0" hangingPunct="0">
              <a:spcBef>
                <a:spcPct val="30000"/>
              </a:spcBef>
              <a:defRPr sz="1200">
                <a:solidFill>
                  <a:schemeClr val="tx1"/>
                </a:solidFill>
                <a:latin typeface="Calibri" pitchFamily="34" charset="0"/>
              </a:defRPr>
            </a:lvl4pPr>
            <a:lvl5pPr marL="1984375" indent="-219075" eaLnBrk="0" hangingPunct="0">
              <a:spcBef>
                <a:spcPct val="30000"/>
              </a:spcBef>
              <a:defRPr sz="1200">
                <a:solidFill>
                  <a:schemeClr val="tx1"/>
                </a:solidFill>
                <a:latin typeface="Calibri" pitchFamily="34" charset="0"/>
              </a:defRPr>
            </a:lvl5pPr>
            <a:lvl6pPr marL="2441575" indent="-219075" eaLnBrk="0" fontAlgn="base" hangingPunct="0">
              <a:spcBef>
                <a:spcPct val="30000"/>
              </a:spcBef>
              <a:spcAft>
                <a:spcPct val="0"/>
              </a:spcAft>
              <a:defRPr sz="1200">
                <a:solidFill>
                  <a:schemeClr val="tx1"/>
                </a:solidFill>
                <a:latin typeface="Calibri" pitchFamily="34" charset="0"/>
              </a:defRPr>
            </a:lvl6pPr>
            <a:lvl7pPr marL="2898775" indent="-219075" eaLnBrk="0" fontAlgn="base" hangingPunct="0">
              <a:spcBef>
                <a:spcPct val="30000"/>
              </a:spcBef>
              <a:spcAft>
                <a:spcPct val="0"/>
              </a:spcAft>
              <a:defRPr sz="1200">
                <a:solidFill>
                  <a:schemeClr val="tx1"/>
                </a:solidFill>
                <a:latin typeface="Calibri" pitchFamily="34" charset="0"/>
              </a:defRPr>
            </a:lvl7pPr>
            <a:lvl8pPr marL="3355975" indent="-219075" eaLnBrk="0" fontAlgn="base" hangingPunct="0">
              <a:spcBef>
                <a:spcPct val="30000"/>
              </a:spcBef>
              <a:spcAft>
                <a:spcPct val="0"/>
              </a:spcAft>
              <a:defRPr sz="1200">
                <a:solidFill>
                  <a:schemeClr val="tx1"/>
                </a:solidFill>
                <a:latin typeface="Calibri" pitchFamily="34" charset="0"/>
              </a:defRPr>
            </a:lvl8pPr>
            <a:lvl9pPr marL="3813175" indent="-219075"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5531EF11-1707-449F-A97B-ADCE924D199D}" type="slidenum">
              <a:rPr lang="nl-NL" altLang="nl-NL" smtClean="0">
                <a:solidFill>
                  <a:srgbClr val="000000"/>
                </a:solidFill>
                <a:latin typeface="Arial" charset="0"/>
                <a:cs typeface="Arial" charset="0"/>
              </a:rPr>
              <a:pPr eaLnBrk="1" fontAlgn="base" hangingPunct="1">
                <a:spcBef>
                  <a:spcPct val="0"/>
                </a:spcBef>
                <a:spcAft>
                  <a:spcPct val="0"/>
                </a:spcAft>
              </a:pPr>
              <a:t>20</a:t>
            </a:fld>
            <a:endParaRPr lang="nl-NL" altLang="nl-NL" smtClean="0">
              <a:solidFill>
                <a:srgbClr val="000000"/>
              </a:solidFill>
              <a:latin typeface="Arial" charset="0"/>
              <a:cs typeface="Arial" charset="0"/>
            </a:endParaRPr>
          </a:p>
        </p:txBody>
      </p:sp>
    </p:spTree>
    <p:extLst>
      <p:ext uri="{BB962C8B-B14F-4D97-AF65-F5344CB8AC3E}">
        <p14:creationId xmlns:p14="http://schemas.microsoft.com/office/powerpoint/2010/main" val="20619440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0" y="1017588"/>
            <a:ext cx="9140825" cy="26670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GB" altLang="nl-NL" smtClean="0">
              <a:solidFill>
                <a:srgbClr val="000000"/>
              </a:solidFill>
            </a:endParaRPr>
          </a:p>
        </p:txBody>
      </p:sp>
      <p:sp>
        <p:nvSpPr>
          <p:cNvPr id="5" name="shape_Transparantie"/>
          <p:cNvSpPr>
            <a:spLocks noChangeArrowheads="1"/>
          </p:cNvSpPr>
          <p:nvPr/>
        </p:nvSpPr>
        <p:spPr bwMode="auto">
          <a:xfrm>
            <a:off x="127000" y="0"/>
            <a:ext cx="254000" cy="1017588"/>
          </a:xfrm>
          <a:prstGeom prst="rect">
            <a:avLst/>
          </a:prstGeom>
          <a:gradFill rotWithShape="1">
            <a:gsLst>
              <a:gs pos="0">
                <a:srgbClr val="FFFFFF"/>
              </a:gs>
              <a:gs pos="100000">
                <a:srgbClr val="757575"/>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GB" altLang="nl-NL" smtClean="0">
              <a:solidFill>
                <a:srgbClr val="000000"/>
              </a:solidFill>
            </a:endParaRPr>
          </a:p>
        </p:txBody>
      </p:sp>
      <p:sp>
        <p:nvSpPr>
          <p:cNvPr id="6" name="shape_TransFollower"/>
          <p:cNvSpPr>
            <a:spLocks noChangeArrowheads="1"/>
          </p:cNvSpPr>
          <p:nvPr/>
        </p:nvSpPr>
        <p:spPr bwMode="auto">
          <a:xfrm>
            <a:off x="0" y="0"/>
            <a:ext cx="127000" cy="1017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GB" altLang="nl-NL" smtClean="0">
              <a:solidFill>
                <a:srgbClr val="000000"/>
              </a:solidFill>
            </a:endParaRPr>
          </a:p>
        </p:txBody>
      </p:sp>
      <p:pic>
        <p:nvPicPr>
          <p:cNvPr id="7" name="LogoSlash_01" descr="SLASHTRAN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65475" y="392113"/>
            <a:ext cx="41433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LogoSlash_02" descr="SLASHTRANS"/>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286375" y="392113"/>
            <a:ext cx="41592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6"/>
          <p:cNvSpPr txBox="1">
            <a:spLocks noChangeArrowheads="1"/>
          </p:cNvSpPr>
          <p:nvPr userDrawn="1"/>
        </p:nvSpPr>
        <p:spPr bwMode="auto">
          <a:xfrm>
            <a:off x="8204200" y="1079500"/>
            <a:ext cx="52388" cy="138113"/>
          </a:xfrm>
          <a:prstGeom prst="rect">
            <a:avLst/>
          </a:prstGeom>
          <a:noFill/>
          <a:ln>
            <a:noFill/>
          </a:ln>
          <a:effectLst/>
          <a:extLst/>
        </p:spPr>
        <p:txBody>
          <a:bodyPr wrap="non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GB" sz="900" smtClean="0">
                <a:solidFill>
                  <a:srgbClr val="FFFFFF"/>
                </a:solidFill>
                <a:latin typeface="Verdana" pitchFamily="34" charset="0"/>
              </a:rPr>
              <a:t>|</a:t>
            </a:r>
          </a:p>
        </p:txBody>
      </p:sp>
      <p:pic>
        <p:nvPicPr>
          <p:cNvPr id="11" name="RUGlogoTop"/>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7050" y="204788"/>
            <a:ext cx="2398713"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b_Faculty"/>
          <p:cNvSpPr txBox="1">
            <a:spLocks noChangeArrowheads="1"/>
          </p:cNvSpPr>
          <p:nvPr/>
        </p:nvSpPr>
        <p:spPr bwMode="auto">
          <a:xfrm>
            <a:off x="3687763" y="338138"/>
            <a:ext cx="1149350" cy="307975"/>
          </a:xfrm>
          <a:prstGeom prst="rect">
            <a:avLst/>
          </a:prstGeom>
          <a:noFill/>
          <a:ln>
            <a:noFill/>
          </a:ln>
          <a:effectLs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r>
              <a:rPr lang="en-GB" sz="1000" smtClean="0">
                <a:solidFill>
                  <a:srgbClr val="CC0000"/>
                </a:solidFill>
                <a:latin typeface="Georgia" pitchFamily="18" charset="0"/>
              </a:rPr>
              <a:t>faculty of economics</a:t>
            </a:r>
          </a:p>
          <a:p>
            <a:pPr>
              <a:defRPr/>
            </a:pPr>
            <a:r>
              <a:rPr lang="en-GB" sz="1000" smtClean="0">
                <a:solidFill>
                  <a:srgbClr val="CC0000"/>
                </a:solidFill>
                <a:latin typeface="Georgia" pitchFamily="18" charset="0"/>
              </a:rPr>
              <a:t>and business</a:t>
            </a:r>
            <a:endParaRPr lang="en-GB" sz="1000">
              <a:solidFill>
                <a:srgbClr val="CC0000"/>
              </a:solidFill>
              <a:latin typeface="Georgia" pitchFamily="18" charset="0"/>
            </a:endParaRPr>
          </a:p>
        </p:txBody>
      </p:sp>
      <p:sp>
        <p:nvSpPr>
          <p:cNvPr id="13" name="tb_Department"/>
          <p:cNvSpPr txBox="1">
            <a:spLocks noChangeAspect="1" noChangeArrowheads="1"/>
          </p:cNvSpPr>
          <p:nvPr/>
        </p:nvSpPr>
        <p:spPr bwMode="auto">
          <a:xfrm>
            <a:off x="5811838" y="341313"/>
            <a:ext cx="1800225" cy="415925"/>
          </a:xfrm>
          <a:prstGeom prst="rect">
            <a:avLst/>
          </a:prstGeom>
          <a:noFill/>
          <a:ln>
            <a:noFill/>
          </a:ln>
          <a:effectLs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r>
              <a:rPr lang="en-GB" sz="1000" smtClean="0">
                <a:solidFill>
                  <a:srgbClr val="CC0000"/>
                </a:solidFill>
                <a:latin typeface="Georgia" pitchFamily="18" charset="0"/>
              </a:rPr>
              <a:t>economics, econometrics &amp; finance</a:t>
            </a:r>
            <a:endParaRPr lang="en-GB" sz="1000">
              <a:solidFill>
                <a:srgbClr val="CC0000"/>
              </a:solidFill>
              <a:latin typeface="Georgia" pitchFamily="18" charset="0"/>
            </a:endParaRPr>
          </a:p>
        </p:txBody>
      </p:sp>
      <p:sp>
        <p:nvSpPr>
          <p:cNvPr id="4098" name="Rectangle 2"/>
          <p:cNvSpPr>
            <a:spLocks noGrp="1" noChangeArrowheads="1"/>
          </p:cNvSpPr>
          <p:nvPr>
            <p:ph type="ctrTitle"/>
          </p:nvPr>
        </p:nvSpPr>
        <p:spPr>
          <a:xfrm>
            <a:off x="0" y="1284288"/>
            <a:ext cx="9144000" cy="1082550"/>
          </a:xfrm>
          <a:solidFill>
            <a:srgbClr val="505050"/>
          </a:solidFill>
        </p:spPr>
        <p:txBody>
          <a:bodyPr lIns="981950" tIns="216000" rIns="268265" bIns="216000" anchor="t">
            <a:spAutoFit/>
          </a:bodyPr>
          <a:lstStyle>
            <a:lvl1pPr>
              <a:defRPr>
                <a:solidFill>
                  <a:schemeClr val="bg1"/>
                </a:solidFill>
              </a:defRPr>
            </a:lvl1pPr>
          </a:lstStyle>
          <a:p>
            <a:pPr lvl="0"/>
            <a:r>
              <a:rPr lang="en-GB" noProof="0" smtClean="0"/>
              <a:t>Click to edit Master title style</a:t>
            </a:r>
          </a:p>
        </p:txBody>
      </p:sp>
      <p:sp>
        <p:nvSpPr>
          <p:cNvPr id="4099" name="Rectangle 3"/>
          <p:cNvSpPr>
            <a:spLocks noGrp="1" noChangeArrowheads="1"/>
          </p:cNvSpPr>
          <p:nvPr>
            <p:ph type="subTitle" idx="1"/>
          </p:nvPr>
        </p:nvSpPr>
        <p:spPr>
          <a:xfrm>
            <a:off x="0" y="4035425"/>
            <a:ext cx="9140825" cy="1905000"/>
          </a:xfrm>
        </p:spPr>
        <p:txBody>
          <a:bodyPr rIns="267843"/>
          <a:lstStyle>
            <a:lvl1pPr marL="0" indent="0">
              <a:buFont typeface="Verdana" pitchFamily="34" charset="0"/>
              <a:buNone/>
              <a:defRPr sz="1900"/>
            </a:lvl1pPr>
          </a:lstStyle>
          <a:p>
            <a:pPr lvl="0"/>
            <a:r>
              <a:rPr lang="en-GB" noProof="0" smtClean="0"/>
              <a:t>Click to edit Master subtitle style</a:t>
            </a:r>
          </a:p>
        </p:txBody>
      </p:sp>
      <p:sp>
        <p:nvSpPr>
          <p:cNvPr id="14" name="Rectangle 15"/>
          <p:cNvSpPr>
            <a:spLocks noGrp="1" noChangeArrowheads="1"/>
          </p:cNvSpPr>
          <p:nvPr>
            <p:ph type="sldNum" sz="quarter" idx="10"/>
          </p:nvPr>
        </p:nvSpPr>
        <p:spPr/>
        <p:txBody>
          <a:bodyPr/>
          <a:lstStyle>
            <a:lvl1pPr fontAlgn="auto">
              <a:spcBef>
                <a:spcPts val="0"/>
              </a:spcBef>
              <a:spcAft>
                <a:spcPts val="0"/>
              </a:spcAft>
              <a:defRPr/>
            </a:lvl1pPr>
          </a:lstStyle>
          <a:p>
            <a:pPr>
              <a:defRPr/>
            </a:pPr>
            <a:fld id="{DAF07A79-0E57-4108-82FF-8BAFC1BBD796}" type="slidenum">
              <a:rPr lang="en-GB"/>
              <a:pPr>
                <a:defRPr/>
              </a:pPr>
              <a:t>‹nr.›</a:t>
            </a:fld>
            <a:endParaRPr lang="en-GB"/>
          </a:p>
        </p:txBody>
      </p:sp>
    </p:spTree>
    <p:extLst>
      <p:ext uri="{BB962C8B-B14F-4D97-AF65-F5344CB8AC3E}">
        <p14:creationId xmlns:p14="http://schemas.microsoft.com/office/powerpoint/2010/main" val="250569149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Slide Number Placeholder 3"/>
          <p:cNvSpPr>
            <a:spLocks noGrp="1"/>
          </p:cNvSpPr>
          <p:nvPr>
            <p:ph type="sldNum" sz="quarter" idx="10"/>
          </p:nvPr>
        </p:nvSpPr>
        <p:spPr/>
        <p:txBody>
          <a:bodyPr/>
          <a:lstStyle>
            <a:lvl1pPr fontAlgn="auto">
              <a:spcBef>
                <a:spcPts val="0"/>
              </a:spcBef>
              <a:spcAft>
                <a:spcPts val="0"/>
              </a:spcAft>
              <a:defRPr/>
            </a:lvl1pPr>
          </a:lstStyle>
          <a:p>
            <a:pPr>
              <a:defRPr/>
            </a:pPr>
            <a:fld id="{CDF5EF4D-9825-48BF-B553-8689B07A18C6}" type="slidenum">
              <a:rPr lang="nl-NL"/>
              <a:pPr>
                <a:defRPr/>
              </a:pPr>
              <a:t>‹nr.›</a:t>
            </a:fld>
            <a:endParaRPr lang="nl-NL"/>
          </a:p>
        </p:txBody>
      </p:sp>
    </p:spTree>
    <p:extLst>
      <p:ext uri="{BB962C8B-B14F-4D97-AF65-F5344CB8AC3E}">
        <p14:creationId xmlns:p14="http://schemas.microsoft.com/office/powerpoint/2010/main" val="4241191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1341438"/>
            <a:ext cx="2284412" cy="5207000"/>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0" y="1341438"/>
            <a:ext cx="6704013" cy="520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Slide Number Placeholder 3"/>
          <p:cNvSpPr>
            <a:spLocks noGrp="1"/>
          </p:cNvSpPr>
          <p:nvPr>
            <p:ph type="sldNum" sz="quarter" idx="10"/>
          </p:nvPr>
        </p:nvSpPr>
        <p:spPr/>
        <p:txBody>
          <a:bodyPr/>
          <a:lstStyle>
            <a:lvl1pPr fontAlgn="auto">
              <a:spcBef>
                <a:spcPts val="0"/>
              </a:spcBef>
              <a:spcAft>
                <a:spcPts val="0"/>
              </a:spcAft>
              <a:defRPr/>
            </a:lvl1pPr>
          </a:lstStyle>
          <a:p>
            <a:pPr>
              <a:defRPr/>
            </a:pPr>
            <a:fld id="{86FAC814-0303-4704-836A-67A0DE6EE413}" type="slidenum">
              <a:rPr lang="nl-NL"/>
              <a:pPr>
                <a:defRPr/>
              </a:pPr>
              <a:t>‹nr.›</a:t>
            </a:fld>
            <a:endParaRPr lang="nl-NL"/>
          </a:p>
        </p:txBody>
      </p:sp>
    </p:spTree>
    <p:extLst>
      <p:ext uri="{BB962C8B-B14F-4D97-AF65-F5344CB8AC3E}">
        <p14:creationId xmlns:p14="http://schemas.microsoft.com/office/powerpoint/2010/main" val="4076098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el 4"/>
          <p:cNvSpPr>
            <a:spLocks noGrp="1"/>
          </p:cNvSpPr>
          <p:nvPr>
            <p:ph type="title"/>
          </p:nvPr>
        </p:nvSpPr>
        <p:spPr/>
        <p:txBody>
          <a:bodyPr/>
          <a:lstStyle/>
          <a:p>
            <a:r>
              <a:rPr lang="nl-NL" smtClean="0"/>
              <a:t>Klik om de stijl te bewerken</a:t>
            </a:r>
            <a:endParaRPr lang="nl-NL"/>
          </a:p>
        </p:txBody>
      </p:sp>
      <p:sp>
        <p:nvSpPr>
          <p:cNvPr id="4" name="Rectangle 20"/>
          <p:cNvSpPr>
            <a:spLocks noGrp="1" noChangeArrowheads="1"/>
          </p:cNvSpPr>
          <p:nvPr>
            <p:ph type="sldNum" sz="quarter" idx="10"/>
          </p:nvPr>
        </p:nvSpPr>
        <p:spPr/>
        <p:txBody>
          <a:bodyPr/>
          <a:lstStyle>
            <a:lvl1pPr fontAlgn="auto">
              <a:spcBef>
                <a:spcPts val="0"/>
              </a:spcBef>
              <a:spcAft>
                <a:spcPts val="0"/>
              </a:spcAft>
              <a:defRPr/>
            </a:lvl1pPr>
          </a:lstStyle>
          <a:p>
            <a:pPr>
              <a:defRPr/>
            </a:pPr>
            <a:fld id="{BE100D0F-D068-4297-A1F9-96347AA3D75E}" type="slidenum">
              <a:rPr lang="en-GB"/>
              <a:pPr>
                <a:defRPr/>
              </a:pPr>
              <a:t>‹nr.›</a:t>
            </a:fld>
            <a:endParaRPr lang="en-GB" dirty="0"/>
          </a:p>
        </p:txBody>
      </p:sp>
    </p:spTree>
    <p:extLst>
      <p:ext uri="{BB962C8B-B14F-4D97-AF65-F5344CB8AC3E}">
        <p14:creationId xmlns:p14="http://schemas.microsoft.com/office/powerpoint/2010/main" val="1815170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lvl1pPr>
              <a:defRPr/>
            </a:lvl1pPr>
          </a:lstStyle>
          <a:p>
            <a:pPr>
              <a:defRPr/>
            </a:pPr>
            <a:fld id="{41885F41-4D4B-465F-B1B8-179994CB75BB}" type="datetimeFigureOut">
              <a:rPr lang="nl-NL"/>
              <a:pPr>
                <a:defRPr/>
              </a:pPr>
              <a:t>15-11-2019</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5314B72D-3D32-43FD-B41E-7BA4E2B076BA}" type="slidenum">
              <a:rPr lang="nl-NL"/>
              <a:pPr>
                <a:defRPr/>
              </a:pPr>
              <a:t>‹nr.›</a:t>
            </a:fld>
            <a:endParaRPr lang="nl-NL"/>
          </a:p>
        </p:txBody>
      </p:sp>
    </p:spTree>
    <p:extLst>
      <p:ext uri="{BB962C8B-B14F-4D97-AF65-F5344CB8AC3E}">
        <p14:creationId xmlns:p14="http://schemas.microsoft.com/office/powerpoint/2010/main" val="1407247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26EBD923-A1C9-47C2-AA9A-2C35F89833F7}" type="datetimeFigureOut">
              <a:rPr lang="nl-NL"/>
              <a:pPr>
                <a:defRPr/>
              </a:pPr>
              <a:t>15-11-2019</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B35A17C2-1099-4A16-8661-B23A6DD245EE}" type="slidenum">
              <a:rPr lang="nl-NL"/>
              <a:pPr>
                <a:defRPr/>
              </a:pPr>
              <a:t>‹nr.›</a:t>
            </a:fld>
            <a:endParaRPr lang="nl-NL"/>
          </a:p>
        </p:txBody>
      </p:sp>
    </p:spTree>
    <p:extLst>
      <p:ext uri="{BB962C8B-B14F-4D97-AF65-F5344CB8AC3E}">
        <p14:creationId xmlns:p14="http://schemas.microsoft.com/office/powerpoint/2010/main" val="636371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9B7F736-AAAC-4EB1-B356-352CB2E766A3}" type="datetimeFigureOut">
              <a:rPr lang="nl-NL"/>
              <a:pPr>
                <a:defRPr/>
              </a:pPr>
              <a:t>15-11-2019</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03B61A2B-F61E-429D-B757-7D87D104CEA7}" type="slidenum">
              <a:rPr lang="nl-NL"/>
              <a:pPr>
                <a:defRPr/>
              </a:pPr>
              <a:t>‹nr.›</a:t>
            </a:fld>
            <a:endParaRPr lang="nl-NL"/>
          </a:p>
        </p:txBody>
      </p:sp>
    </p:spTree>
    <p:extLst>
      <p:ext uri="{BB962C8B-B14F-4D97-AF65-F5344CB8AC3E}">
        <p14:creationId xmlns:p14="http://schemas.microsoft.com/office/powerpoint/2010/main" val="3019688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3"/>
          <p:cNvSpPr>
            <a:spLocks noGrp="1"/>
          </p:cNvSpPr>
          <p:nvPr>
            <p:ph type="dt" sz="half" idx="10"/>
          </p:nvPr>
        </p:nvSpPr>
        <p:spPr/>
        <p:txBody>
          <a:bodyPr/>
          <a:lstStyle>
            <a:lvl1pPr>
              <a:defRPr/>
            </a:lvl1pPr>
          </a:lstStyle>
          <a:p>
            <a:pPr>
              <a:defRPr/>
            </a:pPr>
            <a:fld id="{1E7EF382-806A-4B88-B02F-349A009E7495}" type="datetimeFigureOut">
              <a:rPr lang="nl-NL"/>
              <a:pPr>
                <a:defRPr/>
              </a:pPr>
              <a:t>15-11-2019</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pPr>
              <a:defRPr/>
            </a:pPr>
            <a:fld id="{F9C1BB14-DAC1-416A-9D76-1ADC64A98551}" type="slidenum">
              <a:rPr lang="nl-NL"/>
              <a:pPr>
                <a:defRPr/>
              </a:pPr>
              <a:t>‹nr.›</a:t>
            </a:fld>
            <a:endParaRPr lang="nl-NL"/>
          </a:p>
        </p:txBody>
      </p:sp>
    </p:spTree>
    <p:extLst>
      <p:ext uri="{BB962C8B-B14F-4D97-AF65-F5344CB8AC3E}">
        <p14:creationId xmlns:p14="http://schemas.microsoft.com/office/powerpoint/2010/main" val="3778844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3"/>
          <p:cNvSpPr>
            <a:spLocks noGrp="1"/>
          </p:cNvSpPr>
          <p:nvPr>
            <p:ph type="dt" sz="half" idx="10"/>
          </p:nvPr>
        </p:nvSpPr>
        <p:spPr/>
        <p:txBody>
          <a:bodyPr/>
          <a:lstStyle>
            <a:lvl1pPr>
              <a:defRPr/>
            </a:lvl1pPr>
          </a:lstStyle>
          <a:p>
            <a:pPr>
              <a:defRPr/>
            </a:pPr>
            <a:fld id="{C529F1D4-F9B6-4968-94FC-E8CC2A7BC198}" type="datetimeFigureOut">
              <a:rPr lang="nl-NL"/>
              <a:pPr>
                <a:defRPr/>
              </a:pPr>
              <a:t>15-11-2019</a:t>
            </a:fld>
            <a:endParaRPr lang="nl-NL"/>
          </a:p>
        </p:txBody>
      </p:sp>
      <p:sp>
        <p:nvSpPr>
          <p:cNvPr id="8" name="Footer Placeholder 4"/>
          <p:cNvSpPr>
            <a:spLocks noGrp="1"/>
          </p:cNvSpPr>
          <p:nvPr>
            <p:ph type="ftr" sz="quarter" idx="11"/>
          </p:nvPr>
        </p:nvSpPr>
        <p:spPr/>
        <p:txBody>
          <a:bodyPr/>
          <a:lstStyle>
            <a:lvl1pPr>
              <a:defRPr/>
            </a:lvl1pPr>
          </a:lstStyle>
          <a:p>
            <a:pPr>
              <a:defRPr/>
            </a:pPr>
            <a:endParaRPr lang="nl-NL"/>
          </a:p>
        </p:txBody>
      </p:sp>
      <p:sp>
        <p:nvSpPr>
          <p:cNvPr id="9" name="Slide Number Placeholder 5"/>
          <p:cNvSpPr>
            <a:spLocks noGrp="1"/>
          </p:cNvSpPr>
          <p:nvPr>
            <p:ph type="sldNum" sz="quarter" idx="12"/>
          </p:nvPr>
        </p:nvSpPr>
        <p:spPr/>
        <p:txBody>
          <a:bodyPr/>
          <a:lstStyle>
            <a:lvl1pPr>
              <a:defRPr/>
            </a:lvl1pPr>
          </a:lstStyle>
          <a:p>
            <a:pPr>
              <a:defRPr/>
            </a:pPr>
            <a:fld id="{FA65E48E-FD1F-4E5B-B71C-B2E767407BB6}" type="slidenum">
              <a:rPr lang="nl-NL"/>
              <a:pPr>
                <a:defRPr/>
              </a:pPr>
              <a:t>‹nr.›</a:t>
            </a:fld>
            <a:endParaRPr lang="nl-NL"/>
          </a:p>
        </p:txBody>
      </p:sp>
    </p:spTree>
    <p:extLst>
      <p:ext uri="{BB962C8B-B14F-4D97-AF65-F5344CB8AC3E}">
        <p14:creationId xmlns:p14="http://schemas.microsoft.com/office/powerpoint/2010/main" val="8226194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3"/>
          <p:cNvSpPr>
            <a:spLocks noGrp="1"/>
          </p:cNvSpPr>
          <p:nvPr>
            <p:ph type="dt" sz="half" idx="10"/>
          </p:nvPr>
        </p:nvSpPr>
        <p:spPr/>
        <p:txBody>
          <a:bodyPr/>
          <a:lstStyle>
            <a:lvl1pPr>
              <a:defRPr/>
            </a:lvl1pPr>
          </a:lstStyle>
          <a:p>
            <a:pPr>
              <a:defRPr/>
            </a:pPr>
            <a:fld id="{AAAB55A4-4078-49F3-BD5E-C0AFCAA379AC}" type="datetimeFigureOut">
              <a:rPr lang="nl-NL"/>
              <a:pPr>
                <a:defRPr/>
              </a:pPr>
              <a:t>15-11-2019</a:t>
            </a:fld>
            <a:endParaRPr lang="nl-NL"/>
          </a:p>
        </p:txBody>
      </p:sp>
      <p:sp>
        <p:nvSpPr>
          <p:cNvPr id="4" name="Footer Placeholder 4"/>
          <p:cNvSpPr>
            <a:spLocks noGrp="1"/>
          </p:cNvSpPr>
          <p:nvPr>
            <p:ph type="ftr" sz="quarter" idx="11"/>
          </p:nvPr>
        </p:nvSpPr>
        <p:spPr/>
        <p:txBody>
          <a:bodyPr/>
          <a:lstStyle>
            <a:lvl1pPr>
              <a:defRPr/>
            </a:lvl1pPr>
          </a:lstStyle>
          <a:p>
            <a:pPr>
              <a:defRPr/>
            </a:pPr>
            <a:endParaRPr lang="nl-NL"/>
          </a:p>
        </p:txBody>
      </p:sp>
      <p:sp>
        <p:nvSpPr>
          <p:cNvPr id="5" name="Slide Number Placeholder 5"/>
          <p:cNvSpPr>
            <a:spLocks noGrp="1"/>
          </p:cNvSpPr>
          <p:nvPr>
            <p:ph type="sldNum" sz="quarter" idx="12"/>
          </p:nvPr>
        </p:nvSpPr>
        <p:spPr/>
        <p:txBody>
          <a:bodyPr/>
          <a:lstStyle>
            <a:lvl1pPr>
              <a:defRPr/>
            </a:lvl1pPr>
          </a:lstStyle>
          <a:p>
            <a:pPr>
              <a:defRPr/>
            </a:pPr>
            <a:fld id="{3D517FB2-C03A-4CA1-9BC9-AE69D1E8466B}" type="slidenum">
              <a:rPr lang="nl-NL"/>
              <a:pPr>
                <a:defRPr/>
              </a:pPr>
              <a:t>‹nr.›</a:t>
            </a:fld>
            <a:endParaRPr lang="nl-NL"/>
          </a:p>
        </p:txBody>
      </p:sp>
    </p:spTree>
    <p:extLst>
      <p:ext uri="{BB962C8B-B14F-4D97-AF65-F5344CB8AC3E}">
        <p14:creationId xmlns:p14="http://schemas.microsoft.com/office/powerpoint/2010/main" val="32723444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5BFBE59-72B1-4378-85D7-9700ABF34224}" type="datetimeFigureOut">
              <a:rPr lang="nl-NL"/>
              <a:pPr>
                <a:defRPr/>
              </a:pPr>
              <a:t>15-11-2019</a:t>
            </a:fld>
            <a:endParaRPr lang="nl-NL"/>
          </a:p>
        </p:txBody>
      </p:sp>
      <p:sp>
        <p:nvSpPr>
          <p:cNvPr id="3" name="Footer Placeholder 4"/>
          <p:cNvSpPr>
            <a:spLocks noGrp="1"/>
          </p:cNvSpPr>
          <p:nvPr>
            <p:ph type="ftr" sz="quarter" idx="11"/>
          </p:nvPr>
        </p:nvSpPr>
        <p:spPr/>
        <p:txBody>
          <a:bodyPr/>
          <a:lstStyle>
            <a:lvl1pPr>
              <a:defRPr/>
            </a:lvl1pPr>
          </a:lstStyle>
          <a:p>
            <a:pPr>
              <a:defRPr/>
            </a:pPr>
            <a:endParaRPr lang="nl-NL"/>
          </a:p>
        </p:txBody>
      </p:sp>
      <p:sp>
        <p:nvSpPr>
          <p:cNvPr id="4" name="Slide Number Placeholder 5"/>
          <p:cNvSpPr>
            <a:spLocks noGrp="1"/>
          </p:cNvSpPr>
          <p:nvPr>
            <p:ph type="sldNum" sz="quarter" idx="12"/>
          </p:nvPr>
        </p:nvSpPr>
        <p:spPr/>
        <p:txBody>
          <a:bodyPr/>
          <a:lstStyle>
            <a:lvl1pPr>
              <a:defRPr/>
            </a:lvl1pPr>
          </a:lstStyle>
          <a:p>
            <a:pPr>
              <a:defRPr/>
            </a:pPr>
            <a:fld id="{D8E88034-79B3-4012-92BE-F2C4E255FB64}" type="slidenum">
              <a:rPr lang="nl-NL"/>
              <a:pPr>
                <a:defRPr/>
              </a:pPr>
              <a:t>‹nr.›</a:t>
            </a:fld>
            <a:endParaRPr lang="nl-NL"/>
          </a:p>
        </p:txBody>
      </p:sp>
    </p:spTree>
    <p:extLst>
      <p:ext uri="{BB962C8B-B14F-4D97-AF65-F5344CB8AC3E}">
        <p14:creationId xmlns:p14="http://schemas.microsoft.com/office/powerpoint/2010/main" val="3145821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Slide Number Placeholder 3"/>
          <p:cNvSpPr>
            <a:spLocks noGrp="1"/>
          </p:cNvSpPr>
          <p:nvPr>
            <p:ph type="sldNum" sz="quarter" idx="10"/>
          </p:nvPr>
        </p:nvSpPr>
        <p:spPr/>
        <p:txBody>
          <a:bodyPr/>
          <a:lstStyle>
            <a:lvl1pPr fontAlgn="auto">
              <a:spcBef>
                <a:spcPts val="0"/>
              </a:spcBef>
              <a:spcAft>
                <a:spcPts val="0"/>
              </a:spcAft>
              <a:defRPr/>
            </a:lvl1pPr>
          </a:lstStyle>
          <a:p>
            <a:pPr>
              <a:defRPr/>
            </a:pPr>
            <a:fld id="{9E1C4FAB-DD9A-4BBF-828B-7A3B5F3EEA40}" type="slidenum">
              <a:rPr lang="nl-NL"/>
              <a:pPr>
                <a:defRPr/>
              </a:pPr>
              <a:t>‹nr.›</a:t>
            </a:fld>
            <a:endParaRPr lang="nl-NL"/>
          </a:p>
        </p:txBody>
      </p:sp>
    </p:spTree>
    <p:extLst>
      <p:ext uri="{BB962C8B-B14F-4D97-AF65-F5344CB8AC3E}">
        <p14:creationId xmlns:p14="http://schemas.microsoft.com/office/powerpoint/2010/main" val="29919806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A38E2C3-DDE7-4C90-B90A-1E6B6B8C93BB}" type="datetimeFigureOut">
              <a:rPr lang="nl-NL"/>
              <a:pPr>
                <a:defRPr/>
              </a:pPr>
              <a:t>15-11-2019</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pPr>
              <a:defRPr/>
            </a:pPr>
            <a:fld id="{84F89A91-618C-415A-A018-BD4CCEDB8039}" type="slidenum">
              <a:rPr lang="nl-NL"/>
              <a:pPr>
                <a:defRPr/>
              </a:pPr>
              <a:t>‹nr.›</a:t>
            </a:fld>
            <a:endParaRPr lang="nl-NL"/>
          </a:p>
        </p:txBody>
      </p:sp>
    </p:spTree>
    <p:extLst>
      <p:ext uri="{BB962C8B-B14F-4D97-AF65-F5344CB8AC3E}">
        <p14:creationId xmlns:p14="http://schemas.microsoft.com/office/powerpoint/2010/main" val="33722863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05121B-346C-4888-8BEC-9E93131E5AA5}" type="datetimeFigureOut">
              <a:rPr lang="nl-NL"/>
              <a:pPr>
                <a:defRPr/>
              </a:pPr>
              <a:t>15-11-2019</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pPr>
              <a:defRPr/>
            </a:pPr>
            <a:fld id="{9233B1BD-DDAD-4D97-AC6A-BD8C6E25C8B8}" type="slidenum">
              <a:rPr lang="nl-NL"/>
              <a:pPr>
                <a:defRPr/>
              </a:pPr>
              <a:t>‹nr.›</a:t>
            </a:fld>
            <a:endParaRPr lang="nl-NL"/>
          </a:p>
        </p:txBody>
      </p:sp>
    </p:spTree>
    <p:extLst>
      <p:ext uri="{BB962C8B-B14F-4D97-AF65-F5344CB8AC3E}">
        <p14:creationId xmlns:p14="http://schemas.microsoft.com/office/powerpoint/2010/main" val="13646278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F7BF0325-78E9-41D4-A959-8CCA80E2FD0C}" type="datetimeFigureOut">
              <a:rPr lang="nl-NL"/>
              <a:pPr>
                <a:defRPr/>
              </a:pPr>
              <a:t>15-11-2019</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E2495CC6-238A-4982-A36E-2D154D91176D}" type="slidenum">
              <a:rPr lang="nl-NL"/>
              <a:pPr>
                <a:defRPr/>
              </a:pPr>
              <a:t>‹nr.›</a:t>
            </a:fld>
            <a:endParaRPr lang="nl-NL"/>
          </a:p>
        </p:txBody>
      </p:sp>
    </p:spTree>
    <p:extLst>
      <p:ext uri="{BB962C8B-B14F-4D97-AF65-F5344CB8AC3E}">
        <p14:creationId xmlns:p14="http://schemas.microsoft.com/office/powerpoint/2010/main" val="27331110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E741FD5F-504B-429E-8DA3-4E7B23403FEA}" type="datetimeFigureOut">
              <a:rPr lang="nl-NL"/>
              <a:pPr>
                <a:defRPr/>
              </a:pPr>
              <a:t>15-11-2019</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9A11F07F-59B6-4B93-9B86-71E7D07016A8}" type="slidenum">
              <a:rPr lang="nl-NL"/>
              <a:pPr>
                <a:defRPr/>
              </a:pPr>
              <a:t>‹nr.›</a:t>
            </a:fld>
            <a:endParaRPr lang="nl-NL"/>
          </a:p>
        </p:txBody>
      </p:sp>
    </p:spTree>
    <p:extLst>
      <p:ext uri="{BB962C8B-B14F-4D97-AF65-F5344CB8AC3E}">
        <p14:creationId xmlns:p14="http://schemas.microsoft.com/office/powerpoint/2010/main" val="1037453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fontAlgn="auto">
              <a:spcBef>
                <a:spcPts val="0"/>
              </a:spcBef>
              <a:spcAft>
                <a:spcPts val="0"/>
              </a:spcAft>
              <a:defRPr/>
            </a:lvl1pPr>
          </a:lstStyle>
          <a:p>
            <a:pPr>
              <a:defRPr/>
            </a:pPr>
            <a:fld id="{707B89A0-68B0-4338-B48C-7EE75707B6A1}" type="slidenum">
              <a:rPr lang="nl-NL"/>
              <a:pPr>
                <a:defRPr/>
              </a:pPr>
              <a:t>‹nr.›</a:t>
            </a:fld>
            <a:endParaRPr lang="nl-NL"/>
          </a:p>
        </p:txBody>
      </p:sp>
    </p:spTree>
    <p:extLst>
      <p:ext uri="{BB962C8B-B14F-4D97-AF65-F5344CB8AC3E}">
        <p14:creationId xmlns:p14="http://schemas.microsoft.com/office/powerpoint/2010/main" val="2858756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0" y="2230438"/>
            <a:ext cx="4494213"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6613" y="2230438"/>
            <a:ext cx="4494212"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Slide Number Placeholder 4"/>
          <p:cNvSpPr>
            <a:spLocks noGrp="1"/>
          </p:cNvSpPr>
          <p:nvPr>
            <p:ph type="sldNum" sz="quarter" idx="10"/>
          </p:nvPr>
        </p:nvSpPr>
        <p:spPr/>
        <p:txBody>
          <a:bodyPr/>
          <a:lstStyle>
            <a:lvl1pPr fontAlgn="auto">
              <a:spcBef>
                <a:spcPts val="0"/>
              </a:spcBef>
              <a:spcAft>
                <a:spcPts val="0"/>
              </a:spcAft>
              <a:defRPr/>
            </a:lvl1pPr>
          </a:lstStyle>
          <a:p>
            <a:pPr>
              <a:defRPr/>
            </a:pPr>
            <a:fld id="{74B842E4-AC82-40E5-AC26-C481C444E02B}" type="slidenum">
              <a:rPr lang="nl-NL"/>
              <a:pPr>
                <a:defRPr/>
              </a:pPr>
              <a:t>‹nr.›</a:t>
            </a:fld>
            <a:endParaRPr lang="nl-NL"/>
          </a:p>
        </p:txBody>
      </p:sp>
    </p:spTree>
    <p:extLst>
      <p:ext uri="{BB962C8B-B14F-4D97-AF65-F5344CB8AC3E}">
        <p14:creationId xmlns:p14="http://schemas.microsoft.com/office/powerpoint/2010/main" val="1827378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Slide Number Placeholder 6"/>
          <p:cNvSpPr>
            <a:spLocks noGrp="1"/>
          </p:cNvSpPr>
          <p:nvPr>
            <p:ph type="sldNum" sz="quarter" idx="10"/>
          </p:nvPr>
        </p:nvSpPr>
        <p:spPr/>
        <p:txBody>
          <a:bodyPr/>
          <a:lstStyle>
            <a:lvl1pPr fontAlgn="auto">
              <a:spcBef>
                <a:spcPts val="0"/>
              </a:spcBef>
              <a:spcAft>
                <a:spcPts val="0"/>
              </a:spcAft>
              <a:defRPr/>
            </a:lvl1pPr>
          </a:lstStyle>
          <a:p>
            <a:pPr>
              <a:defRPr/>
            </a:pPr>
            <a:fld id="{CF19560C-F29C-47A6-AD37-FF150E3EDECB}" type="slidenum">
              <a:rPr lang="nl-NL"/>
              <a:pPr>
                <a:defRPr/>
              </a:pPr>
              <a:t>‹nr.›</a:t>
            </a:fld>
            <a:endParaRPr lang="nl-NL"/>
          </a:p>
        </p:txBody>
      </p:sp>
    </p:spTree>
    <p:extLst>
      <p:ext uri="{BB962C8B-B14F-4D97-AF65-F5344CB8AC3E}">
        <p14:creationId xmlns:p14="http://schemas.microsoft.com/office/powerpoint/2010/main" val="159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Slide Number Placeholder 2"/>
          <p:cNvSpPr>
            <a:spLocks noGrp="1"/>
          </p:cNvSpPr>
          <p:nvPr>
            <p:ph type="sldNum" sz="quarter" idx="10"/>
          </p:nvPr>
        </p:nvSpPr>
        <p:spPr/>
        <p:txBody>
          <a:bodyPr/>
          <a:lstStyle>
            <a:lvl1pPr fontAlgn="auto">
              <a:spcBef>
                <a:spcPts val="0"/>
              </a:spcBef>
              <a:spcAft>
                <a:spcPts val="0"/>
              </a:spcAft>
              <a:defRPr/>
            </a:lvl1pPr>
          </a:lstStyle>
          <a:p>
            <a:pPr>
              <a:defRPr/>
            </a:pPr>
            <a:fld id="{A6240419-990A-4735-80FA-0953004344A8}" type="slidenum">
              <a:rPr lang="nl-NL"/>
              <a:pPr>
                <a:defRPr/>
              </a:pPr>
              <a:t>‹nr.›</a:t>
            </a:fld>
            <a:endParaRPr lang="nl-NL"/>
          </a:p>
        </p:txBody>
      </p:sp>
    </p:spTree>
    <p:extLst>
      <p:ext uri="{BB962C8B-B14F-4D97-AF65-F5344CB8AC3E}">
        <p14:creationId xmlns:p14="http://schemas.microsoft.com/office/powerpoint/2010/main" val="589376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fontAlgn="auto">
              <a:spcBef>
                <a:spcPts val="0"/>
              </a:spcBef>
              <a:spcAft>
                <a:spcPts val="0"/>
              </a:spcAft>
              <a:defRPr/>
            </a:lvl1pPr>
          </a:lstStyle>
          <a:p>
            <a:pPr>
              <a:defRPr/>
            </a:pPr>
            <a:fld id="{C807D33C-044C-4CFE-BCEE-BED96795DEE6}" type="slidenum">
              <a:rPr lang="nl-NL"/>
              <a:pPr>
                <a:defRPr/>
              </a:pPr>
              <a:t>‹nr.›</a:t>
            </a:fld>
            <a:endParaRPr lang="nl-NL"/>
          </a:p>
        </p:txBody>
      </p:sp>
    </p:spTree>
    <p:extLst>
      <p:ext uri="{BB962C8B-B14F-4D97-AF65-F5344CB8AC3E}">
        <p14:creationId xmlns:p14="http://schemas.microsoft.com/office/powerpoint/2010/main" val="3268237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fontAlgn="auto">
              <a:spcBef>
                <a:spcPts val="0"/>
              </a:spcBef>
              <a:spcAft>
                <a:spcPts val="0"/>
              </a:spcAft>
              <a:defRPr/>
            </a:lvl1pPr>
          </a:lstStyle>
          <a:p>
            <a:pPr>
              <a:defRPr/>
            </a:pPr>
            <a:fld id="{55C9192B-393E-4EE1-9D2C-05097B0E00F6}" type="slidenum">
              <a:rPr lang="nl-NL"/>
              <a:pPr>
                <a:defRPr/>
              </a:pPr>
              <a:t>‹nr.›</a:t>
            </a:fld>
            <a:endParaRPr lang="nl-NL"/>
          </a:p>
        </p:txBody>
      </p:sp>
    </p:spTree>
    <p:extLst>
      <p:ext uri="{BB962C8B-B14F-4D97-AF65-F5344CB8AC3E}">
        <p14:creationId xmlns:p14="http://schemas.microsoft.com/office/powerpoint/2010/main" val="3264279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Title 6"/>
          <p:cNvSpPr>
            <a:spLocks noGrp="1"/>
          </p:cNvSpPr>
          <p:nvPr>
            <p:ph type="title"/>
          </p:nvPr>
        </p:nvSpPr>
        <p:spPr/>
        <p:txBody>
          <a:bodyPr/>
          <a:lstStyle/>
          <a:p>
            <a:r>
              <a:rPr lang="en-US" dirty="0" smtClean="0"/>
              <a:t>Click to edit Master title style</a:t>
            </a:r>
            <a:endParaRPr lang="nl-NL" dirty="0"/>
          </a:p>
        </p:txBody>
      </p:sp>
      <p:sp>
        <p:nvSpPr>
          <p:cNvPr id="5" name="Slide Number Placeholder 4"/>
          <p:cNvSpPr>
            <a:spLocks noGrp="1"/>
          </p:cNvSpPr>
          <p:nvPr>
            <p:ph type="sldNum" sz="quarter" idx="10"/>
          </p:nvPr>
        </p:nvSpPr>
        <p:spPr/>
        <p:txBody>
          <a:bodyPr/>
          <a:lstStyle>
            <a:lvl1pPr fontAlgn="auto">
              <a:spcBef>
                <a:spcPts val="0"/>
              </a:spcBef>
              <a:spcAft>
                <a:spcPts val="0"/>
              </a:spcAft>
              <a:defRPr/>
            </a:lvl1pPr>
          </a:lstStyle>
          <a:p>
            <a:pPr>
              <a:defRPr/>
            </a:pPr>
            <a:fld id="{15AE72C0-8A57-450F-9BC8-B3AC00AE5922}" type="slidenum">
              <a:rPr lang="nl-NL"/>
              <a:pPr>
                <a:defRPr/>
              </a:pPr>
              <a:t>‹nr.›</a:t>
            </a:fld>
            <a:endParaRPr lang="nl-NL" dirty="0"/>
          </a:p>
        </p:txBody>
      </p:sp>
    </p:spTree>
    <p:extLst>
      <p:ext uri="{BB962C8B-B14F-4D97-AF65-F5344CB8AC3E}">
        <p14:creationId xmlns:p14="http://schemas.microsoft.com/office/powerpoint/2010/main" val="3506150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0" y="2230438"/>
            <a:ext cx="9140825"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2091" tIns="45717" rIns="270000" bIns="45717" numCol="1" anchor="t" anchorCtr="0" compatLnSpc="1">
            <a:prstTxWarp prst="textNoShape">
              <a:avLst/>
            </a:prstTxWarp>
          </a:bodyPr>
          <a:lstStyle/>
          <a:p>
            <a:pPr lvl="0"/>
            <a:r>
              <a:rPr lang="en-GB" altLang="nl-NL" smtClean="0"/>
              <a:t>Click to edit Master text styles</a:t>
            </a:r>
          </a:p>
          <a:p>
            <a:pPr lvl="1"/>
            <a:r>
              <a:rPr lang="en-GB" altLang="nl-NL" smtClean="0"/>
              <a:t>Second level</a:t>
            </a:r>
          </a:p>
          <a:p>
            <a:pPr lvl="2"/>
            <a:r>
              <a:rPr lang="en-GB" altLang="nl-NL" smtClean="0"/>
              <a:t>Third level</a:t>
            </a:r>
          </a:p>
          <a:p>
            <a:pPr lvl="3"/>
            <a:r>
              <a:rPr lang="en-GB" altLang="nl-NL" smtClean="0"/>
              <a:t>Fourth level</a:t>
            </a:r>
          </a:p>
          <a:p>
            <a:pPr lvl="4"/>
            <a:r>
              <a:rPr lang="en-GB" altLang="nl-NL" smtClean="0"/>
              <a:t>Fifth level</a:t>
            </a:r>
          </a:p>
        </p:txBody>
      </p:sp>
      <p:sp>
        <p:nvSpPr>
          <p:cNvPr id="1027" name="Rectangle 7"/>
          <p:cNvSpPr>
            <a:spLocks noChangeArrowheads="1"/>
          </p:cNvSpPr>
          <p:nvPr/>
        </p:nvSpPr>
        <p:spPr bwMode="auto">
          <a:xfrm>
            <a:off x="0" y="692150"/>
            <a:ext cx="9134475" cy="26670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GB" altLang="nl-NL" smtClean="0">
              <a:solidFill>
                <a:srgbClr val="000000"/>
              </a:solidFill>
            </a:endParaRPr>
          </a:p>
        </p:txBody>
      </p:sp>
      <p:sp>
        <p:nvSpPr>
          <p:cNvPr id="1028" name="Rectangle 13"/>
          <p:cNvSpPr>
            <a:spLocks noGrp="1" noChangeArrowheads="1"/>
          </p:cNvSpPr>
          <p:nvPr>
            <p:ph type="title"/>
          </p:nvPr>
        </p:nvSpPr>
        <p:spPr bwMode="auto">
          <a:xfrm>
            <a:off x="0" y="1341438"/>
            <a:ext cx="914082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2800" tIns="46800" rIns="270000" bIns="46800" numCol="1" anchor="ctr" anchorCtr="0" compatLnSpc="1">
            <a:prstTxWarp prst="textNoShape">
              <a:avLst/>
            </a:prstTxWarp>
          </a:bodyPr>
          <a:lstStyle/>
          <a:p>
            <a:pPr lvl="0"/>
            <a:r>
              <a:rPr lang="en-GB" altLang="nl-NL" smtClean="0"/>
              <a:t>Click to edit Master title style</a:t>
            </a:r>
          </a:p>
        </p:txBody>
      </p:sp>
      <p:pic>
        <p:nvPicPr>
          <p:cNvPr id="1029" name="LogoSlash_01" descr="SLASHTRANS"/>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165475" y="128588"/>
            <a:ext cx="41433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 name="Rectangle 20"/>
          <p:cNvSpPr>
            <a:spLocks noGrp="1" noChangeArrowheads="1"/>
          </p:cNvSpPr>
          <p:nvPr>
            <p:ph type="sldNum" sz="quarter" idx="4"/>
          </p:nvPr>
        </p:nvSpPr>
        <p:spPr bwMode="auto">
          <a:xfrm>
            <a:off x="8820150" y="762000"/>
            <a:ext cx="200025" cy="138113"/>
          </a:xfrm>
          <a:prstGeom prst="rect">
            <a:avLst/>
          </a:prstGeom>
          <a:noFill/>
          <a:ln>
            <a:noFill/>
          </a:ln>
          <a:effectLst/>
          <a:extLst/>
        </p:spPr>
        <p:txBody>
          <a:bodyPr vert="horz" wrap="none" lIns="0" tIns="0" rIns="0" bIns="0" numCol="1" anchor="t" anchorCtr="0" compatLnSpc="1">
            <a:prstTxWarp prst="textNoShape">
              <a:avLst/>
            </a:prstTxWarp>
            <a:spAutoFit/>
          </a:bodyPr>
          <a:lstStyle>
            <a:lvl1pPr>
              <a:defRPr sz="900">
                <a:solidFill>
                  <a:srgbClr val="FFFFFF"/>
                </a:solidFill>
                <a:latin typeface="+mn-lt"/>
                <a:cs typeface="+mn-cs"/>
              </a:defRPr>
            </a:lvl1pPr>
          </a:lstStyle>
          <a:p>
            <a:pPr>
              <a:defRPr/>
            </a:pPr>
            <a:fld id="{56EBA4F9-CFDC-42BE-84C7-424C0B4BF739}" type="slidenum">
              <a:rPr lang="en-GB"/>
              <a:pPr>
                <a:defRPr/>
              </a:pPr>
              <a:t>‹nr.›</a:t>
            </a:fld>
            <a:endParaRPr lang="en-GB" dirty="0"/>
          </a:p>
        </p:txBody>
      </p:sp>
      <p:sp>
        <p:nvSpPr>
          <p:cNvPr id="1034" name="Text Box 23"/>
          <p:cNvSpPr txBox="1">
            <a:spLocks noChangeArrowheads="1"/>
          </p:cNvSpPr>
          <p:nvPr/>
        </p:nvSpPr>
        <p:spPr bwMode="auto">
          <a:xfrm>
            <a:off x="8204200" y="1079500"/>
            <a:ext cx="52388" cy="138113"/>
          </a:xfrm>
          <a:prstGeom prst="rect">
            <a:avLst/>
          </a:prstGeom>
          <a:noFill/>
          <a:ln>
            <a:noFill/>
          </a:ln>
          <a:effectLst/>
          <a:extLst/>
        </p:spPr>
        <p:txBody>
          <a:bodyPr wrap="non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GB" sz="900" smtClean="0">
                <a:solidFill>
                  <a:srgbClr val="FFFFFF"/>
                </a:solidFill>
                <a:latin typeface="Verdana" pitchFamily="34" charset="0"/>
              </a:rPr>
              <a:t>|</a:t>
            </a:r>
          </a:p>
        </p:txBody>
      </p:sp>
      <p:sp>
        <p:nvSpPr>
          <p:cNvPr id="3" name="tb_Faculty"/>
          <p:cNvSpPr txBox="1">
            <a:spLocks noChangeArrowheads="1"/>
          </p:cNvSpPr>
          <p:nvPr/>
        </p:nvSpPr>
        <p:spPr bwMode="auto">
          <a:xfrm>
            <a:off x="3687763" y="128588"/>
            <a:ext cx="1382712" cy="368300"/>
          </a:xfrm>
          <a:prstGeom prst="rect">
            <a:avLst/>
          </a:prstGeom>
          <a:noFill/>
          <a:ln>
            <a:noFill/>
          </a:ln>
          <a:effectLs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r>
              <a:rPr lang="en-GB" sz="1200" dirty="0" smtClean="0">
                <a:solidFill>
                  <a:srgbClr val="CC0000"/>
                </a:solidFill>
                <a:latin typeface="Georgia" pitchFamily="18" charset="0"/>
              </a:rPr>
              <a:t>faculty of economics</a:t>
            </a:r>
          </a:p>
          <a:p>
            <a:pPr>
              <a:defRPr/>
            </a:pPr>
            <a:r>
              <a:rPr lang="en-GB" sz="1200" dirty="0" smtClean="0">
                <a:solidFill>
                  <a:srgbClr val="CC0000"/>
                </a:solidFill>
                <a:latin typeface="Georgia" pitchFamily="18" charset="0"/>
              </a:rPr>
              <a:t>and business</a:t>
            </a:r>
            <a:endParaRPr lang="en-GB" sz="1200" dirty="0">
              <a:solidFill>
                <a:srgbClr val="CC0000"/>
              </a:solidFill>
              <a:latin typeface="Georgia" pitchFamily="18" charset="0"/>
            </a:endParaRPr>
          </a:p>
        </p:txBody>
      </p:sp>
      <p:pic>
        <p:nvPicPr>
          <p:cNvPr id="4" name="LogoSlash_02" descr="SLASHTRANS"/>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5324475" y="128588"/>
            <a:ext cx="36353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RUGlogoTop"/>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292100" y="25400"/>
            <a:ext cx="20907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b_Faculty"/>
          <p:cNvSpPr txBox="1">
            <a:spLocks noChangeArrowheads="1"/>
          </p:cNvSpPr>
          <p:nvPr userDrawn="1"/>
        </p:nvSpPr>
        <p:spPr bwMode="auto">
          <a:xfrm>
            <a:off x="5796136" y="149601"/>
            <a:ext cx="2518318" cy="184666"/>
          </a:xfrm>
          <a:prstGeom prst="rect">
            <a:avLst/>
          </a:prstGeom>
          <a:noFill/>
          <a:ln>
            <a:noFill/>
          </a:ln>
          <a:effectLs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r>
              <a:rPr lang="en-GB" sz="1200" dirty="0" smtClean="0">
                <a:solidFill>
                  <a:srgbClr val="CC0000"/>
                </a:solidFill>
                <a:latin typeface="Georgia" pitchFamily="18" charset="0"/>
              </a:rPr>
              <a:t>centre for energy economics research</a:t>
            </a:r>
            <a:endParaRPr lang="en-GB" sz="1200" dirty="0">
              <a:solidFill>
                <a:srgbClr val="CC0000"/>
              </a:solidFill>
              <a:latin typeface="Georgia" pitchFamily="18" charset="0"/>
            </a:endParaRPr>
          </a:p>
        </p:txBody>
      </p:sp>
    </p:spTree>
  </p:cSld>
  <p:clrMap bg1="lt1" tx1="dk1" bg2="lt2" tx2="dk2" accent1="accent1" accent2="accent2" accent3="accent3" accent4="accent4" accent5="accent5" accent6="accent6" hlink="hlink" folHlink="folHlink"/>
  <p:sldLayoutIdLst>
    <p:sldLayoutId id="2147484086" r:id="rId1"/>
    <p:sldLayoutId id="2147484087" r:id="rId2"/>
    <p:sldLayoutId id="2147484088" r:id="rId3"/>
    <p:sldLayoutId id="2147484089" r:id="rId4"/>
    <p:sldLayoutId id="2147484090" r:id="rId5"/>
    <p:sldLayoutId id="2147484091" r:id="rId6"/>
    <p:sldLayoutId id="2147484092" r:id="rId7"/>
    <p:sldLayoutId id="2147484093" r:id="rId8"/>
    <p:sldLayoutId id="2147484094" r:id="rId9"/>
    <p:sldLayoutId id="2147484095" r:id="rId10"/>
    <p:sldLayoutId id="2147484096" r:id="rId11"/>
    <p:sldLayoutId id="2147484097" r:id="rId12"/>
  </p:sldLayoutIdLst>
  <p:hf hdr="0" ftr="0" dt="0"/>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Verdana" pitchFamily="34" charset="0"/>
          <a:cs typeface="Arial" charset="0"/>
        </a:defRPr>
      </a:lvl2pPr>
      <a:lvl3pPr algn="l" rtl="0" eaLnBrk="0" fontAlgn="base" hangingPunct="0">
        <a:spcBef>
          <a:spcPct val="0"/>
        </a:spcBef>
        <a:spcAft>
          <a:spcPct val="0"/>
        </a:spcAft>
        <a:defRPr sz="4200">
          <a:solidFill>
            <a:schemeClr val="tx1"/>
          </a:solidFill>
          <a:latin typeface="Verdana" pitchFamily="34" charset="0"/>
          <a:cs typeface="Arial" charset="0"/>
        </a:defRPr>
      </a:lvl3pPr>
      <a:lvl4pPr algn="l" rtl="0" eaLnBrk="0" fontAlgn="base" hangingPunct="0">
        <a:spcBef>
          <a:spcPct val="0"/>
        </a:spcBef>
        <a:spcAft>
          <a:spcPct val="0"/>
        </a:spcAft>
        <a:defRPr sz="4200">
          <a:solidFill>
            <a:schemeClr val="tx1"/>
          </a:solidFill>
          <a:latin typeface="Verdana" pitchFamily="34" charset="0"/>
          <a:cs typeface="Arial" charset="0"/>
        </a:defRPr>
      </a:lvl4pPr>
      <a:lvl5pPr algn="l" rtl="0" eaLnBrk="0" fontAlgn="base" hangingPunct="0">
        <a:spcBef>
          <a:spcPct val="0"/>
        </a:spcBef>
        <a:spcAft>
          <a:spcPct val="0"/>
        </a:spcAft>
        <a:defRPr sz="4200">
          <a:solidFill>
            <a:schemeClr val="tx1"/>
          </a:solidFill>
          <a:latin typeface="Verdana" pitchFamily="34" charset="0"/>
          <a:cs typeface="Arial" charset="0"/>
        </a:defRPr>
      </a:lvl5pPr>
      <a:lvl6pPr marL="457200" algn="l" rtl="0" fontAlgn="base">
        <a:spcBef>
          <a:spcPct val="0"/>
        </a:spcBef>
        <a:spcAft>
          <a:spcPct val="0"/>
        </a:spcAft>
        <a:defRPr sz="4200">
          <a:solidFill>
            <a:schemeClr val="tx1"/>
          </a:solidFill>
          <a:latin typeface="Verdana" pitchFamily="34" charset="0"/>
          <a:cs typeface="Arial" charset="0"/>
        </a:defRPr>
      </a:lvl6pPr>
      <a:lvl7pPr marL="914400" algn="l" rtl="0" fontAlgn="base">
        <a:spcBef>
          <a:spcPct val="0"/>
        </a:spcBef>
        <a:spcAft>
          <a:spcPct val="0"/>
        </a:spcAft>
        <a:defRPr sz="4200">
          <a:solidFill>
            <a:schemeClr val="tx1"/>
          </a:solidFill>
          <a:latin typeface="Verdana" pitchFamily="34" charset="0"/>
          <a:cs typeface="Arial" charset="0"/>
        </a:defRPr>
      </a:lvl7pPr>
      <a:lvl8pPr marL="1371600" algn="l" rtl="0" fontAlgn="base">
        <a:spcBef>
          <a:spcPct val="0"/>
        </a:spcBef>
        <a:spcAft>
          <a:spcPct val="0"/>
        </a:spcAft>
        <a:defRPr sz="4200">
          <a:solidFill>
            <a:schemeClr val="tx1"/>
          </a:solidFill>
          <a:latin typeface="Verdana" pitchFamily="34" charset="0"/>
          <a:cs typeface="Arial" charset="0"/>
        </a:defRPr>
      </a:lvl8pPr>
      <a:lvl9pPr marL="1828800" algn="l" rtl="0" fontAlgn="base">
        <a:spcBef>
          <a:spcPct val="0"/>
        </a:spcBef>
        <a:spcAft>
          <a:spcPct val="0"/>
        </a:spcAft>
        <a:defRPr sz="4200">
          <a:solidFill>
            <a:schemeClr val="tx1"/>
          </a:solidFill>
          <a:latin typeface="Verdana" pitchFamily="34" charset="0"/>
          <a:cs typeface="Arial" charset="0"/>
        </a:defRPr>
      </a:lvl9pPr>
    </p:titleStyle>
    <p:bodyStyle>
      <a:lvl1pPr marL="249238" indent="-249238" algn="l" rtl="0" eaLnBrk="0" fontAlgn="base" hangingPunct="0">
        <a:spcBef>
          <a:spcPct val="20000"/>
        </a:spcBef>
        <a:spcAft>
          <a:spcPct val="0"/>
        </a:spcAft>
        <a:buFont typeface="Verdana" pitchFamily="34" charset="0"/>
        <a:buChar char="›"/>
        <a:defRPr sz="2500">
          <a:solidFill>
            <a:schemeClr val="tx1"/>
          </a:solidFill>
          <a:latin typeface="+mn-lt"/>
          <a:ea typeface="+mn-ea"/>
          <a:cs typeface="+mn-cs"/>
        </a:defRPr>
      </a:lvl1pPr>
      <a:lvl2pPr marL="501650" indent="-250825" algn="l" rtl="0" eaLnBrk="0" fontAlgn="base" hangingPunct="0">
        <a:spcBef>
          <a:spcPct val="20000"/>
        </a:spcBef>
        <a:spcAft>
          <a:spcPct val="0"/>
        </a:spcAft>
        <a:buSzPct val="50000"/>
        <a:buFont typeface="Wingdings" pitchFamily="2" charset="2"/>
        <a:buChar char="§"/>
        <a:defRPr sz="2500">
          <a:solidFill>
            <a:schemeClr val="tx1"/>
          </a:solidFill>
          <a:latin typeface="+mn-lt"/>
          <a:cs typeface="+mn-cs"/>
        </a:defRPr>
      </a:lvl2pPr>
      <a:lvl3pPr marL="744538" indent="-242888" algn="l" rtl="0" eaLnBrk="0" fontAlgn="base" hangingPunct="0">
        <a:spcBef>
          <a:spcPct val="20000"/>
        </a:spcBef>
        <a:spcAft>
          <a:spcPct val="0"/>
        </a:spcAft>
        <a:buSzPct val="85000"/>
        <a:buFont typeface="Courier New" pitchFamily="49" charset="0"/>
        <a:buChar char="-"/>
        <a:defRPr sz="2500">
          <a:solidFill>
            <a:schemeClr val="tx1"/>
          </a:solidFill>
          <a:latin typeface="+mn-lt"/>
          <a:cs typeface="+mn-cs"/>
        </a:defRPr>
      </a:lvl3pPr>
      <a:lvl4pPr marL="1009650" indent="-263525" algn="l" rtl="0" eaLnBrk="0" fontAlgn="base" hangingPunct="0">
        <a:spcBef>
          <a:spcPct val="20000"/>
        </a:spcBef>
        <a:spcAft>
          <a:spcPct val="0"/>
        </a:spcAft>
        <a:buFont typeface="Courier New" pitchFamily="49" charset="0"/>
        <a:buChar char="-"/>
        <a:defRPr sz="2500">
          <a:solidFill>
            <a:schemeClr val="tx1"/>
          </a:solidFill>
          <a:latin typeface="+mn-lt"/>
          <a:cs typeface="+mn-cs"/>
        </a:defRPr>
      </a:lvl4pPr>
      <a:lvl5pPr marL="1260475" indent="-249238" algn="l" rtl="0" eaLnBrk="0" fontAlgn="base" hangingPunct="0">
        <a:spcBef>
          <a:spcPct val="20000"/>
        </a:spcBef>
        <a:spcAft>
          <a:spcPct val="0"/>
        </a:spcAft>
        <a:buFont typeface="Courier New" pitchFamily="49" charset="0"/>
        <a:buChar char="-"/>
        <a:defRPr sz="2500">
          <a:solidFill>
            <a:schemeClr val="tx1"/>
          </a:solidFill>
          <a:latin typeface="+mn-lt"/>
          <a:cs typeface="+mn-cs"/>
        </a:defRPr>
      </a:lvl5pPr>
      <a:lvl6pPr marL="1717675" indent="-249238" algn="l" rtl="0" fontAlgn="base">
        <a:spcBef>
          <a:spcPct val="20000"/>
        </a:spcBef>
        <a:spcAft>
          <a:spcPct val="0"/>
        </a:spcAft>
        <a:buFont typeface="Courier New" pitchFamily="49" charset="0"/>
        <a:buChar char="-"/>
        <a:defRPr sz="2500">
          <a:solidFill>
            <a:schemeClr val="tx1"/>
          </a:solidFill>
          <a:latin typeface="+mn-lt"/>
          <a:cs typeface="+mn-cs"/>
        </a:defRPr>
      </a:lvl6pPr>
      <a:lvl7pPr marL="2174875" indent="-249238" algn="l" rtl="0" fontAlgn="base">
        <a:spcBef>
          <a:spcPct val="20000"/>
        </a:spcBef>
        <a:spcAft>
          <a:spcPct val="0"/>
        </a:spcAft>
        <a:buFont typeface="Courier New" pitchFamily="49" charset="0"/>
        <a:buChar char="-"/>
        <a:defRPr sz="2500">
          <a:solidFill>
            <a:schemeClr val="tx1"/>
          </a:solidFill>
          <a:latin typeface="+mn-lt"/>
          <a:cs typeface="+mn-cs"/>
        </a:defRPr>
      </a:lvl7pPr>
      <a:lvl8pPr marL="2632075" indent="-249238" algn="l" rtl="0" fontAlgn="base">
        <a:spcBef>
          <a:spcPct val="20000"/>
        </a:spcBef>
        <a:spcAft>
          <a:spcPct val="0"/>
        </a:spcAft>
        <a:buFont typeface="Courier New" pitchFamily="49" charset="0"/>
        <a:buChar char="-"/>
        <a:defRPr sz="2500">
          <a:solidFill>
            <a:schemeClr val="tx1"/>
          </a:solidFill>
          <a:latin typeface="+mn-lt"/>
          <a:cs typeface="+mn-cs"/>
        </a:defRPr>
      </a:lvl8pPr>
      <a:lvl9pPr marL="3089275" indent="-249238" algn="l" rtl="0" fontAlgn="base">
        <a:spcBef>
          <a:spcPct val="20000"/>
        </a:spcBef>
        <a:spcAft>
          <a:spcPct val="0"/>
        </a:spcAft>
        <a:buFont typeface="Courier New" pitchFamily="49" charset="0"/>
        <a:buChar char="-"/>
        <a:defRPr sz="25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l-NL" smtClean="0"/>
              <a:t>Click to edit Master title style</a:t>
            </a:r>
            <a:endParaRPr lang="nl-NL" altLang="nl-NL"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l-NL" smtClean="0"/>
              <a:t>Click to edit Master text styles</a:t>
            </a:r>
          </a:p>
          <a:p>
            <a:pPr lvl="1"/>
            <a:r>
              <a:rPr lang="en-US" altLang="nl-NL" smtClean="0"/>
              <a:t>Second level</a:t>
            </a:r>
          </a:p>
          <a:p>
            <a:pPr lvl="2"/>
            <a:r>
              <a:rPr lang="en-US" altLang="nl-NL" smtClean="0"/>
              <a:t>Third level</a:t>
            </a:r>
          </a:p>
          <a:p>
            <a:pPr lvl="3"/>
            <a:r>
              <a:rPr lang="en-US" altLang="nl-NL" smtClean="0"/>
              <a:t>Fourth level</a:t>
            </a:r>
          </a:p>
          <a:p>
            <a:pPr lvl="4"/>
            <a:r>
              <a:rPr lang="en-US" altLang="nl-NL" smtClean="0"/>
              <a:t>Fifth level</a:t>
            </a:r>
            <a:endParaRPr lang="nl-NL" altLang="nl-NL"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56EF868-274C-48F7-9719-2DEC36B85A93}" type="datetimeFigureOut">
              <a:rPr lang="nl-NL"/>
              <a:pPr>
                <a:defRPr/>
              </a:pPr>
              <a:t>15-11-2019</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CF2E850-C857-4ABF-8AA7-428979C3D921}"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http://www.rug.nl/staff/machiel.mulder" TargetMode="External"/><Relationship Id="rId2" Type="http://schemas.openxmlformats.org/officeDocument/2006/relationships/hyperlink" Target="http://www.rug.nl/ce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xfrm>
            <a:off x="8820150" y="762000"/>
            <a:ext cx="50800" cy="138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Verdana" pitchFamily="34" charset="0"/>
              <a:buChar char="›"/>
              <a:defRPr sz="2500">
                <a:solidFill>
                  <a:schemeClr val="tx1"/>
                </a:solidFill>
                <a:latin typeface="Verdana" pitchFamily="34" charset="0"/>
                <a:cs typeface="Arial" charset="0"/>
              </a:defRPr>
            </a:lvl1pPr>
            <a:lvl2pPr marL="742950" indent="-285750" eaLnBrk="0" hangingPunct="0">
              <a:spcBef>
                <a:spcPct val="20000"/>
              </a:spcBef>
              <a:buSzPct val="50000"/>
              <a:buFont typeface="Wingdings" pitchFamily="2" charset="2"/>
              <a:buChar char="§"/>
              <a:defRPr sz="2500">
                <a:solidFill>
                  <a:schemeClr val="tx1"/>
                </a:solidFill>
                <a:latin typeface="Verdana" pitchFamily="34" charset="0"/>
                <a:cs typeface="Arial" charset="0"/>
              </a:defRPr>
            </a:lvl2pPr>
            <a:lvl3pPr marL="1143000" indent="-228600" eaLnBrk="0" hangingPunct="0">
              <a:spcBef>
                <a:spcPct val="20000"/>
              </a:spcBef>
              <a:buSzPct val="85000"/>
              <a:buFont typeface="Courier New" pitchFamily="49" charset="0"/>
              <a:buChar char="-"/>
              <a:defRPr sz="2500">
                <a:solidFill>
                  <a:schemeClr val="tx1"/>
                </a:solidFill>
                <a:latin typeface="Verdana" pitchFamily="34" charset="0"/>
                <a:cs typeface="Arial" charset="0"/>
              </a:defRPr>
            </a:lvl3pPr>
            <a:lvl4pPr marL="1600200" indent="-228600" eaLnBrk="0" hangingPunct="0">
              <a:spcBef>
                <a:spcPct val="20000"/>
              </a:spcBef>
              <a:buFont typeface="Courier New" pitchFamily="49" charset="0"/>
              <a:buChar char="-"/>
              <a:defRPr sz="2500">
                <a:solidFill>
                  <a:schemeClr val="tx1"/>
                </a:solidFill>
                <a:latin typeface="Verdana" pitchFamily="34" charset="0"/>
                <a:cs typeface="Arial" charset="0"/>
              </a:defRPr>
            </a:lvl4pPr>
            <a:lvl5pPr marL="2057400" indent="-228600" eaLnBrk="0" hangingPunct="0">
              <a:spcBef>
                <a:spcPct val="20000"/>
              </a:spcBef>
              <a:buFont typeface="Courier New" pitchFamily="49" charset="0"/>
              <a:buChar char="-"/>
              <a:defRPr sz="2500">
                <a:solidFill>
                  <a:schemeClr val="tx1"/>
                </a:solidFill>
                <a:latin typeface="Verdana" pitchFamily="34" charset="0"/>
                <a:cs typeface="Arial" charset="0"/>
              </a:defRPr>
            </a:lvl5pPr>
            <a:lvl6pPr marL="25146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6pPr>
            <a:lvl7pPr marL="29718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7pPr>
            <a:lvl8pPr marL="34290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8pPr>
            <a:lvl9pPr marL="38862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9pPr>
          </a:lstStyle>
          <a:p>
            <a:pPr eaLnBrk="1" fontAlgn="base" hangingPunct="1">
              <a:spcBef>
                <a:spcPct val="0"/>
              </a:spcBef>
              <a:spcAft>
                <a:spcPct val="0"/>
              </a:spcAft>
              <a:buFontTx/>
              <a:buNone/>
            </a:pPr>
            <a:fld id="{8ED9D453-2AF5-4B06-9124-B4F48662C69F}" type="slidenum">
              <a:rPr lang="en-GB" altLang="nl-NL" sz="900" smtClean="0">
                <a:solidFill>
                  <a:srgbClr val="FFFFFF"/>
                </a:solidFill>
                <a:latin typeface="Georgia" pitchFamily="18" charset="0"/>
              </a:rPr>
              <a:pPr eaLnBrk="1" fontAlgn="base" hangingPunct="1">
                <a:spcBef>
                  <a:spcPct val="0"/>
                </a:spcBef>
                <a:spcAft>
                  <a:spcPct val="0"/>
                </a:spcAft>
                <a:buFontTx/>
                <a:buNone/>
              </a:pPr>
              <a:t>1</a:t>
            </a:fld>
            <a:endParaRPr lang="en-GB" altLang="nl-NL" sz="900" smtClean="0">
              <a:solidFill>
                <a:srgbClr val="FFFFFF"/>
              </a:solidFill>
              <a:latin typeface="Georgia" pitchFamily="18" charset="0"/>
            </a:endParaRPr>
          </a:p>
        </p:txBody>
      </p:sp>
      <p:sp>
        <p:nvSpPr>
          <p:cNvPr id="15363" name="TextBox 1"/>
          <p:cNvSpPr txBox="1">
            <a:spLocks noChangeArrowheads="1"/>
          </p:cNvSpPr>
          <p:nvPr/>
        </p:nvSpPr>
        <p:spPr bwMode="auto">
          <a:xfrm>
            <a:off x="36513" y="2917825"/>
            <a:ext cx="935037" cy="1754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Verdana" pitchFamily="34" charset="0"/>
              <a:buChar char="›"/>
              <a:defRPr sz="2500">
                <a:solidFill>
                  <a:schemeClr val="tx1"/>
                </a:solidFill>
                <a:latin typeface="Verdana" pitchFamily="34" charset="0"/>
                <a:cs typeface="Arial" charset="0"/>
              </a:defRPr>
            </a:lvl1pPr>
            <a:lvl2pPr marL="742950" indent="-285750" eaLnBrk="0" hangingPunct="0">
              <a:spcBef>
                <a:spcPct val="20000"/>
              </a:spcBef>
              <a:buSzPct val="50000"/>
              <a:buFont typeface="Wingdings" pitchFamily="2" charset="2"/>
              <a:buChar char="§"/>
              <a:defRPr sz="2500">
                <a:solidFill>
                  <a:schemeClr val="tx1"/>
                </a:solidFill>
                <a:latin typeface="Verdana" pitchFamily="34" charset="0"/>
                <a:cs typeface="Arial" charset="0"/>
              </a:defRPr>
            </a:lvl2pPr>
            <a:lvl3pPr marL="1143000" indent="-228600" eaLnBrk="0" hangingPunct="0">
              <a:spcBef>
                <a:spcPct val="20000"/>
              </a:spcBef>
              <a:buSzPct val="85000"/>
              <a:buFont typeface="Courier New" pitchFamily="49" charset="0"/>
              <a:buChar char="-"/>
              <a:defRPr sz="2500">
                <a:solidFill>
                  <a:schemeClr val="tx1"/>
                </a:solidFill>
                <a:latin typeface="Verdana" pitchFamily="34" charset="0"/>
                <a:cs typeface="Arial" charset="0"/>
              </a:defRPr>
            </a:lvl3pPr>
            <a:lvl4pPr marL="1600200" indent="-228600" eaLnBrk="0" hangingPunct="0">
              <a:spcBef>
                <a:spcPct val="20000"/>
              </a:spcBef>
              <a:buFont typeface="Courier New" pitchFamily="49" charset="0"/>
              <a:buChar char="-"/>
              <a:defRPr sz="2500">
                <a:solidFill>
                  <a:schemeClr val="tx1"/>
                </a:solidFill>
                <a:latin typeface="Verdana" pitchFamily="34" charset="0"/>
                <a:cs typeface="Arial" charset="0"/>
              </a:defRPr>
            </a:lvl4pPr>
            <a:lvl5pPr marL="2057400" indent="-228600" eaLnBrk="0" hangingPunct="0">
              <a:spcBef>
                <a:spcPct val="20000"/>
              </a:spcBef>
              <a:buFont typeface="Courier New" pitchFamily="49" charset="0"/>
              <a:buChar char="-"/>
              <a:defRPr sz="2500">
                <a:solidFill>
                  <a:schemeClr val="tx1"/>
                </a:solidFill>
                <a:latin typeface="Verdana" pitchFamily="34" charset="0"/>
                <a:cs typeface="Arial" charset="0"/>
              </a:defRPr>
            </a:lvl5pPr>
            <a:lvl6pPr marL="25146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6pPr>
            <a:lvl7pPr marL="29718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7pPr>
            <a:lvl8pPr marL="34290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8pPr>
            <a:lvl9pPr marL="38862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9pPr>
          </a:lstStyle>
          <a:p>
            <a:pPr eaLnBrk="1" hangingPunct="1">
              <a:spcBef>
                <a:spcPct val="0"/>
              </a:spcBef>
              <a:buFontTx/>
              <a:buNone/>
            </a:pPr>
            <a:endParaRPr lang="en-GB" altLang="nl-NL" sz="1800">
              <a:solidFill>
                <a:srgbClr val="000000"/>
              </a:solidFill>
              <a:latin typeface="Georgia" pitchFamily="18" charset="0"/>
            </a:endParaRPr>
          </a:p>
          <a:p>
            <a:pPr eaLnBrk="1" hangingPunct="1">
              <a:spcBef>
                <a:spcPct val="0"/>
              </a:spcBef>
              <a:buFontTx/>
              <a:buNone/>
            </a:pPr>
            <a:endParaRPr lang="en-GB" altLang="nl-NL" sz="1800">
              <a:solidFill>
                <a:srgbClr val="000000"/>
              </a:solidFill>
              <a:latin typeface="Georgia" pitchFamily="18" charset="0"/>
            </a:endParaRPr>
          </a:p>
          <a:p>
            <a:pPr eaLnBrk="1" hangingPunct="1">
              <a:spcBef>
                <a:spcPct val="0"/>
              </a:spcBef>
              <a:buFontTx/>
              <a:buNone/>
            </a:pPr>
            <a:endParaRPr lang="en-GB" altLang="nl-NL" sz="1800">
              <a:solidFill>
                <a:srgbClr val="000000"/>
              </a:solidFill>
              <a:latin typeface="Georgia" pitchFamily="18" charset="0"/>
            </a:endParaRPr>
          </a:p>
          <a:p>
            <a:pPr eaLnBrk="1" hangingPunct="1">
              <a:spcBef>
                <a:spcPct val="0"/>
              </a:spcBef>
              <a:buFontTx/>
              <a:buNone/>
            </a:pPr>
            <a:endParaRPr lang="en-GB" altLang="nl-NL" sz="1800">
              <a:solidFill>
                <a:srgbClr val="000000"/>
              </a:solidFill>
              <a:latin typeface="Georgia" pitchFamily="18" charset="0"/>
            </a:endParaRPr>
          </a:p>
          <a:p>
            <a:pPr eaLnBrk="1" hangingPunct="1">
              <a:spcBef>
                <a:spcPct val="0"/>
              </a:spcBef>
              <a:buFontTx/>
              <a:buNone/>
            </a:pPr>
            <a:endParaRPr lang="en-GB" altLang="nl-NL" sz="1800">
              <a:solidFill>
                <a:srgbClr val="000000"/>
              </a:solidFill>
              <a:latin typeface="Georgia" pitchFamily="18" charset="0"/>
            </a:endParaRPr>
          </a:p>
          <a:p>
            <a:pPr eaLnBrk="1" hangingPunct="1">
              <a:spcBef>
                <a:spcPct val="0"/>
              </a:spcBef>
              <a:buFontTx/>
              <a:buNone/>
            </a:pPr>
            <a:endParaRPr lang="en-GB" altLang="nl-NL" sz="1800">
              <a:solidFill>
                <a:srgbClr val="000000"/>
              </a:solidFill>
              <a:latin typeface="Georgia" pitchFamily="18" charset="0"/>
            </a:endParaRPr>
          </a:p>
        </p:txBody>
      </p:sp>
      <p:sp>
        <p:nvSpPr>
          <p:cNvPr id="15364" name="TextBox 1"/>
          <p:cNvSpPr txBox="1">
            <a:spLocks noChangeArrowheads="1"/>
          </p:cNvSpPr>
          <p:nvPr/>
        </p:nvSpPr>
        <p:spPr bwMode="auto">
          <a:xfrm>
            <a:off x="193351" y="1196752"/>
            <a:ext cx="8626799"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Verdana" pitchFamily="34" charset="0"/>
              <a:buChar char="›"/>
              <a:defRPr sz="2500">
                <a:solidFill>
                  <a:schemeClr val="tx1"/>
                </a:solidFill>
                <a:latin typeface="Verdana" pitchFamily="34" charset="0"/>
                <a:cs typeface="Arial" charset="0"/>
              </a:defRPr>
            </a:lvl1pPr>
            <a:lvl2pPr marL="742950" indent="-285750" eaLnBrk="0" hangingPunct="0">
              <a:spcBef>
                <a:spcPct val="20000"/>
              </a:spcBef>
              <a:buSzPct val="50000"/>
              <a:buFont typeface="Wingdings" pitchFamily="2" charset="2"/>
              <a:buChar char="§"/>
              <a:defRPr sz="2500">
                <a:solidFill>
                  <a:schemeClr val="tx1"/>
                </a:solidFill>
                <a:latin typeface="Verdana" pitchFamily="34" charset="0"/>
                <a:cs typeface="Arial" charset="0"/>
              </a:defRPr>
            </a:lvl2pPr>
            <a:lvl3pPr marL="1143000" indent="-228600" eaLnBrk="0" hangingPunct="0">
              <a:spcBef>
                <a:spcPct val="20000"/>
              </a:spcBef>
              <a:buSzPct val="85000"/>
              <a:buFont typeface="Courier New" pitchFamily="49" charset="0"/>
              <a:buChar char="-"/>
              <a:defRPr sz="2500">
                <a:solidFill>
                  <a:schemeClr val="tx1"/>
                </a:solidFill>
                <a:latin typeface="Verdana" pitchFamily="34" charset="0"/>
                <a:cs typeface="Arial" charset="0"/>
              </a:defRPr>
            </a:lvl3pPr>
            <a:lvl4pPr marL="1600200" indent="-228600" eaLnBrk="0" hangingPunct="0">
              <a:spcBef>
                <a:spcPct val="20000"/>
              </a:spcBef>
              <a:buFont typeface="Courier New" pitchFamily="49" charset="0"/>
              <a:buChar char="-"/>
              <a:defRPr sz="2500">
                <a:solidFill>
                  <a:schemeClr val="tx1"/>
                </a:solidFill>
                <a:latin typeface="Verdana" pitchFamily="34" charset="0"/>
                <a:cs typeface="Arial" charset="0"/>
              </a:defRPr>
            </a:lvl4pPr>
            <a:lvl5pPr marL="2057400" indent="-228600" eaLnBrk="0" hangingPunct="0">
              <a:spcBef>
                <a:spcPct val="20000"/>
              </a:spcBef>
              <a:buFont typeface="Courier New" pitchFamily="49" charset="0"/>
              <a:buChar char="-"/>
              <a:defRPr sz="2500">
                <a:solidFill>
                  <a:schemeClr val="tx1"/>
                </a:solidFill>
                <a:latin typeface="Verdana" pitchFamily="34" charset="0"/>
                <a:cs typeface="Arial" charset="0"/>
              </a:defRPr>
            </a:lvl5pPr>
            <a:lvl6pPr marL="25146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6pPr>
            <a:lvl7pPr marL="29718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7pPr>
            <a:lvl8pPr marL="34290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8pPr>
            <a:lvl9pPr marL="38862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9pPr>
          </a:lstStyle>
          <a:p>
            <a:pPr algn="ctr" eaLnBrk="1" hangingPunct="1">
              <a:spcBef>
                <a:spcPct val="0"/>
              </a:spcBef>
              <a:buFontTx/>
              <a:buNone/>
            </a:pPr>
            <a:endParaRPr lang="nl-NL" altLang="nl-NL" sz="4000" b="1" dirty="0" smtClean="0">
              <a:solidFill>
                <a:srgbClr val="0070C0"/>
              </a:solidFill>
              <a:latin typeface="Georgia" pitchFamily="18" charset="0"/>
            </a:endParaRPr>
          </a:p>
          <a:p>
            <a:pPr algn="ctr" eaLnBrk="1" hangingPunct="1">
              <a:spcBef>
                <a:spcPct val="0"/>
              </a:spcBef>
              <a:buFontTx/>
              <a:buNone/>
            </a:pPr>
            <a:r>
              <a:rPr lang="nl-NL" altLang="nl-NL" sz="4000" b="1" dirty="0" smtClean="0">
                <a:solidFill>
                  <a:srgbClr val="0070C0"/>
                </a:solidFill>
                <a:latin typeface="Georgia" pitchFamily="18" charset="0"/>
              </a:rPr>
              <a:t>Energy </a:t>
            </a:r>
            <a:r>
              <a:rPr lang="nl-NL" altLang="nl-NL" sz="4000" b="1" dirty="0" err="1" smtClean="0">
                <a:solidFill>
                  <a:srgbClr val="0070C0"/>
                </a:solidFill>
                <a:latin typeface="Georgia" pitchFamily="18" charset="0"/>
              </a:rPr>
              <a:t>transition</a:t>
            </a:r>
            <a:r>
              <a:rPr lang="nl-NL" altLang="nl-NL" sz="4000" b="1" dirty="0" smtClean="0">
                <a:solidFill>
                  <a:srgbClr val="0070C0"/>
                </a:solidFill>
                <a:latin typeface="Georgia" pitchFamily="18" charset="0"/>
              </a:rPr>
              <a:t>, </a:t>
            </a:r>
            <a:r>
              <a:rPr lang="nl-NL" altLang="nl-NL" sz="4000" b="1" dirty="0" err="1" smtClean="0">
                <a:solidFill>
                  <a:srgbClr val="0070C0"/>
                </a:solidFill>
                <a:latin typeface="Georgia" pitchFamily="18" charset="0"/>
              </a:rPr>
              <a:t>distribution</a:t>
            </a:r>
            <a:r>
              <a:rPr lang="nl-NL" altLang="nl-NL" sz="4000" b="1" dirty="0" smtClean="0">
                <a:solidFill>
                  <a:srgbClr val="0070C0"/>
                </a:solidFill>
                <a:latin typeface="Georgia" pitchFamily="18" charset="0"/>
              </a:rPr>
              <a:t> </a:t>
            </a:r>
            <a:r>
              <a:rPr lang="nl-NL" altLang="nl-NL" sz="4000" b="1" dirty="0" err="1" smtClean="0">
                <a:solidFill>
                  <a:srgbClr val="0070C0"/>
                </a:solidFill>
                <a:latin typeface="Georgia" pitchFamily="18" charset="0"/>
              </a:rPr>
              <a:t>grids</a:t>
            </a:r>
            <a:r>
              <a:rPr lang="nl-NL" altLang="nl-NL" sz="4000" b="1" dirty="0" smtClean="0">
                <a:solidFill>
                  <a:srgbClr val="0070C0"/>
                </a:solidFill>
                <a:latin typeface="Georgia" pitchFamily="18" charset="0"/>
              </a:rPr>
              <a:t> </a:t>
            </a:r>
            <a:r>
              <a:rPr lang="nl-NL" altLang="nl-NL" sz="4000" b="1" dirty="0" err="1" smtClean="0">
                <a:solidFill>
                  <a:srgbClr val="0070C0"/>
                </a:solidFill>
                <a:latin typeface="Georgia" pitchFamily="18" charset="0"/>
              </a:rPr>
              <a:t>and</a:t>
            </a:r>
            <a:r>
              <a:rPr lang="nl-NL" altLang="nl-NL" sz="4000" b="1" dirty="0" smtClean="0">
                <a:solidFill>
                  <a:srgbClr val="0070C0"/>
                </a:solidFill>
                <a:latin typeface="Georgia" pitchFamily="18" charset="0"/>
              </a:rPr>
              <a:t> </a:t>
            </a:r>
            <a:r>
              <a:rPr lang="nl-NL" altLang="nl-NL" sz="4000" b="1" dirty="0" err="1" smtClean="0">
                <a:solidFill>
                  <a:srgbClr val="0070C0"/>
                </a:solidFill>
                <a:latin typeface="Georgia" pitchFamily="18" charset="0"/>
              </a:rPr>
              <a:t>network</a:t>
            </a:r>
            <a:r>
              <a:rPr lang="nl-NL" altLang="nl-NL" sz="4000" b="1" dirty="0" smtClean="0">
                <a:solidFill>
                  <a:srgbClr val="0070C0"/>
                </a:solidFill>
                <a:latin typeface="Georgia" pitchFamily="18" charset="0"/>
              </a:rPr>
              <a:t> </a:t>
            </a:r>
            <a:r>
              <a:rPr lang="nl-NL" altLang="nl-NL" sz="4000" b="1" dirty="0" err="1" smtClean="0">
                <a:solidFill>
                  <a:srgbClr val="0070C0"/>
                </a:solidFill>
                <a:latin typeface="Georgia" pitchFamily="18" charset="0"/>
              </a:rPr>
              <a:t>tariffs</a:t>
            </a:r>
            <a:endParaRPr lang="nl-NL" altLang="nl-NL" sz="4000" b="1" dirty="0" smtClean="0">
              <a:solidFill>
                <a:srgbClr val="0070C0"/>
              </a:solidFill>
              <a:latin typeface="Georgia" pitchFamily="18" charset="0"/>
            </a:endParaRPr>
          </a:p>
          <a:p>
            <a:pPr algn="ctr" eaLnBrk="1" hangingPunct="1">
              <a:spcBef>
                <a:spcPct val="0"/>
              </a:spcBef>
              <a:buFontTx/>
              <a:buNone/>
            </a:pPr>
            <a:r>
              <a:rPr lang="nl-NL" altLang="nl-NL" sz="2000" b="1" dirty="0" err="1" smtClean="0">
                <a:solidFill>
                  <a:srgbClr val="FF0000"/>
                </a:solidFill>
                <a:latin typeface="Georgia" pitchFamily="18" charset="0"/>
              </a:rPr>
              <a:t>Fairness</a:t>
            </a:r>
            <a:r>
              <a:rPr lang="nl-NL" altLang="nl-NL" sz="2000" b="1" dirty="0" smtClean="0">
                <a:solidFill>
                  <a:srgbClr val="FF0000"/>
                </a:solidFill>
                <a:latin typeface="Georgia" pitchFamily="18" charset="0"/>
              </a:rPr>
              <a:t> </a:t>
            </a:r>
            <a:r>
              <a:rPr lang="nl-NL" altLang="nl-NL" sz="2000" b="1" dirty="0" smtClean="0">
                <a:solidFill>
                  <a:srgbClr val="FF0000"/>
                </a:solidFill>
                <a:latin typeface="Georgia" pitchFamily="18" charset="0"/>
              </a:rPr>
              <a:t>of </a:t>
            </a:r>
            <a:r>
              <a:rPr lang="nl-NL" altLang="nl-NL" sz="2000" b="1" dirty="0" err="1" smtClean="0">
                <a:solidFill>
                  <a:srgbClr val="FF0000"/>
                </a:solidFill>
                <a:latin typeface="Georgia" pitchFamily="18" charset="0"/>
              </a:rPr>
              <a:t>dynamic</a:t>
            </a:r>
            <a:r>
              <a:rPr lang="nl-NL" altLang="nl-NL" sz="2000" b="1" dirty="0" smtClean="0">
                <a:solidFill>
                  <a:srgbClr val="FF0000"/>
                </a:solidFill>
                <a:latin typeface="Georgia" pitchFamily="18" charset="0"/>
              </a:rPr>
              <a:t> </a:t>
            </a:r>
            <a:r>
              <a:rPr lang="nl-NL" altLang="nl-NL" sz="2000" b="1" dirty="0" err="1" smtClean="0">
                <a:solidFill>
                  <a:srgbClr val="FF0000"/>
                </a:solidFill>
                <a:latin typeface="Georgia" pitchFamily="18" charset="0"/>
              </a:rPr>
              <a:t>network</a:t>
            </a:r>
            <a:r>
              <a:rPr lang="nl-NL" altLang="nl-NL" sz="2000" b="1" dirty="0" smtClean="0">
                <a:solidFill>
                  <a:srgbClr val="FF0000"/>
                </a:solidFill>
                <a:latin typeface="Georgia" pitchFamily="18" charset="0"/>
              </a:rPr>
              <a:t> </a:t>
            </a:r>
            <a:r>
              <a:rPr lang="nl-NL" altLang="nl-NL" sz="2000" b="1" dirty="0" err="1" smtClean="0">
                <a:solidFill>
                  <a:srgbClr val="FF0000"/>
                </a:solidFill>
                <a:latin typeface="Georgia" pitchFamily="18" charset="0"/>
              </a:rPr>
              <a:t>tariffs</a:t>
            </a:r>
            <a:r>
              <a:rPr lang="nl-NL" altLang="nl-NL" sz="2000" b="1" dirty="0" smtClean="0">
                <a:solidFill>
                  <a:srgbClr val="FF0000"/>
                </a:solidFill>
                <a:latin typeface="Georgia" pitchFamily="18" charset="0"/>
              </a:rPr>
              <a:t> as solution </a:t>
            </a:r>
            <a:r>
              <a:rPr lang="nl-NL" altLang="nl-NL" sz="2000" b="1" dirty="0" err="1" smtClean="0">
                <a:solidFill>
                  <a:srgbClr val="FF0000"/>
                </a:solidFill>
                <a:latin typeface="Georgia" pitchFamily="18" charset="0"/>
              </a:rPr>
              <a:t>for</a:t>
            </a:r>
            <a:r>
              <a:rPr lang="nl-NL" altLang="nl-NL" sz="2000" b="1" dirty="0" smtClean="0">
                <a:solidFill>
                  <a:srgbClr val="FF0000"/>
                </a:solidFill>
                <a:latin typeface="Georgia" pitchFamily="18" charset="0"/>
              </a:rPr>
              <a:t> </a:t>
            </a:r>
            <a:r>
              <a:rPr lang="nl-NL" altLang="nl-NL" sz="2000" b="1" dirty="0" err="1" smtClean="0">
                <a:solidFill>
                  <a:srgbClr val="FF0000"/>
                </a:solidFill>
                <a:latin typeface="Georgia" pitchFamily="18" charset="0"/>
              </a:rPr>
              <a:t>network</a:t>
            </a:r>
            <a:r>
              <a:rPr lang="nl-NL" altLang="nl-NL" sz="2000" b="1" dirty="0" smtClean="0">
                <a:solidFill>
                  <a:srgbClr val="FF0000"/>
                </a:solidFill>
                <a:latin typeface="Georgia" pitchFamily="18" charset="0"/>
              </a:rPr>
              <a:t> </a:t>
            </a:r>
            <a:r>
              <a:rPr lang="nl-NL" altLang="nl-NL" sz="2000" b="1" dirty="0" err="1" smtClean="0">
                <a:solidFill>
                  <a:srgbClr val="FF0000"/>
                </a:solidFill>
                <a:latin typeface="Georgia" pitchFamily="18" charset="0"/>
              </a:rPr>
              <a:t>congestion</a:t>
            </a:r>
            <a:endParaRPr lang="nl-NL" altLang="nl-NL" sz="2000" b="1" dirty="0" smtClean="0">
              <a:solidFill>
                <a:srgbClr val="FF0000"/>
              </a:solidFill>
              <a:latin typeface="Georgia" pitchFamily="18" charset="0"/>
            </a:endParaRPr>
          </a:p>
        </p:txBody>
      </p:sp>
      <p:sp>
        <p:nvSpPr>
          <p:cNvPr id="15365" name="TextBox 6"/>
          <p:cNvSpPr txBox="1">
            <a:spLocks noChangeArrowheads="1"/>
          </p:cNvSpPr>
          <p:nvPr/>
        </p:nvSpPr>
        <p:spPr bwMode="auto">
          <a:xfrm>
            <a:off x="2285039" y="4252738"/>
            <a:ext cx="4341253"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Verdana" pitchFamily="34" charset="0"/>
              <a:buChar char="›"/>
              <a:defRPr sz="2500">
                <a:solidFill>
                  <a:schemeClr val="tx1"/>
                </a:solidFill>
                <a:latin typeface="Verdana" pitchFamily="34" charset="0"/>
                <a:cs typeface="Arial" charset="0"/>
              </a:defRPr>
            </a:lvl1pPr>
            <a:lvl2pPr marL="742950" indent="-285750" eaLnBrk="0" hangingPunct="0">
              <a:spcBef>
                <a:spcPct val="20000"/>
              </a:spcBef>
              <a:buSzPct val="50000"/>
              <a:buFont typeface="Wingdings" pitchFamily="2" charset="2"/>
              <a:buChar char="§"/>
              <a:defRPr sz="2500">
                <a:solidFill>
                  <a:schemeClr val="tx1"/>
                </a:solidFill>
                <a:latin typeface="Verdana" pitchFamily="34" charset="0"/>
                <a:cs typeface="Arial" charset="0"/>
              </a:defRPr>
            </a:lvl2pPr>
            <a:lvl3pPr marL="1143000" indent="-228600" eaLnBrk="0" hangingPunct="0">
              <a:spcBef>
                <a:spcPct val="20000"/>
              </a:spcBef>
              <a:buSzPct val="85000"/>
              <a:buFont typeface="Courier New" pitchFamily="49" charset="0"/>
              <a:buChar char="-"/>
              <a:defRPr sz="2500">
                <a:solidFill>
                  <a:schemeClr val="tx1"/>
                </a:solidFill>
                <a:latin typeface="Verdana" pitchFamily="34" charset="0"/>
                <a:cs typeface="Arial" charset="0"/>
              </a:defRPr>
            </a:lvl3pPr>
            <a:lvl4pPr marL="1600200" indent="-228600" eaLnBrk="0" hangingPunct="0">
              <a:spcBef>
                <a:spcPct val="20000"/>
              </a:spcBef>
              <a:buFont typeface="Courier New" pitchFamily="49" charset="0"/>
              <a:buChar char="-"/>
              <a:defRPr sz="2500">
                <a:solidFill>
                  <a:schemeClr val="tx1"/>
                </a:solidFill>
                <a:latin typeface="Verdana" pitchFamily="34" charset="0"/>
                <a:cs typeface="Arial" charset="0"/>
              </a:defRPr>
            </a:lvl4pPr>
            <a:lvl5pPr marL="2057400" indent="-228600" eaLnBrk="0" hangingPunct="0">
              <a:spcBef>
                <a:spcPct val="20000"/>
              </a:spcBef>
              <a:buFont typeface="Courier New" pitchFamily="49" charset="0"/>
              <a:buChar char="-"/>
              <a:defRPr sz="2500">
                <a:solidFill>
                  <a:schemeClr val="tx1"/>
                </a:solidFill>
                <a:latin typeface="Verdana" pitchFamily="34" charset="0"/>
                <a:cs typeface="Arial" charset="0"/>
              </a:defRPr>
            </a:lvl5pPr>
            <a:lvl6pPr marL="25146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6pPr>
            <a:lvl7pPr marL="29718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7pPr>
            <a:lvl8pPr marL="34290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8pPr>
            <a:lvl9pPr marL="38862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9pPr>
          </a:lstStyle>
          <a:p>
            <a:pPr algn="ctr" eaLnBrk="1" hangingPunct="1">
              <a:spcBef>
                <a:spcPct val="0"/>
              </a:spcBef>
              <a:buFontTx/>
              <a:buNone/>
            </a:pPr>
            <a:r>
              <a:rPr lang="nl-NL" altLang="nl-NL" sz="2400" i="1" dirty="0" smtClean="0">
                <a:latin typeface="Georgia" pitchFamily="18" charset="0"/>
              </a:rPr>
              <a:t>Machiel Mulder</a:t>
            </a:r>
          </a:p>
          <a:p>
            <a:pPr algn="ctr" eaLnBrk="1" hangingPunct="1">
              <a:spcBef>
                <a:spcPct val="0"/>
              </a:spcBef>
              <a:buFontTx/>
              <a:buNone/>
            </a:pPr>
            <a:endParaRPr lang="nl-NL" altLang="nl-NL" sz="1600" i="1" dirty="0" smtClean="0">
              <a:latin typeface="Georgia" pitchFamily="18" charset="0"/>
            </a:endParaRPr>
          </a:p>
          <a:p>
            <a:pPr algn="ctr" eaLnBrk="1" hangingPunct="1">
              <a:spcBef>
                <a:spcPct val="0"/>
              </a:spcBef>
              <a:buFontTx/>
              <a:buNone/>
            </a:pPr>
            <a:r>
              <a:rPr lang="nl-NL" altLang="nl-NL" sz="1600" i="1" dirty="0" smtClean="0">
                <a:latin typeface="Georgia" pitchFamily="18" charset="0"/>
              </a:rPr>
              <a:t>Professor of </a:t>
            </a:r>
            <a:r>
              <a:rPr lang="nl-NL" altLang="nl-NL" sz="1600" i="1" dirty="0" err="1" smtClean="0">
                <a:latin typeface="Georgia" pitchFamily="18" charset="0"/>
              </a:rPr>
              <a:t>Regulation</a:t>
            </a:r>
            <a:r>
              <a:rPr lang="nl-NL" altLang="nl-NL" sz="1600" i="1" dirty="0" smtClean="0">
                <a:latin typeface="Georgia" pitchFamily="18" charset="0"/>
              </a:rPr>
              <a:t> of Energy Markets</a:t>
            </a:r>
            <a:r>
              <a:rPr lang="nl-NL" altLang="nl-NL" sz="1600" i="1" dirty="0" smtClean="0">
                <a:latin typeface="Georgia" pitchFamily="18" charset="0"/>
              </a:rPr>
              <a:t> </a:t>
            </a:r>
            <a:endParaRPr lang="nl-NL" altLang="nl-NL" sz="1600" i="1" dirty="0">
              <a:latin typeface="Georgia" pitchFamily="18" charset="0"/>
            </a:endParaRPr>
          </a:p>
          <a:p>
            <a:pPr algn="ctr" eaLnBrk="1" hangingPunct="1">
              <a:spcBef>
                <a:spcPct val="0"/>
              </a:spcBef>
              <a:buFontTx/>
              <a:buNone/>
            </a:pPr>
            <a:r>
              <a:rPr lang="nl-NL" altLang="nl-NL" sz="1600" i="1" dirty="0" err="1" smtClean="0">
                <a:latin typeface="Georgia" pitchFamily="18" charset="0"/>
              </a:rPr>
              <a:t>Faculty</a:t>
            </a:r>
            <a:r>
              <a:rPr lang="nl-NL" altLang="nl-NL" sz="1600" i="1" dirty="0" smtClean="0">
                <a:latin typeface="Georgia" pitchFamily="18" charset="0"/>
              </a:rPr>
              <a:t> of </a:t>
            </a:r>
            <a:r>
              <a:rPr lang="nl-NL" altLang="nl-NL" sz="1600" i="1" dirty="0" err="1" smtClean="0">
                <a:latin typeface="Georgia" pitchFamily="18" charset="0"/>
              </a:rPr>
              <a:t>Economics</a:t>
            </a:r>
            <a:r>
              <a:rPr lang="nl-NL" altLang="nl-NL" sz="1600" i="1" dirty="0" smtClean="0">
                <a:latin typeface="Georgia" pitchFamily="18" charset="0"/>
              </a:rPr>
              <a:t> </a:t>
            </a:r>
            <a:r>
              <a:rPr lang="nl-NL" altLang="nl-NL" sz="1600" i="1" dirty="0" err="1" smtClean="0">
                <a:latin typeface="Georgia" pitchFamily="18" charset="0"/>
              </a:rPr>
              <a:t>and</a:t>
            </a:r>
            <a:r>
              <a:rPr lang="nl-NL" altLang="nl-NL" sz="1600" i="1" dirty="0" smtClean="0">
                <a:latin typeface="Georgia" pitchFamily="18" charset="0"/>
              </a:rPr>
              <a:t> Business</a:t>
            </a:r>
            <a:endParaRPr lang="nl-NL" altLang="nl-NL" sz="1600" i="1" dirty="0" smtClean="0">
              <a:latin typeface="Georgia" pitchFamily="18" charset="0"/>
            </a:endParaRPr>
          </a:p>
          <a:p>
            <a:pPr algn="ctr" eaLnBrk="1" hangingPunct="1">
              <a:spcBef>
                <a:spcPct val="0"/>
              </a:spcBef>
              <a:buFontTx/>
              <a:buNone/>
            </a:pPr>
            <a:r>
              <a:rPr lang="nl-NL" altLang="nl-NL" sz="1600" i="1" dirty="0" smtClean="0">
                <a:latin typeface="Georgia" pitchFamily="18" charset="0"/>
              </a:rPr>
              <a:t>University of Groningen</a:t>
            </a:r>
            <a:endParaRPr lang="nl-NL" altLang="nl-NL" sz="1600" i="1" dirty="0" smtClean="0">
              <a:latin typeface="Georgia" pitchFamily="18" charset="0"/>
            </a:endParaRPr>
          </a:p>
          <a:p>
            <a:pPr algn="ctr" eaLnBrk="1" hangingPunct="1">
              <a:spcBef>
                <a:spcPct val="0"/>
              </a:spcBef>
              <a:buFontTx/>
              <a:buNone/>
            </a:pPr>
            <a:endParaRPr lang="nl-NL" altLang="nl-NL" sz="1600" i="1" dirty="0" smtClean="0">
              <a:latin typeface="Georgia" pitchFamily="18" charset="0"/>
            </a:endParaRPr>
          </a:p>
        </p:txBody>
      </p:sp>
      <p:sp>
        <p:nvSpPr>
          <p:cNvPr id="15366" name="TextBox 2"/>
          <p:cNvSpPr txBox="1">
            <a:spLocks noChangeArrowheads="1"/>
          </p:cNvSpPr>
          <p:nvPr/>
        </p:nvSpPr>
        <p:spPr bwMode="auto">
          <a:xfrm>
            <a:off x="2896919" y="6093296"/>
            <a:ext cx="34403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Verdana" pitchFamily="34" charset="0"/>
              <a:buChar char="›"/>
              <a:defRPr sz="2500">
                <a:solidFill>
                  <a:schemeClr val="tx1"/>
                </a:solidFill>
                <a:latin typeface="Verdana" pitchFamily="34" charset="0"/>
                <a:cs typeface="Arial" charset="0"/>
              </a:defRPr>
            </a:lvl1pPr>
            <a:lvl2pPr marL="742950" indent="-285750" eaLnBrk="0" hangingPunct="0">
              <a:spcBef>
                <a:spcPct val="20000"/>
              </a:spcBef>
              <a:buSzPct val="50000"/>
              <a:buFont typeface="Wingdings" pitchFamily="2" charset="2"/>
              <a:buChar char="§"/>
              <a:defRPr sz="2500">
                <a:solidFill>
                  <a:schemeClr val="tx1"/>
                </a:solidFill>
                <a:latin typeface="Verdana" pitchFamily="34" charset="0"/>
                <a:cs typeface="Arial" charset="0"/>
              </a:defRPr>
            </a:lvl2pPr>
            <a:lvl3pPr marL="1143000" indent="-228600" eaLnBrk="0" hangingPunct="0">
              <a:spcBef>
                <a:spcPct val="20000"/>
              </a:spcBef>
              <a:buSzPct val="85000"/>
              <a:buFont typeface="Courier New" pitchFamily="49" charset="0"/>
              <a:buChar char="-"/>
              <a:defRPr sz="2500">
                <a:solidFill>
                  <a:schemeClr val="tx1"/>
                </a:solidFill>
                <a:latin typeface="Verdana" pitchFamily="34" charset="0"/>
                <a:cs typeface="Arial" charset="0"/>
              </a:defRPr>
            </a:lvl3pPr>
            <a:lvl4pPr marL="1600200" indent="-228600" eaLnBrk="0" hangingPunct="0">
              <a:spcBef>
                <a:spcPct val="20000"/>
              </a:spcBef>
              <a:buFont typeface="Courier New" pitchFamily="49" charset="0"/>
              <a:buChar char="-"/>
              <a:defRPr sz="2500">
                <a:solidFill>
                  <a:schemeClr val="tx1"/>
                </a:solidFill>
                <a:latin typeface="Verdana" pitchFamily="34" charset="0"/>
                <a:cs typeface="Arial" charset="0"/>
              </a:defRPr>
            </a:lvl4pPr>
            <a:lvl5pPr marL="2057400" indent="-228600" eaLnBrk="0" hangingPunct="0">
              <a:spcBef>
                <a:spcPct val="20000"/>
              </a:spcBef>
              <a:buFont typeface="Courier New" pitchFamily="49" charset="0"/>
              <a:buChar char="-"/>
              <a:defRPr sz="2500">
                <a:solidFill>
                  <a:schemeClr val="tx1"/>
                </a:solidFill>
                <a:latin typeface="Verdana" pitchFamily="34" charset="0"/>
                <a:cs typeface="Arial" charset="0"/>
              </a:defRPr>
            </a:lvl5pPr>
            <a:lvl6pPr marL="25146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6pPr>
            <a:lvl7pPr marL="29718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7pPr>
            <a:lvl8pPr marL="34290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8pPr>
            <a:lvl9pPr marL="38862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9pPr>
          </a:lstStyle>
          <a:p>
            <a:pPr algn="ctr" eaLnBrk="1" hangingPunct="1">
              <a:spcBef>
                <a:spcPct val="0"/>
              </a:spcBef>
              <a:buFontTx/>
              <a:buNone/>
            </a:pPr>
            <a:r>
              <a:rPr lang="nl-NL" altLang="nl-NL" sz="1800" dirty="0" err="1" smtClean="0">
                <a:latin typeface="Georgia" pitchFamily="18" charset="0"/>
              </a:rPr>
              <a:t>PowerWeb</a:t>
            </a:r>
            <a:r>
              <a:rPr lang="nl-NL" altLang="nl-NL" sz="1800" dirty="0">
                <a:latin typeface="Georgia" pitchFamily="18" charset="0"/>
              </a:rPr>
              <a:t> </a:t>
            </a:r>
            <a:r>
              <a:rPr lang="nl-NL" altLang="nl-NL" sz="1800" dirty="0" err="1" smtClean="0">
                <a:latin typeface="Georgia" pitchFamily="18" charset="0"/>
              </a:rPr>
              <a:t>Institutute</a:t>
            </a:r>
            <a:r>
              <a:rPr lang="nl-NL" altLang="nl-NL" sz="1800" dirty="0" smtClean="0">
                <a:latin typeface="Georgia" pitchFamily="18" charset="0"/>
              </a:rPr>
              <a:t>, TU Delft</a:t>
            </a:r>
          </a:p>
          <a:p>
            <a:pPr algn="ctr" eaLnBrk="1" hangingPunct="1">
              <a:spcBef>
                <a:spcPct val="0"/>
              </a:spcBef>
              <a:buFontTx/>
              <a:buNone/>
            </a:pPr>
            <a:r>
              <a:rPr lang="nl-NL" altLang="nl-NL" sz="1800" dirty="0">
                <a:latin typeface="Georgia" pitchFamily="18" charset="0"/>
              </a:rPr>
              <a:t>1</a:t>
            </a:r>
            <a:r>
              <a:rPr lang="nl-NL" altLang="nl-NL" sz="1800" dirty="0" smtClean="0">
                <a:latin typeface="Georgia" pitchFamily="18" charset="0"/>
              </a:rPr>
              <a:t>5 November </a:t>
            </a:r>
            <a:r>
              <a:rPr lang="nl-NL" altLang="nl-NL" sz="1800" dirty="0" smtClean="0">
                <a:latin typeface="Georgia" pitchFamily="18" charset="0"/>
              </a:rPr>
              <a:t>2019</a:t>
            </a:r>
            <a:endParaRPr lang="nl-NL" altLang="nl-NL" sz="1800" dirty="0">
              <a:latin typeface="Georgia" pitchFamily="18"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3" y="908720"/>
            <a:ext cx="9140825" cy="720080"/>
          </a:xfrm>
        </p:spPr>
        <p:txBody>
          <a:bodyPr>
            <a:normAutofit/>
          </a:bodyPr>
          <a:lstStyle/>
          <a:p>
            <a:r>
              <a:rPr lang="nl-BE" sz="2400" dirty="0" smtClean="0">
                <a:solidFill>
                  <a:srgbClr val="0070C0"/>
                </a:solidFill>
                <a:latin typeface="Georgia" panose="02040502050405020303" pitchFamily="18" charset="0"/>
              </a:rPr>
              <a:t>How fair are </a:t>
            </a:r>
            <a:r>
              <a:rPr lang="nl-BE" sz="2400" dirty="0" err="1" smtClean="0">
                <a:solidFill>
                  <a:srgbClr val="0070C0"/>
                </a:solidFill>
                <a:latin typeface="Georgia" panose="02040502050405020303" pitchFamily="18" charset="0"/>
              </a:rPr>
              <a:t>dynamic</a:t>
            </a:r>
            <a:r>
              <a:rPr lang="nl-BE" sz="2400" dirty="0" smtClean="0">
                <a:solidFill>
                  <a:srgbClr val="0070C0"/>
                </a:solidFill>
                <a:latin typeface="Georgia" panose="02040502050405020303" pitchFamily="18" charset="0"/>
              </a:rPr>
              <a:t> </a:t>
            </a:r>
            <a:r>
              <a:rPr lang="nl-BE" sz="2400" dirty="0" err="1" smtClean="0">
                <a:solidFill>
                  <a:srgbClr val="0070C0"/>
                </a:solidFill>
                <a:latin typeface="Georgia" panose="02040502050405020303" pitchFamily="18" charset="0"/>
              </a:rPr>
              <a:t>grid</a:t>
            </a:r>
            <a:r>
              <a:rPr lang="nl-BE" sz="2400" dirty="0" smtClean="0">
                <a:solidFill>
                  <a:srgbClr val="0070C0"/>
                </a:solidFill>
                <a:latin typeface="Georgia" panose="02040502050405020303" pitchFamily="18" charset="0"/>
              </a:rPr>
              <a:t> </a:t>
            </a:r>
            <a:r>
              <a:rPr lang="nl-BE" sz="2400" dirty="0" err="1" smtClean="0">
                <a:solidFill>
                  <a:srgbClr val="0070C0"/>
                </a:solidFill>
                <a:latin typeface="Georgia" panose="02040502050405020303" pitchFamily="18" charset="0"/>
              </a:rPr>
              <a:t>tariffs</a:t>
            </a:r>
            <a:r>
              <a:rPr lang="nl-BE" sz="2400" dirty="0" smtClean="0">
                <a:solidFill>
                  <a:srgbClr val="0070C0"/>
                </a:solidFill>
                <a:latin typeface="Georgia" panose="02040502050405020303" pitchFamily="18" charset="0"/>
              </a:rPr>
              <a:t>?</a:t>
            </a:r>
            <a:endParaRPr lang="nl-BE" sz="2400" dirty="0">
              <a:solidFill>
                <a:srgbClr val="0070C0"/>
              </a:solidFill>
              <a:latin typeface="Georgia" panose="02040502050405020303" pitchFamily="18" charset="0"/>
            </a:endParaRPr>
          </a:p>
        </p:txBody>
      </p:sp>
      <p:sp>
        <p:nvSpPr>
          <p:cNvPr id="3" name="Content Placeholder 2"/>
          <p:cNvSpPr>
            <a:spLocks noGrp="1"/>
          </p:cNvSpPr>
          <p:nvPr>
            <p:ph idx="1"/>
          </p:nvPr>
        </p:nvSpPr>
        <p:spPr>
          <a:xfrm>
            <a:off x="107504" y="1772816"/>
            <a:ext cx="9465369" cy="4702334"/>
          </a:xfrm>
        </p:spPr>
        <p:txBody>
          <a:bodyPr>
            <a:normAutofit/>
          </a:bodyPr>
          <a:lstStyle/>
          <a:p>
            <a:pPr marL="0" indent="0">
              <a:buNone/>
            </a:pPr>
            <a:r>
              <a:rPr lang="en-US" sz="2000" dirty="0" smtClean="0">
                <a:solidFill>
                  <a:srgbClr val="FF0000"/>
                </a:solidFill>
                <a:latin typeface="Georgia" panose="02040502050405020303" pitchFamily="18" charset="0"/>
              </a:rPr>
              <a:t> 3 perspectives</a:t>
            </a:r>
          </a:p>
          <a:p>
            <a:pPr marL="0" indent="0">
              <a:buNone/>
            </a:pPr>
            <a:endParaRPr lang="en-US" sz="2000" dirty="0">
              <a:solidFill>
                <a:srgbClr val="FF0000"/>
              </a:solidFill>
              <a:latin typeface="Georgia" panose="02040502050405020303" pitchFamily="18" charset="0"/>
            </a:endParaRPr>
          </a:p>
          <a:p>
            <a:pPr marL="0" indent="0">
              <a:buNone/>
            </a:pPr>
            <a:r>
              <a:rPr lang="en-US" sz="2000" dirty="0" smtClean="0">
                <a:solidFill>
                  <a:srgbClr val="FF0000"/>
                </a:solidFill>
                <a:latin typeface="Georgia" panose="02040502050405020303" pitchFamily="18" charset="0"/>
              </a:rPr>
              <a:t> </a:t>
            </a:r>
            <a:r>
              <a:rPr lang="en-US" sz="2000" dirty="0" err="1" smtClean="0">
                <a:latin typeface="Georgia" panose="02040502050405020303" pitchFamily="18" charset="0"/>
              </a:rPr>
              <a:t>Behavioural</a:t>
            </a:r>
            <a:r>
              <a:rPr lang="en-US" sz="2000" dirty="0" smtClean="0">
                <a:latin typeface="Georgia" panose="02040502050405020303" pitchFamily="18" charset="0"/>
              </a:rPr>
              <a:t> economics</a:t>
            </a:r>
          </a:p>
          <a:p>
            <a:pPr marL="0" indent="0">
              <a:buNone/>
            </a:pPr>
            <a:endParaRPr lang="en-US" sz="2000" dirty="0">
              <a:latin typeface="Georgia" panose="02040502050405020303" pitchFamily="18" charset="0"/>
            </a:endParaRPr>
          </a:p>
          <a:p>
            <a:pPr marL="0" indent="0">
              <a:buNone/>
            </a:pPr>
            <a:r>
              <a:rPr lang="en-US" sz="2000" dirty="0" smtClean="0">
                <a:latin typeface="Georgia" panose="02040502050405020303" pitchFamily="18" charset="0"/>
              </a:rPr>
              <a:t> Ethics</a:t>
            </a:r>
          </a:p>
          <a:p>
            <a:pPr marL="0" indent="0">
              <a:buNone/>
            </a:pPr>
            <a:endParaRPr lang="en-US" sz="2000" dirty="0">
              <a:latin typeface="Georgia" panose="02040502050405020303" pitchFamily="18" charset="0"/>
            </a:endParaRPr>
          </a:p>
          <a:p>
            <a:pPr marL="0" indent="0">
              <a:buNone/>
            </a:pPr>
            <a:r>
              <a:rPr lang="en-US" sz="2000" dirty="0" smtClean="0">
                <a:latin typeface="Georgia" panose="02040502050405020303" pitchFamily="18" charset="0"/>
              </a:rPr>
              <a:t> Economics</a:t>
            </a:r>
          </a:p>
          <a:p>
            <a:pPr marL="0" indent="0">
              <a:buNone/>
            </a:pPr>
            <a:endParaRPr lang="nl-BE" dirty="0" smtClean="0"/>
          </a:p>
        </p:txBody>
      </p:sp>
      <p:sp>
        <p:nvSpPr>
          <p:cNvPr id="4" name="Tekstvak 3"/>
          <p:cNvSpPr txBox="1"/>
          <p:nvPr/>
        </p:nvSpPr>
        <p:spPr>
          <a:xfrm>
            <a:off x="323528" y="5445224"/>
            <a:ext cx="8712968" cy="830997"/>
          </a:xfrm>
          <a:prstGeom prst="rect">
            <a:avLst/>
          </a:prstGeom>
          <a:noFill/>
        </p:spPr>
        <p:txBody>
          <a:bodyPr wrap="square" rtlCol="0">
            <a:spAutoFit/>
          </a:bodyPr>
          <a:lstStyle/>
          <a:p>
            <a:r>
              <a:rPr lang="nl-NL" sz="1600" dirty="0" err="1" smtClean="0">
                <a:latin typeface="Georgia" panose="02040502050405020303" pitchFamily="18" charset="0"/>
              </a:rPr>
              <a:t>This</a:t>
            </a:r>
            <a:r>
              <a:rPr lang="nl-NL" sz="1600" dirty="0" smtClean="0">
                <a:latin typeface="Georgia" panose="02040502050405020303" pitchFamily="18" charset="0"/>
              </a:rPr>
              <a:t> part is </a:t>
            </a:r>
            <a:r>
              <a:rPr lang="nl-NL" sz="1600" dirty="0" err="1" smtClean="0">
                <a:latin typeface="Georgia" panose="02040502050405020303" pitchFamily="18" charset="0"/>
              </a:rPr>
              <a:t>based</a:t>
            </a:r>
            <a:r>
              <a:rPr lang="nl-NL" sz="1600" dirty="0" smtClean="0">
                <a:latin typeface="Georgia" panose="02040502050405020303" pitchFamily="18" charset="0"/>
              </a:rPr>
              <a:t> </a:t>
            </a:r>
            <a:r>
              <a:rPr lang="nl-NL" sz="1600" dirty="0" smtClean="0">
                <a:latin typeface="Georgia" panose="02040502050405020303" pitchFamily="18" charset="0"/>
              </a:rPr>
              <a:t>on</a:t>
            </a:r>
            <a:endParaRPr lang="nl-NL" sz="1600" dirty="0" smtClean="0">
              <a:latin typeface="Georgia" panose="02040502050405020303" pitchFamily="18" charset="0"/>
            </a:endParaRPr>
          </a:p>
          <a:p>
            <a:r>
              <a:rPr lang="en-GB" sz="1600" dirty="0" err="1" smtClean="0">
                <a:latin typeface="Georgia" panose="02040502050405020303" pitchFamily="18" charset="0"/>
              </a:rPr>
              <a:t>Neuteleers</a:t>
            </a:r>
            <a:r>
              <a:rPr lang="en-GB" sz="1600" dirty="0">
                <a:latin typeface="Georgia" panose="02040502050405020303" pitchFamily="18" charset="0"/>
              </a:rPr>
              <a:t>, S., Mulder, M., &amp; </a:t>
            </a:r>
            <a:r>
              <a:rPr lang="en-GB" sz="1600" dirty="0" err="1">
                <a:latin typeface="Georgia" panose="02040502050405020303" pitchFamily="18" charset="0"/>
              </a:rPr>
              <a:t>Hindriks</a:t>
            </a:r>
            <a:r>
              <a:rPr lang="en-GB" sz="1600" dirty="0">
                <a:latin typeface="Georgia" panose="02040502050405020303" pitchFamily="18" charset="0"/>
              </a:rPr>
              <a:t>, F. (2017). </a:t>
            </a:r>
            <a:r>
              <a:rPr lang="en-GB" sz="1600" i="1" dirty="0" smtClean="0">
                <a:latin typeface="Georgia" panose="02040502050405020303" pitchFamily="18" charset="0"/>
              </a:rPr>
              <a:t>Assessing </a:t>
            </a:r>
            <a:r>
              <a:rPr lang="en-GB" sz="1600" i="1" dirty="0">
                <a:latin typeface="Georgia" panose="02040502050405020303" pitchFamily="18" charset="0"/>
              </a:rPr>
              <a:t>fairness of dynamic grid tariffs</a:t>
            </a:r>
            <a:r>
              <a:rPr lang="en-GB" sz="1600" dirty="0">
                <a:latin typeface="Georgia" panose="02040502050405020303" pitchFamily="18" charset="0"/>
              </a:rPr>
              <a:t>. </a:t>
            </a:r>
            <a:endParaRPr lang="en-GB" sz="1600" dirty="0" smtClean="0">
              <a:latin typeface="Georgia" panose="02040502050405020303" pitchFamily="18" charset="0"/>
            </a:endParaRPr>
          </a:p>
          <a:p>
            <a:r>
              <a:rPr lang="en-GB" sz="1600" b="1" dirty="0" smtClean="0">
                <a:latin typeface="Georgia" panose="02040502050405020303" pitchFamily="18" charset="0"/>
              </a:rPr>
              <a:t>Energy </a:t>
            </a:r>
            <a:r>
              <a:rPr lang="en-GB" sz="1600" b="1" dirty="0">
                <a:latin typeface="Georgia" panose="02040502050405020303" pitchFamily="18" charset="0"/>
              </a:rPr>
              <a:t>Policy</a:t>
            </a:r>
            <a:r>
              <a:rPr lang="en-GB" sz="1600" dirty="0">
                <a:latin typeface="Georgia" panose="02040502050405020303" pitchFamily="18" charset="0"/>
              </a:rPr>
              <a:t>, 108, 111-120</a:t>
            </a:r>
          </a:p>
        </p:txBody>
      </p:sp>
    </p:spTree>
    <p:custDataLst>
      <p:tags r:id="rId1"/>
    </p:custDataLst>
    <p:extLst>
      <p:ext uri="{BB962C8B-B14F-4D97-AF65-F5344CB8AC3E}">
        <p14:creationId xmlns:p14="http://schemas.microsoft.com/office/powerpoint/2010/main" val="3569572861"/>
      </p:ext>
    </p:extLst>
  </p:cSld>
  <p:clrMapOvr>
    <a:masterClrMapping/>
  </p:clrMapOvr>
  <mc:AlternateContent xmlns:mc="http://schemas.openxmlformats.org/markup-compatibility/2006" xmlns:p14="http://schemas.microsoft.com/office/powerpoint/2010/main">
    <mc:Choice Requires="p14">
      <p:transition spd="slow" p14:dur="2000" advTm="1521"/>
    </mc:Choice>
    <mc:Fallback xmlns="">
      <p:transition spd="slow" advTm="1521"/>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24" y="1988840"/>
            <a:ext cx="8856984" cy="4318000"/>
          </a:xfrm>
        </p:spPr>
        <p:txBody>
          <a:bodyPr>
            <a:normAutofit/>
          </a:bodyPr>
          <a:lstStyle/>
          <a:p>
            <a:pPr marL="0" indent="0">
              <a:spcBef>
                <a:spcPts val="0"/>
              </a:spcBef>
              <a:buNone/>
            </a:pPr>
            <a:r>
              <a:rPr lang="nl-NL" sz="2000" dirty="0" err="1" smtClean="0">
                <a:solidFill>
                  <a:srgbClr val="FF0000"/>
                </a:solidFill>
              </a:rPr>
              <a:t>Example</a:t>
            </a:r>
            <a:r>
              <a:rPr lang="nl-NL" sz="2000" dirty="0" smtClean="0">
                <a:solidFill>
                  <a:srgbClr val="FF0000"/>
                </a:solidFill>
              </a:rPr>
              <a:t> 1: </a:t>
            </a:r>
            <a:r>
              <a:rPr lang="nl-NL" sz="2000" dirty="0" err="1" smtClean="0">
                <a:solidFill>
                  <a:srgbClr val="FF0000"/>
                </a:solidFill>
              </a:rPr>
              <a:t>Selling</a:t>
            </a:r>
            <a:r>
              <a:rPr lang="nl-NL" sz="2000" dirty="0" smtClean="0">
                <a:solidFill>
                  <a:srgbClr val="FF0000"/>
                </a:solidFill>
              </a:rPr>
              <a:t> </a:t>
            </a:r>
            <a:r>
              <a:rPr lang="nl-NL" sz="2000" dirty="0" err="1" smtClean="0">
                <a:solidFill>
                  <a:srgbClr val="FF0000"/>
                </a:solidFill>
              </a:rPr>
              <a:t>snow</a:t>
            </a:r>
            <a:r>
              <a:rPr lang="nl-NL" sz="2000" dirty="0" smtClean="0">
                <a:solidFill>
                  <a:srgbClr val="FF0000"/>
                </a:solidFill>
              </a:rPr>
              <a:t> shovels  </a:t>
            </a:r>
          </a:p>
          <a:p>
            <a:pPr marL="0" indent="0">
              <a:spcBef>
                <a:spcPts val="0"/>
              </a:spcBef>
              <a:buNone/>
            </a:pPr>
            <a:r>
              <a:rPr lang="nl-NL" sz="2000" dirty="0" smtClean="0"/>
              <a:t>(Frey &amp; </a:t>
            </a:r>
            <a:r>
              <a:rPr lang="nl-NL" sz="2000" dirty="0" err="1" smtClean="0"/>
              <a:t>Pommerehne</a:t>
            </a:r>
            <a:r>
              <a:rPr lang="nl-NL" sz="2000" dirty="0" smtClean="0"/>
              <a:t> 1993)</a:t>
            </a:r>
          </a:p>
          <a:p>
            <a:pPr marL="0" indent="0">
              <a:spcBef>
                <a:spcPts val="0"/>
              </a:spcBef>
              <a:buNone/>
            </a:pPr>
            <a:endParaRPr lang="nl-NL" sz="2000" dirty="0" smtClean="0"/>
          </a:p>
          <a:p>
            <a:pPr marL="0" lvl="1" indent="0">
              <a:buNone/>
            </a:pPr>
            <a:r>
              <a:rPr lang="en-GB" sz="1800" dirty="0">
                <a:latin typeface="Georgia" panose="02040502050405020303" pitchFamily="18" charset="0"/>
              </a:rPr>
              <a:t>'A hardware store has been selling snow shovels for $15. The morning after a large snow storm, the store raises the price to $20? Please rate this action as: completely fair/acceptable/unfair/very unfair' </a:t>
            </a:r>
            <a:endParaRPr lang="en-GB" sz="1800" dirty="0" smtClean="0">
              <a:latin typeface="Georgia" panose="02040502050405020303" pitchFamily="18" charset="0"/>
            </a:endParaRPr>
          </a:p>
          <a:p>
            <a:pPr marL="0" lvl="1" indent="0">
              <a:buNone/>
            </a:pPr>
            <a:endParaRPr lang="nl-NL" sz="1800" dirty="0">
              <a:latin typeface="Georgia" panose="02040502050405020303" pitchFamily="18" charset="0"/>
            </a:endParaRPr>
          </a:p>
          <a:p>
            <a:pPr marL="342900" lvl="1" indent="-342900">
              <a:buFont typeface="Wingdings" panose="05000000000000000000" pitchFamily="2" charset="2"/>
              <a:buChar char="Ø"/>
            </a:pPr>
            <a:r>
              <a:rPr lang="en-GB" sz="1800" dirty="0" smtClean="0">
                <a:latin typeface="Georgia" panose="02040502050405020303" pitchFamily="18" charset="0"/>
              </a:rPr>
              <a:t>83</a:t>
            </a:r>
            <a:r>
              <a:rPr lang="en-GB" sz="1800" dirty="0" smtClean="0">
                <a:latin typeface="Georgia" panose="02040502050405020303" pitchFamily="18" charset="0"/>
              </a:rPr>
              <a:t>% “unfair” or “very unfair</a:t>
            </a:r>
          </a:p>
          <a:p>
            <a:pPr marL="342900" lvl="1" indent="-342900">
              <a:buFont typeface="Wingdings" panose="05000000000000000000" pitchFamily="2" charset="2"/>
              <a:buChar char="Ø"/>
            </a:pPr>
            <a:r>
              <a:rPr lang="en-GB" sz="1800" dirty="0" smtClean="0">
                <a:latin typeface="Georgia" panose="02040502050405020303" pitchFamily="18" charset="0"/>
              </a:rPr>
              <a:t>69</a:t>
            </a:r>
            <a:r>
              <a:rPr lang="en-GB" sz="1800" dirty="0">
                <a:latin typeface="Georgia" panose="02040502050405020303" pitchFamily="18" charset="0"/>
              </a:rPr>
              <a:t>% </a:t>
            </a:r>
            <a:r>
              <a:rPr lang="en-GB" sz="1800" dirty="0" smtClean="0">
                <a:latin typeface="Georgia" panose="02040502050405020303" pitchFamily="18" charset="0"/>
              </a:rPr>
              <a:t>“</a:t>
            </a:r>
            <a:r>
              <a:rPr lang="en-GB" sz="1800" dirty="0">
                <a:latin typeface="Georgia" panose="02040502050405020303" pitchFamily="18" charset="0"/>
              </a:rPr>
              <a:t>very unfair</a:t>
            </a:r>
            <a:r>
              <a:rPr lang="en-GB" sz="1800" dirty="0" smtClean="0">
                <a:latin typeface="Georgia" panose="02040502050405020303" pitchFamily="18" charset="0"/>
              </a:rPr>
              <a:t>”</a:t>
            </a:r>
          </a:p>
          <a:p>
            <a:pPr marL="342900" lvl="1" indent="-342900">
              <a:buFont typeface="Wingdings" panose="05000000000000000000" pitchFamily="2" charset="2"/>
              <a:buChar char="Ø"/>
            </a:pPr>
            <a:r>
              <a:rPr lang="en-GB" sz="1800" dirty="0" smtClean="0">
                <a:latin typeface="Georgia" panose="02040502050405020303" pitchFamily="18" charset="0"/>
              </a:rPr>
              <a:t>result has been confirmed </a:t>
            </a:r>
            <a:r>
              <a:rPr lang="en-GB" sz="1800" dirty="0">
                <a:latin typeface="Georgia" panose="02040502050405020303" pitchFamily="18" charset="0"/>
              </a:rPr>
              <a:t>in studies in </a:t>
            </a:r>
            <a:r>
              <a:rPr lang="en-GB" sz="1800" dirty="0" smtClean="0">
                <a:latin typeface="Georgia" panose="02040502050405020303" pitchFamily="18" charset="0"/>
              </a:rPr>
              <a:t>several countries</a:t>
            </a:r>
            <a:endParaRPr lang="nl-NL" sz="1800" dirty="0">
              <a:latin typeface="Georgia" panose="02040502050405020303" pitchFamily="18" charset="0"/>
            </a:endParaRPr>
          </a:p>
        </p:txBody>
      </p:sp>
      <p:sp>
        <p:nvSpPr>
          <p:cNvPr id="4" name="Title 1"/>
          <p:cNvSpPr txBox="1">
            <a:spLocks/>
          </p:cNvSpPr>
          <p:nvPr/>
        </p:nvSpPr>
        <p:spPr bwMode="auto">
          <a:xfrm>
            <a:off x="251520" y="1052736"/>
            <a:ext cx="8002147"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6800" rIns="0" bIns="46800" numCol="1" anchor="ctr" anchorCtr="0" compatLnSpc="1">
            <a:prstTxWarp prst="textNoShape">
              <a:avLst/>
            </a:prstTxWarp>
          </a:bodyPr>
          <a:lst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Georgia" pitchFamily="18" charset="0"/>
                <a:cs typeface="Arial" charset="0"/>
              </a:defRPr>
            </a:lvl2pPr>
            <a:lvl3pPr algn="l" rtl="0" eaLnBrk="0" fontAlgn="base" hangingPunct="0">
              <a:spcBef>
                <a:spcPct val="0"/>
              </a:spcBef>
              <a:spcAft>
                <a:spcPct val="0"/>
              </a:spcAft>
              <a:defRPr sz="2400">
                <a:solidFill>
                  <a:schemeClr val="tx1"/>
                </a:solidFill>
                <a:latin typeface="Georgia" pitchFamily="18" charset="0"/>
                <a:cs typeface="Arial" charset="0"/>
              </a:defRPr>
            </a:lvl3pPr>
            <a:lvl4pPr algn="l" rtl="0" eaLnBrk="0" fontAlgn="base" hangingPunct="0">
              <a:spcBef>
                <a:spcPct val="0"/>
              </a:spcBef>
              <a:spcAft>
                <a:spcPct val="0"/>
              </a:spcAft>
              <a:defRPr sz="2400">
                <a:solidFill>
                  <a:schemeClr val="tx1"/>
                </a:solidFill>
                <a:latin typeface="Georgia" pitchFamily="18" charset="0"/>
                <a:cs typeface="Arial" charset="0"/>
              </a:defRPr>
            </a:lvl4pPr>
            <a:lvl5pPr algn="l" rtl="0" eaLnBrk="0" fontAlgn="base" hangingPunct="0">
              <a:spcBef>
                <a:spcPct val="0"/>
              </a:spcBef>
              <a:spcAft>
                <a:spcPct val="0"/>
              </a:spcAft>
              <a:defRPr sz="2400">
                <a:solidFill>
                  <a:schemeClr val="tx1"/>
                </a:solidFill>
                <a:latin typeface="Georgia" pitchFamily="18" charset="0"/>
                <a:cs typeface="Arial" charset="0"/>
              </a:defRPr>
            </a:lvl5pPr>
            <a:lvl6pPr marL="457200" algn="l" rtl="0" fontAlgn="base">
              <a:spcBef>
                <a:spcPct val="0"/>
              </a:spcBef>
              <a:spcAft>
                <a:spcPct val="0"/>
              </a:spcAft>
              <a:defRPr sz="4200">
                <a:solidFill>
                  <a:schemeClr val="tx1"/>
                </a:solidFill>
                <a:latin typeface="Verdana" pitchFamily="34" charset="0"/>
                <a:cs typeface="Arial" charset="0"/>
              </a:defRPr>
            </a:lvl6pPr>
            <a:lvl7pPr marL="914400" algn="l" rtl="0" fontAlgn="base">
              <a:spcBef>
                <a:spcPct val="0"/>
              </a:spcBef>
              <a:spcAft>
                <a:spcPct val="0"/>
              </a:spcAft>
              <a:defRPr sz="4200">
                <a:solidFill>
                  <a:schemeClr val="tx1"/>
                </a:solidFill>
                <a:latin typeface="Verdana" pitchFamily="34" charset="0"/>
                <a:cs typeface="Arial" charset="0"/>
              </a:defRPr>
            </a:lvl7pPr>
            <a:lvl8pPr marL="1371600" algn="l" rtl="0" fontAlgn="base">
              <a:spcBef>
                <a:spcPct val="0"/>
              </a:spcBef>
              <a:spcAft>
                <a:spcPct val="0"/>
              </a:spcAft>
              <a:defRPr sz="4200">
                <a:solidFill>
                  <a:schemeClr val="tx1"/>
                </a:solidFill>
                <a:latin typeface="Verdana" pitchFamily="34" charset="0"/>
                <a:cs typeface="Arial" charset="0"/>
              </a:defRPr>
            </a:lvl8pPr>
            <a:lvl9pPr marL="1828800" algn="l" rtl="0" fontAlgn="base">
              <a:spcBef>
                <a:spcPct val="0"/>
              </a:spcBef>
              <a:spcAft>
                <a:spcPct val="0"/>
              </a:spcAft>
              <a:defRPr sz="4200">
                <a:solidFill>
                  <a:schemeClr val="tx1"/>
                </a:solidFill>
                <a:latin typeface="Verdana" pitchFamily="34" charset="0"/>
                <a:cs typeface="Arial" charset="0"/>
              </a:defRPr>
            </a:lvl9pPr>
          </a:lstStyle>
          <a:p>
            <a:pPr eaLnBrk="1" hangingPunct="1">
              <a:defRPr/>
            </a:pPr>
            <a:r>
              <a:rPr lang="en-US" altLang="nl-NL" dirty="0" smtClean="0">
                <a:solidFill>
                  <a:srgbClr val="0070C0"/>
                </a:solidFill>
                <a:latin typeface="Georgia" panose="02040502050405020303" pitchFamily="18" charset="0"/>
              </a:rPr>
              <a:t>What can we learn from behavioral economics on fairness of peak prices?</a:t>
            </a:r>
          </a:p>
        </p:txBody>
      </p:sp>
    </p:spTree>
    <p:custDataLst>
      <p:tags r:id="rId1"/>
    </p:custDataLst>
    <p:extLst>
      <p:ext uri="{BB962C8B-B14F-4D97-AF65-F5344CB8AC3E}">
        <p14:creationId xmlns:p14="http://schemas.microsoft.com/office/powerpoint/2010/main" val="4235489170"/>
      </p:ext>
    </p:extLst>
  </p:cSld>
  <p:clrMapOvr>
    <a:masterClrMapping/>
  </p:clrMapOvr>
  <mc:AlternateContent xmlns:mc="http://schemas.openxmlformats.org/markup-compatibility/2006" xmlns:p14="http://schemas.microsoft.com/office/powerpoint/2010/main">
    <mc:Choice Requires="p14">
      <p:transition spd="slow" p14:dur="2000" advTm="834"/>
    </mc:Choice>
    <mc:Fallback xmlns="">
      <p:transition spd="slow" advTm="8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 y="2132856"/>
            <a:ext cx="8961313" cy="4318000"/>
          </a:xfrm>
        </p:spPr>
        <p:txBody>
          <a:bodyPr>
            <a:normAutofit fontScale="55000" lnSpcReduction="20000"/>
          </a:bodyPr>
          <a:lstStyle/>
          <a:p>
            <a:pPr marL="0" indent="0">
              <a:buNone/>
            </a:pPr>
            <a:r>
              <a:rPr lang="en-US" sz="3600" b="1" dirty="0" smtClean="0">
                <a:solidFill>
                  <a:srgbClr val="FF0000"/>
                </a:solidFill>
                <a:latin typeface="Georgia" panose="02040502050405020303" pitchFamily="18" charset="0"/>
              </a:rPr>
              <a:t>Example 2: Travelling by train in snow storm</a:t>
            </a:r>
          </a:p>
          <a:p>
            <a:pPr marL="0" indent="0">
              <a:buNone/>
            </a:pPr>
            <a:r>
              <a:rPr lang="en-US" sz="3600" dirty="0" smtClean="0">
                <a:latin typeface="Georgia" panose="02040502050405020303" pitchFamily="18" charset="0"/>
              </a:rPr>
              <a:t>(</a:t>
            </a:r>
            <a:r>
              <a:rPr lang="en-US" sz="3600" dirty="0" err="1" smtClean="0">
                <a:latin typeface="Georgia" panose="02040502050405020303" pitchFamily="18" charset="0"/>
              </a:rPr>
              <a:t>Raux</a:t>
            </a:r>
            <a:r>
              <a:rPr lang="en-US" sz="3600" dirty="0" smtClean="0">
                <a:latin typeface="Georgia" panose="02040502050405020303" pitchFamily="18" charset="0"/>
              </a:rPr>
              <a:t> et al. 2009)</a:t>
            </a:r>
          </a:p>
          <a:p>
            <a:pPr marL="0" indent="0">
              <a:buNone/>
            </a:pPr>
            <a:endParaRPr lang="en-US" sz="2400" dirty="0" smtClean="0"/>
          </a:p>
          <a:p>
            <a:pPr marL="0" indent="0">
              <a:buNone/>
            </a:pPr>
            <a:r>
              <a:rPr lang="en-US" sz="2900" dirty="0" smtClean="0">
                <a:latin typeface="Georgia" panose="02040502050405020303" pitchFamily="18" charset="0"/>
              </a:rPr>
              <a:t>‘Three TGVs are scheduled in the evening, but because of a snow storm only one travels between Paris and Lyon. What is a fair allocation?’</a:t>
            </a:r>
          </a:p>
          <a:p>
            <a:pPr marL="250825" lvl="1" indent="0">
              <a:buNone/>
            </a:pPr>
            <a:endParaRPr lang="en-US" sz="2900" dirty="0">
              <a:latin typeface="Georgia" panose="02040502050405020303" pitchFamily="18" charset="0"/>
            </a:endParaRPr>
          </a:p>
          <a:p>
            <a:pPr marL="250825" lvl="1" indent="0">
              <a:buNone/>
            </a:pPr>
            <a:r>
              <a:rPr lang="en-US" sz="2900" dirty="0" smtClean="0">
                <a:latin typeface="Georgia" panose="02040502050405020303" pitchFamily="18" charset="0"/>
              </a:rPr>
              <a:t>a) Available </a:t>
            </a:r>
            <a:r>
              <a:rPr lang="en-US" sz="2900" dirty="0">
                <a:latin typeface="Georgia" panose="02040502050405020303" pitchFamily="18" charset="0"/>
              </a:rPr>
              <a:t>seats are given to people </a:t>
            </a:r>
            <a:r>
              <a:rPr lang="en-US" sz="2900" dirty="0" smtClean="0">
                <a:latin typeface="Georgia" panose="02040502050405020303" pitchFamily="18" charset="0"/>
              </a:rPr>
              <a:t>willing </a:t>
            </a:r>
            <a:r>
              <a:rPr lang="en-US" sz="2900" dirty="0">
                <a:latin typeface="Georgia" panose="02040502050405020303" pitchFamily="18" charset="0"/>
              </a:rPr>
              <a:t>to pay an exceptional </a:t>
            </a:r>
            <a:endParaRPr lang="en-US" sz="2900" dirty="0" smtClean="0">
              <a:latin typeface="Georgia" panose="02040502050405020303" pitchFamily="18" charset="0"/>
            </a:endParaRPr>
          </a:p>
          <a:p>
            <a:pPr marL="250825" lvl="1" indent="0">
              <a:buNone/>
            </a:pPr>
            <a:r>
              <a:rPr lang="en-US" sz="2900" dirty="0" smtClean="0">
                <a:latin typeface="Georgia" panose="02040502050405020303" pitchFamily="18" charset="0"/>
              </a:rPr>
              <a:t>    supplement </a:t>
            </a:r>
            <a:r>
              <a:rPr lang="en-US" sz="2900" dirty="0">
                <a:latin typeface="Georgia" panose="02040502050405020303" pitchFamily="18" charset="0"/>
              </a:rPr>
              <a:t>of 30 </a:t>
            </a:r>
            <a:r>
              <a:rPr lang="en-US" sz="2900" dirty="0" smtClean="0">
                <a:latin typeface="Georgia" panose="02040502050405020303" pitchFamily="18" charset="0"/>
              </a:rPr>
              <a:t>Euros (</a:t>
            </a:r>
            <a:r>
              <a:rPr lang="en-US" sz="2900" dirty="0" smtClean="0">
                <a:solidFill>
                  <a:srgbClr val="0070C0"/>
                </a:solidFill>
                <a:latin typeface="Georgia" panose="02040502050405020303" pitchFamily="18" charset="0"/>
              </a:rPr>
              <a:t>peak pricing</a:t>
            </a:r>
            <a:r>
              <a:rPr lang="en-US" sz="2900" dirty="0" smtClean="0">
                <a:latin typeface="Georgia" panose="02040502050405020303" pitchFamily="18" charset="0"/>
              </a:rPr>
              <a:t>)</a:t>
            </a:r>
          </a:p>
          <a:p>
            <a:pPr marL="501650" lvl="2" indent="0">
              <a:buNone/>
            </a:pPr>
            <a:r>
              <a:rPr lang="en-US" sz="2900" dirty="0" smtClean="0">
                <a:solidFill>
                  <a:srgbClr val="FF0000"/>
                </a:solidFill>
                <a:latin typeface="Georgia" panose="02040502050405020303" pitchFamily="18" charset="0"/>
              </a:rPr>
              <a:t>Fair?: 10% </a:t>
            </a:r>
          </a:p>
          <a:p>
            <a:pPr lvl="2"/>
            <a:endParaRPr lang="en-US" sz="2900" dirty="0" smtClean="0">
              <a:latin typeface="Georgia" panose="02040502050405020303" pitchFamily="18" charset="0"/>
            </a:endParaRPr>
          </a:p>
          <a:p>
            <a:pPr marL="250825" lvl="1" indent="0">
              <a:buNone/>
            </a:pPr>
            <a:r>
              <a:rPr lang="en-US" sz="2900" dirty="0" smtClean="0">
                <a:latin typeface="Georgia" panose="02040502050405020303" pitchFamily="18" charset="0"/>
              </a:rPr>
              <a:t>b) Passengers are </a:t>
            </a:r>
            <a:r>
              <a:rPr lang="en-US" sz="2900" dirty="0">
                <a:latin typeface="Georgia" panose="02040502050405020303" pitchFamily="18" charset="0"/>
              </a:rPr>
              <a:t>allowed to board the </a:t>
            </a:r>
            <a:r>
              <a:rPr lang="en-US" sz="2900" dirty="0" smtClean="0">
                <a:latin typeface="Georgia" panose="02040502050405020303" pitchFamily="18" charset="0"/>
              </a:rPr>
              <a:t>train </a:t>
            </a:r>
            <a:r>
              <a:rPr lang="en-US" sz="2900" dirty="0">
                <a:latin typeface="Georgia" panose="02040502050405020303" pitchFamily="18" charset="0"/>
              </a:rPr>
              <a:t>until all </a:t>
            </a:r>
            <a:r>
              <a:rPr lang="en-US" sz="2900" dirty="0" smtClean="0">
                <a:latin typeface="Georgia" panose="02040502050405020303" pitchFamily="18" charset="0"/>
              </a:rPr>
              <a:t>seats are taken   </a:t>
            </a:r>
          </a:p>
          <a:p>
            <a:pPr marL="250825" lvl="1" indent="0">
              <a:buNone/>
            </a:pPr>
            <a:r>
              <a:rPr lang="en-US" sz="2900" dirty="0">
                <a:latin typeface="Georgia" panose="02040502050405020303" pitchFamily="18" charset="0"/>
              </a:rPr>
              <a:t> </a:t>
            </a:r>
            <a:r>
              <a:rPr lang="en-US" sz="2900" dirty="0" smtClean="0">
                <a:latin typeface="Georgia" panose="02040502050405020303" pitchFamily="18" charset="0"/>
              </a:rPr>
              <a:t>   (</a:t>
            </a:r>
            <a:r>
              <a:rPr lang="en-US" sz="2900" dirty="0" smtClean="0">
                <a:solidFill>
                  <a:srgbClr val="0070C0"/>
                </a:solidFill>
                <a:latin typeface="Georgia" panose="02040502050405020303" pitchFamily="18" charset="0"/>
              </a:rPr>
              <a:t>queuing; first-comes, first-served</a:t>
            </a:r>
            <a:r>
              <a:rPr lang="en-US" sz="2900" dirty="0" smtClean="0">
                <a:latin typeface="Georgia" panose="02040502050405020303" pitchFamily="18" charset="0"/>
              </a:rPr>
              <a:t>)</a:t>
            </a:r>
          </a:p>
          <a:p>
            <a:pPr marL="501650" lvl="2" indent="0">
              <a:buNone/>
            </a:pPr>
            <a:r>
              <a:rPr lang="en-US" sz="2900" dirty="0" smtClean="0">
                <a:solidFill>
                  <a:srgbClr val="FF0000"/>
                </a:solidFill>
                <a:latin typeface="Georgia" panose="02040502050405020303" pitchFamily="18" charset="0"/>
              </a:rPr>
              <a:t>Fair?: 37%</a:t>
            </a:r>
          </a:p>
          <a:p>
            <a:pPr lvl="2"/>
            <a:endParaRPr lang="en-US" sz="2900" dirty="0" smtClean="0">
              <a:latin typeface="Georgia" panose="02040502050405020303" pitchFamily="18" charset="0"/>
            </a:endParaRPr>
          </a:p>
          <a:p>
            <a:pPr marL="250825" lvl="1" indent="0">
              <a:buNone/>
            </a:pPr>
            <a:r>
              <a:rPr lang="en-US" sz="2900" dirty="0" smtClean="0">
                <a:latin typeface="Georgia" panose="02040502050405020303" pitchFamily="18" charset="0"/>
              </a:rPr>
              <a:t>c) Priority is </a:t>
            </a:r>
            <a:r>
              <a:rPr lang="en-US" sz="2900" dirty="0">
                <a:latin typeface="Georgia" panose="02040502050405020303" pitchFamily="18" charset="0"/>
              </a:rPr>
              <a:t>given to elderly </a:t>
            </a:r>
            <a:r>
              <a:rPr lang="en-US" sz="2900" dirty="0" smtClean="0">
                <a:latin typeface="Georgia" panose="02040502050405020303" pitchFamily="18" charset="0"/>
              </a:rPr>
              <a:t>persons</a:t>
            </a:r>
            <a:r>
              <a:rPr lang="en-US" sz="2900" dirty="0">
                <a:latin typeface="Georgia" panose="02040502050405020303" pitchFamily="18" charset="0"/>
              </a:rPr>
              <a:t>, pregnant women and people </a:t>
            </a:r>
            <a:r>
              <a:rPr lang="en-US" sz="2900" dirty="0" smtClean="0">
                <a:latin typeface="Georgia" panose="02040502050405020303" pitchFamily="18" charset="0"/>
              </a:rPr>
              <a:t>with </a:t>
            </a:r>
          </a:p>
          <a:p>
            <a:pPr marL="250825" lvl="1" indent="0">
              <a:buNone/>
            </a:pPr>
            <a:r>
              <a:rPr lang="en-US" sz="2900" dirty="0">
                <a:latin typeface="Georgia" panose="02040502050405020303" pitchFamily="18" charset="0"/>
              </a:rPr>
              <a:t> </a:t>
            </a:r>
            <a:r>
              <a:rPr lang="en-US" sz="2900" dirty="0" smtClean="0">
                <a:latin typeface="Georgia" panose="02040502050405020303" pitchFamily="18" charset="0"/>
              </a:rPr>
              <a:t>  young children (</a:t>
            </a:r>
            <a:r>
              <a:rPr lang="en-US" sz="2900" dirty="0" smtClean="0">
                <a:solidFill>
                  <a:srgbClr val="0070C0"/>
                </a:solidFill>
                <a:latin typeface="Georgia" panose="02040502050405020303" pitchFamily="18" charset="0"/>
              </a:rPr>
              <a:t>moral rule</a:t>
            </a:r>
            <a:r>
              <a:rPr lang="en-US" sz="2900" dirty="0" smtClean="0">
                <a:latin typeface="Georgia" panose="02040502050405020303" pitchFamily="18" charset="0"/>
              </a:rPr>
              <a:t>)</a:t>
            </a:r>
          </a:p>
          <a:p>
            <a:pPr marL="501650" lvl="2" indent="0">
              <a:buNone/>
            </a:pPr>
            <a:r>
              <a:rPr lang="en-US" sz="2900" dirty="0" smtClean="0">
                <a:solidFill>
                  <a:srgbClr val="FF0000"/>
                </a:solidFill>
                <a:latin typeface="Georgia" panose="02040502050405020303" pitchFamily="18" charset="0"/>
              </a:rPr>
              <a:t>Fair?: 90%</a:t>
            </a:r>
          </a:p>
          <a:p>
            <a:endParaRPr lang="nl-BE" dirty="0"/>
          </a:p>
        </p:txBody>
      </p:sp>
      <p:sp>
        <p:nvSpPr>
          <p:cNvPr id="4" name="Title 1"/>
          <p:cNvSpPr txBox="1">
            <a:spLocks/>
          </p:cNvSpPr>
          <p:nvPr/>
        </p:nvSpPr>
        <p:spPr bwMode="auto">
          <a:xfrm>
            <a:off x="251520" y="1052736"/>
            <a:ext cx="8002147"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6800" rIns="0" bIns="46800" numCol="1" anchor="ctr" anchorCtr="0" compatLnSpc="1">
            <a:prstTxWarp prst="textNoShape">
              <a:avLst/>
            </a:prstTxWarp>
          </a:bodyPr>
          <a:lst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Georgia" pitchFamily="18" charset="0"/>
                <a:cs typeface="Arial" charset="0"/>
              </a:defRPr>
            </a:lvl2pPr>
            <a:lvl3pPr algn="l" rtl="0" eaLnBrk="0" fontAlgn="base" hangingPunct="0">
              <a:spcBef>
                <a:spcPct val="0"/>
              </a:spcBef>
              <a:spcAft>
                <a:spcPct val="0"/>
              </a:spcAft>
              <a:defRPr sz="2400">
                <a:solidFill>
                  <a:schemeClr val="tx1"/>
                </a:solidFill>
                <a:latin typeface="Georgia" pitchFamily="18" charset="0"/>
                <a:cs typeface="Arial" charset="0"/>
              </a:defRPr>
            </a:lvl3pPr>
            <a:lvl4pPr algn="l" rtl="0" eaLnBrk="0" fontAlgn="base" hangingPunct="0">
              <a:spcBef>
                <a:spcPct val="0"/>
              </a:spcBef>
              <a:spcAft>
                <a:spcPct val="0"/>
              </a:spcAft>
              <a:defRPr sz="2400">
                <a:solidFill>
                  <a:schemeClr val="tx1"/>
                </a:solidFill>
                <a:latin typeface="Georgia" pitchFamily="18" charset="0"/>
                <a:cs typeface="Arial" charset="0"/>
              </a:defRPr>
            </a:lvl4pPr>
            <a:lvl5pPr algn="l" rtl="0" eaLnBrk="0" fontAlgn="base" hangingPunct="0">
              <a:spcBef>
                <a:spcPct val="0"/>
              </a:spcBef>
              <a:spcAft>
                <a:spcPct val="0"/>
              </a:spcAft>
              <a:defRPr sz="2400">
                <a:solidFill>
                  <a:schemeClr val="tx1"/>
                </a:solidFill>
                <a:latin typeface="Georgia" pitchFamily="18" charset="0"/>
                <a:cs typeface="Arial" charset="0"/>
              </a:defRPr>
            </a:lvl5pPr>
            <a:lvl6pPr marL="457200" algn="l" rtl="0" fontAlgn="base">
              <a:spcBef>
                <a:spcPct val="0"/>
              </a:spcBef>
              <a:spcAft>
                <a:spcPct val="0"/>
              </a:spcAft>
              <a:defRPr sz="4200">
                <a:solidFill>
                  <a:schemeClr val="tx1"/>
                </a:solidFill>
                <a:latin typeface="Verdana" pitchFamily="34" charset="0"/>
                <a:cs typeface="Arial" charset="0"/>
              </a:defRPr>
            </a:lvl6pPr>
            <a:lvl7pPr marL="914400" algn="l" rtl="0" fontAlgn="base">
              <a:spcBef>
                <a:spcPct val="0"/>
              </a:spcBef>
              <a:spcAft>
                <a:spcPct val="0"/>
              </a:spcAft>
              <a:defRPr sz="4200">
                <a:solidFill>
                  <a:schemeClr val="tx1"/>
                </a:solidFill>
                <a:latin typeface="Verdana" pitchFamily="34" charset="0"/>
                <a:cs typeface="Arial" charset="0"/>
              </a:defRPr>
            </a:lvl7pPr>
            <a:lvl8pPr marL="1371600" algn="l" rtl="0" fontAlgn="base">
              <a:spcBef>
                <a:spcPct val="0"/>
              </a:spcBef>
              <a:spcAft>
                <a:spcPct val="0"/>
              </a:spcAft>
              <a:defRPr sz="4200">
                <a:solidFill>
                  <a:schemeClr val="tx1"/>
                </a:solidFill>
                <a:latin typeface="Verdana" pitchFamily="34" charset="0"/>
                <a:cs typeface="Arial" charset="0"/>
              </a:defRPr>
            </a:lvl8pPr>
            <a:lvl9pPr marL="1828800" algn="l" rtl="0" fontAlgn="base">
              <a:spcBef>
                <a:spcPct val="0"/>
              </a:spcBef>
              <a:spcAft>
                <a:spcPct val="0"/>
              </a:spcAft>
              <a:defRPr sz="4200">
                <a:solidFill>
                  <a:schemeClr val="tx1"/>
                </a:solidFill>
                <a:latin typeface="Verdana" pitchFamily="34" charset="0"/>
                <a:cs typeface="Arial" charset="0"/>
              </a:defRPr>
            </a:lvl9pPr>
          </a:lstStyle>
          <a:p>
            <a:pPr eaLnBrk="1" hangingPunct="1">
              <a:defRPr/>
            </a:pPr>
            <a:r>
              <a:rPr lang="en-US" altLang="nl-NL" dirty="0" smtClean="0">
                <a:solidFill>
                  <a:srgbClr val="0070C0"/>
                </a:solidFill>
                <a:latin typeface="Georgia" panose="02040502050405020303" pitchFamily="18" charset="0"/>
              </a:rPr>
              <a:t>What can we learn from behavioral economics on fairness of peak prices?</a:t>
            </a:r>
          </a:p>
        </p:txBody>
      </p:sp>
    </p:spTree>
    <p:custDataLst>
      <p:tags r:id="rId1"/>
    </p:custDataLst>
    <p:extLst>
      <p:ext uri="{BB962C8B-B14F-4D97-AF65-F5344CB8AC3E}">
        <p14:creationId xmlns:p14="http://schemas.microsoft.com/office/powerpoint/2010/main" val="3485933292"/>
      </p:ext>
    </p:extLst>
  </p:cSld>
  <p:clrMapOvr>
    <a:masterClrMapping/>
  </p:clrMapOvr>
  <mc:AlternateContent xmlns:mc="http://schemas.openxmlformats.org/markup-compatibility/2006" xmlns:p14="http://schemas.microsoft.com/office/powerpoint/2010/main">
    <mc:Choice Requires="p14">
      <p:transition spd="slow" p14:dur="2000" advTm="1179"/>
    </mc:Choice>
    <mc:Fallback xmlns="">
      <p:transition spd="slow" advTm="117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anim calcmode="lin" valueType="num">
                                      <p:cBhvr additive="base">
                                        <p:cTn id="1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5" end="15"/>
                                            </p:txEl>
                                          </p:spTgt>
                                        </p:tgtEl>
                                        <p:attrNameLst>
                                          <p:attrName>style.visibility</p:attrName>
                                        </p:attrNameLst>
                                      </p:cBhvr>
                                      <p:to>
                                        <p:strVal val="visible"/>
                                      </p:to>
                                    </p:set>
                                    <p:anim calcmode="lin" valueType="num">
                                      <p:cBhvr additive="base">
                                        <p:cTn id="1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3" y="908720"/>
            <a:ext cx="9140825" cy="720080"/>
          </a:xfrm>
        </p:spPr>
        <p:txBody>
          <a:bodyPr>
            <a:normAutofit/>
          </a:bodyPr>
          <a:lstStyle/>
          <a:p>
            <a:r>
              <a:rPr lang="nl-BE" sz="2400" dirty="0" err="1" smtClean="0">
                <a:solidFill>
                  <a:srgbClr val="0070C0"/>
                </a:solidFill>
                <a:latin typeface="Georgia" panose="02040502050405020303" pitchFamily="18" charset="0"/>
              </a:rPr>
              <a:t>Lessons</a:t>
            </a:r>
            <a:r>
              <a:rPr lang="nl-BE" sz="2400" dirty="0" smtClean="0">
                <a:solidFill>
                  <a:srgbClr val="0070C0"/>
                </a:solidFill>
                <a:latin typeface="Georgia" panose="02040502050405020303" pitchFamily="18" charset="0"/>
              </a:rPr>
              <a:t> </a:t>
            </a:r>
            <a:r>
              <a:rPr lang="nl-BE" sz="2400" dirty="0" err="1" smtClean="0">
                <a:solidFill>
                  <a:srgbClr val="0070C0"/>
                </a:solidFill>
                <a:latin typeface="Georgia" panose="02040502050405020303" pitchFamily="18" charset="0"/>
              </a:rPr>
              <a:t>from</a:t>
            </a:r>
            <a:r>
              <a:rPr lang="nl-BE" sz="2400" dirty="0" smtClean="0">
                <a:solidFill>
                  <a:srgbClr val="0070C0"/>
                </a:solidFill>
                <a:latin typeface="Georgia" panose="02040502050405020303" pitchFamily="18" charset="0"/>
              </a:rPr>
              <a:t> </a:t>
            </a:r>
            <a:r>
              <a:rPr lang="nl-BE" sz="2400" dirty="0" err="1" smtClean="0">
                <a:solidFill>
                  <a:srgbClr val="0070C0"/>
                </a:solidFill>
                <a:latin typeface="Georgia" panose="02040502050405020303" pitchFamily="18" charset="0"/>
              </a:rPr>
              <a:t>behavioural</a:t>
            </a:r>
            <a:r>
              <a:rPr lang="nl-BE" sz="2400" dirty="0" smtClean="0">
                <a:solidFill>
                  <a:srgbClr val="0070C0"/>
                </a:solidFill>
                <a:latin typeface="Georgia" panose="02040502050405020303" pitchFamily="18" charset="0"/>
              </a:rPr>
              <a:t> </a:t>
            </a:r>
            <a:r>
              <a:rPr lang="nl-BE" sz="2400" dirty="0" err="1" smtClean="0">
                <a:solidFill>
                  <a:srgbClr val="0070C0"/>
                </a:solidFill>
                <a:latin typeface="Georgia" panose="02040502050405020303" pitchFamily="18" charset="0"/>
              </a:rPr>
              <a:t>economics</a:t>
            </a:r>
            <a:endParaRPr lang="nl-BE" sz="2400" dirty="0">
              <a:solidFill>
                <a:srgbClr val="0070C0"/>
              </a:solidFill>
              <a:latin typeface="Georgia" panose="02040502050405020303" pitchFamily="18" charset="0"/>
            </a:endParaRPr>
          </a:p>
        </p:txBody>
      </p:sp>
      <p:sp>
        <p:nvSpPr>
          <p:cNvPr id="3" name="Content Placeholder 2"/>
          <p:cNvSpPr>
            <a:spLocks noGrp="1"/>
          </p:cNvSpPr>
          <p:nvPr>
            <p:ph idx="1"/>
          </p:nvPr>
        </p:nvSpPr>
        <p:spPr>
          <a:xfrm>
            <a:off x="-108520" y="1628800"/>
            <a:ext cx="9465369" cy="4702334"/>
          </a:xfrm>
        </p:spPr>
        <p:txBody>
          <a:bodyPr>
            <a:normAutofit lnSpcReduction="10000"/>
          </a:bodyPr>
          <a:lstStyle/>
          <a:p>
            <a:pPr marL="0" indent="0">
              <a:buNone/>
            </a:pPr>
            <a:r>
              <a:rPr lang="en-US" sz="2000" dirty="0" smtClean="0">
                <a:solidFill>
                  <a:srgbClr val="FF0000"/>
                </a:solidFill>
                <a:latin typeface="Georgia" panose="02040502050405020303" pitchFamily="18" charset="0"/>
              </a:rPr>
              <a:t>Why is peak pricing seen as unfair?</a:t>
            </a:r>
          </a:p>
          <a:p>
            <a:pPr marL="0" indent="0">
              <a:buNone/>
            </a:pPr>
            <a:endParaRPr lang="nl-BE" dirty="0" smtClean="0"/>
          </a:p>
          <a:p>
            <a:pPr marL="0" indent="0">
              <a:buNone/>
            </a:pPr>
            <a:r>
              <a:rPr lang="en-US" sz="1800" b="1" dirty="0" smtClean="0">
                <a:latin typeface="Georgia" panose="02040502050405020303" pitchFamily="18" charset="0"/>
              </a:rPr>
              <a:t>Not cost-based</a:t>
            </a:r>
          </a:p>
          <a:p>
            <a:pPr lvl="1"/>
            <a:r>
              <a:rPr lang="en-US" sz="1700" dirty="0" smtClean="0">
                <a:latin typeface="Georgia" panose="02040502050405020303" pitchFamily="18" charset="0"/>
              </a:rPr>
              <a:t>if one is (not) confronted with higher costs, the producer does (not) </a:t>
            </a:r>
            <a:r>
              <a:rPr lang="en-US" sz="1700" i="1" dirty="0" smtClean="0">
                <a:latin typeface="Georgia" panose="02040502050405020303" pitchFamily="18" charset="0"/>
              </a:rPr>
              <a:t>deserve</a:t>
            </a:r>
            <a:r>
              <a:rPr lang="en-US" sz="1700" dirty="0" smtClean="0">
                <a:latin typeface="Georgia" panose="02040502050405020303" pitchFamily="18" charset="0"/>
              </a:rPr>
              <a:t> a higher price</a:t>
            </a:r>
          </a:p>
          <a:p>
            <a:pPr lvl="1"/>
            <a:endParaRPr lang="en-US" sz="2100" dirty="0" smtClean="0">
              <a:latin typeface="Georgia" panose="02040502050405020303" pitchFamily="18" charset="0"/>
            </a:endParaRPr>
          </a:p>
          <a:p>
            <a:pPr marL="0" indent="0">
              <a:buNone/>
            </a:pPr>
            <a:r>
              <a:rPr lang="en-US" sz="1800" b="1" dirty="0" smtClean="0">
                <a:latin typeface="Georgia" panose="02040502050405020303" pitchFamily="18" charset="0"/>
              </a:rPr>
              <a:t>Market exploitation</a:t>
            </a:r>
          </a:p>
          <a:p>
            <a:pPr lvl="1"/>
            <a:r>
              <a:rPr lang="en-US" sz="1700" dirty="0" smtClean="0">
                <a:latin typeface="Georgia" panose="02040502050405020303" pitchFamily="18" charset="0"/>
              </a:rPr>
              <a:t>excess demand, people’s price elasticity and higher ability to pay </a:t>
            </a:r>
          </a:p>
          <a:p>
            <a:pPr marL="250825" lvl="1" indent="0">
              <a:buNone/>
            </a:pPr>
            <a:r>
              <a:rPr lang="en-US" sz="1700" dirty="0">
                <a:latin typeface="Georgia" panose="02040502050405020303" pitchFamily="18" charset="0"/>
              </a:rPr>
              <a:t> </a:t>
            </a:r>
            <a:r>
              <a:rPr lang="en-US" sz="1700" dirty="0" smtClean="0">
                <a:latin typeface="Georgia" panose="02040502050405020303" pitchFamily="18" charset="0"/>
              </a:rPr>
              <a:t>   are not seen as a good reason for </a:t>
            </a:r>
            <a:r>
              <a:rPr lang="en-US" sz="1700" i="1" dirty="0" smtClean="0">
                <a:latin typeface="Georgia" panose="02040502050405020303" pitchFamily="18" charset="0"/>
              </a:rPr>
              <a:t>deserving</a:t>
            </a:r>
            <a:r>
              <a:rPr lang="en-US" sz="1700" dirty="0" smtClean="0">
                <a:latin typeface="Georgia" panose="02040502050405020303" pitchFamily="18" charset="0"/>
              </a:rPr>
              <a:t> more profit</a:t>
            </a:r>
          </a:p>
          <a:p>
            <a:pPr marL="250825" lvl="1" indent="0">
              <a:buNone/>
            </a:pPr>
            <a:endParaRPr lang="en-US" sz="1700" dirty="0" smtClean="0">
              <a:latin typeface="Georgia" panose="02040502050405020303" pitchFamily="18" charset="0"/>
            </a:endParaRPr>
          </a:p>
          <a:p>
            <a:pPr lvl="1"/>
            <a:r>
              <a:rPr lang="en-US" sz="1700" dirty="0" smtClean="0">
                <a:latin typeface="Georgia" panose="02040502050405020303" pitchFamily="18" charset="0"/>
              </a:rPr>
              <a:t>excess demand, low price elasticity and low ability to pay (part of WTP) </a:t>
            </a:r>
          </a:p>
          <a:p>
            <a:pPr marL="250825" lvl="1" indent="0">
              <a:buNone/>
            </a:pPr>
            <a:r>
              <a:rPr lang="en-US" sz="1700" dirty="0">
                <a:latin typeface="Georgia" panose="02040502050405020303" pitchFamily="18" charset="0"/>
              </a:rPr>
              <a:t> </a:t>
            </a:r>
            <a:r>
              <a:rPr lang="en-US" sz="1700" dirty="0" smtClean="0">
                <a:latin typeface="Georgia" panose="02040502050405020303" pitchFamily="18" charset="0"/>
              </a:rPr>
              <a:t>    might be indicators of needs (dependency)</a:t>
            </a:r>
          </a:p>
          <a:p>
            <a:pPr lvl="1"/>
            <a:endParaRPr lang="en-US" sz="1700" dirty="0" smtClean="0">
              <a:latin typeface="Georgia" panose="02040502050405020303" pitchFamily="18" charset="0"/>
            </a:endParaRPr>
          </a:p>
          <a:p>
            <a:pPr marL="0" indent="0">
              <a:buNone/>
            </a:pPr>
            <a:r>
              <a:rPr lang="en-US" sz="1800" b="1" dirty="0" smtClean="0">
                <a:latin typeface="Georgia" panose="02040502050405020303" pitchFamily="18" charset="0"/>
              </a:rPr>
              <a:t>Unpredictable</a:t>
            </a:r>
          </a:p>
          <a:p>
            <a:pPr lvl="1"/>
            <a:r>
              <a:rPr lang="en-US" sz="1600" dirty="0" smtClean="0">
                <a:latin typeface="Georgia" panose="02040502050405020303" pitchFamily="18" charset="0"/>
              </a:rPr>
              <a:t>unpredictable events allow for little alternatives (dependency)</a:t>
            </a:r>
            <a:endParaRPr lang="en-US" sz="1600" dirty="0">
              <a:latin typeface="Georgia" panose="02040502050405020303" pitchFamily="18" charset="0"/>
            </a:endParaRPr>
          </a:p>
        </p:txBody>
      </p:sp>
    </p:spTree>
    <p:custDataLst>
      <p:tags r:id="rId1"/>
    </p:custDataLst>
    <p:extLst>
      <p:ext uri="{BB962C8B-B14F-4D97-AF65-F5344CB8AC3E}">
        <p14:creationId xmlns:p14="http://schemas.microsoft.com/office/powerpoint/2010/main" val="1469756188"/>
      </p:ext>
    </p:extLst>
  </p:cSld>
  <p:clrMapOvr>
    <a:masterClrMapping/>
  </p:clrMapOvr>
  <mc:AlternateContent xmlns:mc="http://schemas.openxmlformats.org/markup-compatibility/2006" xmlns:p14="http://schemas.microsoft.com/office/powerpoint/2010/main">
    <mc:Choice Requires="p14">
      <p:transition spd="slow" p14:dur="2000" advTm="1521"/>
    </mc:Choice>
    <mc:Fallback xmlns="">
      <p:transition spd="slow" advTm="152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 calcmode="lin" valueType="num">
                                      <p:cBhvr additive="base">
                                        <p:cTn id="3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 calcmode="lin" valueType="num">
                                      <p:cBhvr additive="base">
                                        <p:cTn id="4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0"/>
          </p:nvPr>
        </p:nvSpPr>
        <p:spPr/>
        <p:txBody>
          <a:bodyPr/>
          <a:lstStyle/>
          <a:p>
            <a:pPr>
              <a:defRPr/>
            </a:pPr>
            <a:fld id="{BE100D0F-D068-4297-A1F9-96347AA3D75E}" type="slidenum">
              <a:rPr lang="en-GB" smtClean="0"/>
              <a:pPr>
                <a:defRPr/>
              </a:pPr>
              <a:t>14</a:t>
            </a:fld>
            <a:endParaRPr lang="en-GB" dirty="0"/>
          </a:p>
        </p:txBody>
      </p:sp>
      <p:graphicFrame>
        <p:nvGraphicFramePr>
          <p:cNvPr id="2" name="Tabel 1"/>
          <p:cNvGraphicFramePr>
            <a:graphicFrameLocks noGrp="1"/>
          </p:cNvGraphicFramePr>
          <p:nvPr>
            <p:extLst>
              <p:ext uri="{D42A27DB-BD31-4B8C-83A1-F6EECF244321}">
                <p14:modId xmlns:p14="http://schemas.microsoft.com/office/powerpoint/2010/main" val="366907755"/>
              </p:ext>
            </p:extLst>
          </p:nvPr>
        </p:nvGraphicFramePr>
        <p:xfrm>
          <a:off x="611560" y="1844824"/>
          <a:ext cx="8136904" cy="4631433"/>
        </p:xfrm>
        <a:graphic>
          <a:graphicData uri="http://schemas.openxmlformats.org/drawingml/2006/table">
            <a:tbl>
              <a:tblPr firstRow="1" firstCol="1" bandRow="1">
                <a:tableStyleId>{5C22544A-7EE6-4342-B048-85BDC9FD1C3A}</a:tableStyleId>
              </a:tblPr>
              <a:tblGrid>
                <a:gridCol w="2575392"/>
                <a:gridCol w="2899299"/>
                <a:gridCol w="2662213"/>
              </a:tblGrid>
              <a:tr h="731279">
                <a:tc>
                  <a:txBody>
                    <a:bodyPr/>
                    <a:lstStyle/>
                    <a:p>
                      <a:pPr marL="0" marR="0" algn="ctr">
                        <a:lnSpc>
                          <a:spcPct val="150000"/>
                        </a:lnSpc>
                        <a:spcBef>
                          <a:spcPts val="0"/>
                        </a:spcBef>
                        <a:spcAft>
                          <a:spcPts val="0"/>
                        </a:spcAft>
                      </a:pPr>
                      <a:r>
                        <a:rPr lang="en-GB" sz="1000" dirty="0" smtClean="0">
                          <a:effectLst/>
                        </a:rPr>
                        <a:t>REASON</a:t>
                      </a:r>
                      <a:endParaRPr lang="en-GB" sz="1100" dirty="0">
                        <a:effectLst/>
                      </a:endParaRPr>
                    </a:p>
                    <a:p>
                      <a:pPr marL="0" marR="0" algn="ctr">
                        <a:lnSpc>
                          <a:spcPct val="150000"/>
                        </a:lnSpc>
                        <a:spcBef>
                          <a:spcPts val="0"/>
                        </a:spcBef>
                        <a:spcAft>
                          <a:spcPts val="0"/>
                        </a:spcAft>
                      </a:pPr>
                      <a:r>
                        <a:rPr lang="en-GB" sz="1000" dirty="0">
                          <a:effectLst/>
                        </a:rPr>
                        <a:t>Peak pricing is perceived as unfair if it is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79" marR="68179" marT="0" marB="0"/>
                </a:tc>
                <a:tc>
                  <a:txBody>
                    <a:bodyPr/>
                    <a:lstStyle/>
                    <a:p>
                      <a:pPr marL="0" marR="0" algn="ctr">
                        <a:lnSpc>
                          <a:spcPct val="150000"/>
                        </a:lnSpc>
                        <a:spcBef>
                          <a:spcPts val="0"/>
                        </a:spcBef>
                        <a:spcAft>
                          <a:spcPts val="0"/>
                        </a:spcAft>
                      </a:pPr>
                      <a:r>
                        <a:rPr lang="en-GB" sz="1000" dirty="0" smtClean="0">
                          <a:effectLst/>
                        </a:rPr>
                        <a:t>INTERPRETATION</a:t>
                      </a:r>
                      <a:endParaRPr lang="en-GB" sz="1100" dirty="0">
                        <a:effectLst/>
                      </a:endParaRPr>
                    </a:p>
                    <a:p>
                      <a:pPr marL="0" marR="0" algn="ctr">
                        <a:lnSpc>
                          <a:spcPct val="150000"/>
                        </a:lnSpc>
                        <a:spcBef>
                          <a:spcPts val="0"/>
                        </a:spcBef>
                        <a:spcAft>
                          <a:spcPts val="0"/>
                        </a:spcAft>
                      </a:pPr>
                      <a:r>
                        <a:rPr lang="en-GB" sz="1000" dirty="0">
                          <a:effectLst/>
                        </a:rPr>
                        <a:t>The  explanation that people see peak pricing as unfair is that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79" marR="68179" marT="0" marB="0"/>
                </a:tc>
                <a:tc>
                  <a:txBody>
                    <a:bodyPr/>
                    <a:lstStyle/>
                    <a:p>
                      <a:pPr marL="0" marR="0" algn="ctr">
                        <a:lnSpc>
                          <a:spcPct val="150000"/>
                        </a:lnSpc>
                        <a:spcBef>
                          <a:spcPts val="0"/>
                        </a:spcBef>
                        <a:spcAft>
                          <a:spcPts val="0"/>
                        </a:spcAft>
                      </a:pPr>
                      <a:r>
                        <a:rPr lang="en-GB" sz="1000" dirty="0" smtClean="0">
                          <a:effectLst/>
                        </a:rPr>
                        <a:t>MEDIATION</a:t>
                      </a:r>
                      <a:endParaRPr lang="en-GB" sz="1100" dirty="0">
                        <a:effectLst/>
                      </a:endParaRPr>
                    </a:p>
                    <a:p>
                      <a:pPr marL="0" marR="0" algn="ctr">
                        <a:lnSpc>
                          <a:spcPct val="150000"/>
                        </a:lnSpc>
                        <a:spcBef>
                          <a:spcPts val="0"/>
                        </a:spcBef>
                        <a:spcAft>
                          <a:spcPts val="0"/>
                        </a:spcAft>
                      </a:pPr>
                      <a:r>
                        <a:rPr lang="en-GB" sz="1000" dirty="0">
                          <a:effectLst/>
                        </a:rPr>
                        <a:t>Possible ways of moderating</a:t>
                      </a:r>
                      <a:endParaRPr lang="en-GB" sz="1100" dirty="0">
                        <a:effectLst/>
                      </a:endParaRPr>
                    </a:p>
                    <a:p>
                      <a:pPr marL="0" marR="0" algn="ctr">
                        <a:lnSpc>
                          <a:spcPct val="150000"/>
                        </a:lnSpc>
                        <a:spcBef>
                          <a:spcPts val="0"/>
                        </a:spcBef>
                        <a:spcAft>
                          <a:spcPts val="0"/>
                        </a:spcAft>
                      </a:pPr>
                      <a:r>
                        <a:rPr lang="en-GB" sz="1000" dirty="0">
                          <a:effectLst/>
                        </a:rPr>
                        <a:t>unfairness perception: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79" marR="68179" marT="0" marB="0"/>
                </a:tc>
              </a:tr>
              <a:tr h="731279">
                <a:tc>
                  <a:txBody>
                    <a:bodyPr/>
                    <a:lstStyle/>
                    <a:p>
                      <a:pPr marL="0" marR="0">
                        <a:lnSpc>
                          <a:spcPct val="150000"/>
                        </a:lnSpc>
                        <a:spcBef>
                          <a:spcPts val="0"/>
                        </a:spcBef>
                        <a:spcAft>
                          <a:spcPts val="0"/>
                        </a:spcAft>
                      </a:pPr>
                      <a:r>
                        <a:rPr lang="en-GB" sz="1000">
                          <a:effectLst/>
                        </a:rPr>
                        <a:t>not cost-based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179" marR="68179" marT="0" marB="0"/>
                </a:tc>
                <a:tc>
                  <a:txBody>
                    <a:bodyPr/>
                    <a:lstStyle/>
                    <a:p>
                      <a:pPr marL="0" marR="0">
                        <a:lnSpc>
                          <a:spcPct val="150000"/>
                        </a:lnSpc>
                        <a:spcBef>
                          <a:spcPts val="0"/>
                        </a:spcBef>
                        <a:spcAft>
                          <a:spcPts val="0"/>
                        </a:spcAft>
                      </a:pPr>
                      <a:r>
                        <a:rPr lang="en-GB" sz="1000">
                          <a:effectLst/>
                        </a:rPr>
                        <a:t>if one is not confronted with higher costs, the producer does not deserve a higher price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179" marR="68179" marT="0" marB="0"/>
                </a:tc>
                <a:tc>
                  <a:txBody>
                    <a:bodyPr/>
                    <a:lstStyle/>
                    <a:p>
                      <a:pPr marL="0" marR="0">
                        <a:lnSpc>
                          <a:spcPct val="150000"/>
                        </a:lnSpc>
                        <a:spcBef>
                          <a:spcPts val="0"/>
                        </a:spcBef>
                        <a:spcAft>
                          <a:spcPts val="0"/>
                        </a:spcAft>
                      </a:pPr>
                      <a:r>
                        <a:rPr lang="en-GB" sz="1000">
                          <a:effectLst/>
                        </a:rPr>
                        <a:t>▪ relate price to costs</a:t>
                      </a:r>
                      <a:endParaRPr lang="en-GB" sz="1100">
                        <a:effectLst/>
                      </a:endParaRPr>
                    </a:p>
                    <a:p>
                      <a:pPr marL="0" marR="0">
                        <a:lnSpc>
                          <a:spcPct val="150000"/>
                        </a:lnSpc>
                        <a:spcBef>
                          <a:spcPts val="0"/>
                        </a:spcBef>
                        <a:spcAft>
                          <a:spcPts val="0"/>
                        </a:spcAft>
                      </a:pPr>
                      <a:r>
                        <a:rPr lang="en-GB" sz="1000">
                          <a:effectLst/>
                        </a:rPr>
                        <a:t>▪ clarify relation with costs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179" marR="68179" marT="0" marB="0"/>
                </a:tc>
              </a:tr>
              <a:tr h="2193837">
                <a:tc>
                  <a:txBody>
                    <a:bodyPr/>
                    <a:lstStyle/>
                    <a:p>
                      <a:pPr marL="0" marR="0">
                        <a:lnSpc>
                          <a:spcPct val="150000"/>
                        </a:lnSpc>
                        <a:spcBef>
                          <a:spcPts val="0"/>
                        </a:spcBef>
                        <a:spcAft>
                          <a:spcPts val="0"/>
                        </a:spcAft>
                      </a:pPr>
                      <a:r>
                        <a:rPr lang="en-GB" sz="1000" dirty="0" smtClean="0">
                          <a:effectLst/>
                        </a:rPr>
                        <a:t>based on market </a:t>
                      </a:r>
                      <a:r>
                        <a:rPr lang="en-GB" sz="1000" dirty="0">
                          <a:effectLst/>
                        </a:rPr>
                        <a:t>exploitation</a:t>
                      </a:r>
                      <a:endParaRPr lang="en-GB" sz="1100" dirty="0">
                        <a:effectLst/>
                      </a:endParaRPr>
                    </a:p>
                    <a:p>
                      <a:pPr marL="0" marR="0">
                        <a:lnSpc>
                          <a:spcPct val="150000"/>
                        </a:lnSpc>
                        <a:spcBef>
                          <a:spcPts val="0"/>
                        </a:spcBef>
                        <a:spcAft>
                          <a:spcPts val="0"/>
                        </a:spcAft>
                      </a:pPr>
                      <a:r>
                        <a:rPr lang="en-GB" sz="1000" dirty="0">
                          <a:effectLst/>
                        </a:rPr>
                        <a:t>(using market features just to increase profit)</a:t>
                      </a:r>
                      <a:endParaRPr lang="en-GB" sz="1100" dirty="0">
                        <a:effectLst/>
                      </a:endParaRPr>
                    </a:p>
                    <a:p>
                      <a:pPr marL="0" marR="0">
                        <a:lnSpc>
                          <a:spcPct val="150000"/>
                        </a:lnSpc>
                        <a:spcBef>
                          <a:spcPts val="0"/>
                        </a:spcBef>
                        <a:spcAft>
                          <a:spcPts val="0"/>
                        </a:spcAft>
                      </a:pPr>
                      <a:r>
                        <a:rPr lang="en-GB" sz="10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79" marR="68179" marT="0" marB="0"/>
                </a:tc>
                <a:tc>
                  <a:txBody>
                    <a:bodyPr/>
                    <a:lstStyle/>
                    <a:p>
                      <a:pPr marL="0" marR="0">
                        <a:lnSpc>
                          <a:spcPct val="150000"/>
                        </a:lnSpc>
                        <a:spcBef>
                          <a:spcPts val="0"/>
                        </a:spcBef>
                        <a:spcAft>
                          <a:spcPts val="0"/>
                        </a:spcAft>
                      </a:pPr>
                      <a:r>
                        <a:rPr lang="en-GB" sz="1000" dirty="0">
                          <a:effectLst/>
                        </a:rPr>
                        <a:t>excess demand, people’s price elasticity and higher ability to pay (part of WTP) are not seen as a good reason for deserving more profit</a:t>
                      </a:r>
                      <a:endParaRPr lang="en-GB" sz="1100" dirty="0">
                        <a:effectLst/>
                      </a:endParaRPr>
                    </a:p>
                    <a:p>
                      <a:pPr marL="0" marR="0">
                        <a:lnSpc>
                          <a:spcPct val="150000"/>
                        </a:lnSpc>
                        <a:spcBef>
                          <a:spcPts val="0"/>
                        </a:spcBef>
                        <a:spcAft>
                          <a:spcPts val="0"/>
                        </a:spcAft>
                      </a:pPr>
                      <a:r>
                        <a:rPr lang="en-GB" sz="1000" dirty="0">
                          <a:effectLst/>
                        </a:rPr>
                        <a:t> </a:t>
                      </a:r>
                      <a:endParaRPr lang="en-GB" sz="1100" dirty="0">
                        <a:effectLst/>
                      </a:endParaRPr>
                    </a:p>
                    <a:p>
                      <a:pPr marL="0" marR="0">
                        <a:lnSpc>
                          <a:spcPct val="150000"/>
                        </a:lnSpc>
                        <a:spcBef>
                          <a:spcPts val="0"/>
                        </a:spcBef>
                        <a:spcAft>
                          <a:spcPts val="0"/>
                        </a:spcAft>
                      </a:pPr>
                      <a:r>
                        <a:rPr lang="en-GB" sz="1000" dirty="0">
                          <a:effectLst/>
                        </a:rPr>
                        <a:t> </a:t>
                      </a:r>
                      <a:endParaRPr lang="en-GB" sz="1100" dirty="0">
                        <a:effectLst/>
                      </a:endParaRPr>
                    </a:p>
                    <a:p>
                      <a:pPr marL="0" marR="0">
                        <a:lnSpc>
                          <a:spcPct val="150000"/>
                        </a:lnSpc>
                        <a:spcBef>
                          <a:spcPts val="0"/>
                        </a:spcBef>
                        <a:spcAft>
                          <a:spcPts val="0"/>
                        </a:spcAft>
                      </a:pPr>
                      <a:r>
                        <a:rPr lang="en-GB" sz="1000" dirty="0">
                          <a:effectLst/>
                        </a:rPr>
                        <a:t>excess demand, low price elasticity and low ability to pay (part of WTP) might be indicators of needs (dependency)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79" marR="68179" marT="0" marB="0"/>
                </a:tc>
                <a:tc>
                  <a:txBody>
                    <a:bodyPr/>
                    <a:lstStyle/>
                    <a:p>
                      <a:pPr marL="0" marR="0">
                        <a:lnSpc>
                          <a:spcPct val="150000"/>
                        </a:lnSpc>
                        <a:spcBef>
                          <a:spcPts val="0"/>
                        </a:spcBef>
                        <a:spcAft>
                          <a:spcPts val="0"/>
                        </a:spcAft>
                      </a:pPr>
                      <a:r>
                        <a:rPr lang="en-GB" sz="1000" dirty="0">
                          <a:effectLst/>
                        </a:rPr>
                        <a:t>▪ use revenues to address problems at </a:t>
                      </a:r>
                      <a:endParaRPr lang="en-GB" sz="1000" dirty="0" smtClean="0">
                        <a:effectLst/>
                      </a:endParaRPr>
                    </a:p>
                    <a:p>
                      <a:pPr marL="0" marR="0">
                        <a:lnSpc>
                          <a:spcPct val="150000"/>
                        </a:lnSpc>
                        <a:spcBef>
                          <a:spcPts val="0"/>
                        </a:spcBef>
                        <a:spcAft>
                          <a:spcPts val="0"/>
                        </a:spcAft>
                      </a:pPr>
                      <a:r>
                        <a:rPr lang="en-GB" sz="1000" dirty="0" smtClean="0">
                          <a:effectLst/>
                        </a:rPr>
                        <a:t>  stake </a:t>
                      </a:r>
                      <a:r>
                        <a:rPr lang="en-GB" sz="1000" dirty="0">
                          <a:effectLst/>
                        </a:rPr>
                        <a:t>(e.g. additional supply)</a:t>
                      </a:r>
                      <a:endParaRPr lang="en-GB" sz="1100" dirty="0">
                        <a:effectLst/>
                      </a:endParaRPr>
                    </a:p>
                    <a:p>
                      <a:pPr marL="0" marR="0">
                        <a:lnSpc>
                          <a:spcPct val="150000"/>
                        </a:lnSpc>
                        <a:spcBef>
                          <a:spcPts val="0"/>
                        </a:spcBef>
                        <a:spcAft>
                          <a:spcPts val="0"/>
                        </a:spcAft>
                      </a:pPr>
                      <a:r>
                        <a:rPr lang="en-GB" sz="1000" dirty="0">
                          <a:effectLst/>
                        </a:rPr>
                        <a:t>▪ increase trust in agency (e.g. by </a:t>
                      </a:r>
                      <a:endParaRPr lang="en-GB" sz="1000" dirty="0" smtClean="0">
                        <a:effectLst/>
                      </a:endParaRPr>
                    </a:p>
                    <a:p>
                      <a:pPr marL="0" marR="0">
                        <a:lnSpc>
                          <a:spcPct val="150000"/>
                        </a:lnSpc>
                        <a:spcBef>
                          <a:spcPts val="0"/>
                        </a:spcBef>
                        <a:spcAft>
                          <a:spcPts val="0"/>
                        </a:spcAft>
                      </a:pPr>
                      <a:r>
                        <a:rPr lang="en-GB" sz="1000" dirty="0" smtClean="0">
                          <a:effectLst/>
                        </a:rPr>
                        <a:t>  consultation </a:t>
                      </a:r>
                      <a:r>
                        <a:rPr lang="en-GB" sz="1000" dirty="0">
                          <a:effectLst/>
                        </a:rPr>
                        <a:t>and participation)</a:t>
                      </a:r>
                      <a:endParaRPr lang="en-GB" sz="1100" dirty="0">
                        <a:effectLst/>
                      </a:endParaRPr>
                    </a:p>
                    <a:p>
                      <a:pPr marL="0" marR="0">
                        <a:lnSpc>
                          <a:spcPct val="150000"/>
                        </a:lnSpc>
                        <a:spcBef>
                          <a:spcPts val="0"/>
                        </a:spcBef>
                        <a:spcAft>
                          <a:spcPts val="0"/>
                        </a:spcAft>
                      </a:pPr>
                      <a:r>
                        <a:rPr lang="en-GB" sz="1000" dirty="0">
                          <a:effectLst/>
                        </a:rPr>
                        <a:t>▪ consider compensatory measures</a:t>
                      </a:r>
                      <a:endParaRPr lang="en-GB" sz="1100" dirty="0">
                        <a:effectLst/>
                      </a:endParaRPr>
                    </a:p>
                    <a:p>
                      <a:pPr marL="0" marR="0">
                        <a:lnSpc>
                          <a:spcPct val="150000"/>
                        </a:lnSpc>
                        <a:spcBef>
                          <a:spcPts val="0"/>
                        </a:spcBef>
                        <a:spcAft>
                          <a:spcPts val="0"/>
                        </a:spcAft>
                      </a:pPr>
                      <a:r>
                        <a:rPr lang="en-GB" sz="1000" dirty="0">
                          <a:effectLst/>
                        </a:rPr>
                        <a:t> </a:t>
                      </a:r>
                      <a:endParaRPr lang="en-GB" sz="1100" dirty="0">
                        <a:effectLst/>
                      </a:endParaRPr>
                    </a:p>
                    <a:p>
                      <a:pPr marL="0" marR="0">
                        <a:lnSpc>
                          <a:spcPct val="150000"/>
                        </a:lnSpc>
                        <a:spcBef>
                          <a:spcPts val="0"/>
                        </a:spcBef>
                        <a:spcAft>
                          <a:spcPts val="0"/>
                        </a:spcAft>
                      </a:pPr>
                      <a:r>
                        <a:rPr lang="en-GB" sz="1000" dirty="0">
                          <a:effectLst/>
                        </a:rPr>
                        <a:t>▪ guarantee minimal provision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79" marR="68179" marT="0" marB="0"/>
                </a:tc>
              </a:tr>
              <a:tr h="975038">
                <a:tc>
                  <a:txBody>
                    <a:bodyPr/>
                    <a:lstStyle/>
                    <a:p>
                      <a:pPr marL="0" marR="0">
                        <a:lnSpc>
                          <a:spcPct val="150000"/>
                        </a:lnSpc>
                        <a:spcBef>
                          <a:spcPts val="0"/>
                        </a:spcBef>
                        <a:spcAft>
                          <a:spcPts val="0"/>
                        </a:spcAft>
                      </a:pPr>
                      <a:r>
                        <a:rPr lang="en-GB" sz="1000" dirty="0">
                          <a:effectLst/>
                        </a:rPr>
                        <a:t>unpredictable</a:t>
                      </a:r>
                      <a:endParaRPr lang="en-GB" sz="1100" dirty="0">
                        <a:effectLst/>
                      </a:endParaRPr>
                    </a:p>
                    <a:p>
                      <a:pPr marL="0" marR="0">
                        <a:lnSpc>
                          <a:spcPct val="150000"/>
                        </a:lnSpc>
                        <a:spcBef>
                          <a:spcPts val="0"/>
                        </a:spcBef>
                        <a:spcAft>
                          <a:spcPts val="0"/>
                        </a:spcAft>
                      </a:pPr>
                      <a:r>
                        <a:rPr lang="en-GB" sz="10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79" marR="68179" marT="0" marB="0"/>
                </a:tc>
                <a:tc>
                  <a:txBody>
                    <a:bodyPr/>
                    <a:lstStyle/>
                    <a:p>
                      <a:pPr marL="0" marR="0">
                        <a:lnSpc>
                          <a:spcPct val="150000"/>
                        </a:lnSpc>
                        <a:spcBef>
                          <a:spcPts val="0"/>
                        </a:spcBef>
                        <a:spcAft>
                          <a:spcPts val="0"/>
                        </a:spcAft>
                      </a:pPr>
                      <a:r>
                        <a:rPr lang="en-GB" sz="1000" dirty="0">
                          <a:effectLst/>
                        </a:rPr>
                        <a:t>unpredictable events allow for little alternatives (dependency)</a:t>
                      </a:r>
                      <a:endParaRPr lang="en-GB" sz="1100" dirty="0">
                        <a:effectLst/>
                      </a:endParaRPr>
                    </a:p>
                    <a:p>
                      <a:pPr marL="0" marR="0">
                        <a:lnSpc>
                          <a:spcPct val="150000"/>
                        </a:lnSpc>
                        <a:spcBef>
                          <a:spcPts val="0"/>
                        </a:spcBef>
                        <a:spcAft>
                          <a:spcPts val="0"/>
                        </a:spcAft>
                      </a:pPr>
                      <a:r>
                        <a:rPr lang="en-GB" sz="10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79" marR="68179" marT="0" marB="0"/>
                </a:tc>
                <a:tc>
                  <a:txBody>
                    <a:bodyPr/>
                    <a:lstStyle/>
                    <a:p>
                      <a:pPr marL="0" marR="0">
                        <a:lnSpc>
                          <a:spcPct val="150000"/>
                        </a:lnSpc>
                        <a:spcBef>
                          <a:spcPts val="0"/>
                        </a:spcBef>
                        <a:spcAft>
                          <a:spcPts val="0"/>
                        </a:spcAft>
                      </a:pPr>
                      <a:r>
                        <a:rPr lang="en-GB" sz="1000" dirty="0">
                          <a:effectLst/>
                        </a:rPr>
                        <a:t>▪ apply to reoccurring situation </a:t>
                      </a:r>
                      <a:r>
                        <a:rPr lang="en-GB" sz="1000" dirty="0" smtClean="0">
                          <a:effectLst/>
                        </a:rPr>
                        <a:t>rather</a:t>
                      </a:r>
                    </a:p>
                    <a:p>
                      <a:pPr marL="0" marR="0">
                        <a:lnSpc>
                          <a:spcPct val="150000"/>
                        </a:lnSpc>
                        <a:spcBef>
                          <a:spcPts val="0"/>
                        </a:spcBef>
                        <a:spcAft>
                          <a:spcPts val="0"/>
                        </a:spcAft>
                      </a:pPr>
                      <a:r>
                        <a:rPr lang="en-GB" sz="1000" dirty="0" smtClean="0">
                          <a:effectLst/>
                        </a:rPr>
                        <a:t>  </a:t>
                      </a:r>
                      <a:r>
                        <a:rPr lang="en-GB" sz="1000" dirty="0">
                          <a:effectLst/>
                        </a:rPr>
                        <a:t>than to exceptional ones</a:t>
                      </a:r>
                      <a:endParaRPr lang="en-GB" sz="1100" dirty="0">
                        <a:effectLst/>
                      </a:endParaRPr>
                    </a:p>
                    <a:p>
                      <a:pPr marL="0" marR="0">
                        <a:lnSpc>
                          <a:spcPct val="150000"/>
                        </a:lnSpc>
                        <a:spcBef>
                          <a:spcPts val="0"/>
                        </a:spcBef>
                        <a:spcAft>
                          <a:spcPts val="0"/>
                        </a:spcAft>
                      </a:pPr>
                      <a:r>
                        <a:rPr lang="en-GB" sz="1000" dirty="0">
                          <a:effectLst/>
                        </a:rPr>
                        <a:t>▪ provide more information about </a:t>
                      </a:r>
                      <a:r>
                        <a:rPr lang="en-GB" sz="1000" dirty="0" smtClean="0">
                          <a:effectLst/>
                        </a:rPr>
                        <a:t>when</a:t>
                      </a:r>
                    </a:p>
                    <a:p>
                      <a:pPr marL="0" marR="0">
                        <a:lnSpc>
                          <a:spcPct val="150000"/>
                        </a:lnSpc>
                        <a:spcBef>
                          <a:spcPts val="0"/>
                        </a:spcBef>
                        <a:spcAft>
                          <a:spcPts val="0"/>
                        </a:spcAft>
                      </a:pPr>
                      <a:r>
                        <a:rPr lang="en-GB" sz="1000" dirty="0" smtClean="0">
                          <a:effectLst/>
                        </a:rPr>
                        <a:t>  </a:t>
                      </a:r>
                      <a:r>
                        <a:rPr lang="en-GB" sz="1000" dirty="0">
                          <a:effectLst/>
                        </a:rPr>
                        <a:t>and how</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79" marR="68179" marT="0" marB="0"/>
                </a:tc>
              </a:tr>
            </a:tbl>
          </a:graphicData>
        </a:graphic>
      </p:graphicFrame>
      <p:sp>
        <p:nvSpPr>
          <p:cNvPr id="6" name="Rechthoek 5"/>
          <p:cNvSpPr/>
          <p:nvPr/>
        </p:nvSpPr>
        <p:spPr>
          <a:xfrm>
            <a:off x="6084168" y="2564904"/>
            <a:ext cx="2664296" cy="720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kstvak 8"/>
          <p:cNvSpPr txBox="1"/>
          <p:nvPr/>
        </p:nvSpPr>
        <p:spPr>
          <a:xfrm>
            <a:off x="421922" y="999345"/>
            <a:ext cx="8542566" cy="461665"/>
          </a:xfrm>
          <a:prstGeom prst="rect">
            <a:avLst/>
          </a:prstGeom>
          <a:noFill/>
        </p:spPr>
        <p:txBody>
          <a:bodyPr wrap="square" rtlCol="0">
            <a:spAutoFit/>
          </a:bodyPr>
          <a:lstStyle/>
          <a:p>
            <a:r>
              <a:rPr lang="nl-NL" sz="2400" dirty="0" err="1" smtClean="0">
                <a:solidFill>
                  <a:srgbClr val="FF0000"/>
                </a:solidFill>
                <a:latin typeface="Georgia" panose="02040502050405020303" pitchFamily="18" charset="0"/>
              </a:rPr>
              <a:t>Perception</a:t>
            </a:r>
            <a:r>
              <a:rPr lang="nl-NL" sz="2400" dirty="0" smtClean="0">
                <a:solidFill>
                  <a:srgbClr val="FF0000"/>
                </a:solidFill>
                <a:latin typeface="Georgia" panose="02040502050405020303" pitchFamily="18" charset="0"/>
              </a:rPr>
              <a:t> of </a:t>
            </a:r>
            <a:r>
              <a:rPr lang="nl-NL" sz="2400" dirty="0" err="1" smtClean="0">
                <a:solidFill>
                  <a:srgbClr val="FF0000"/>
                </a:solidFill>
                <a:latin typeface="Georgia" panose="02040502050405020303" pitchFamily="18" charset="0"/>
              </a:rPr>
              <a:t>unfairness</a:t>
            </a:r>
            <a:r>
              <a:rPr lang="nl-NL" sz="2400" dirty="0" smtClean="0">
                <a:solidFill>
                  <a:srgbClr val="FF0000"/>
                </a:solidFill>
                <a:latin typeface="Georgia" panose="02040502050405020303" pitchFamily="18" charset="0"/>
              </a:rPr>
              <a:t> </a:t>
            </a:r>
            <a:r>
              <a:rPr lang="nl-NL" sz="2400" dirty="0" err="1" smtClean="0">
                <a:solidFill>
                  <a:srgbClr val="FF0000"/>
                </a:solidFill>
                <a:latin typeface="Georgia" panose="02040502050405020303" pitchFamily="18" charset="0"/>
              </a:rPr>
              <a:t>can</a:t>
            </a:r>
            <a:r>
              <a:rPr lang="nl-NL" sz="2400" dirty="0" smtClean="0">
                <a:solidFill>
                  <a:srgbClr val="FF0000"/>
                </a:solidFill>
                <a:latin typeface="Georgia" panose="02040502050405020303" pitchFamily="18" charset="0"/>
              </a:rPr>
              <a:t> </a:t>
            </a:r>
            <a:r>
              <a:rPr lang="nl-NL" sz="2400" dirty="0" err="1" smtClean="0">
                <a:solidFill>
                  <a:srgbClr val="FF0000"/>
                </a:solidFill>
                <a:latin typeface="Georgia" panose="02040502050405020303" pitchFamily="18" charset="0"/>
              </a:rPr>
              <a:t>be</a:t>
            </a:r>
            <a:r>
              <a:rPr lang="nl-NL" sz="2400" dirty="0" smtClean="0">
                <a:solidFill>
                  <a:srgbClr val="FF0000"/>
                </a:solidFill>
                <a:latin typeface="Georgia" panose="02040502050405020303" pitchFamily="18" charset="0"/>
              </a:rPr>
              <a:t> </a:t>
            </a:r>
            <a:r>
              <a:rPr lang="nl-NL" sz="2400" dirty="0" err="1" smtClean="0">
                <a:solidFill>
                  <a:srgbClr val="FF0000"/>
                </a:solidFill>
                <a:latin typeface="Georgia" panose="02040502050405020303" pitchFamily="18" charset="0"/>
              </a:rPr>
              <a:t>reduced</a:t>
            </a:r>
            <a:r>
              <a:rPr lang="nl-NL" sz="2400" dirty="0" smtClean="0">
                <a:solidFill>
                  <a:srgbClr val="FF0000"/>
                </a:solidFill>
                <a:latin typeface="Georgia" panose="02040502050405020303" pitchFamily="18" charset="0"/>
              </a:rPr>
              <a:t> </a:t>
            </a:r>
            <a:r>
              <a:rPr lang="nl-NL" sz="2400" dirty="0" err="1" smtClean="0">
                <a:solidFill>
                  <a:srgbClr val="FF0000"/>
                </a:solidFill>
                <a:latin typeface="Georgia" panose="02040502050405020303" pitchFamily="18" charset="0"/>
              </a:rPr>
              <a:t>by</a:t>
            </a:r>
            <a:r>
              <a:rPr lang="nl-NL" sz="2400" dirty="0" smtClean="0">
                <a:solidFill>
                  <a:srgbClr val="FF0000"/>
                </a:solidFill>
                <a:latin typeface="Georgia" panose="02040502050405020303" pitchFamily="18" charset="0"/>
              </a:rPr>
              <a:t> </a:t>
            </a:r>
            <a:r>
              <a:rPr lang="nl-NL" sz="2400" dirty="0" err="1" smtClean="0">
                <a:solidFill>
                  <a:srgbClr val="FF0000"/>
                </a:solidFill>
                <a:latin typeface="Georgia" panose="02040502050405020303" pitchFamily="18" charset="0"/>
              </a:rPr>
              <a:t>specific</a:t>
            </a:r>
            <a:r>
              <a:rPr lang="nl-NL" sz="2400" dirty="0" smtClean="0">
                <a:solidFill>
                  <a:srgbClr val="FF0000"/>
                </a:solidFill>
                <a:latin typeface="Georgia" panose="02040502050405020303" pitchFamily="18" charset="0"/>
              </a:rPr>
              <a:t> </a:t>
            </a:r>
            <a:r>
              <a:rPr lang="nl-NL" sz="2400" dirty="0" err="1" smtClean="0">
                <a:solidFill>
                  <a:srgbClr val="FF0000"/>
                </a:solidFill>
                <a:latin typeface="Georgia" panose="02040502050405020303" pitchFamily="18" charset="0"/>
              </a:rPr>
              <a:t>measures</a:t>
            </a:r>
            <a:endParaRPr lang="en-GB" sz="2400" dirty="0" smtClean="0">
              <a:solidFill>
                <a:srgbClr val="FF0000"/>
              </a:solidFill>
              <a:latin typeface="Georgia" panose="02040502050405020303" pitchFamily="18" charset="0"/>
            </a:endParaRPr>
          </a:p>
        </p:txBody>
      </p:sp>
      <p:sp>
        <p:nvSpPr>
          <p:cNvPr id="10" name="Rechthoek 9"/>
          <p:cNvSpPr/>
          <p:nvPr/>
        </p:nvSpPr>
        <p:spPr>
          <a:xfrm>
            <a:off x="6084168" y="3308756"/>
            <a:ext cx="2664296" cy="22084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hthoek 10"/>
          <p:cNvSpPr/>
          <p:nvPr/>
        </p:nvSpPr>
        <p:spPr>
          <a:xfrm>
            <a:off x="6098395" y="5504501"/>
            <a:ext cx="2664296" cy="9590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57650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10"/>
                                        </p:tgtEl>
                                        <p:attrNameLst>
                                          <p:attrName>ppt_x</p:attrName>
                                        </p:attrNameLst>
                                      </p:cBhvr>
                                      <p:tavLst>
                                        <p:tav tm="0">
                                          <p:val>
                                            <p:strVal val="ppt_x"/>
                                          </p:val>
                                        </p:tav>
                                        <p:tav tm="100000">
                                          <p:val>
                                            <p:strVal val="ppt_x"/>
                                          </p:val>
                                        </p:tav>
                                      </p:tavLst>
                                    </p:anim>
                                    <p:anim calcmode="lin" valueType="num">
                                      <p:cBhvr additive="base">
                                        <p:cTn id="13" dur="500"/>
                                        <p:tgtEl>
                                          <p:spTgt spid="10"/>
                                        </p:tgtEl>
                                        <p:attrNameLst>
                                          <p:attrName>ppt_y</p:attrName>
                                        </p:attrNameLst>
                                      </p:cBhvr>
                                      <p:tavLst>
                                        <p:tav tm="0">
                                          <p:val>
                                            <p:strVal val="ppt_y"/>
                                          </p:val>
                                        </p:tav>
                                        <p:tav tm="100000">
                                          <p:val>
                                            <p:strVal val="1+ppt_h/2"/>
                                          </p:val>
                                        </p:tav>
                                      </p:tavLst>
                                    </p:anim>
                                    <p:set>
                                      <p:cBhvr>
                                        <p:cTn id="14" dur="1" fill="hold">
                                          <p:stCondLst>
                                            <p:cond delay="499"/>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11"/>
                                        </p:tgtEl>
                                        <p:attrNameLst>
                                          <p:attrName>ppt_x</p:attrName>
                                        </p:attrNameLst>
                                      </p:cBhvr>
                                      <p:tavLst>
                                        <p:tav tm="0">
                                          <p:val>
                                            <p:strVal val="ppt_x"/>
                                          </p:val>
                                        </p:tav>
                                        <p:tav tm="100000">
                                          <p:val>
                                            <p:strVal val="ppt_x"/>
                                          </p:val>
                                        </p:tav>
                                      </p:tavLst>
                                    </p:anim>
                                    <p:anim calcmode="lin" valueType="num">
                                      <p:cBhvr additive="base">
                                        <p:cTn id="19" dur="500"/>
                                        <p:tgtEl>
                                          <p:spTgt spid="11"/>
                                        </p:tgtEl>
                                        <p:attrNameLst>
                                          <p:attrName>ppt_y</p:attrName>
                                        </p:attrNameLst>
                                      </p:cBhvr>
                                      <p:tavLst>
                                        <p:tav tm="0">
                                          <p:val>
                                            <p:strVal val="ppt_y"/>
                                          </p:val>
                                        </p:tav>
                                        <p:tav tm="100000">
                                          <p:val>
                                            <p:strVal val="1+ppt_h/2"/>
                                          </p:val>
                                        </p:tav>
                                      </p:tavLst>
                                    </p:anim>
                                    <p:set>
                                      <p:cBhvr>
                                        <p:cTn id="2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87" y="980728"/>
            <a:ext cx="9140825" cy="575394"/>
          </a:xfrm>
        </p:spPr>
        <p:txBody>
          <a:bodyPr>
            <a:normAutofit/>
          </a:bodyPr>
          <a:lstStyle/>
          <a:p>
            <a:r>
              <a:rPr lang="nl-BE" sz="2400" dirty="0" err="1" smtClean="0">
                <a:solidFill>
                  <a:srgbClr val="0070C0"/>
                </a:solidFill>
                <a:latin typeface="Georgia" panose="02040502050405020303" pitchFamily="18" charset="0"/>
              </a:rPr>
              <a:t>Lessons</a:t>
            </a:r>
            <a:r>
              <a:rPr lang="nl-BE" sz="2400" dirty="0" smtClean="0">
                <a:solidFill>
                  <a:srgbClr val="0070C0"/>
                </a:solidFill>
                <a:latin typeface="Georgia" panose="02040502050405020303" pitchFamily="18" charset="0"/>
              </a:rPr>
              <a:t> </a:t>
            </a:r>
            <a:r>
              <a:rPr lang="nl-BE" sz="2400" dirty="0" err="1" smtClean="0">
                <a:solidFill>
                  <a:srgbClr val="0070C0"/>
                </a:solidFill>
                <a:latin typeface="Georgia" panose="02040502050405020303" pitchFamily="18" charset="0"/>
              </a:rPr>
              <a:t>from</a:t>
            </a:r>
            <a:r>
              <a:rPr lang="nl-BE" sz="2400" dirty="0" smtClean="0">
                <a:solidFill>
                  <a:srgbClr val="0070C0"/>
                </a:solidFill>
                <a:latin typeface="Georgia" panose="02040502050405020303" pitchFamily="18" charset="0"/>
              </a:rPr>
              <a:t> </a:t>
            </a:r>
            <a:r>
              <a:rPr lang="nl-BE" sz="2400" dirty="0" err="1" smtClean="0">
                <a:solidFill>
                  <a:srgbClr val="0070C0"/>
                </a:solidFill>
                <a:latin typeface="Georgia" panose="02040502050405020303" pitchFamily="18" charset="0"/>
              </a:rPr>
              <a:t>ethics</a:t>
            </a:r>
            <a:endParaRPr lang="nl-BE" sz="2400" dirty="0">
              <a:solidFill>
                <a:srgbClr val="0070C0"/>
              </a:solidFill>
              <a:latin typeface="Georgia" panose="02040502050405020303" pitchFamily="18" charset="0"/>
            </a:endParaRPr>
          </a:p>
        </p:txBody>
      </p:sp>
      <p:sp>
        <p:nvSpPr>
          <p:cNvPr id="3" name="Content Placeholder 2"/>
          <p:cNvSpPr>
            <a:spLocks noGrp="1"/>
          </p:cNvSpPr>
          <p:nvPr>
            <p:ph idx="1"/>
          </p:nvPr>
        </p:nvSpPr>
        <p:spPr>
          <a:xfrm>
            <a:off x="3175" y="1563181"/>
            <a:ext cx="9140825" cy="4702334"/>
          </a:xfrm>
        </p:spPr>
        <p:txBody>
          <a:bodyPr>
            <a:normAutofit fontScale="70000" lnSpcReduction="20000"/>
          </a:bodyPr>
          <a:lstStyle/>
          <a:p>
            <a:pPr marL="0" indent="0">
              <a:buNone/>
            </a:pPr>
            <a:r>
              <a:rPr lang="en-US" b="1" dirty="0" smtClean="0"/>
              <a:t>Which principles?</a:t>
            </a:r>
          </a:p>
          <a:p>
            <a:pPr marL="0" indent="0">
              <a:buNone/>
            </a:pPr>
            <a:r>
              <a:rPr lang="en-US" dirty="0" smtClean="0"/>
              <a:t>General, widely supported, found in justice literature</a:t>
            </a:r>
          </a:p>
          <a:p>
            <a:pPr lvl="1"/>
            <a:endParaRPr lang="en-US" dirty="0" smtClean="0"/>
          </a:p>
          <a:p>
            <a:pPr marL="0" indent="0">
              <a:buNone/>
            </a:pPr>
            <a:r>
              <a:rPr lang="en-US" b="1" dirty="0" smtClean="0"/>
              <a:t>Ethical criteria:</a:t>
            </a:r>
          </a:p>
          <a:p>
            <a:pPr marL="0" indent="0">
              <a:buNone/>
            </a:pPr>
            <a:endParaRPr lang="en-US" dirty="0" smtClean="0">
              <a:solidFill>
                <a:srgbClr val="FF0000"/>
              </a:solidFill>
            </a:endParaRPr>
          </a:p>
          <a:p>
            <a:pPr marL="0" indent="0">
              <a:buNone/>
            </a:pPr>
            <a:r>
              <a:rPr lang="en-US" dirty="0" smtClean="0">
                <a:solidFill>
                  <a:srgbClr val="FF0000"/>
                </a:solidFill>
              </a:rPr>
              <a:t>Equal: </a:t>
            </a:r>
          </a:p>
          <a:p>
            <a:r>
              <a:rPr lang="en-US" dirty="0" smtClean="0"/>
              <a:t>formal equal treatment</a:t>
            </a:r>
          </a:p>
          <a:p>
            <a:pPr marL="0" indent="0">
              <a:buNone/>
            </a:pPr>
            <a:endParaRPr lang="en-US" dirty="0" smtClean="0">
              <a:solidFill>
                <a:srgbClr val="FF0000"/>
              </a:solidFill>
            </a:endParaRPr>
          </a:p>
          <a:p>
            <a:pPr marL="0" indent="0">
              <a:buNone/>
            </a:pPr>
            <a:r>
              <a:rPr lang="en-US" dirty="0" smtClean="0">
                <a:solidFill>
                  <a:srgbClr val="FF0000"/>
                </a:solidFill>
              </a:rPr>
              <a:t>Ability </a:t>
            </a:r>
            <a:r>
              <a:rPr lang="en-US" dirty="0">
                <a:solidFill>
                  <a:srgbClr val="FF0000"/>
                </a:solidFill>
              </a:rPr>
              <a:t>to </a:t>
            </a:r>
            <a:r>
              <a:rPr lang="en-US" dirty="0" smtClean="0">
                <a:solidFill>
                  <a:srgbClr val="FF0000"/>
                </a:solidFill>
              </a:rPr>
              <a:t>pay</a:t>
            </a:r>
          </a:p>
          <a:p>
            <a:r>
              <a:rPr lang="en-US" dirty="0"/>
              <a:t>m</a:t>
            </a:r>
            <a:r>
              <a:rPr lang="en-US" dirty="0" smtClean="0"/>
              <a:t>eeting basic needs (affordability)</a:t>
            </a:r>
          </a:p>
          <a:p>
            <a:r>
              <a:rPr lang="en-US" dirty="0"/>
              <a:t>n</a:t>
            </a:r>
            <a:r>
              <a:rPr lang="en-US" dirty="0" smtClean="0"/>
              <a:t>o increase current inequality</a:t>
            </a:r>
            <a:endParaRPr lang="en-US" dirty="0"/>
          </a:p>
          <a:p>
            <a:pPr marL="0" indent="0">
              <a:buNone/>
            </a:pPr>
            <a:endParaRPr lang="en-US" dirty="0" smtClean="0">
              <a:solidFill>
                <a:srgbClr val="FF0000"/>
              </a:solidFill>
            </a:endParaRPr>
          </a:p>
          <a:p>
            <a:pPr marL="0" indent="0">
              <a:buNone/>
            </a:pPr>
            <a:r>
              <a:rPr lang="en-US" dirty="0" smtClean="0">
                <a:solidFill>
                  <a:srgbClr val="FF0000"/>
                </a:solidFill>
              </a:rPr>
              <a:t>Costs</a:t>
            </a:r>
          </a:p>
          <a:p>
            <a:r>
              <a:rPr lang="en-US" dirty="0"/>
              <a:t>c</a:t>
            </a:r>
            <a:r>
              <a:rPr lang="en-US" dirty="0" smtClean="0"/>
              <a:t>ost causation</a:t>
            </a:r>
          </a:p>
          <a:p>
            <a:pPr marL="0" indent="0">
              <a:buNone/>
            </a:pPr>
            <a:endParaRPr lang="en-US" dirty="0" smtClean="0">
              <a:solidFill>
                <a:srgbClr val="FF0000"/>
              </a:solidFill>
            </a:endParaRPr>
          </a:p>
          <a:p>
            <a:pPr marL="0" indent="0">
              <a:buNone/>
            </a:pPr>
            <a:r>
              <a:rPr lang="en-US" dirty="0" smtClean="0">
                <a:solidFill>
                  <a:srgbClr val="FF0000"/>
                </a:solidFill>
              </a:rPr>
              <a:t>Benefits</a:t>
            </a:r>
            <a:endParaRPr lang="en-US" dirty="0">
              <a:solidFill>
                <a:srgbClr val="FF0000"/>
              </a:solidFill>
            </a:endParaRPr>
          </a:p>
          <a:p>
            <a:r>
              <a:rPr lang="en-US" dirty="0"/>
              <a:t>r</a:t>
            </a:r>
            <a:r>
              <a:rPr lang="en-US" dirty="0" smtClean="0"/>
              <a:t>elated to net benefits</a:t>
            </a:r>
            <a:endParaRPr lang="en-US" dirty="0"/>
          </a:p>
          <a:p>
            <a:pPr marL="250825" lvl="1" indent="0">
              <a:buNone/>
            </a:pPr>
            <a:endParaRPr lang="nl-BE" dirty="0"/>
          </a:p>
        </p:txBody>
      </p:sp>
    </p:spTree>
    <p:custDataLst>
      <p:tags r:id="rId1"/>
    </p:custDataLst>
    <p:extLst>
      <p:ext uri="{BB962C8B-B14F-4D97-AF65-F5344CB8AC3E}">
        <p14:creationId xmlns:p14="http://schemas.microsoft.com/office/powerpoint/2010/main" val="2128037102"/>
      </p:ext>
    </p:extLst>
  </p:cSld>
  <p:clrMapOvr>
    <a:masterClrMapping/>
  </p:clrMapOvr>
  <mc:AlternateContent xmlns:mc="http://schemas.openxmlformats.org/markup-compatibility/2006" xmlns:p14="http://schemas.microsoft.com/office/powerpoint/2010/main">
    <mc:Choice Requires="p14">
      <p:transition spd="slow" p14:dur="2000" advTm="1398"/>
    </mc:Choice>
    <mc:Fallback xmlns="">
      <p:transition spd="slow" advTm="1398"/>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0"/>
          </p:nvPr>
        </p:nvSpPr>
        <p:spPr/>
        <p:txBody>
          <a:bodyPr/>
          <a:lstStyle/>
          <a:p>
            <a:pPr>
              <a:defRPr/>
            </a:pPr>
            <a:fld id="{BE100D0F-D068-4297-A1F9-96347AA3D75E}" type="slidenum">
              <a:rPr lang="en-GB" smtClean="0"/>
              <a:pPr>
                <a:defRPr/>
              </a:pPr>
              <a:t>16</a:t>
            </a:fld>
            <a:endParaRPr lang="en-GB" dirty="0"/>
          </a:p>
        </p:txBody>
      </p:sp>
      <p:graphicFrame>
        <p:nvGraphicFramePr>
          <p:cNvPr id="7" name="Tabel 6"/>
          <p:cNvGraphicFramePr>
            <a:graphicFrameLocks noGrp="1"/>
          </p:cNvGraphicFramePr>
          <p:nvPr>
            <p:extLst>
              <p:ext uri="{D42A27DB-BD31-4B8C-83A1-F6EECF244321}">
                <p14:modId xmlns:p14="http://schemas.microsoft.com/office/powerpoint/2010/main" val="1098021412"/>
              </p:ext>
            </p:extLst>
          </p:nvPr>
        </p:nvGraphicFramePr>
        <p:xfrm>
          <a:off x="971600" y="1484783"/>
          <a:ext cx="7776864" cy="5184575"/>
        </p:xfrm>
        <a:graphic>
          <a:graphicData uri="http://schemas.openxmlformats.org/drawingml/2006/table">
            <a:tbl>
              <a:tblPr firstRow="1" bandRow="1">
                <a:tableStyleId>{5C22544A-7EE6-4342-B048-85BDC9FD1C3A}</a:tableStyleId>
              </a:tblPr>
              <a:tblGrid>
                <a:gridCol w="1944216"/>
                <a:gridCol w="5832648"/>
              </a:tblGrid>
              <a:tr h="609479">
                <a:tc>
                  <a:txBody>
                    <a:bodyPr/>
                    <a:lstStyle/>
                    <a:p>
                      <a:r>
                        <a:rPr lang="nl-NL" sz="1200" dirty="0" err="1" smtClean="0">
                          <a:latin typeface="Georgia" panose="02040502050405020303" pitchFamily="18" charset="0"/>
                        </a:rPr>
                        <a:t>Tariff</a:t>
                      </a:r>
                      <a:r>
                        <a:rPr lang="nl-NL" sz="1200" dirty="0" smtClean="0">
                          <a:latin typeface="Georgia" panose="02040502050405020303" pitchFamily="18" charset="0"/>
                        </a:rPr>
                        <a:t> design</a:t>
                      </a:r>
                      <a:endParaRPr lang="en-GB" sz="1200" dirty="0">
                        <a:latin typeface="Georgia" panose="02040502050405020303" pitchFamily="18" charset="0"/>
                      </a:endParaRPr>
                    </a:p>
                  </a:txBody>
                  <a:tcPr/>
                </a:tc>
                <a:tc>
                  <a:txBody>
                    <a:bodyPr/>
                    <a:lstStyle/>
                    <a:p>
                      <a:r>
                        <a:rPr lang="nl-NL" sz="1200" dirty="0" smtClean="0">
                          <a:latin typeface="Georgia" panose="02040502050405020303" pitchFamily="18" charset="0"/>
                        </a:rPr>
                        <a:t>Definition</a:t>
                      </a:r>
                      <a:endParaRPr lang="en-GB" sz="1200" dirty="0">
                        <a:latin typeface="Georgia" panose="02040502050405020303" pitchFamily="18" charset="0"/>
                      </a:endParaRPr>
                    </a:p>
                  </a:txBody>
                  <a:tcPr/>
                </a:tc>
              </a:tr>
              <a:tr h="991271">
                <a:tc>
                  <a:txBody>
                    <a:bodyPr/>
                    <a:lstStyle/>
                    <a:p>
                      <a:r>
                        <a:rPr lang="nl-NL" sz="1200" dirty="0" err="1" smtClean="0">
                          <a:latin typeface="Georgia" panose="02040502050405020303" pitchFamily="18" charset="0"/>
                        </a:rPr>
                        <a:t>Capacity</a:t>
                      </a:r>
                      <a:r>
                        <a:rPr lang="nl-NL" sz="1200" dirty="0" smtClean="0">
                          <a:latin typeface="Georgia" panose="02040502050405020303" pitchFamily="18" charset="0"/>
                        </a:rPr>
                        <a:t> charge</a:t>
                      </a:r>
                      <a:endParaRPr lang="en-GB" sz="1200" dirty="0">
                        <a:latin typeface="Georgia" panose="02040502050405020303" pitchFamily="18" charset="0"/>
                      </a:endParaRPr>
                    </a:p>
                  </a:txBody>
                  <a:tcPr/>
                </a:tc>
                <a:tc>
                  <a:txBody>
                    <a:bodyPr/>
                    <a:lstStyle/>
                    <a:p>
                      <a:r>
                        <a:rPr lang="en-GB" sz="1200" dirty="0" smtClean="0">
                          <a:latin typeface="Georgia" panose="02040502050405020303" pitchFamily="18" charset="0"/>
                        </a:rPr>
                        <a:t>The grid tariff is based on the size of the connection (capacity). In this case, the size of the connection determines how much power one can use on one moment and thus to which extent one can load the grid. </a:t>
                      </a:r>
                      <a:endParaRPr lang="en-GB" sz="1200" dirty="0">
                        <a:latin typeface="Georgia" panose="02040502050405020303" pitchFamily="18" charset="0"/>
                      </a:endParaRPr>
                    </a:p>
                  </a:txBody>
                  <a:tcPr/>
                </a:tc>
              </a:tr>
              <a:tr h="838768">
                <a:tc>
                  <a:txBody>
                    <a:bodyPr/>
                    <a:lstStyle/>
                    <a:p>
                      <a:r>
                        <a:rPr lang="nl-NL" sz="1200" dirty="0" smtClean="0">
                          <a:latin typeface="Georgia" panose="02040502050405020303" pitchFamily="18" charset="0"/>
                        </a:rPr>
                        <a:t>Transport</a:t>
                      </a:r>
                      <a:r>
                        <a:rPr lang="nl-NL" sz="1200" baseline="0" dirty="0" smtClean="0">
                          <a:latin typeface="Georgia" panose="02040502050405020303" pitchFamily="18" charset="0"/>
                        </a:rPr>
                        <a:t> charge</a:t>
                      </a:r>
                      <a:endParaRPr lang="en-GB" sz="1200" dirty="0">
                        <a:latin typeface="Georgia" panose="02040502050405020303" pitchFamily="18" charset="0"/>
                      </a:endParaRPr>
                    </a:p>
                  </a:txBody>
                  <a:tcPr/>
                </a:tc>
                <a:tc>
                  <a:txBody>
                    <a:bodyPr/>
                    <a:lstStyle/>
                    <a:p>
                      <a:r>
                        <a:rPr lang="en-US" sz="1200" dirty="0" smtClean="0">
                          <a:latin typeface="Georgia" panose="02040502050405020303" pitchFamily="18" charset="0"/>
                          <a:ea typeface="Times New Roman" panose="02020603050405020304" pitchFamily="18" charset="0"/>
                          <a:cs typeface="Times New Roman" panose="02020603050405020304" pitchFamily="18" charset="0"/>
                        </a:rPr>
                        <a:t>The grid tariff is based on the total consumption within one year, households using more electricity consequently pay a higher contribution for the use of the network.</a:t>
                      </a:r>
                      <a:endParaRPr lang="en-GB" sz="1200" dirty="0">
                        <a:latin typeface="Georgia" panose="02040502050405020303" pitchFamily="18" charset="0"/>
                      </a:endParaRPr>
                    </a:p>
                  </a:txBody>
                  <a:tcPr/>
                </a:tc>
              </a:tr>
              <a:tr h="533761">
                <a:tc>
                  <a:txBody>
                    <a:bodyPr/>
                    <a:lstStyle/>
                    <a:p>
                      <a:r>
                        <a:rPr lang="nl-NL" sz="1200" dirty="0" smtClean="0">
                          <a:latin typeface="Georgia" panose="02040502050405020303" pitchFamily="18" charset="0"/>
                        </a:rPr>
                        <a:t>Flat </a:t>
                      </a:r>
                      <a:r>
                        <a:rPr lang="nl-NL" sz="1200" dirty="0" err="1" smtClean="0">
                          <a:latin typeface="Georgia" panose="02040502050405020303" pitchFamily="18" charset="0"/>
                        </a:rPr>
                        <a:t>rate</a:t>
                      </a:r>
                      <a:endParaRPr lang="en-GB" sz="1200" dirty="0">
                        <a:latin typeface="Georgia" panose="02040502050405020303" pitchFamily="18" charset="0"/>
                      </a:endParaRPr>
                    </a:p>
                  </a:txBody>
                  <a:tcPr/>
                </a:tc>
                <a:tc>
                  <a:txBody>
                    <a:bodyPr/>
                    <a:lstStyle/>
                    <a:p>
                      <a:r>
                        <a:rPr lang="en-US" sz="1200" dirty="0" smtClean="0">
                          <a:latin typeface="Georgia" panose="02040502050405020303" pitchFamily="18" charset="0"/>
                          <a:ea typeface="Times New Roman" panose="02020603050405020304" pitchFamily="18" charset="0"/>
                          <a:cs typeface="Times New Roman" panose="02020603050405020304" pitchFamily="18" charset="0"/>
                        </a:rPr>
                        <a:t>Every household pays the same grid tariff, independently of income and consumption.</a:t>
                      </a:r>
                      <a:endParaRPr lang="en-GB" sz="1200" dirty="0">
                        <a:latin typeface="Georgia" panose="02040502050405020303" pitchFamily="18" charset="0"/>
                      </a:endParaRPr>
                    </a:p>
                  </a:txBody>
                  <a:tcPr/>
                </a:tc>
              </a:tr>
              <a:tr h="838768">
                <a:tc>
                  <a:txBody>
                    <a:bodyPr/>
                    <a:lstStyle/>
                    <a:p>
                      <a:r>
                        <a:rPr lang="nl-NL" sz="1200" dirty="0" err="1" smtClean="0">
                          <a:latin typeface="Georgia" panose="02040502050405020303" pitchFamily="18" charset="0"/>
                        </a:rPr>
                        <a:t>Socialised</a:t>
                      </a:r>
                      <a:r>
                        <a:rPr lang="nl-NL" sz="1200" baseline="0" dirty="0" smtClean="0">
                          <a:latin typeface="Georgia" panose="02040502050405020303" pitchFamily="18" charset="0"/>
                        </a:rPr>
                        <a:t> flat </a:t>
                      </a:r>
                      <a:r>
                        <a:rPr lang="nl-NL" sz="1200" baseline="0" dirty="0" err="1" smtClean="0">
                          <a:latin typeface="Georgia" panose="02040502050405020303" pitchFamily="18" charset="0"/>
                        </a:rPr>
                        <a:t>rate</a:t>
                      </a:r>
                      <a:endParaRPr lang="en-GB" sz="1200" dirty="0">
                        <a:latin typeface="Georgia" panose="02040502050405020303" pitchFamily="18" charset="0"/>
                      </a:endParaRPr>
                    </a:p>
                  </a:txBody>
                  <a:tcPr/>
                </a:tc>
                <a:tc>
                  <a:txBody>
                    <a:bodyPr/>
                    <a:lstStyle/>
                    <a:p>
                      <a:r>
                        <a:rPr lang="en-US" sz="1200" dirty="0" smtClean="0">
                          <a:latin typeface="Georgia" panose="02040502050405020303" pitchFamily="18" charset="0"/>
                          <a:ea typeface="Times New Roman" panose="02020603050405020304" pitchFamily="18" charset="0"/>
                          <a:cs typeface="Times New Roman" panose="02020603050405020304" pitchFamily="18" charset="0"/>
                        </a:rPr>
                        <a:t>The grid tariff is equal for all households but the costs are partly paid through general tax revenues. Everyone is thus contributing to the extent he/she is paying taxes. </a:t>
                      </a:r>
                      <a:endParaRPr lang="en-GB" sz="1200" dirty="0">
                        <a:latin typeface="Georgia" panose="02040502050405020303" pitchFamily="18" charset="0"/>
                      </a:endParaRPr>
                    </a:p>
                  </a:txBody>
                  <a:tcPr/>
                </a:tc>
              </a:tr>
              <a:tr h="686264">
                <a:tc>
                  <a:txBody>
                    <a:bodyPr/>
                    <a:lstStyle/>
                    <a:p>
                      <a:r>
                        <a:rPr lang="nl-NL" sz="1200" dirty="0" smtClean="0">
                          <a:latin typeface="Georgia" panose="02040502050405020303" pitchFamily="18" charset="0"/>
                        </a:rPr>
                        <a:t>Ramsey </a:t>
                      </a:r>
                      <a:r>
                        <a:rPr lang="nl-NL" sz="1200" dirty="0" err="1" smtClean="0">
                          <a:latin typeface="Georgia" panose="02040502050405020303" pitchFamily="18" charset="0"/>
                        </a:rPr>
                        <a:t>prices</a:t>
                      </a:r>
                      <a:endParaRPr lang="en-GB" sz="1200" dirty="0">
                        <a:latin typeface="Georgia" panose="02040502050405020303" pitchFamily="18" charset="0"/>
                      </a:endParaRPr>
                    </a:p>
                  </a:txBody>
                  <a:tcPr/>
                </a:tc>
                <a:tc>
                  <a:txBody>
                    <a:bodyPr/>
                    <a:lstStyle/>
                    <a:p>
                      <a:r>
                        <a:rPr lang="en-US" sz="1200" dirty="0" smtClean="0">
                          <a:latin typeface="Georgia" panose="02040502050405020303" pitchFamily="18" charset="0"/>
                          <a:ea typeface="Times New Roman" panose="02020603050405020304" pitchFamily="18" charset="0"/>
                          <a:cs typeface="Times New Roman" panose="02020603050405020304" pitchFamily="18" charset="0"/>
                        </a:rPr>
                        <a:t>Companies pay a lower grid tariff than households because companies are more sensitive for price changes on the electricity market. </a:t>
                      </a:r>
                      <a:endParaRPr lang="en-GB" sz="1200" dirty="0">
                        <a:latin typeface="Georgia" panose="02040502050405020303" pitchFamily="18" charset="0"/>
                      </a:endParaRPr>
                    </a:p>
                  </a:txBody>
                  <a:tcPr/>
                </a:tc>
              </a:tr>
              <a:tr h="686264">
                <a:tc>
                  <a:txBody>
                    <a:bodyPr/>
                    <a:lstStyle/>
                    <a:p>
                      <a:r>
                        <a:rPr lang="nl-NL" sz="1200" dirty="0" smtClean="0">
                          <a:latin typeface="Georgia" panose="02040502050405020303" pitchFamily="18" charset="0"/>
                        </a:rPr>
                        <a:t>Peak pricing</a:t>
                      </a:r>
                      <a:endParaRPr lang="en-GB" sz="1200" dirty="0">
                        <a:latin typeface="Georgia" panose="02040502050405020303" pitchFamily="18" charset="0"/>
                      </a:endParaRPr>
                    </a:p>
                  </a:txBody>
                  <a:tcPr/>
                </a:tc>
                <a:tc>
                  <a:txBody>
                    <a:bodyPr/>
                    <a:lstStyle/>
                    <a:p>
                      <a:r>
                        <a:rPr lang="en-US" sz="1200" dirty="0" smtClean="0">
                          <a:latin typeface="Georgia" panose="02040502050405020303" pitchFamily="18" charset="0"/>
                          <a:ea typeface="Times New Roman" panose="02020603050405020304" pitchFamily="18" charset="0"/>
                          <a:cs typeface="Times New Roman" panose="02020603050405020304" pitchFamily="18" charset="0"/>
                        </a:rPr>
                        <a:t>The grid tariff is higher during the moments the grid is intensely loaded, during non-peak moments one pays a lower grid tariff. </a:t>
                      </a:r>
                      <a:endParaRPr lang="en-GB" sz="1200" dirty="0">
                        <a:latin typeface="Georgia" panose="02040502050405020303" pitchFamily="18" charset="0"/>
                      </a:endParaRPr>
                    </a:p>
                  </a:txBody>
                  <a:tcPr/>
                </a:tc>
              </a:tr>
            </a:tbl>
          </a:graphicData>
        </a:graphic>
      </p:graphicFrame>
      <p:sp>
        <p:nvSpPr>
          <p:cNvPr id="8" name="Tekstvak 7"/>
          <p:cNvSpPr txBox="1"/>
          <p:nvPr/>
        </p:nvSpPr>
        <p:spPr>
          <a:xfrm>
            <a:off x="827584" y="987415"/>
            <a:ext cx="7704856" cy="461665"/>
          </a:xfrm>
          <a:prstGeom prst="rect">
            <a:avLst/>
          </a:prstGeom>
          <a:noFill/>
        </p:spPr>
        <p:txBody>
          <a:bodyPr wrap="square" rtlCol="0">
            <a:spAutoFit/>
          </a:bodyPr>
          <a:lstStyle/>
          <a:p>
            <a:r>
              <a:rPr lang="nl-NL" sz="2400" dirty="0" err="1" smtClean="0">
                <a:solidFill>
                  <a:srgbClr val="FF0000"/>
                </a:solidFill>
                <a:latin typeface="Georgia" panose="02040502050405020303" pitchFamily="18" charset="0"/>
              </a:rPr>
              <a:t>Assessing</a:t>
            </a:r>
            <a:r>
              <a:rPr lang="nl-NL" sz="2400" dirty="0" smtClean="0">
                <a:solidFill>
                  <a:srgbClr val="FF0000"/>
                </a:solidFill>
                <a:latin typeface="Georgia" panose="02040502050405020303" pitchFamily="18" charset="0"/>
              </a:rPr>
              <a:t> </a:t>
            </a:r>
            <a:r>
              <a:rPr lang="nl-NL" sz="2400" dirty="0" err="1" smtClean="0">
                <a:solidFill>
                  <a:srgbClr val="FF0000"/>
                </a:solidFill>
                <a:latin typeface="Georgia" panose="02040502050405020303" pitchFamily="18" charset="0"/>
              </a:rPr>
              <a:t>alternative</a:t>
            </a:r>
            <a:r>
              <a:rPr lang="nl-NL" sz="2400" dirty="0" smtClean="0">
                <a:solidFill>
                  <a:srgbClr val="FF0000"/>
                </a:solidFill>
                <a:latin typeface="Georgia" panose="02040502050405020303" pitchFamily="18" charset="0"/>
              </a:rPr>
              <a:t> </a:t>
            </a:r>
            <a:r>
              <a:rPr lang="nl-NL" sz="2400" dirty="0" err="1" smtClean="0">
                <a:solidFill>
                  <a:srgbClr val="FF0000"/>
                </a:solidFill>
                <a:latin typeface="Georgia" panose="02040502050405020303" pitchFamily="18" charset="0"/>
              </a:rPr>
              <a:t>network</a:t>
            </a:r>
            <a:r>
              <a:rPr lang="nl-NL" sz="2400" dirty="0" smtClean="0">
                <a:solidFill>
                  <a:srgbClr val="FF0000"/>
                </a:solidFill>
                <a:latin typeface="Georgia" panose="02040502050405020303" pitchFamily="18" charset="0"/>
              </a:rPr>
              <a:t> </a:t>
            </a:r>
            <a:r>
              <a:rPr lang="nl-NL" sz="2400" dirty="0" err="1" smtClean="0">
                <a:solidFill>
                  <a:srgbClr val="FF0000"/>
                </a:solidFill>
                <a:latin typeface="Georgia" panose="02040502050405020303" pitchFamily="18" charset="0"/>
              </a:rPr>
              <a:t>tariff</a:t>
            </a:r>
            <a:r>
              <a:rPr lang="nl-NL" sz="2400" dirty="0" smtClean="0">
                <a:solidFill>
                  <a:srgbClr val="FF0000"/>
                </a:solidFill>
                <a:latin typeface="Georgia" panose="02040502050405020303" pitchFamily="18" charset="0"/>
              </a:rPr>
              <a:t> designs</a:t>
            </a:r>
            <a:endParaRPr lang="en-GB" sz="2400" dirty="0" smtClean="0">
              <a:solidFill>
                <a:srgbClr val="FF0000"/>
              </a:solidFill>
              <a:latin typeface="Georgia" panose="02040502050405020303" pitchFamily="18" charset="0"/>
            </a:endParaRPr>
          </a:p>
        </p:txBody>
      </p:sp>
      <p:pic>
        <p:nvPicPr>
          <p:cNvPr id="9" name="Afbeelding 8"/>
          <p:cNvPicPr>
            <a:picLocks noChangeAspect="1"/>
          </p:cNvPicPr>
          <p:nvPr/>
        </p:nvPicPr>
        <p:blipFill>
          <a:blip r:embed="rId2"/>
          <a:stretch>
            <a:fillRect/>
          </a:stretch>
        </p:blipFill>
        <p:spPr>
          <a:xfrm>
            <a:off x="2915816" y="2060848"/>
            <a:ext cx="5832648" cy="1008112"/>
          </a:xfrm>
          <a:prstGeom prst="rect">
            <a:avLst/>
          </a:prstGeom>
        </p:spPr>
      </p:pic>
      <p:pic>
        <p:nvPicPr>
          <p:cNvPr id="10" name="Afbeelding 9"/>
          <p:cNvPicPr>
            <a:picLocks noChangeAspect="1"/>
          </p:cNvPicPr>
          <p:nvPr/>
        </p:nvPicPr>
        <p:blipFill>
          <a:blip r:embed="rId2"/>
          <a:stretch>
            <a:fillRect/>
          </a:stretch>
        </p:blipFill>
        <p:spPr>
          <a:xfrm>
            <a:off x="2897632" y="3068960"/>
            <a:ext cx="5832648" cy="864096"/>
          </a:xfrm>
          <a:prstGeom prst="rect">
            <a:avLst/>
          </a:prstGeom>
        </p:spPr>
      </p:pic>
      <p:pic>
        <p:nvPicPr>
          <p:cNvPr id="11" name="Afbeelding 10"/>
          <p:cNvPicPr>
            <a:picLocks noChangeAspect="1"/>
          </p:cNvPicPr>
          <p:nvPr/>
        </p:nvPicPr>
        <p:blipFill>
          <a:blip r:embed="rId2"/>
          <a:stretch>
            <a:fillRect/>
          </a:stretch>
        </p:blipFill>
        <p:spPr>
          <a:xfrm>
            <a:off x="2897632" y="3901099"/>
            <a:ext cx="5832648" cy="608021"/>
          </a:xfrm>
          <a:prstGeom prst="rect">
            <a:avLst/>
          </a:prstGeom>
        </p:spPr>
      </p:pic>
      <p:pic>
        <p:nvPicPr>
          <p:cNvPr id="12" name="Afbeelding 11"/>
          <p:cNvPicPr>
            <a:picLocks noChangeAspect="1"/>
          </p:cNvPicPr>
          <p:nvPr/>
        </p:nvPicPr>
        <p:blipFill>
          <a:blip r:embed="rId2"/>
          <a:stretch>
            <a:fillRect/>
          </a:stretch>
        </p:blipFill>
        <p:spPr>
          <a:xfrm>
            <a:off x="2879448" y="4461184"/>
            <a:ext cx="5832648" cy="840024"/>
          </a:xfrm>
          <a:prstGeom prst="rect">
            <a:avLst/>
          </a:prstGeom>
        </p:spPr>
      </p:pic>
      <p:pic>
        <p:nvPicPr>
          <p:cNvPr id="13" name="Afbeelding 12"/>
          <p:cNvPicPr>
            <a:picLocks noChangeAspect="1"/>
          </p:cNvPicPr>
          <p:nvPr/>
        </p:nvPicPr>
        <p:blipFill>
          <a:blip r:embed="rId2"/>
          <a:stretch>
            <a:fillRect/>
          </a:stretch>
        </p:blipFill>
        <p:spPr>
          <a:xfrm>
            <a:off x="2879448" y="5301208"/>
            <a:ext cx="5869016" cy="744153"/>
          </a:xfrm>
          <a:prstGeom prst="rect">
            <a:avLst/>
          </a:prstGeom>
        </p:spPr>
      </p:pic>
      <p:pic>
        <p:nvPicPr>
          <p:cNvPr id="14" name="Afbeelding 13"/>
          <p:cNvPicPr>
            <a:picLocks noChangeAspect="1"/>
          </p:cNvPicPr>
          <p:nvPr/>
        </p:nvPicPr>
        <p:blipFill>
          <a:blip r:embed="rId2"/>
          <a:stretch>
            <a:fillRect/>
          </a:stretch>
        </p:blipFill>
        <p:spPr>
          <a:xfrm>
            <a:off x="2879448" y="5985177"/>
            <a:ext cx="5832648" cy="684182"/>
          </a:xfrm>
          <a:prstGeom prst="rect">
            <a:avLst/>
          </a:prstGeom>
        </p:spPr>
      </p:pic>
    </p:spTree>
    <p:extLst>
      <p:ext uri="{BB962C8B-B14F-4D97-AF65-F5344CB8AC3E}">
        <p14:creationId xmlns:p14="http://schemas.microsoft.com/office/powerpoint/2010/main" val="1501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9"/>
                                        </p:tgtEl>
                                        <p:attrNameLst>
                                          <p:attrName>ppt_x</p:attrName>
                                        </p:attrNameLst>
                                      </p:cBhvr>
                                      <p:tavLst>
                                        <p:tav tm="0">
                                          <p:val>
                                            <p:strVal val="ppt_x"/>
                                          </p:val>
                                        </p:tav>
                                        <p:tav tm="100000">
                                          <p:val>
                                            <p:strVal val="ppt_x"/>
                                          </p:val>
                                        </p:tav>
                                      </p:tavLst>
                                    </p:anim>
                                    <p:anim calcmode="lin" valueType="num">
                                      <p:cBhvr additive="base">
                                        <p:cTn id="7" dur="500"/>
                                        <p:tgtEl>
                                          <p:spTgt spid="9"/>
                                        </p:tgtEl>
                                        <p:attrNameLst>
                                          <p:attrName>ppt_y</p:attrName>
                                        </p:attrNameLst>
                                      </p:cBhvr>
                                      <p:tavLst>
                                        <p:tav tm="0">
                                          <p:val>
                                            <p:strVal val="ppt_y"/>
                                          </p:val>
                                        </p:tav>
                                        <p:tav tm="100000">
                                          <p:val>
                                            <p:strVal val="1+ppt_h/2"/>
                                          </p:val>
                                        </p:tav>
                                      </p:tavLst>
                                    </p:anim>
                                    <p:set>
                                      <p:cBhvr>
                                        <p:cTn id="8" dur="1" fill="hold">
                                          <p:stCondLst>
                                            <p:cond delay="499"/>
                                          </p:stCondLst>
                                        </p:cTn>
                                        <p:tgtEl>
                                          <p:spTgt spid="9"/>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10"/>
                                        </p:tgtEl>
                                        <p:attrNameLst>
                                          <p:attrName>ppt_x</p:attrName>
                                        </p:attrNameLst>
                                      </p:cBhvr>
                                      <p:tavLst>
                                        <p:tav tm="0">
                                          <p:val>
                                            <p:strVal val="ppt_x"/>
                                          </p:val>
                                        </p:tav>
                                        <p:tav tm="100000">
                                          <p:val>
                                            <p:strVal val="ppt_x"/>
                                          </p:val>
                                        </p:tav>
                                      </p:tavLst>
                                    </p:anim>
                                    <p:anim calcmode="lin" valueType="num">
                                      <p:cBhvr additive="base">
                                        <p:cTn id="13" dur="500"/>
                                        <p:tgtEl>
                                          <p:spTgt spid="10"/>
                                        </p:tgtEl>
                                        <p:attrNameLst>
                                          <p:attrName>ppt_y</p:attrName>
                                        </p:attrNameLst>
                                      </p:cBhvr>
                                      <p:tavLst>
                                        <p:tav tm="0">
                                          <p:val>
                                            <p:strVal val="ppt_y"/>
                                          </p:val>
                                        </p:tav>
                                        <p:tav tm="100000">
                                          <p:val>
                                            <p:strVal val="1+ppt_h/2"/>
                                          </p:val>
                                        </p:tav>
                                      </p:tavLst>
                                    </p:anim>
                                    <p:set>
                                      <p:cBhvr>
                                        <p:cTn id="14" dur="1" fill="hold">
                                          <p:stCondLst>
                                            <p:cond delay="499"/>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nodeType="clickEffect">
                                  <p:stCondLst>
                                    <p:cond delay="0"/>
                                  </p:stCondLst>
                                  <p:childTnLst>
                                    <p:anim calcmode="lin" valueType="num">
                                      <p:cBhvr additive="base">
                                        <p:cTn id="18" dur="500"/>
                                        <p:tgtEl>
                                          <p:spTgt spid="11"/>
                                        </p:tgtEl>
                                        <p:attrNameLst>
                                          <p:attrName>ppt_x</p:attrName>
                                        </p:attrNameLst>
                                      </p:cBhvr>
                                      <p:tavLst>
                                        <p:tav tm="0">
                                          <p:val>
                                            <p:strVal val="ppt_x"/>
                                          </p:val>
                                        </p:tav>
                                        <p:tav tm="100000">
                                          <p:val>
                                            <p:strVal val="ppt_x"/>
                                          </p:val>
                                        </p:tav>
                                      </p:tavLst>
                                    </p:anim>
                                    <p:anim calcmode="lin" valueType="num">
                                      <p:cBhvr additive="base">
                                        <p:cTn id="19" dur="500"/>
                                        <p:tgtEl>
                                          <p:spTgt spid="11"/>
                                        </p:tgtEl>
                                        <p:attrNameLst>
                                          <p:attrName>ppt_y</p:attrName>
                                        </p:attrNameLst>
                                      </p:cBhvr>
                                      <p:tavLst>
                                        <p:tav tm="0">
                                          <p:val>
                                            <p:strVal val="ppt_y"/>
                                          </p:val>
                                        </p:tav>
                                        <p:tav tm="100000">
                                          <p:val>
                                            <p:strVal val="1+ppt_h/2"/>
                                          </p:val>
                                        </p:tav>
                                      </p:tavLst>
                                    </p:anim>
                                    <p:set>
                                      <p:cBhvr>
                                        <p:cTn id="20" dur="1" fill="hold">
                                          <p:stCondLst>
                                            <p:cond delay="499"/>
                                          </p:stCondLst>
                                        </p:cTn>
                                        <p:tgtEl>
                                          <p:spTgt spid="1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nodeType="clickEffect">
                                  <p:stCondLst>
                                    <p:cond delay="0"/>
                                  </p:stCondLst>
                                  <p:childTnLst>
                                    <p:anim calcmode="lin" valueType="num">
                                      <p:cBhvr additive="base">
                                        <p:cTn id="24" dur="500"/>
                                        <p:tgtEl>
                                          <p:spTgt spid="12"/>
                                        </p:tgtEl>
                                        <p:attrNameLst>
                                          <p:attrName>ppt_x</p:attrName>
                                        </p:attrNameLst>
                                      </p:cBhvr>
                                      <p:tavLst>
                                        <p:tav tm="0">
                                          <p:val>
                                            <p:strVal val="ppt_x"/>
                                          </p:val>
                                        </p:tav>
                                        <p:tav tm="100000">
                                          <p:val>
                                            <p:strVal val="ppt_x"/>
                                          </p:val>
                                        </p:tav>
                                      </p:tavLst>
                                    </p:anim>
                                    <p:anim calcmode="lin" valueType="num">
                                      <p:cBhvr additive="base">
                                        <p:cTn id="25" dur="500"/>
                                        <p:tgtEl>
                                          <p:spTgt spid="12"/>
                                        </p:tgtEl>
                                        <p:attrNameLst>
                                          <p:attrName>ppt_y</p:attrName>
                                        </p:attrNameLst>
                                      </p:cBhvr>
                                      <p:tavLst>
                                        <p:tav tm="0">
                                          <p:val>
                                            <p:strVal val="ppt_y"/>
                                          </p:val>
                                        </p:tav>
                                        <p:tav tm="100000">
                                          <p:val>
                                            <p:strVal val="1+ppt_h/2"/>
                                          </p:val>
                                        </p:tav>
                                      </p:tavLst>
                                    </p:anim>
                                    <p:set>
                                      <p:cBhvr>
                                        <p:cTn id="26" dur="1" fill="hold">
                                          <p:stCondLst>
                                            <p:cond delay="499"/>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nodeType="clickEffect">
                                  <p:stCondLst>
                                    <p:cond delay="0"/>
                                  </p:stCondLst>
                                  <p:childTnLst>
                                    <p:anim calcmode="lin" valueType="num">
                                      <p:cBhvr additive="base">
                                        <p:cTn id="30" dur="500"/>
                                        <p:tgtEl>
                                          <p:spTgt spid="13"/>
                                        </p:tgtEl>
                                        <p:attrNameLst>
                                          <p:attrName>ppt_x</p:attrName>
                                        </p:attrNameLst>
                                      </p:cBhvr>
                                      <p:tavLst>
                                        <p:tav tm="0">
                                          <p:val>
                                            <p:strVal val="ppt_x"/>
                                          </p:val>
                                        </p:tav>
                                        <p:tav tm="100000">
                                          <p:val>
                                            <p:strVal val="ppt_x"/>
                                          </p:val>
                                        </p:tav>
                                      </p:tavLst>
                                    </p:anim>
                                    <p:anim calcmode="lin" valueType="num">
                                      <p:cBhvr additive="base">
                                        <p:cTn id="31" dur="500"/>
                                        <p:tgtEl>
                                          <p:spTgt spid="13"/>
                                        </p:tgtEl>
                                        <p:attrNameLst>
                                          <p:attrName>ppt_y</p:attrName>
                                        </p:attrNameLst>
                                      </p:cBhvr>
                                      <p:tavLst>
                                        <p:tav tm="0">
                                          <p:val>
                                            <p:strVal val="ppt_y"/>
                                          </p:val>
                                        </p:tav>
                                        <p:tav tm="100000">
                                          <p:val>
                                            <p:strVal val="1+ppt_h/2"/>
                                          </p:val>
                                        </p:tav>
                                      </p:tavLst>
                                    </p:anim>
                                    <p:set>
                                      <p:cBhvr>
                                        <p:cTn id="32" dur="1" fill="hold">
                                          <p:stCondLst>
                                            <p:cond delay="499"/>
                                          </p:stCondLst>
                                        </p:cTn>
                                        <p:tgtEl>
                                          <p:spTgt spid="1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nodeType="clickEffect">
                                  <p:stCondLst>
                                    <p:cond delay="0"/>
                                  </p:stCondLst>
                                  <p:childTnLst>
                                    <p:anim calcmode="lin" valueType="num">
                                      <p:cBhvr additive="base">
                                        <p:cTn id="36" dur="500"/>
                                        <p:tgtEl>
                                          <p:spTgt spid="14"/>
                                        </p:tgtEl>
                                        <p:attrNameLst>
                                          <p:attrName>ppt_x</p:attrName>
                                        </p:attrNameLst>
                                      </p:cBhvr>
                                      <p:tavLst>
                                        <p:tav tm="0">
                                          <p:val>
                                            <p:strVal val="ppt_x"/>
                                          </p:val>
                                        </p:tav>
                                        <p:tav tm="100000">
                                          <p:val>
                                            <p:strVal val="ppt_x"/>
                                          </p:val>
                                        </p:tav>
                                      </p:tavLst>
                                    </p:anim>
                                    <p:anim calcmode="lin" valueType="num">
                                      <p:cBhvr additive="base">
                                        <p:cTn id="37" dur="500"/>
                                        <p:tgtEl>
                                          <p:spTgt spid="14"/>
                                        </p:tgtEl>
                                        <p:attrNameLst>
                                          <p:attrName>ppt_y</p:attrName>
                                        </p:attrNameLst>
                                      </p:cBhvr>
                                      <p:tavLst>
                                        <p:tav tm="0">
                                          <p:val>
                                            <p:strVal val="ppt_y"/>
                                          </p:val>
                                        </p:tav>
                                        <p:tav tm="100000">
                                          <p:val>
                                            <p:strVal val="1+ppt_h/2"/>
                                          </p:val>
                                        </p:tav>
                                      </p:tavLst>
                                    </p:anim>
                                    <p:set>
                                      <p:cBhvr>
                                        <p:cTn id="38"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0"/>
          </p:nvPr>
        </p:nvSpPr>
        <p:spPr/>
        <p:txBody>
          <a:bodyPr/>
          <a:lstStyle/>
          <a:p>
            <a:pPr>
              <a:defRPr/>
            </a:pPr>
            <a:fld id="{BE100D0F-D068-4297-A1F9-96347AA3D75E}" type="slidenum">
              <a:rPr lang="en-GB" smtClean="0"/>
              <a:pPr>
                <a:defRPr/>
              </a:pPr>
              <a:t>17</a:t>
            </a:fld>
            <a:endParaRPr lang="en-GB" dirty="0"/>
          </a:p>
        </p:txBody>
      </p:sp>
      <p:graphicFrame>
        <p:nvGraphicFramePr>
          <p:cNvPr id="9" name="Tabel 8"/>
          <p:cNvGraphicFramePr>
            <a:graphicFrameLocks noGrp="1"/>
          </p:cNvGraphicFramePr>
          <p:nvPr>
            <p:extLst>
              <p:ext uri="{D42A27DB-BD31-4B8C-83A1-F6EECF244321}">
                <p14:modId xmlns:p14="http://schemas.microsoft.com/office/powerpoint/2010/main" val="2761723873"/>
              </p:ext>
            </p:extLst>
          </p:nvPr>
        </p:nvGraphicFramePr>
        <p:xfrm>
          <a:off x="899592" y="1413871"/>
          <a:ext cx="7560839" cy="5529680"/>
        </p:xfrm>
        <a:graphic>
          <a:graphicData uri="http://schemas.openxmlformats.org/drawingml/2006/table">
            <a:tbl>
              <a:tblPr firstRow="1" firstCol="1" bandRow="1">
                <a:tableStyleId>{5C22544A-7EE6-4342-B048-85BDC9FD1C3A}</a:tableStyleId>
              </a:tblPr>
              <a:tblGrid>
                <a:gridCol w="1331570"/>
                <a:gridCol w="1210546"/>
                <a:gridCol w="1253893"/>
                <a:gridCol w="1254681"/>
                <a:gridCol w="1253893"/>
                <a:gridCol w="1256256"/>
              </a:tblGrid>
              <a:tr h="187735">
                <a:tc>
                  <a:txBody>
                    <a:bodyPr/>
                    <a:lstStyle/>
                    <a:p>
                      <a:pPr algn="just">
                        <a:lnSpc>
                          <a:spcPct val="150000"/>
                        </a:lnSpc>
                        <a:spcAft>
                          <a:spcPts val="0"/>
                        </a:spcAft>
                      </a:pPr>
                      <a:r>
                        <a:rPr lang="en-GB" sz="900" dirty="0">
                          <a:effectLst/>
                        </a:rPr>
                        <a:t> </a:t>
                      </a:r>
                      <a:endParaRPr lang="en-GB" sz="900" dirty="0">
                        <a:effectLst/>
                        <a:latin typeface="Calibri" panose="020F0502020204030204" pitchFamily="34" charset="0"/>
                        <a:cs typeface="Times New Roman" panose="02020603050405020304" pitchFamily="18" charset="0"/>
                      </a:endParaRPr>
                    </a:p>
                  </a:txBody>
                  <a:tcPr marL="53163" marR="53163" marT="0" marB="0"/>
                </a:tc>
                <a:tc>
                  <a:txBody>
                    <a:bodyPr/>
                    <a:lstStyle/>
                    <a:p>
                      <a:pPr algn="just">
                        <a:lnSpc>
                          <a:spcPct val="150000"/>
                        </a:lnSpc>
                        <a:spcAft>
                          <a:spcPts val="0"/>
                        </a:spcAft>
                      </a:pPr>
                      <a:r>
                        <a:rPr lang="en-GB" sz="900">
                          <a:effectLst/>
                        </a:rPr>
                        <a:t> </a:t>
                      </a:r>
                      <a:endParaRPr lang="en-GB" sz="900">
                        <a:effectLst/>
                        <a:latin typeface="Calibri" panose="020F0502020204030204" pitchFamily="34" charset="0"/>
                        <a:cs typeface="Times New Roman" panose="02020603050405020304" pitchFamily="18" charset="0"/>
                      </a:endParaRPr>
                    </a:p>
                  </a:txBody>
                  <a:tcPr marL="53163" marR="53163" marT="0" marB="0"/>
                </a:tc>
                <a:tc gridSpan="4">
                  <a:txBody>
                    <a:bodyPr/>
                    <a:lstStyle/>
                    <a:p>
                      <a:pPr algn="ctr">
                        <a:lnSpc>
                          <a:spcPct val="150000"/>
                        </a:lnSpc>
                        <a:spcAft>
                          <a:spcPts val="600"/>
                        </a:spcAft>
                      </a:pPr>
                      <a:r>
                        <a:rPr lang="en-GB" sz="900">
                          <a:effectLst/>
                        </a:rPr>
                        <a:t>Tariff-design options </a:t>
                      </a:r>
                      <a:endParaRPr lang="en-GB" sz="900">
                        <a:effectLst/>
                        <a:latin typeface="Calibri" panose="020F0502020204030204" pitchFamily="34" charset="0"/>
                        <a:cs typeface="Times New Roman" panose="02020603050405020304" pitchFamily="18" charset="0"/>
                      </a:endParaRPr>
                    </a:p>
                  </a:txBody>
                  <a:tcPr marL="53163" marR="53163" marT="0" marB="0"/>
                </a:tc>
                <a:tc hMerge="1">
                  <a:txBody>
                    <a:bodyPr/>
                    <a:lstStyle/>
                    <a:p>
                      <a:endParaRPr lang="en-GB"/>
                    </a:p>
                  </a:txBody>
                  <a:tcPr/>
                </a:tc>
                <a:tc hMerge="1">
                  <a:txBody>
                    <a:bodyPr/>
                    <a:lstStyle/>
                    <a:p>
                      <a:endParaRPr lang="en-GB"/>
                    </a:p>
                  </a:txBody>
                  <a:tcPr/>
                </a:tc>
                <a:tc hMerge="1">
                  <a:txBody>
                    <a:bodyPr/>
                    <a:lstStyle/>
                    <a:p>
                      <a:endParaRPr lang="en-GB"/>
                    </a:p>
                  </a:txBody>
                  <a:tcPr/>
                </a:tc>
              </a:tr>
              <a:tr h="797660">
                <a:tc>
                  <a:txBody>
                    <a:bodyPr/>
                    <a:lstStyle/>
                    <a:p>
                      <a:pPr algn="just">
                        <a:lnSpc>
                          <a:spcPct val="150000"/>
                        </a:lnSpc>
                        <a:spcAft>
                          <a:spcPts val="0"/>
                        </a:spcAft>
                      </a:pPr>
                      <a:r>
                        <a:rPr lang="en-GB" sz="900">
                          <a:effectLst/>
                        </a:rPr>
                        <a:t>Ideal type of principles for fair distribution</a:t>
                      </a:r>
                      <a:endParaRPr lang="en-GB" sz="900">
                        <a:effectLst/>
                        <a:latin typeface="Calibri" panose="020F0502020204030204" pitchFamily="34" charset="0"/>
                        <a:cs typeface="Times New Roman" panose="02020603050405020304" pitchFamily="18" charset="0"/>
                      </a:endParaRPr>
                    </a:p>
                  </a:txBody>
                  <a:tcPr marL="53163" marR="53163" marT="0" marB="0"/>
                </a:tc>
                <a:tc>
                  <a:txBody>
                    <a:bodyPr/>
                    <a:lstStyle/>
                    <a:p>
                      <a:pPr algn="just">
                        <a:lnSpc>
                          <a:spcPct val="150000"/>
                        </a:lnSpc>
                        <a:spcAft>
                          <a:spcPts val="0"/>
                        </a:spcAft>
                      </a:pPr>
                      <a:r>
                        <a:rPr lang="en-GB" sz="900" b="1" dirty="0">
                          <a:effectLst/>
                        </a:rPr>
                        <a:t>Distributive principle</a:t>
                      </a:r>
                      <a:endParaRPr lang="en-GB" sz="900" b="1" dirty="0">
                        <a:effectLst/>
                        <a:latin typeface="Calibri" panose="020F0502020204030204" pitchFamily="34" charset="0"/>
                        <a:cs typeface="Times New Roman" panose="02020603050405020304" pitchFamily="18" charset="0"/>
                      </a:endParaRPr>
                    </a:p>
                  </a:txBody>
                  <a:tcPr marL="53163" marR="53163" marT="0" marB="0"/>
                </a:tc>
                <a:tc>
                  <a:txBody>
                    <a:bodyPr/>
                    <a:lstStyle/>
                    <a:p>
                      <a:pPr algn="ctr">
                        <a:lnSpc>
                          <a:spcPct val="150000"/>
                        </a:lnSpc>
                        <a:spcAft>
                          <a:spcPts val="0"/>
                        </a:spcAft>
                      </a:pPr>
                      <a:r>
                        <a:rPr lang="en-GB" sz="900" b="1">
                          <a:effectLst/>
                        </a:rPr>
                        <a:t>Flat rate</a:t>
                      </a:r>
                    </a:p>
                    <a:p>
                      <a:pPr algn="ctr">
                        <a:lnSpc>
                          <a:spcPct val="150000"/>
                        </a:lnSpc>
                        <a:spcAft>
                          <a:spcPts val="0"/>
                        </a:spcAft>
                      </a:pPr>
                      <a:r>
                        <a:rPr lang="en-GB" sz="900" b="1">
                          <a:effectLst/>
                        </a:rPr>
                        <a:t>(possibly partly socialised)</a:t>
                      </a:r>
                      <a:endParaRPr lang="en-GB" sz="900" b="1">
                        <a:effectLst/>
                        <a:latin typeface="Calibri" panose="020F0502020204030204" pitchFamily="34" charset="0"/>
                        <a:cs typeface="Times New Roman" panose="02020603050405020304" pitchFamily="18" charset="0"/>
                      </a:endParaRPr>
                    </a:p>
                  </a:txBody>
                  <a:tcPr marL="53163" marR="53163" marT="0" marB="0"/>
                </a:tc>
                <a:tc>
                  <a:txBody>
                    <a:bodyPr/>
                    <a:lstStyle/>
                    <a:p>
                      <a:pPr algn="ctr">
                        <a:lnSpc>
                          <a:spcPct val="150000"/>
                        </a:lnSpc>
                        <a:spcAft>
                          <a:spcPts val="0"/>
                        </a:spcAft>
                      </a:pPr>
                      <a:r>
                        <a:rPr lang="en-GB" sz="900" b="1">
                          <a:effectLst/>
                        </a:rPr>
                        <a:t>Transport &amp; capacity charge</a:t>
                      </a:r>
                      <a:endParaRPr lang="en-GB" sz="900" b="1">
                        <a:effectLst/>
                        <a:latin typeface="Calibri" panose="020F0502020204030204" pitchFamily="34" charset="0"/>
                        <a:cs typeface="Times New Roman" panose="02020603050405020304" pitchFamily="18" charset="0"/>
                      </a:endParaRPr>
                    </a:p>
                  </a:txBody>
                  <a:tcPr marL="53163" marR="53163" marT="0" marB="0"/>
                </a:tc>
                <a:tc>
                  <a:txBody>
                    <a:bodyPr/>
                    <a:lstStyle/>
                    <a:p>
                      <a:pPr algn="ctr">
                        <a:lnSpc>
                          <a:spcPct val="150000"/>
                        </a:lnSpc>
                        <a:spcAft>
                          <a:spcPts val="0"/>
                        </a:spcAft>
                      </a:pPr>
                      <a:r>
                        <a:rPr lang="en-GB" sz="900" b="1" dirty="0">
                          <a:effectLst/>
                        </a:rPr>
                        <a:t>Ramsey pricing</a:t>
                      </a:r>
                      <a:endParaRPr lang="en-GB" sz="900" b="1" dirty="0">
                        <a:effectLst/>
                        <a:latin typeface="Calibri" panose="020F0502020204030204" pitchFamily="34" charset="0"/>
                        <a:cs typeface="Times New Roman" panose="02020603050405020304" pitchFamily="18" charset="0"/>
                      </a:endParaRPr>
                    </a:p>
                  </a:txBody>
                  <a:tcPr marL="53163" marR="53163" marT="0" marB="0"/>
                </a:tc>
                <a:tc>
                  <a:txBody>
                    <a:bodyPr/>
                    <a:lstStyle/>
                    <a:p>
                      <a:pPr algn="ctr">
                        <a:lnSpc>
                          <a:spcPct val="150000"/>
                        </a:lnSpc>
                        <a:spcAft>
                          <a:spcPts val="0"/>
                        </a:spcAft>
                      </a:pPr>
                      <a:r>
                        <a:rPr lang="en-GB" sz="900" b="1" dirty="0">
                          <a:effectLst/>
                        </a:rPr>
                        <a:t>Peak pricing</a:t>
                      </a:r>
                      <a:endParaRPr lang="en-GB" sz="900" b="1" dirty="0">
                        <a:effectLst/>
                        <a:latin typeface="Calibri" panose="020F0502020204030204" pitchFamily="34" charset="0"/>
                        <a:cs typeface="Times New Roman" panose="02020603050405020304" pitchFamily="18" charset="0"/>
                      </a:endParaRPr>
                    </a:p>
                  </a:txBody>
                  <a:tcPr marL="53163" marR="53163" marT="0" marB="0"/>
                </a:tc>
              </a:tr>
              <a:tr h="797660">
                <a:tc>
                  <a:txBody>
                    <a:bodyPr/>
                    <a:lstStyle/>
                    <a:p>
                      <a:pPr marL="0" marR="0">
                        <a:lnSpc>
                          <a:spcPct val="150000"/>
                        </a:lnSpc>
                        <a:spcBef>
                          <a:spcPts val="0"/>
                        </a:spcBef>
                        <a:spcAft>
                          <a:spcPts val="0"/>
                        </a:spcAft>
                      </a:pPr>
                      <a:r>
                        <a:rPr lang="en-GB" sz="900">
                          <a:effectLst/>
                        </a:rPr>
                        <a:t>1. Equality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163" marR="53163" marT="0" marB="0"/>
                </a:tc>
                <a:tc>
                  <a:txBody>
                    <a:bodyPr/>
                    <a:lstStyle/>
                    <a:p>
                      <a:pPr>
                        <a:lnSpc>
                          <a:spcPct val="150000"/>
                        </a:lnSpc>
                        <a:spcAft>
                          <a:spcPts val="0"/>
                        </a:spcAft>
                      </a:pPr>
                      <a:r>
                        <a:rPr lang="en-GB" sz="900">
                          <a:effectLst/>
                        </a:rPr>
                        <a:t>Formal equal treatment</a:t>
                      </a:r>
                      <a:endParaRPr lang="en-GB" sz="900">
                        <a:effectLst/>
                        <a:latin typeface="Calibri" panose="020F0502020204030204" pitchFamily="34" charset="0"/>
                        <a:cs typeface="Times New Roman" panose="02020603050405020304" pitchFamily="18" charset="0"/>
                      </a:endParaRPr>
                    </a:p>
                  </a:txBody>
                  <a:tcPr marL="53163" marR="53163" marT="0" marB="0"/>
                </a:tc>
                <a:tc>
                  <a:txBody>
                    <a:bodyPr/>
                    <a:lstStyle/>
                    <a:p>
                      <a:pPr algn="ctr">
                        <a:lnSpc>
                          <a:spcPct val="150000"/>
                        </a:lnSpc>
                        <a:spcAft>
                          <a:spcPts val="0"/>
                        </a:spcAft>
                      </a:pPr>
                      <a:r>
                        <a:rPr lang="en-GB" sz="900" dirty="0">
                          <a:effectLst/>
                        </a:rPr>
                        <a:t>+</a:t>
                      </a:r>
                    </a:p>
                    <a:p>
                      <a:pPr algn="ctr">
                        <a:lnSpc>
                          <a:spcPct val="150000"/>
                        </a:lnSpc>
                        <a:spcAft>
                          <a:spcPts val="0"/>
                        </a:spcAft>
                      </a:pPr>
                      <a:r>
                        <a:rPr lang="en-GB" sz="900" dirty="0">
                          <a:effectLst/>
                        </a:rPr>
                        <a:t> </a:t>
                      </a:r>
                    </a:p>
                    <a:p>
                      <a:pPr algn="just">
                        <a:lnSpc>
                          <a:spcPct val="150000"/>
                        </a:lnSpc>
                        <a:spcAft>
                          <a:spcPts val="0"/>
                        </a:spcAft>
                      </a:pPr>
                      <a:r>
                        <a:rPr lang="en-GB" sz="900" dirty="0">
                          <a:effectLst/>
                        </a:rPr>
                        <a:t> </a:t>
                      </a:r>
                    </a:p>
                    <a:p>
                      <a:pPr algn="ctr">
                        <a:lnSpc>
                          <a:spcPct val="150000"/>
                        </a:lnSpc>
                        <a:spcAft>
                          <a:spcPts val="0"/>
                        </a:spcAft>
                      </a:pPr>
                      <a:r>
                        <a:rPr lang="en-GB" sz="900" dirty="0">
                          <a:effectLst/>
                        </a:rPr>
                        <a:t> </a:t>
                      </a:r>
                      <a:endParaRPr lang="en-GB" sz="900" dirty="0">
                        <a:effectLst/>
                        <a:latin typeface="Calibri" panose="020F0502020204030204" pitchFamily="34" charset="0"/>
                        <a:cs typeface="Times New Roman" panose="02020603050405020304" pitchFamily="18" charset="0"/>
                      </a:endParaRPr>
                    </a:p>
                  </a:txBody>
                  <a:tcPr marL="53163" marR="53163" marT="0" marB="0"/>
                </a:tc>
                <a:tc>
                  <a:txBody>
                    <a:bodyPr/>
                    <a:lstStyle/>
                    <a:p>
                      <a:pPr algn="ctr">
                        <a:lnSpc>
                          <a:spcPct val="150000"/>
                        </a:lnSpc>
                        <a:spcAft>
                          <a:spcPts val="0"/>
                        </a:spcAft>
                      </a:pPr>
                      <a:r>
                        <a:rPr lang="en-GB" sz="900">
                          <a:effectLst/>
                        </a:rPr>
                        <a:t>+</a:t>
                      </a:r>
                    </a:p>
                    <a:p>
                      <a:pPr algn="ctr">
                        <a:lnSpc>
                          <a:spcPct val="150000"/>
                        </a:lnSpc>
                        <a:spcAft>
                          <a:spcPts val="0"/>
                        </a:spcAft>
                      </a:pPr>
                      <a:r>
                        <a:rPr lang="en-GB" sz="900">
                          <a:effectLst/>
                        </a:rPr>
                        <a:t> </a:t>
                      </a:r>
                    </a:p>
                    <a:p>
                      <a:pPr algn="just">
                        <a:lnSpc>
                          <a:spcPct val="150000"/>
                        </a:lnSpc>
                        <a:spcAft>
                          <a:spcPts val="0"/>
                        </a:spcAft>
                      </a:pPr>
                      <a:r>
                        <a:rPr lang="en-GB" sz="900">
                          <a:effectLst/>
                        </a:rPr>
                        <a:t> </a:t>
                      </a:r>
                    </a:p>
                    <a:p>
                      <a:pPr algn="ctr">
                        <a:lnSpc>
                          <a:spcPct val="150000"/>
                        </a:lnSpc>
                        <a:spcAft>
                          <a:spcPts val="0"/>
                        </a:spcAft>
                      </a:pPr>
                      <a:r>
                        <a:rPr lang="en-GB" sz="900">
                          <a:effectLst/>
                        </a:rPr>
                        <a:t> </a:t>
                      </a:r>
                      <a:endParaRPr lang="en-GB" sz="900">
                        <a:effectLst/>
                        <a:latin typeface="Calibri" panose="020F0502020204030204" pitchFamily="34" charset="0"/>
                        <a:cs typeface="Times New Roman" panose="02020603050405020304" pitchFamily="18" charset="0"/>
                      </a:endParaRPr>
                    </a:p>
                  </a:txBody>
                  <a:tcPr marL="53163" marR="53163" marT="0" marB="0"/>
                </a:tc>
                <a:tc>
                  <a:txBody>
                    <a:bodyPr/>
                    <a:lstStyle/>
                    <a:p>
                      <a:pPr marL="0" marR="0" algn="ctr">
                        <a:lnSpc>
                          <a:spcPct val="150000"/>
                        </a:lnSpc>
                        <a:spcBef>
                          <a:spcPts val="0"/>
                        </a:spcBef>
                        <a:spcAft>
                          <a:spcPts val="0"/>
                        </a:spcAft>
                      </a:pPr>
                      <a:r>
                        <a:rPr lang="en-GB" sz="900" dirty="0">
                          <a:effectLst/>
                        </a:rPr>
                        <a:t>−</a:t>
                      </a:r>
                    </a:p>
                    <a:p>
                      <a:pPr algn="ctr">
                        <a:lnSpc>
                          <a:spcPct val="150000"/>
                        </a:lnSpc>
                        <a:spcAft>
                          <a:spcPts val="0"/>
                        </a:spcAft>
                      </a:pPr>
                      <a:r>
                        <a:rPr lang="en-GB" sz="900" dirty="0">
                          <a:effectLst/>
                        </a:rPr>
                        <a:t>(price elasticity is morally arbitrary criterion)</a:t>
                      </a:r>
                      <a:endParaRPr lang="en-GB" sz="900" dirty="0">
                        <a:effectLst/>
                        <a:latin typeface="Calibri" panose="020F0502020204030204" pitchFamily="34" charset="0"/>
                        <a:cs typeface="Times New Roman" panose="02020603050405020304" pitchFamily="18" charset="0"/>
                      </a:endParaRPr>
                    </a:p>
                  </a:txBody>
                  <a:tcPr marL="53163" marR="53163" marT="0" marB="0"/>
                </a:tc>
                <a:tc>
                  <a:txBody>
                    <a:bodyPr/>
                    <a:lstStyle/>
                    <a:p>
                      <a:pPr algn="ctr">
                        <a:lnSpc>
                          <a:spcPct val="150000"/>
                        </a:lnSpc>
                        <a:spcAft>
                          <a:spcPts val="0"/>
                        </a:spcAft>
                      </a:pPr>
                      <a:r>
                        <a:rPr lang="en-GB" sz="900" dirty="0">
                          <a:effectLst/>
                        </a:rPr>
                        <a:t>+</a:t>
                      </a:r>
                    </a:p>
                    <a:p>
                      <a:pPr algn="ctr">
                        <a:lnSpc>
                          <a:spcPct val="150000"/>
                        </a:lnSpc>
                        <a:spcAft>
                          <a:spcPts val="0"/>
                        </a:spcAft>
                      </a:pPr>
                      <a:r>
                        <a:rPr lang="en-GB" sz="900" dirty="0">
                          <a:effectLst/>
                        </a:rPr>
                        <a:t> </a:t>
                      </a:r>
                    </a:p>
                    <a:p>
                      <a:pPr algn="just">
                        <a:lnSpc>
                          <a:spcPct val="150000"/>
                        </a:lnSpc>
                        <a:spcAft>
                          <a:spcPts val="0"/>
                        </a:spcAft>
                      </a:pPr>
                      <a:r>
                        <a:rPr lang="en-GB" sz="900" dirty="0">
                          <a:effectLst/>
                        </a:rPr>
                        <a:t> </a:t>
                      </a:r>
                    </a:p>
                    <a:p>
                      <a:pPr algn="ctr">
                        <a:lnSpc>
                          <a:spcPct val="150000"/>
                        </a:lnSpc>
                        <a:spcAft>
                          <a:spcPts val="0"/>
                        </a:spcAft>
                      </a:pPr>
                      <a:r>
                        <a:rPr lang="en-GB" sz="900" dirty="0">
                          <a:effectLst/>
                        </a:rPr>
                        <a:t> </a:t>
                      </a:r>
                      <a:endParaRPr lang="en-GB" sz="900" dirty="0">
                        <a:effectLst/>
                        <a:latin typeface="Calibri" panose="020F0502020204030204" pitchFamily="34" charset="0"/>
                        <a:cs typeface="Times New Roman" panose="02020603050405020304" pitchFamily="18" charset="0"/>
                      </a:endParaRPr>
                    </a:p>
                  </a:txBody>
                  <a:tcPr marL="53163" marR="53163" marT="0" marB="0"/>
                </a:tc>
              </a:tr>
              <a:tr h="797660">
                <a:tc>
                  <a:txBody>
                    <a:bodyPr/>
                    <a:lstStyle/>
                    <a:p>
                      <a:pPr>
                        <a:lnSpc>
                          <a:spcPct val="150000"/>
                        </a:lnSpc>
                        <a:spcAft>
                          <a:spcPts val="0"/>
                        </a:spcAft>
                      </a:pPr>
                      <a:r>
                        <a:rPr lang="en-GB" sz="900">
                          <a:effectLst/>
                        </a:rPr>
                        <a:t>2. Ability to pay</a:t>
                      </a:r>
                      <a:endParaRPr lang="en-GB" sz="900">
                        <a:effectLst/>
                        <a:latin typeface="Calibri" panose="020F0502020204030204" pitchFamily="34" charset="0"/>
                        <a:cs typeface="Times New Roman" panose="02020603050405020304" pitchFamily="18" charset="0"/>
                      </a:endParaRPr>
                    </a:p>
                  </a:txBody>
                  <a:tcPr marL="53163" marR="53163" marT="0" marB="0"/>
                </a:tc>
                <a:tc>
                  <a:txBody>
                    <a:bodyPr/>
                    <a:lstStyle/>
                    <a:p>
                      <a:pPr marL="0" marR="0">
                        <a:lnSpc>
                          <a:spcPct val="150000"/>
                        </a:lnSpc>
                        <a:spcBef>
                          <a:spcPts val="0"/>
                        </a:spcBef>
                        <a:spcAft>
                          <a:spcPts val="0"/>
                        </a:spcAft>
                      </a:pPr>
                      <a:r>
                        <a:rPr lang="en-GB" sz="900">
                          <a:effectLst/>
                        </a:rPr>
                        <a:t>(a) Meeting basic needs</a:t>
                      </a:r>
                    </a:p>
                    <a:p>
                      <a:pPr>
                        <a:lnSpc>
                          <a:spcPct val="150000"/>
                        </a:lnSpc>
                        <a:spcAft>
                          <a:spcPts val="0"/>
                        </a:spcAft>
                      </a:pPr>
                      <a:r>
                        <a:rPr lang="en-GB" sz="900">
                          <a:effectLst/>
                        </a:rPr>
                        <a:t> </a:t>
                      </a:r>
                      <a:endParaRPr lang="en-GB" sz="900">
                        <a:effectLst/>
                        <a:latin typeface="Calibri" panose="020F0502020204030204" pitchFamily="34" charset="0"/>
                        <a:cs typeface="Times New Roman" panose="02020603050405020304" pitchFamily="18" charset="0"/>
                      </a:endParaRPr>
                    </a:p>
                  </a:txBody>
                  <a:tcPr marL="53163" marR="53163" marT="0" marB="0"/>
                </a:tc>
                <a:tc>
                  <a:txBody>
                    <a:bodyPr/>
                    <a:lstStyle/>
                    <a:p>
                      <a:pPr marL="0" marR="0" algn="ctr">
                        <a:lnSpc>
                          <a:spcPct val="150000"/>
                        </a:lnSpc>
                        <a:spcBef>
                          <a:spcPts val="0"/>
                        </a:spcBef>
                        <a:spcAft>
                          <a:spcPts val="0"/>
                        </a:spcAft>
                      </a:pPr>
                      <a:r>
                        <a:rPr lang="en-GB" sz="900" dirty="0">
                          <a:effectLst/>
                        </a:rPr>
                        <a:t>− / +</a:t>
                      </a:r>
                    </a:p>
                    <a:p>
                      <a:pPr marL="0" marR="0" algn="ctr">
                        <a:lnSpc>
                          <a:spcPct val="150000"/>
                        </a:lnSpc>
                        <a:spcBef>
                          <a:spcPts val="0"/>
                        </a:spcBef>
                        <a:spcAft>
                          <a:spcPts val="0"/>
                        </a:spcAft>
                      </a:pPr>
                      <a:r>
                        <a:rPr lang="en-GB" sz="900" dirty="0">
                          <a:effectLst/>
                        </a:rPr>
                        <a:t>(+ if socialised through progressive taxes)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163" marR="53163" marT="0" marB="0"/>
                </a:tc>
                <a:tc>
                  <a:txBody>
                    <a:bodyPr/>
                    <a:lstStyle/>
                    <a:p>
                      <a:pPr algn="ctr">
                        <a:lnSpc>
                          <a:spcPct val="150000"/>
                        </a:lnSpc>
                        <a:spcAft>
                          <a:spcPts val="0"/>
                        </a:spcAft>
                      </a:pPr>
                      <a:r>
                        <a:rPr lang="en-GB" sz="900">
                          <a:effectLst/>
                        </a:rPr>
                        <a:t>− / +</a:t>
                      </a:r>
                    </a:p>
                    <a:p>
                      <a:pPr algn="ctr">
                        <a:lnSpc>
                          <a:spcPct val="150000"/>
                        </a:lnSpc>
                        <a:spcAft>
                          <a:spcPts val="0"/>
                        </a:spcAft>
                      </a:pPr>
                      <a:r>
                        <a:rPr lang="en-GB" sz="900">
                          <a:effectLst/>
                        </a:rPr>
                        <a:t>(requires study on relation use levels and income levels)</a:t>
                      </a:r>
                      <a:endParaRPr lang="en-GB" sz="900">
                        <a:effectLst/>
                        <a:latin typeface="Calibri" panose="020F0502020204030204" pitchFamily="34" charset="0"/>
                        <a:cs typeface="Times New Roman" panose="02020603050405020304" pitchFamily="18" charset="0"/>
                      </a:endParaRPr>
                    </a:p>
                  </a:txBody>
                  <a:tcPr marL="53163" marR="53163" marT="0" marB="0"/>
                </a:tc>
                <a:tc>
                  <a:txBody>
                    <a:bodyPr/>
                    <a:lstStyle/>
                    <a:p>
                      <a:pPr marL="0" marR="0" algn="ctr">
                        <a:lnSpc>
                          <a:spcPct val="150000"/>
                        </a:lnSpc>
                        <a:spcBef>
                          <a:spcPts val="0"/>
                        </a:spcBef>
                        <a:spcAft>
                          <a:spcPts val="0"/>
                        </a:spcAft>
                      </a:pPr>
                      <a:r>
                        <a:rPr lang="en-GB" sz="900" dirty="0">
                          <a:effectLst/>
                        </a:rPr>
                        <a:t>−</a:t>
                      </a:r>
                    </a:p>
                    <a:p>
                      <a:pPr algn="ctr">
                        <a:lnSpc>
                          <a:spcPct val="150000"/>
                        </a:lnSpc>
                        <a:spcAft>
                          <a:spcPts val="0"/>
                        </a:spcAft>
                      </a:pPr>
                      <a:r>
                        <a:rPr lang="en-GB" sz="900" dirty="0">
                          <a:effectLst/>
                        </a:rPr>
                        <a:t>(low-use probably low elasticity and thus high prices)</a:t>
                      </a:r>
                      <a:endParaRPr lang="en-GB" sz="900" dirty="0">
                        <a:effectLst/>
                        <a:latin typeface="Calibri" panose="020F0502020204030204" pitchFamily="34" charset="0"/>
                        <a:cs typeface="Times New Roman" panose="02020603050405020304" pitchFamily="18" charset="0"/>
                      </a:endParaRPr>
                    </a:p>
                  </a:txBody>
                  <a:tcPr marL="53163" marR="53163" marT="0" marB="0"/>
                </a:tc>
                <a:tc>
                  <a:txBody>
                    <a:bodyPr/>
                    <a:lstStyle/>
                    <a:p>
                      <a:pPr marL="0" marR="0" algn="ctr">
                        <a:lnSpc>
                          <a:spcPct val="150000"/>
                        </a:lnSpc>
                        <a:spcBef>
                          <a:spcPts val="0"/>
                        </a:spcBef>
                        <a:spcAft>
                          <a:spcPts val="0"/>
                        </a:spcAft>
                      </a:pPr>
                      <a:r>
                        <a:rPr lang="en-GB" sz="900" dirty="0">
                          <a:effectLst/>
                        </a:rPr>
                        <a:t>−</a:t>
                      </a:r>
                    </a:p>
                    <a:p>
                      <a:pPr algn="ctr">
                        <a:lnSpc>
                          <a:spcPct val="150000"/>
                        </a:lnSpc>
                        <a:spcAft>
                          <a:spcPts val="0"/>
                        </a:spcAft>
                      </a:pPr>
                      <a:r>
                        <a:rPr lang="en-GB" sz="900" dirty="0">
                          <a:effectLst/>
                        </a:rPr>
                        <a:t>(peak use probably less accessible to less well-off)</a:t>
                      </a:r>
                      <a:endParaRPr lang="en-GB" sz="900" dirty="0">
                        <a:effectLst/>
                        <a:latin typeface="Calibri" panose="020F0502020204030204" pitchFamily="34" charset="0"/>
                        <a:cs typeface="Times New Roman" panose="02020603050405020304" pitchFamily="18" charset="0"/>
                      </a:endParaRPr>
                    </a:p>
                  </a:txBody>
                  <a:tcPr marL="53163" marR="53163" marT="0" marB="0"/>
                </a:tc>
              </a:tr>
              <a:tr h="797660">
                <a:tc>
                  <a:txBody>
                    <a:bodyPr/>
                    <a:lstStyle/>
                    <a:p>
                      <a:pPr>
                        <a:lnSpc>
                          <a:spcPct val="150000"/>
                        </a:lnSpc>
                        <a:spcAft>
                          <a:spcPts val="0"/>
                        </a:spcAft>
                      </a:pPr>
                      <a:r>
                        <a:rPr lang="en-GB" sz="900">
                          <a:effectLst/>
                        </a:rPr>
                        <a:t> </a:t>
                      </a:r>
                      <a:endParaRPr lang="en-GB" sz="900">
                        <a:effectLst/>
                        <a:latin typeface="Calibri" panose="020F0502020204030204" pitchFamily="34" charset="0"/>
                        <a:cs typeface="Times New Roman" panose="02020603050405020304" pitchFamily="18" charset="0"/>
                      </a:endParaRPr>
                    </a:p>
                  </a:txBody>
                  <a:tcPr marL="53163" marR="53163" marT="0" marB="0"/>
                </a:tc>
                <a:tc>
                  <a:txBody>
                    <a:bodyPr/>
                    <a:lstStyle/>
                    <a:p>
                      <a:pPr>
                        <a:lnSpc>
                          <a:spcPct val="150000"/>
                        </a:lnSpc>
                        <a:spcAft>
                          <a:spcPts val="0"/>
                        </a:spcAft>
                      </a:pPr>
                      <a:r>
                        <a:rPr lang="en-GB" sz="900">
                          <a:effectLst/>
                        </a:rPr>
                        <a:t>(b) According to ability to pay </a:t>
                      </a:r>
                      <a:endParaRPr lang="en-GB" sz="900">
                        <a:effectLst/>
                        <a:latin typeface="Calibri" panose="020F0502020204030204" pitchFamily="34" charset="0"/>
                        <a:cs typeface="Times New Roman" panose="02020603050405020304" pitchFamily="18" charset="0"/>
                      </a:endParaRPr>
                    </a:p>
                  </a:txBody>
                  <a:tcPr marL="53163" marR="53163" marT="0" marB="0"/>
                </a:tc>
                <a:tc>
                  <a:txBody>
                    <a:bodyPr/>
                    <a:lstStyle/>
                    <a:p>
                      <a:pPr marL="0" marR="0" algn="ctr">
                        <a:lnSpc>
                          <a:spcPct val="150000"/>
                        </a:lnSpc>
                        <a:spcBef>
                          <a:spcPts val="0"/>
                        </a:spcBef>
                        <a:spcAft>
                          <a:spcPts val="0"/>
                        </a:spcAft>
                      </a:pPr>
                      <a:r>
                        <a:rPr lang="en-GB" sz="900" dirty="0">
                          <a:effectLst/>
                        </a:rPr>
                        <a:t>− / +</a:t>
                      </a:r>
                    </a:p>
                    <a:p>
                      <a:pPr marL="0" marR="0" algn="ctr">
                        <a:lnSpc>
                          <a:spcPct val="150000"/>
                        </a:lnSpc>
                        <a:spcBef>
                          <a:spcPts val="0"/>
                        </a:spcBef>
                        <a:spcAft>
                          <a:spcPts val="0"/>
                        </a:spcAft>
                      </a:pPr>
                      <a:r>
                        <a:rPr lang="en-GB" sz="900" dirty="0">
                          <a:effectLst/>
                        </a:rPr>
                        <a:t>(+ if socialised through progressive taxes)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163" marR="53163" marT="0" marB="0"/>
                </a:tc>
                <a:tc>
                  <a:txBody>
                    <a:bodyPr/>
                    <a:lstStyle/>
                    <a:p>
                      <a:pPr marL="0" marR="0" algn="ctr">
                        <a:lnSpc>
                          <a:spcPct val="150000"/>
                        </a:lnSpc>
                        <a:spcBef>
                          <a:spcPts val="0"/>
                        </a:spcBef>
                        <a:spcAft>
                          <a:spcPts val="0"/>
                        </a:spcAft>
                      </a:pPr>
                      <a:r>
                        <a:rPr lang="en-GB" sz="900" dirty="0">
                          <a:effectLst/>
                        </a:rPr>
                        <a:t>− / +</a:t>
                      </a:r>
                    </a:p>
                    <a:p>
                      <a:pPr algn="ctr">
                        <a:lnSpc>
                          <a:spcPct val="150000"/>
                        </a:lnSpc>
                        <a:spcAft>
                          <a:spcPts val="0"/>
                        </a:spcAft>
                      </a:pPr>
                      <a:r>
                        <a:rPr lang="en-GB" sz="900" dirty="0">
                          <a:effectLst/>
                        </a:rPr>
                        <a:t>(requires study on relation use levels and income levels)</a:t>
                      </a:r>
                      <a:endParaRPr lang="en-GB" sz="900" dirty="0">
                        <a:effectLst/>
                        <a:latin typeface="Calibri" panose="020F0502020204030204" pitchFamily="34" charset="0"/>
                        <a:cs typeface="Times New Roman" panose="02020603050405020304" pitchFamily="18" charset="0"/>
                      </a:endParaRPr>
                    </a:p>
                  </a:txBody>
                  <a:tcPr marL="53163" marR="53163" marT="0" marB="0"/>
                </a:tc>
                <a:tc>
                  <a:txBody>
                    <a:bodyPr/>
                    <a:lstStyle/>
                    <a:p>
                      <a:pPr marL="0" marR="0" algn="ctr">
                        <a:lnSpc>
                          <a:spcPct val="150000"/>
                        </a:lnSpc>
                        <a:spcBef>
                          <a:spcPts val="0"/>
                        </a:spcBef>
                        <a:spcAft>
                          <a:spcPts val="0"/>
                        </a:spcAft>
                      </a:pPr>
                      <a:r>
                        <a:rPr lang="en-GB" sz="900" dirty="0">
                          <a:effectLst/>
                        </a:rPr>
                        <a:t>−</a:t>
                      </a:r>
                    </a:p>
                    <a:p>
                      <a:pPr algn="ctr">
                        <a:lnSpc>
                          <a:spcPct val="150000"/>
                        </a:lnSpc>
                        <a:spcAft>
                          <a:spcPts val="0"/>
                        </a:spcAft>
                      </a:pPr>
                      <a:r>
                        <a:rPr lang="en-GB" sz="900" dirty="0">
                          <a:effectLst/>
                        </a:rPr>
                        <a:t>(low-use probably low elasticity and thus high prices)</a:t>
                      </a:r>
                      <a:endParaRPr lang="en-GB" sz="900" dirty="0">
                        <a:effectLst/>
                        <a:latin typeface="Calibri" panose="020F0502020204030204" pitchFamily="34" charset="0"/>
                        <a:cs typeface="Times New Roman" panose="02020603050405020304" pitchFamily="18" charset="0"/>
                      </a:endParaRPr>
                    </a:p>
                  </a:txBody>
                  <a:tcPr marL="53163" marR="53163" marT="0" marB="0"/>
                </a:tc>
                <a:tc>
                  <a:txBody>
                    <a:bodyPr/>
                    <a:lstStyle/>
                    <a:p>
                      <a:pPr marL="0" marR="0" algn="ctr">
                        <a:lnSpc>
                          <a:spcPct val="150000"/>
                        </a:lnSpc>
                        <a:spcBef>
                          <a:spcPts val="0"/>
                        </a:spcBef>
                        <a:spcAft>
                          <a:spcPts val="0"/>
                        </a:spcAft>
                      </a:pPr>
                      <a:r>
                        <a:rPr lang="en-GB" sz="900" dirty="0">
                          <a:effectLst/>
                        </a:rPr>
                        <a:t>− / +</a:t>
                      </a:r>
                    </a:p>
                    <a:p>
                      <a:pPr algn="ctr">
                        <a:lnSpc>
                          <a:spcPct val="150000"/>
                        </a:lnSpc>
                        <a:spcAft>
                          <a:spcPts val="0"/>
                        </a:spcAft>
                      </a:pPr>
                      <a:r>
                        <a:rPr lang="en-GB" sz="900" dirty="0">
                          <a:effectLst/>
                        </a:rPr>
                        <a:t>(requires study on relation peak use and income levels)</a:t>
                      </a:r>
                      <a:endParaRPr lang="en-GB" sz="900" dirty="0">
                        <a:effectLst/>
                        <a:latin typeface="Calibri" panose="020F0502020204030204" pitchFamily="34" charset="0"/>
                        <a:cs typeface="Times New Roman" panose="02020603050405020304" pitchFamily="18" charset="0"/>
                      </a:endParaRPr>
                    </a:p>
                  </a:txBody>
                  <a:tcPr marL="53163" marR="53163" marT="0" marB="0"/>
                </a:tc>
              </a:tr>
              <a:tr h="750940">
                <a:tc>
                  <a:txBody>
                    <a:bodyPr/>
                    <a:lstStyle/>
                    <a:p>
                      <a:pPr>
                        <a:lnSpc>
                          <a:spcPct val="150000"/>
                        </a:lnSpc>
                        <a:spcAft>
                          <a:spcPts val="0"/>
                        </a:spcAft>
                      </a:pPr>
                      <a:r>
                        <a:rPr lang="en-GB" sz="900">
                          <a:effectLst/>
                        </a:rPr>
                        <a:t>3. Costs</a:t>
                      </a:r>
                      <a:endParaRPr lang="en-GB" sz="900">
                        <a:effectLst/>
                        <a:latin typeface="Calibri" panose="020F0502020204030204" pitchFamily="34" charset="0"/>
                        <a:cs typeface="Times New Roman" panose="02020603050405020304" pitchFamily="18" charset="0"/>
                      </a:endParaRPr>
                    </a:p>
                  </a:txBody>
                  <a:tcPr marL="53163" marR="53163" marT="0" marB="0"/>
                </a:tc>
                <a:tc>
                  <a:txBody>
                    <a:bodyPr/>
                    <a:lstStyle/>
                    <a:p>
                      <a:pPr marL="0" marR="0">
                        <a:lnSpc>
                          <a:spcPct val="150000"/>
                        </a:lnSpc>
                        <a:spcBef>
                          <a:spcPts val="0"/>
                        </a:spcBef>
                        <a:spcAft>
                          <a:spcPts val="0"/>
                        </a:spcAft>
                      </a:pPr>
                      <a:r>
                        <a:rPr lang="en-GB" sz="900">
                          <a:effectLst/>
                        </a:rPr>
                        <a:t>Cost causation </a:t>
                      </a:r>
                    </a:p>
                    <a:p>
                      <a:pPr>
                        <a:lnSpc>
                          <a:spcPct val="150000"/>
                        </a:lnSpc>
                        <a:spcAft>
                          <a:spcPts val="0"/>
                        </a:spcAft>
                      </a:pPr>
                      <a:r>
                        <a:rPr lang="en-GB" sz="900">
                          <a:effectLst/>
                        </a:rPr>
                        <a:t> </a:t>
                      </a:r>
                      <a:endParaRPr lang="en-GB" sz="900">
                        <a:effectLst/>
                        <a:latin typeface="Calibri" panose="020F0502020204030204" pitchFamily="34" charset="0"/>
                        <a:cs typeface="Times New Roman" panose="02020603050405020304" pitchFamily="18" charset="0"/>
                      </a:endParaRPr>
                    </a:p>
                  </a:txBody>
                  <a:tcPr marL="53163" marR="53163" marT="0" marB="0"/>
                </a:tc>
                <a:tc>
                  <a:txBody>
                    <a:bodyPr/>
                    <a:lstStyle/>
                    <a:p>
                      <a:pPr marL="0" marR="0" algn="ctr">
                        <a:lnSpc>
                          <a:spcPct val="150000"/>
                        </a:lnSpc>
                        <a:spcBef>
                          <a:spcPts val="0"/>
                        </a:spcBef>
                        <a:spcAft>
                          <a:spcPts val="0"/>
                        </a:spcAft>
                      </a:pPr>
                      <a:r>
                        <a:rPr lang="en-GB" sz="900" dirty="0">
                          <a:effectLst/>
                        </a:rPr>
                        <a:t>−</a:t>
                      </a:r>
                    </a:p>
                    <a:p>
                      <a:pPr marL="0" marR="0" algn="ctr">
                        <a:lnSpc>
                          <a:spcPct val="150000"/>
                        </a:lnSpc>
                        <a:spcBef>
                          <a:spcPts val="0"/>
                        </a:spcBef>
                        <a:spcAft>
                          <a:spcPts val="0"/>
                        </a:spcAft>
                      </a:pPr>
                      <a:r>
                        <a:rPr lang="en-GB" sz="900" dirty="0">
                          <a:effectLst/>
                        </a:rPr>
                        <a:t> </a:t>
                      </a:r>
                    </a:p>
                    <a:p>
                      <a:pPr marL="0" marR="0" algn="ctr">
                        <a:lnSpc>
                          <a:spcPct val="150000"/>
                        </a:lnSpc>
                        <a:spcBef>
                          <a:spcPts val="0"/>
                        </a:spcBef>
                        <a:spcAft>
                          <a:spcPts val="0"/>
                        </a:spcAft>
                      </a:pPr>
                      <a:r>
                        <a:rPr lang="en-GB" sz="900" dirty="0">
                          <a:effectLst/>
                        </a:rPr>
                        <a:t>(no relation with costs)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163" marR="53163" marT="0" marB="0"/>
                </a:tc>
                <a:tc>
                  <a:txBody>
                    <a:bodyPr/>
                    <a:lstStyle/>
                    <a:p>
                      <a:pPr algn="ctr">
                        <a:lnSpc>
                          <a:spcPct val="150000"/>
                        </a:lnSpc>
                        <a:spcAft>
                          <a:spcPts val="0"/>
                        </a:spcAft>
                      </a:pPr>
                      <a:r>
                        <a:rPr lang="en-GB" sz="900">
                          <a:effectLst/>
                        </a:rPr>
                        <a:t>+</a:t>
                      </a:r>
                    </a:p>
                    <a:p>
                      <a:pPr algn="ctr">
                        <a:lnSpc>
                          <a:spcPct val="150000"/>
                        </a:lnSpc>
                        <a:spcAft>
                          <a:spcPts val="0"/>
                        </a:spcAft>
                      </a:pPr>
                      <a:r>
                        <a:rPr lang="en-GB" sz="900">
                          <a:effectLst/>
                        </a:rPr>
                        <a:t>(kWh &amp; kW are proxies for cost for network)</a:t>
                      </a:r>
                      <a:endParaRPr lang="en-GB" sz="900">
                        <a:effectLst/>
                        <a:latin typeface="Calibri" panose="020F0502020204030204" pitchFamily="34" charset="0"/>
                        <a:cs typeface="Times New Roman" panose="02020603050405020304" pitchFamily="18" charset="0"/>
                      </a:endParaRPr>
                    </a:p>
                  </a:txBody>
                  <a:tcPr marL="53163" marR="53163" marT="0" marB="0"/>
                </a:tc>
                <a:tc>
                  <a:txBody>
                    <a:bodyPr/>
                    <a:lstStyle/>
                    <a:p>
                      <a:pPr marL="0" marR="0" algn="ctr">
                        <a:lnSpc>
                          <a:spcPct val="150000"/>
                        </a:lnSpc>
                        <a:spcBef>
                          <a:spcPts val="0"/>
                        </a:spcBef>
                        <a:spcAft>
                          <a:spcPts val="0"/>
                        </a:spcAft>
                      </a:pPr>
                      <a:r>
                        <a:rPr lang="en-GB" sz="900" dirty="0">
                          <a:effectLst/>
                        </a:rPr>
                        <a:t>−</a:t>
                      </a:r>
                    </a:p>
                    <a:p>
                      <a:pPr algn="ctr">
                        <a:lnSpc>
                          <a:spcPct val="150000"/>
                        </a:lnSpc>
                        <a:spcAft>
                          <a:spcPts val="0"/>
                        </a:spcAft>
                      </a:pPr>
                      <a:r>
                        <a:rPr lang="en-GB" sz="900" dirty="0">
                          <a:effectLst/>
                        </a:rPr>
                        <a:t> </a:t>
                      </a:r>
                    </a:p>
                    <a:p>
                      <a:pPr algn="ctr">
                        <a:lnSpc>
                          <a:spcPct val="150000"/>
                        </a:lnSpc>
                        <a:spcAft>
                          <a:spcPts val="0"/>
                        </a:spcAft>
                      </a:pPr>
                      <a:r>
                        <a:rPr lang="en-GB" sz="900" dirty="0">
                          <a:effectLst/>
                        </a:rPr>
                        <a:t>(no relation with costs)</a:t>
                      </a:r>
                      <a:endParaRPr lang="en-GB" sz="900" dirty="0">
                        <a:effectLst/>
                        <a:latin typeface="Calibri" panose="020F0502020204030204" pitchFamily="34" charset="0"/>
                        <a:cs typeface="Times New Roman" panose="02020603050405020304" pitchFamily="18" charset="0"/>
                      </a:endParaRPr>
                    </a:p>
                  </a:txBody>
                  <a:tcPr marL="53163" marR="53163" marT="0" marB="0"/>
                </a:tc>
                <a:tc>
                  <a:txBody>
                    <a:bodyPr/>
                    <a:lstStyle/>
                    <a:p>
                      <a:pPr algn="ctr">
                        <a:lnSpc>
                          <a:spcPct val="150000"/>
                        </a:lnSpc>
                        <a:spcAft>
                          <a:spcPts val="0"/>
                        </a:spcAft>
                      </a:pPr>
                      <a:r>
                        <a:rPr lang="en-GB" sz="900" dirty="0">
                          <a:effectLst/>
                        </a:rPr>
                        <a:t>+</a:t>
                      </a:r>
                    </a:p>
                    <a:p>
                      <a:pPr algn="ctr">
                        <a:lnSpc>
                          <a:spcPct val="150000"/>
                        </a:lnSpc>
                        <a:spcAft>
                          <a:spcPts val="0"/>
                        </a:spcAft>
                      </a:pPr>
                      <a:r>
                        <a:rPr lang="en-GB" sz="900" dirty="0">
                          <a:effectLst/>
                        </a:rPr>
                        <a:t>(higher price if network faces congestion costs)</a:t>
                      </a:r>
                      <a:endParaRPr lang="en-GB" sz="900" dirty="0">
                        <a:effectLst/>
                        <a:latin typeface="Calibri" panose="020F0502020204030204" pitchFamily="34" charset="0"/>
                        <a:cs typeface="Times New Roman" panose="02020603050405020304" pitchFamily="18" charset="0"/>
                      </a:endParaRPr>
                    </a:p>
                  </a:txBody>
                  <a:tcPr marL="53163" marR="53163" marT="0" marB="0"/>
                </a:tc>
              </a:tr>
              <a:tr h="1126410">
                <a:tc>
                  <a:txBody>
                    <a:bodyPr/>
                    <a:lstStyle/>
                    <a:p>
                      <a:pPr>
                        <a:lnSpc>
                          <a:spcPct val="150000"/>
                        </a:lnSpc>
                        <a:spcAft>
                          <a:spcPts val="0"/>
                        </a:spcAft>
                      </a:pPr>
                      <a:r>
                        <a:rPr lang="en-GB" sz="900">
                          <a:effectLst/>
                        </a:rPr>
                        <a:t>4. Benefits</a:t>
                      </a:r>
                      <a:endParaRPr lang="en-GB" sz="900">
                        <a:effectLst/>
                        <a:latin typeface="Calibri" panose="020F0502020204030204" pitchFamily="34" charset="0"/>
                        <a:cs typeface="Times New Roman" panose="02020603050405020304" pitchFamily="18" charset="0"/>
                      </a:endParaRPr>
                    </a:p>
                  </a:txBody>
                  <a:tcPr marL="53163" marR="53163" marT="0" marB="0"/>
                </a:tc>
                <a:tc>
                  <a:txBody>
                    <a:bodyPr/>
                    <a:lstStyle/>
                    <a:p>
                      <a:pPr>
                        <a:lnSpc>
                          <a:spcPct val="150000"/>
                        </a:lnSpc>
                        <a:spcAft>
                          <a:spcPts val="0"/>
                        </a:spcAft>
                      </a:pPr>
                      <a:r>
                        <a:rPr lang="en-GB" sz="900">
                          <a:effectLst/>
                        </a:rPr>
                        <a:t>Equalise net benefits </a:t>
                      </a:r>
                      <a:endParaRPr lang="en-GB" sz="900">
                        <a:effectLst/>
                        <a:latin typeface="Calibri" panose="020F0502020204030204" pitchFamily="34" charset="0"/>
                        <a:cs typeface="Times New Roman" panose="02020603050405020304" pitchFamily="18" charset="0"/>
                      </a:endParaRPr>
                    </a:p>
                  </a:txBody>
                  <a:tcPr marL="53163" marR="53163" marT="0" marB="0"/>
                </a:tc>
                <a:tc>
                  <a:txBody>
                    <a:bodyPr/>
                    <a:lstStyle/>
                    <a:p>
                      <a:pPr marL="0" marR="0" algn="ctr">
                        <a:lnSpc>
                          <a:spcPct val="150000"/>
                        </a:lnSpc>
                        <a:spcBef>
                          <a:spcPts val="0"/>
                        </a:spcBef>
                        <a:spcAft>
                          <a:spcPts val="0"/>
                        </a:spcAft>
                      </a:pPr>
                      <a:r>
                        <a:rPr lang="en-GB" sz="900" dirty="0">
                          <a:effectLst/>
                        </a:rPr>
                        <a:t>−</a:t>
                      </a:r>
                    </a:p>
                    <a:p>
                      <a:pPr algn="ctr">
                        <a:lnSpc>
                          <a:spcPct val="150000"/>
                        </a:lnSpc>
                        <a:spcAft>
                          <a:spcPts val="0"/>
                        </a:spcAft>
                      </a:pPr>
                      <a:r>
                        <a:rPr lang="en-US" sz="900" dirty="0">
                          <a:effectLst/>
                        </a:rPr>
                        <a:t> </a:t>
                      </a:r>
                      <a:r>
                        <a:rPr lang="en-GB" sz="900" dirty="0" smtClean="0">
                          <a:effectLst/>
                        </a:rPr>
                        <a:t>(</a:t>
                      </a:r>
                      <a:r>
                        <a:rPr lang="en-GB" sz="900" dirty="0">
                          <a:effectLst/>
                        </a:rPr>
                        <a:t>everyone pays the same, independent of benefits)</a:t>
                      </a:r>
                      <a:endParaRPr lang="en-GB" sz="900" dirty="0">
                        <a:effectLst/>
                        <a:latin typeface="Calibri" panose="020F0502020204030204" pitchFamily="34" charset="0"/>
                        <a:cs typeface="Times New Roman" panose="02020603050405020304" pitchFamily="18" charset="0"/>
                      </a:endParaRPr>
                    </a:p>
                  </a:txBody>
                  <a:tcPr marL="53163" marR="53163" marT="0" marB="0"/>
                </a:tc>
                <a:tc>
                  <a:txBody>
                    <a:bodyPr/>
                    <a:lstStyle/>
                    <a:p>
                      <a:pPr algn="ctr">
                        <a:lnSpc>
                          <a:spcPct val="150000"/>
                        </a:lnSpc>
                        <a:spcAft>
                          <a:spcPts val="0"/>
                        </a:spcAft>
                      </a:pPr>
                      <a:r>
                        <a:rPr lang="en-GB" sz="900" dirty="0">
                          <a:effectLst/>
                        </a:rPr>
                        <a:t>+</a:t>
                      </a:r>
                    </a:p>
                    <a:p>
                      <a:pPr algn="ctr">
                        <a:lnSpc>
                          <a:spcPct val="150000"/>
                        </a:lnSpc>
                        <a:spcAft>
                          <a:spcPts val="0"/>
                        </a:spcAft>
                      </a:pPr>
                      <a:r>
                        <a:rPr lang="en-GB" sz="900" dirty="0">
                          <a:effectLst/>
                        </a:rPr>
                        <a:t> </a:t>
                      </a:r>
                      <a:r>
                        <a:rPr lang="en-GB" sz="900" dirty="0" smtClean="0">
                          <a:effectLst/>
                        </a:rPr>
                        <a:t>(</a:t>
                      </a:r>
                      <a:r>
                        <a:rPr lang="en-GB" sz="900" dirty="0">
                          <a:effectLst/>
                        </a:rPr>
                        <a:t>those who use/benefit more, contribute more)</a:t>
                      </a:r>
                      <a:endParaRPr lang="en-GB" sz="900" dirty="0">
                        <a:effectLst/>
                        <a:latin typeface="Calibri" panose="020F0502020204030204" pitchFamily="34" charset="0"/>
                        <a:cs typeface="Times New Roman" panose="02020603050405020304" pitchFamily="18" charset="0"/>
                      </a:endParaRPr>
                    </a:p>
                  </a:txBody>
                  <a:tcPr marL="53163" marR="53163" marT="0" marB="0"/>
                </a:tc>
                <a:tc>
                  <a:txBody>
                    <a:bodyPr/>
                    <a:lstStyle/>
                    <a:p>
                      <a:pPr algn="ctr">
                        <a:lnSpc>
                          <a:spcPct val="150000"/>
                        </a:lnSpc>
                        <a:spcAft>
                          <a:spcPts val="0"/>
                        </a:spcAft>
                      </a:pPr>
                      <a:r>
                        <a:rPr lang="en-GB" sz="900" dirty="0">
                          <a:effectLst/>
                        </a:rPr>
                        <a:t>?</a:t>
                      </a:r>
                      <a:br>
                        <a:rPr lang="en-GB" sz="900" dirty="0">
                          <a:effectLst/>
                        </a:rPr>
                      </a:br>
                      <a:r>
                        <a:rPr lang="en-GB" sz="900" dirty="0">
                          <a:effectLst/>
                        </a:rPr>
                        <a:t>(because of mix preference intensity and ability to pay are benefits unclear)</a:t>
                      </a:r>
                      <a:endParaRPr lang="en-GB" sz="900" dirty="0">
                        <a:effectLst/>
                        <a:latin typeface="Calibri" panose="020F0502020204030204" pitchFamily="34" charset="0"/>
                        <a:cs typeface="Times New Roman" panose="02020603050405020304" pitchFamily="18" charset="0"/>
                      </a:endParaRPr>
                    </a:p>
                  </a:txBody>
                  <a:tcPr marL="53163" marR="53163" marT="0" marB="0"/>
                </a:tc>
                <a:tc>
                  <a:txBody>
                    <a:bodyPr/>
                    <a:lstStyle/>
                    <a:p>
                      <a:pPr algn="ctr">
                        <a:lnSpc>
                          <a:spcPct val="150000"/>
                        </a:lnSpc>
                        <a:spcAft>
                          <a:spcPts val="0"/>
                        </a:spcAft>
                      </a:pPr>
                      <a:r>
                        <a:rPr lang="en-GB" sz="900" dirty="0">
                          <a:effectLst/>
                        </a:rPr>
                        <a:t>+ (− / +)</a:t>
                      </a:r>
                    </a:p>
                    <a:p>
                      <a:pPr algn="ctr">
                        <a:lnSpc>
                          <a:spcPct val="150000"/>
                        </a:lnSpc>
                        <a:spcAft>
                          <a:spcPts val="0"/>
                        </a:spcAft>
                      </a:pPr>
                      <a:r>
                        <a:rPr lang="en-GB" sz="900" dirty="0">
                          <a:effectLst/>
                        </a:rPr>
                        <a:t>(those benefitting from peak use contribute more)</a:t>
                      </a:r>
                      <a:endParaRPr lang="en-GB" sz="900" dirty="0">
                        <a:effectLst/>
                        <a:latin typeface="Calibri" panose="020F0502020204030204" pitchFamily="34" charset="0"/>
                        <a:cs typeface="Times New Roman" panose="02020603050405020304" pitchFamily="18" charset="0"/>
                      </a:endParaRPr>
                    </a:p>
                  </a:txBody>
                  <a:tcPr marL="53163" marR="53163" marT="0" marB="0"/>
                </a:tc>
              </a:tr>
            </a:tbl>
          </a:graphicData>
        </a:graphic>
      </p:graphicFrame>
      <p:sp>
        <p:nvSpPr>
          <p:cNvPr id="10" name="Rechthoek 9"/>
          <p:cNvSpPr/>
          <p:nvPr/>
        </p:nvSpPr>
        <p:spPr>
          <a:xfrm>
            <a:off x="3419872" y="2420888"/>
            <a:ext cx="5040558"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hthoek 10"/>
          <p:cNvSpPr/>
          <p:nvPr/>
        </p:nvSpPr>
        <p:spPr>
          <a:xfrm>
            <a:off x="3408034" y="4039101"/>
            <a:ext cx="5040561" cy="9020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hthoek 11"/>
          <p:cNvSpPr/>
          <p:nvPr/>
        </p:nvSpPr>
        <p:spPr>
          <a:xfrm>
            <a:off x="3419869" y="3212976"/>
            <a:ext cx="5040559" cy="8261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hthoek 12"/>
          <p:cNvSpPr/>
          <p:nvPr/>
        </p:nvSpPr>
        <p:spPr>
          <a:xfrm>
            <a:off x="3419867" y="4865227"/>
            <a:ext cx="5040560" cy="9389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hthoek 13"/>
          <p:cNvSpPr/>
          <p:nvPr/>
        </p:nvSpPr>
        <p:spPr>
          <a:xfrm>
            <a:off x="3414387" y="5733257"/>
            <a:ext cx="5040560" cy="12102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kstvak 14"/>
          <p:cNvSpPr txBox="1"/>
          <p:nvPr/>
        </p:nvSpPr>
        <p:spPr>
          <a:xfrm>
            <a:off x="755574" y="950879"/>
            <a:ext cx="7704856" cy="461665"/>
          </a:xfrm>
          <a:prstGeom prst="rect">
            <a:avLst/>
          </a:prstGeom>
          <a:noFill/>
        </p:spPr>
        <p:txBody>
          <a:bodyPr wrap="square" rtlCol="0">
            <a:spAutoFit/>
          </a:bodyPr>
          <a:lstStyle/>
          <a:p>
            <a:r>
              <a:rPr lang="nl-NL" sz="2400" dirty="0" err="1" smtClean="0">
                <a:solidFill>
                  <a:srgbClr val="FF0000"/>
                </a:solidFill>
                <a:latin typeface="Georgia" panose="02040502050405020303" pitchFamily="18" charset="0"/>
              </a:rPr>
              <a:t>Ethical</a:t>
            </a:r>
            <a:r>
              <a:rPr lang="nl-NL" sz="2400" dirty="0" smtClean="0">
                <a:solidFill>
                  <a:srgbClr val="FF0000"/>
                </a:solidFill>
                <a:latin typeface="Georgia" panose="02040502050405020303" pitchFamily="18" charset="0"/>
              </a:rPr>
              <a:t> assessment of </a:t>
            </a:r>
            <a:r>
              <a:rPr lang="nl-NL" sz="2400" dirty="0" err="1" smtClean="0">
                <a:solidFill>
                  <a:srgbClr val="FF0000"/>
                </a:solidFill>
                <a:latin typeface="Georgia" panose="02040502050405020303" pitchFamily="18" charset="0"/>
              </a:rPr>
              <a:t>network</a:t>
            </a:r>
            <a:r>
              <a:rPr lang="nl-NL" sz="2400" dirty="0" smtClean="0">
                <a:solidFill>
                  <a:srgbClr val="FF0000"/>
                </a:solidFill>
                <a:latin typeface="Georgia" panose="02040502050405020303" pitchFamily="18" charset="0"/>
              </a:rPr>
              <a:t> </a:t>
            </a:r>
            <a:r>
              <a:rPr lang="nl-NL" sz="2400" dirty="0" err="1" smtClean="0">
                <a:solidFill>
                  <a:srgbClr val="FF0000"/>
                </a:solidFill>
                <a:latin typeface="Georgia" panose="02040502050405020303" pitchFamily="18" charset="0"/>
              </a:rPr>
              <a:t>tariffs</a:t>
            </a:r>
            <a:endParaRPr lang="en-GB" sz="2400" dirty="0" smtClean="0">
              <a:solidFill>
                <a:srgbClr val="FF0000"/>
              </a:solidFill>
              <a:latin typeface="Georgia" panose="02040502050405020303" pitchFamily="18" charset="0"/>
            </a:endParaRPr>
          </a:p>
        </p:txBody>
      </p:sp>
    </p:spTree>
    <p:extLst>
      <p:ext uri="{BB962C8B-B14F-4D97-AF65-F5344CB8AC3E}">
        <p14:creationId xmlns:p14="http://schemas.microsoft.com/office/powerpoint/2010/main" val="26736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0"/>
                                        </p:tgtEl>
                                        <p:attrNameLst>
                                          <p:attrName>ppt_x</p:attrName>
                                        </p:attrNameLst>
                                      </p:cBhvr>
                                      <p:tavLst>
                                        <p:tav tm="0">
                                          <p:val>
                                            <p:strVal val="ppt_x"/>
                                          </p:val>
                                        </p:tav>
                                        <p:tav tm="100000">
                                          <p:val>
                                            <p:strVal val="ppt_x"/>
                                          </p:val>
                                        </p:tav>
                                      </p:tavLst>
                                    </p:anim>
                                    <p:anim calcmode="lin" valueType="num">
                                      <p:cBhvr additive="base">
                                        <p:cTn id="7" dur="500"/>
                                        <p:tgtEl>
                                          <p:spTgt spid="10"/>
                                        </p:tgtEl>
                                        <p:attrNameLst>
                                          <p:attrName>ppt_y</p:attrName>
                                        </p:attrNameLst>
                                      </p:cBhvr>
                                      <p:tavLst>
                                        <p:tav tm="0">
                                          <p:val>
                                            <p:strVal val="ppt_y"/>
                                          </p:val>
                                        </p:tav>
                                        <p:tav tm="100000">
                                          <p:val>
                                            <p:strVal val="1+ppt_h/2"/>
                                          </p:val>
                                        </p:tav>
                                      </p:tavLst>
                                    </p:anim>
                                    <p:set>
                                      <p:cBhvr>
                                        <p:cTn id="8" dur="1" fill="hold">
                                          <p:stCondLst>
                                            <p:cond delay="499"/>
                                          </p:stCondLst>
                                        </p:cTn>
                                        <p:tgtEl>
                                          <p:spTgt spid="10"/>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12"/>
                                        </p:tgtEl>
                                        <p:attrNameLst>
                                          <p:attrName>ppt_x</p:attrName>
                                        </p:attrNameLst>
                                      </p:cBhvr>
                                      <p:tavLst>
                                        <p:tav tm="0">
                                          <p:val>
                                            <p:strVal val="ppt_x"/>
                                          </p:val>
                                        </p:tav>
                                        <p:tav tm="100000">
                                          <p:val>
                                            <p:strVal val="ppt_x"/>
                                          </p:val>
                                        </p:tav>
                                      </p:tavLst>
                                    </p:anim>
                                    <p:anim calcmode="lin" valueType="num">
                                      <p:cBhvr additive="base">
                                        <p:cTn id="13" dur="500"/>
                                        <p:tgtEl>
                                          <p:spTgt spid="12"/>
                                        </p:tgtEl>
                                        <p:attrNameLst>
                                          <p:attrName>ppt_y</p:attrName>
                                        </p:attrNameLst>
                                      </p:cBhvr>
                                      <p:tavLst>
                                        <p:tav tm="0">
                                          <p:val>
                                            <p:strVal val="ppt_y"/>
                                          </p:val>
                                        </p:tav>
                                        <p:tav tm="100000">
                                          <p:val>
                                            <p:strVal val="1+ppt_h/2"/>
                                          </p:val>
                                        </p:tav>
                                      </p:tavLst>
                                    </p:anim>
                                    <p:set>
                                      <p:cBhvr>
                                        <p:cTn id="14" dur="1" fill="hold">
                                          <p:stCondLst>
                                            <p:cond delay="499"/>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11"/>
                                        </p:tgtEl>
                                        <p:attrNameLst>
                                          <p:attrName>ppt_x</p:attrName>
                                        </p:attrNameLst>
                                      </p:cBhvr>
                                      <p:tavLst>
                                        <p:tav tm="0">
                                          <p:val>
                                            <p:strVal val="ppt_x"/>
                                          </p:val>
                                        </p:tav>
                                        <p:tav tm="100000">
                                          <p:val>
                                            <p:strVal val="ppt_x"/>
                                          </p:val>
                                        </p:tav>
                                      </p:tavLst>
                                    </p:anim>
                                    <p:anim calcmode="lin" valueType="num">
                                      <p:cBhvr additive="base">
                                        <p:cTn id="19" dur="500"/>
                                        <p:tgtEl>
                                          <p:spTgt spid="11"/>
                                        </p:tgtEl>
                                        <p:attrNameLst>
                                          <p:attrName>ppt_y</p:attrName>
                                        </p:attrNameLst>
                                      </p:cBhvr>
                                      <p:tavLst>
                                        <p:tav tm="0">
                                          <p:val>
                                            <p:strVal val="ppt_y"/>
                                          </p:val>
                                        </p:tav>
                                        <p:tav tm="100000">
                                          <p:val>
                                            <p:strVal val="1+ppt_h/2"/>
                                          </p:val>
                                        </p:tav>
                                      </p:tavLst>
                                    </p:anim>
                                    <p:set>
                                      <p:cBhvr>
                                        <p:cTn id="20" dur="1" fill="hold">
                                          <p:stCondLst>
                                            <p:cond delay="499"/>
                                          </p:stCondLst>
                                        </p:cTn>
                                        <p:tgtEl>
                                          <p:spTgt spid="1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13"/>
                                        </p:tgtEl>
                                        <p:attrNameLst>
                                          <p:attrName>ppt_x</p:attrName>
                                        </p:attrNameLst>
                                      </p:cBhvr>
                                      <p:tavLst>
                                        <p:tav tm="0">
                                          <p:val>
                                            <p:strVal val="ppt_x"/>
                                          </p:val>
                                        </p:tav>
                                        <p:tav tm="100000">
                                          <p:val>
                                            <p:strVal val="ppt_x"/>
                                          </p:val>
                                        </p:tav>
                                      </p:tavLst>
                                    </p:anim>
                                    <p:anim calcmode="lin" valueType="num">
                                      <p:cBhvr additive="base">
                                        <p:cTn id="25" dur="500"/>
                                        <p:tgtEl>
                                          <p:spTgt spid="13"/>
                                        </p:tgtEl>
                                        <p:attrNameLst>
                                          <p:attrName>ppt_y</p:attrName>
                                        </p:attrNameLst>
                                      </p:cBhvr>
                                      <p:tavLst>
                                        <p:tav tm="0">
                                          <p:val>
                                            <p:strVal val="ppt_y"/>
                                          </p:val>
                                        </p:tav>
                                        <p:tav tm="100000">
                                          <p:val>
                                            <p:strVal val="1+ppt_h/2"/>
                                          </p:val>
                                        </p:tav>
                                      </p:tavLst>
                                    </p:anim>
                                    <p:set>
                                      <p:cBhvr>
                                        <p:cTn id="26" dur="1" fill="hold">
                                          <p:stCondLst>
                                            <p:cond delay="499"/>
                                          </p:stCondLst>
                                        </p:cTn>
                                        <p:tgtEl>
                                          <p:spTgt spid="1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4"/>
                                        </p:tgtEl>
                                        <p:attrNameLst>
                                          <p:attrName>ppt_x</p:attrName>
                                        </p:attrNameLst>
                                      </p:cBhvr>
                                      <p:tavLst>
                                        <p:tav tm="0">
                                          <p:val>
                                            <p:strVal val="ppt_x"/>
                                          </p:val>
                                        </p:tav>
                                        <p:tav tm="100000">
                                          <p:val>
                                            <p:strVal val="ppt_x"/>
                                          </p:val>
                                        </p:tav>
                                      </p:tavLst>
                                    </p:anim>
                                    <p:anim calcmode="lin" valueType="num">
                                      <p:cBhvr additive="base">
                                        <p:cTn id="31" dur="500"/>
                                        <p:tgtEl>
                                          <p:spTgt spid="14"/>
                                        </p:tgtEl>
                                        <p:attrNameLst>
                                          <p:attrName>ppt_y</p:attrName>
                                        </p:attrNameLst>
                                      </p:cBhvr>
                                      <p:tavLst>
                                        <p:tav tm="0">
                                          <p:val>
                                            <p:strVal val="ppt_y"/>
                                          </p:val>
                                        </p:tav>
                                        <p:tav tm="100000">
                                          <p:val>
                                            <p:strVal val="1+ppt_h/2"/>
                                          </p:val>
                                        </p:tav>
                                      </p:tavLst>
                                    </p:anim>
                                    <p:set>
                                      <p:cBhvr>
                                        <p:cTn id="32"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0"/>
          </p:nvPr>
        </p:nvSpPr>
        <p:spPr/>
        <p:txBody>
          <a:bodyPr/>
          <a:lstStyle/>
          <a:p>
            <a:pPr>
              <a:defRPr/>
            </a:pPr>
            <a:fld id="{BE100D0F-D068-4297-A1F9-96347AA3D75E}" type="slidenum">
              <a:rPr lang="en-GB" smtClean="0"/>
              <a:pPr>
                <a:defRPr/>
              </a:pPr>
              <a:t>18</a:t>
            </a:fld>
            <a:endParaRPr lang="en-GB" dirty="0"/>
          </a:p>
        </p:txBody>
      </p:sp>
      <p:graphicFrame>
        <p:nvGraphicFramePr>
          <p:cNvPr id="2" name="Tabel 1"/>
          <p:cNvGraphicFramePr>
            <a:graphicFrameLocks noGrp="1"/>
          </p:cNvGraphicFramePr>
          <p:nvPr>
            <p:extLst>
              <p:ext uri="{D42A27DB-BD31-4B8C-83A1-F6EECF244321}">
                <p14:modId xmlns:p14="http://schemas.microsoft.com/office/powerpoint/2010/main" val="1829438422"/>
              </p:ext>
            </p:extLst>
          </p:nvPr>
        </p:nvGraphicFramePr>
        <p:xfrm>
          <a:off x="971600" y="1628798"/>
          <a:ext cx="7704857" cy="5127813"/>
        </p:xfrm>
        <a:graphic>
          <a:graphicData uri="http://schemas.openxmlformats.org/drawingml/2006/table">
            <a:tbl>
              <a:tblPr firstRow="1" firstCol="1" bandRow="1">
                <a:tableStyleId>{5C22544A-7EE6-4342-B048-85BDC9FD1C3A}</a:tableStyleId>
              </a:tblPr>
              <a:tblGrid>
                <a:gridCol w="1233841"/>
                <a:gridCol w="164285"/>
                <a:gridCol w="1260731"/>
                <a:gridCol w="1261500"/>
                <a:gridCol w="1261500"/>
                <a:gridCol w="1261500"/>
                <a:gridCol w="1261500"/>
              </a:tblGrid>
              <a:tr h="397119">
                <a:tc>
                  <a:txBody>
                    <a:bodyPr/>
                    <a:lstStyle/>
                    <a:p>
                      <a:pPr algn="just">
                        <a:lnSpc>
                          <a:spcPct val="150000"/>
                        </a:lnSpc>
                        <a:spcAft>
                          <a:spcPts val="0"/>
                        </a:spcAft>
                      </a:pPr>
                      <a:r>
                        <a:rPr lang="en-GB" sz="900" dirty="0">
                          <a:effectLst/>
                        </a:rPr>
                        <a:t> </a:t>
                      </a:r>
                      <a:endParaRPr lang="en-GB" sz="1000" dirty="0">
                        <a:effectLst/>
                        <a:latin typeface="Calibri" panose="020F0502020204030204" pitchFamily="34" charset="0"/>
                        <a:cs typeface="Times New Roman" panose="02020603050405020304" pitchFamily="18" charset="0"/>
                      </a:endParaRPr>
                    </a:p>
                  </a:txBody>
                  <a:tcPr marL="64164" marR="64164" marT="0" marB="0"/>
                </a:tc>
                <a:tc gridSpan="2">
                  <a:txBody>
                    <a:bodyPr/>
                    <a:lstStyle/>
                    <a:p>
                      <a:pPr algn="just">
                        <a:lnSpc>
                          <a:spcPct val="150000"/>
                        </a:lnSpc>
                        <a:spcAft>
                          <a:spcPts val="0"/>
                        </a:spcAft>
                      </a:pPr>
                      <a:r>
                        <a:rPr lang="en-GB" sz="900">
                          <a:effectLst/>
                        </a:rPr>
                        <a:t> </a:t>
                      </a:r>
                      <a:endParaRPr lang="en-GB" sz="1000">
                        <a:effectLst/>
                        <a:latin typeface="Calibri" panose="020F0502020204030204" pitchFamily="34" charset="0"/>
                        <a:cs typeface="Times New Roman" panose="02020603050405020304" pitchFamily="18" charset="0"/>
                      </a:endParaRPr>
                    </a:p>
                  </a:txBody>
                  <a:tcPr marL="64164" marR="64164" marT="0" marB="0"/>
                </a:tc>
                <a:tc hMerge="1">
                  <a:txBody>
                    <a:bodyPr/>
                    <a:lstStyle/>
                    <a:p>
                      <a:endParaRPr lang="en-GB"/>
                    </a:p>
                  </a:txBody>
                  <a:tcPr/>
                </a:tc>
                <a:tc gridSpan="4">
                  <a:txBody>
                    <a:bodyPr/>
                    <a:lstStyle/>
                    <a:p>
                      <a:pPr algn="ctr">
                        <a:lnSpc>
                          <a:spcPct val="150000"/>
                        </a:lnSpc>
                        <a:spcAft>
                          <a:spcPts val="600"/>
                        </a:spcAft>
                      </a:pPr>
                      <a:r>
                        <a:rPr lang="en-GB" sz="900">
                          <a:effectLst/>
                        </a:rPr>
                        <a:t>Tariff-design option</a:t>
                      </a:r>
                      <a:endParaRPr lang="en-GB" sz="1000">
                        <a:effectLst/>
                        <a:latin typeface="Calibri" panose="020F0502020204030204" pitchFamily="34" charset="0"/>
                        <a:cs typeface="Times New Roman" panose="02020603050405020304" pitchFamily="18" charset="0"/>
                      </a:endParaRPr>
                    </a:p>
                  </a:txBody>
                  <a:tcPr marL="64164" marR="64164" marT="0" marB="0"/>
                </a:tc>
                <a:tc hMerge="1">
                  <a:txBody>
                    <a:bodyPr/>
                    <a:lstStyle/>
                    <a:p>
                      <a:endParaRPr lang="en-GB"/>
                    </a:p>
                  </a:txBody>
                  <a:tcPr/>
                </a:tc>
                <a:tc hMerge="1">
                  <a:txBody>
                    <a:bodyPr/>
                    <a:lstStyle/>
                    <a:p>
                      <a:endParaRPr lang="en-GB"/>
                    </a:p>
                  </a:txBody>
                  <a:tcPr/>
                </a:tc>
                <a:tc hMerge="1">
                  <a:txBody>
                    <a:bodyPr/>
                    <a:lstStyle/>
                    <a:p>
                      <a:endParaRPr lang="en-GB"/>
                    </a:p>
                  </a:txBody>
                  <a:tcPr/>
                </a:tc>
              </a:tr>
              <a:tr h="673653">
                <a:tc gridSpan="2">
                  <a:txBody>
                    <a:bodyPr/>
                    <a:lstStyle/>
                    <a:p>
                      <a:pPr algn="ctr">
                        <a:lnSpc>
                          <a:spcPct val="150000"/>
                        </a:lnSpc>
                        <a:spcAft>
                          <a:spcPts val="0"/>
                        </a:spcAft>
                      </a:pPr>
                      <a:r>
                        <a:rPr lang="en-GB" sz="900">
                          <a:effectLst/>
                        </a:rPr>
                        <a:t>Perspective</a:t>
                      </a:r>
                      <a:endParaRPr lang="en-GB" sz="1000">
                        <a:effectLst/>
                        <a:latin typeface="Calibri" panose="020F0502020204030204" pitchFamily="34" charset="0"/>
                        <a:cs typeface="Times New Roman" panose="02020603050405020304" pitchFamily="18" charset="0"/>
                      </a:endParaRPr>
                    </a:p>
                  </a:txBody>
                  <a:tcPr marL="64164" marR="64164" marT="0" marB="0"/>
                </a:tc>
                <a:tc hMerge="1">
                  <a:txBody>
                    <a:bodyPr/>
                    <a:lstStyle/>
                    <a:p>
                      <a:endParaRPr lang="en-GB"/>
                    </a:p>
                  </a:txBody>
                  <a:tcPr/>
                </a:tc>
                <a:tc>
                  <a:txBody>
                    <a:bodyPr/>
                    <a:lstStyle/>
                    <a:p>
                      <a:pPr algn="ctr">
                        <a:lnSpc>
                          <a:spcPct val="150000"/>
                        </a:lnSpc>
                        <a:spcAft>
                          <a:spcPts val="0"/>
                        </a:spcAft>
                      </a:pPr>
                      <a:r>
                        <a:rPr lang="en-GB" sz="900">
                          <a:effectLst/>
                        </a:rPr>
                        <a:t>Evaluative criterion</a:t>
                      </a:r>
                      <a:endParaRPr lang="en-GB" sz="1000">
                        <a:effectLst/>
                        <a:latin typeface="Calibri" panose="020F0502020204030204" pitchFamily="34" charset="0"/>
                        <a:cs typeface="Times New Roman" panose="02020603050405020304" pitchFamily="18" charset="0"/>
                      </a:endParaRPr>
                    </a:p>
                  </a:txBody>
                  <a:tcPr marL="64164" marR="64164" marT="0" marB="0"/>
                </a:tc>
                <a:tc>
                  <a:txBody>
                    <a:bodyPr/>
                    <a:lstStyle/>
                    <a:p>
                      <a:pPr algn="ctr">
                        <a:lnSpc>
                          <a:spcPct val="150000"/>
                        </a:lnSpc>
                        <a:spcAft>
                          <a:spcPts val="0"/>
                        </a:spcAft>
                      </a:pPr>
                      <a:r>
                        <a:rPr lang="en-GB" sz="900">
                          <a:effectLst/>
                        </a:rPr>
                        <a:t>Flat rate</a:t>
                      </a:r>
                      <a:endParaRPr lang="en-GB" sz="1000">
                        <a:effectLst/>
                      </a:endParaRPr>
                    </a:p>
                    <a:p>
                      <a:pPr algn="ctr">
                        <a:lnSpc>
                          <a:spcPct val="150000"/>
                        </a:lnSpc>
                        <a:spcAft>
                          <a:spcPts val="0"/>
                        </a:spcAft>
                      </a:pPr>
                      <a:r>
                        <a:rPr lang="en-GB" sz="900">
                          <a:effectLst/>
                        </a:rPr>
                        <a:t>(socialised)</a:t>
                      </a:r>
                      <a:endParaRPr lang="en-GB" sz="1000">
                        <a:effectLst/>
                        <a:latin typeface="Calibri" panose="020F0502020204030204" pitchFamily="34" charset="0"/>
                        <a:cs typeface="Times New Roman" panose="02020603050405020304" pitchFamily="18" charset="0"/>
                      </a:endParaRPr>
                    </a:p>
                  </a:txBody>
                  <a:tcPr marL="64164" marR="64164" marT="0" marB="0"/>
                </a:tc>
                <a:tc>
                  <a:txBody>
                    <a:bodyPr/>
                    <a:lstStyle/>
                    <a:p>
                      <a:pPr algn="ctr">
                        <a:lnSpc>
                          <a:spcPct val="150000"/>
                        </a:lnSpc>
                        <a:spcAft>
                          <a:spcPts val="0"/>
                        </a:spcAft>
                      </a:pPr>
                      <a:r>
                        <a:rPr lang="en-GB" sz="900">
                          <a:effectLst/>
                        </a:rPr>
                        <a:t>Transport &amp; capacity charge</a:t>
                      </a:r>
                      <a:endParaRPr lang="en-GB" sz="1000">
                        <a:effectLst/>
                        <a:latin typeface="Calibri" panose="020F0502020204030204" pitchFamily="34" charset="0"/>
                        <a:cs typeface="Times New Roman" panose="02020603050405020304" pitchFamily="18" charset="0"/>
                      </a:endParaRPr>
                    </a:p>
                  </a:txBody>
                  <a:tcPr marL="64164" marR="64164" marT="0" marB="0"/>
                </a:tc>
                <a:tc>
                  <a:txBody>
                    <a:bodyPr/>
                    <a:lstStyle/>
                    <a:p>
                      <a:pPr algn="ctr">
                        <a:lnSpc>
                          <a:spcPct val="150000"/>
                        </a:lnSpc>
                        <a:spcAft>
                          <a:spcPts val="0"/>
                        </a:spcAft>
                      </a:pPr>
                      <a:r>
                        <a:rPr lang="en-GB" sz="900">
                          <a:effectLst/>
                        </a:rPr>
                        <a:t>Ramsey pricing</a:t>
                      </a:r>
                      <a:endParaRPr lang="en-GB" sz="1000">
                        <a:effectLst/>
                        <a:latin typeface="Calibri" panose="020F0502020204030204" pitchFamily="34" charset="0"/>
                        <a:cs typeface="Times New Roman" panose="02020603050405020304" pitchFamily="18" charset="0"/>
                      </a:endParaRPr>
                    </a:p>
                  </a:txBody>
                  <a:tcPr marL="64164" marR="64164" marT="0" marB="0"/>
                </a:tc>
                <a:tc>
                  <a:txBody>
                    <a:bodyPr/>
                    <a:lstStyle/>
                    <a:p>
                      <a:pPr algn="ctr">
                        <a:lnSpc>
                          <a:spcPct val="150000"/>
                        </a:lnSpc>
                        <a:spcAft>
                          <a:spcPts val="0"/>
                        </a:spcAft>
                      </a:pPr>
                      <a:r>
                        <a:rPr lang="en-GB" sz="900">
                          <a:effectLst/>
                        </a:rPr>
                        <a:t>Peak pricing</a:t>
                      </a:r>
                      <a:endParaRPr lang="en-GB" sz="1000">
                        <a:effectLst/>
                        <a:latin typeface="Calibri" panose="020F0502020204030204" pitchFamily="34" charset="0"/>
                        <a:cs typeface="Times New Roman" panose="02020603050405020304" pitchFamily="18" charset="0"/>
                      </a:endParaRPr>
                    </a:p>
                  </a:txBody>
                  <a:tcPr marL="64164" marR="64164" marT="0" marB="0"/>
                </a:tc>
              </a:tr>
              <a:tr h="496735">
                <a:tc gridSpan="2">
                  <a:txBody>
                    <a:bodyPr/>
                    <a:lstStyle/>
                    <a:p>
                      <a:pPr marL="0" marR="0" algn="ctr">
                        <a:lnSpc>
                          <a:spcPct val="150000"/>
                        </a:lnSpc>
                        <a:spcBef>
                          <a:spcPts val="0"/>
                        </a:spcBef>
                        <a:spcAft>
                          <a:spcPts val="0"/>
                        </a:spcAft>
                      </a:pPr>
                      <a:r>
                        <a:rPr lang="en-GB" sz="900">
                          <a:effectLst/>
                        </a:rPr>
                        <a:t>Economic</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164" marR="64164" marT="0" marB="0" anchor="ctr"/>
                </a:tc>
                <a:tc hMerge="1">
                  <a:txBody>
                    <a:bodyPr/>
                    <a:lstStyle/>
                    <a:p>
                      <a:endParaRPr lang="en-GB"/>
                    </a:p>
                  </a:txBody>
                  <a:tcPr/>
                </a:tc>
                <a:tc>
                  <a:txBody>
                    <a:bodyPr/>
                    <a:lstStyle/>
                    <a:p>
                      <a:pPr algn="ctr">
                        <a:lnSpc>
                          <a:spcPct val="150000"/>
                        </a:lnSpc>
                        <a:spcAft>
                          <a:spcPts val="0"/>
                        </a:spcAft>
                      </a:pPr>
                      <a:r>
                        <a:rPr lang="en-GB" sz="900">
                          <a:effectLst/>
                        </a:rPr>
                        <a:t>Allocative efficiency</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 / +</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r>
              <a:tr h="393754">
                <a:tc rowSpan="3" gridSpan="2">
                  <a:txBody>
                    <a:bodyPr/>
                    <a:lstStyle/>
                    <a:p>
                      <a:pPr marL="0" marR="0" algn="ctr">
                        <a:lnSpc>
                          <a:spcPct val="150000"/>
                        </a:lnSpc>
                        <a:spcBef>
                          <a:spcPts val="0"/>
                        </a:spcBef>
                        <a:spcAft>
                          <a:spcPts val="0"/>
                        </a:spcAft>
                      </a:pPr>
                      <a:r>
                        <a:rPr lang="en-GB" sz="900">
                          <a:effectLst/>
                        </a:rPr>
                        <a:t>Behavioural-economic</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164" marR="64164" marT="0" marB="0" anchor="ctr"/>
                </a:tc>
                <a:tc rowSpan="3" hMerge="1">
                  <a:txBody>
                    <a:bodyPr/>
                    <a:lstStyle/>
                    <a:p>
                      <a:endParaRPr lang="en-GB"/>
                    </a:p>
                  </a:txBody>
                  <a:tcPr/>
                </a:tc>
                <a:tc>
                  <a:txBody>
                    <a:bodyPr/>
                    <a:lstStyle/>
                    <a:p>
                      <a:pPr algn="ctr">
                        <a:lnSpc>
                          <a:spcPct val="150000"/>
                        </a:lnSpc>
                        <a:spcAft>
                          <a:spcPts val="0"/>
                        </a:spcAft>
                      </a:pPr>
                      <a:r>
                        <a:rPr lang="en-GB" sz="900">
                          <a:effectLst/>
                        </a:rPr>
                        <a:t>Cost-based</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 / + </a:t>
                      </a:r>
                      <a:endParaRPr lang="en-GB" sz="1000">
                        <a:effectLst/>
                        <a:latin typeface="Calibri" panose="020F0502020204030204" pitchFamily="34" charset="0"/>
                        <a:cs typeface="Times New Roman" panose="02020603050405020304" pitchFamily="18" charset="0"/>
                      </a:endParaRPr>
                    </a:p>
                  </a:txBody>
                  <a:tcPr marL="64164" marR="64164" marT="0" marB="0" anchor="ctr"/>
                </a:tc>
              </a:tr>
              <a:tr h="440564">
                <a:tc gridSpan="2" vMerge="1">
                  <a:txBody>
                    <a:bodyPr/>
                    <a:lstStyle/>
                    <a:p>
                      <a:endParaRPr lang="en-GB"/>
                    </a:p>
                  </a:txBody>
                  <a:tcPr/>
                </a:tc>
                <a:tc hMerge="1" vMerge="1">
                  <a:txBody>
                    <a:bodyPr/>
                    <a:lstStyle/>
                    <a:p>
                      <a:endParaRPr lang="en-GB"/>
                    </a:p>
                  </a:txBody>
                  <a:tcPr/>
                </a:tc>
                <a:tc>
                  <a:txBody>
                    <a:bodyPr/>
                    <a:lstStyle/>
                    <a:p>
                      <a:pPr algn="ctr">
                        <a:lnSpc>
                          <a:spcPct val="150000"/>
                        </a:lnSpc>
                        <a:spcAft>
                          <a:spcPts val="0"/>
                        </a:spcAft>
                      </a:pPr>
                      <a:r>
                        <a:rPr lang="en-GB" sz="900">
                          <a:effectLst/>
                        </a:rPr>
                        <a:t>Non-exploitation</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dirty="0">
                          <a:effectLst/>
                        </a:rPr>
                        <a:t>+</a:t>
                      </a:r>
                      <a:endParaRPr lang="en-GB" sz="1000" dirty="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 − </a:t>
                      </a:r>
                      <a:endParaRPr lang="en-GB" sz="1000">
                        <a:effectLst/>
                        <a:latin typeface="Calibri" panose="020F0502020204030204" pitchFamily="34" charset="0"/>
                        <a:cs typeface="Times New Roman" panose="02020603050405020304" pitchFamily="18" charset="0"/>
                      </a:endParaRPr>
                    </a:p>
                  </a:txBody>
                  <a:tcPr marL="64164" marR="64164" marT="0" marB="0" anchor="ctr"/>
                </a:tc>
              </a:tr>
              <a:tr h="393754">
                <a:tc gridSpan="2" vMerge="1">
                  <a:txBody>
                    <a:bodyPr/>
                    <a:lstStyle/>
                    <a:p>
                      <a:endParaRPr lang="en-GB"/>
                    </a:p>
                  </a:txBody>
                  <a:tcPr/>
                </a:tc>
                <a:tc hMerge="1" vMerge="1">
                  <a:txBody>
                    <a:bodyPr/>
                    <a:lstStyle/>
                    <a:p>
                      <a:endParaRPr lang="en-GB"/>
                    </a:p>
                  </a:txBody>
                  <a:tcPr/>
                </a:tc>
                <a:tc>
                  <a:txBody>
                    <a:bodyPr/>
                    <a:lstStyle/>
                    <a:p>
                      <a:pPr algn="ctr">
                        <a:lnSpc>
                          <a:spcPct val="150000"/>
                        </a:lnSpc>
                        <a:spcAft>
                          <a:spcPts val="0"/>
                        </a:spcAft>
                      </a:pPr>
                      <a:r>
                        <a:rPr lang="en-GB" sz="900">
                          <a:effectLst/>
                        </a:rPr>
                        <a:t>Predictability</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r>
              <a:tr h="484620">
                <a:tc rowSpan="5" gridSpan="2">
                  <a:txBody>
                    <a:bodyPr/>
                    <a:lstStyle/>
                    <a:p>
                      <a:pPr marL="0" marR="0" algn="ctr">
                        <a:lnSpc>
                          <a:spcPct val="150000"/>
                        </a:lnSpc>
                        <a:spcBef>
                          <a:spcPts val="0"/>
                        </a:spcBef>
                        <a:spcAft>
                          <a:spcPts val="0"/>
                        </a:spcAft>
                      </a:pPr>
                      <a:r>
                        <a:rPr lang="en-GB" sz="900">
                          <a:effectLst/>
                        </a:rPr>
                        <a:t>Ethical</a:t>
                      </a:r>
                      <a:endParaRPr lang="en-GB" sz="1000">
                        <a:effectLst/>
                      </a:endParaRPr>
                    </a:p>
                    <a:p>
                      <a:pPr algn="ctr">
                        <a:lnSpc>
                          <a:spcPct val="150000"/>
                        </a:lnSpc>
                        <a:spcAft>
                          <a:spcPts val="0"/>
                        </a:spcAft>
                      </a:pPr>
                      <a:r>
                        <a:rPr lang="en-GB" sz="900">
                          <a:effectLst/>
                        </a:rPr>
                        <a:t> </a:t>
                      </a:r>
                      <a:endParaRPr lang="en-GB" sz="1000">
                        <a:effectLst/>
                        <a:latin typeface="Calibri" panose="020F0502020204030204" pitchFamily="34" charset="0"/>
                        <a:cs typeface="Times New Roman" panose="02020603050405020304" pitchFamily="18" charset="0"/>
                      </a:endParaRPr>
                    </a:p>
                  </a:txBody>
                  <a:tcPr marL="64164" marR="64164" marT="0" marB="0" anchor="ctr"/>
                </a:tc>
                <a:tc rowSpan="5" hMerge="1">
                  <a:txBody>
                    <a:bodyPr/>
                    <a:lstStyle/>
                    <a:p>
                      <a:endParaRPr lang="en-GB"/>
                    </a:p>
                  </a:txBody>
                  <a:tcPr/>
                </a:tc>
                <a:tc>
                  <a:txBody>
                    <a:bodyPr/>
                    <a:lstStyle/>
                    <a:p>
                      <a:pPr algn="ctr">
                        <a:lnSpc>
                          <a:spcPct val="150000"/>
                        </a:lnSpc>
                        <a:spcAft>
                          <a:spcPts val="0"/>
                        </a:spcAft>
                      </a:pPr>
                      <a:r>
                        <a:rPr lang="en-GB" sz="900">
                          <a:effectLst/>
                        </a:rPr>
                        <a:t>Formal equal treatment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r>
              <a:tr h="484620">
                <a:tc gridSpan="2" vMerge="1">
                  <a:txBody>
                    <a:bodyPr/>
                    <a:lstStyle/>
                    <a:p>
                      <a:endParaRPr lang="en-GB"/>
                    </a:p>
                  </a:txBody>
                  <a:tcPr/>
                </a:tc>
                <a:tc hMerge="1" vMerge="1">
                  <a:txBody>
                    <a:bodyPr/>
                    <a:lstStyle/>
                    <a:p>
                      <a:endParaRPr lang="en-GB"/>
                    </a:p>
                  </a:txBody>
                  <a:tcPr/>
                </a:tc>
                <a:tc>
                  <a:txBody>
                    <a:bodyPr/>
                    <a:lstStyle/>
                    <a:p>
                      <a:pPr marL="0" marR="0" algn="ctr">
                        <a:lnSpc>
                          <a:spcPct val="150000"/>
                        </a:lnSpc>
                        <a:spcBef>
                          <a:spcPts val="0"/>
                        </a:spcBef>
                        <a:spcAft>
                          <a:spcPts val="0"/>
                        </a:spcAft>
                      </a:pPr>
                      <a:r>
                        <a:rPr lang="en-GB" sz="900">
                          <a:effectLst/>
                        </a:rPr>
                        <a:t>Meeting basic needs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 / +</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 / +</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r>
              <a:tr h="484620">
                <a:tc gridSpan="2" vMerge="1">
                  <a:txBody>
                    <a:bodyPr/>
                    <a:lstStyle/>
                    <a:p>
                      <a:endParaRPr lang="en-GB"/>
                    </a:p>
                  </a:txBody>
                  <a:tcPr/>
                </a:tc>
                <a:tc hMerge="1" vMerge="1">
                  <a:txBody>
                    <a:bodyPr/>
                    <a:lstStyle/>
                    <a:p>
                      <a:endParaRPr lang="en-GB"/>
                    </a:p>
                  </a:txBody>
                  <a:tcPr/>
                </a:tc>
                <a:tc>
                  <a:txBody>
                    <a:bodyPr/>
                    <a:lstStyle/>
                    <a:p>
                      <a:pPr algn="ctr">
                        <a:lnSpc>
                          <a:spcPct val="150000"/>
                        </a:lnSpc>
                        <a:spcAft>
                          <a:spcPts val="0"/>
                        </a:spcAft>
                      </a:pPr>
                      <a:r>
                        <a:rPr lang="en-GB" sz="900">
                          <a:effectLst/>
                        </a:rPr>
                        <a:t>According to ability to pay</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 / +</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 / +</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 / +</a:t>
                      </a:r>
                      <a:endParaRPr lang="en-GB" sz="1000">
                        <a:effectLst/>
                        <a:latin typeface="Calibri" panose="020F0502020204030204" pitchFamily="34" charset="0"/>
                        <a:cs typeface="Times New Roman" panose="02020603050405020304" pitchFamily="18" charset="0"/>
                      </a:endParaRPr>
                    </a:p>
                  </a:txBody>
                  <a:tcPr marL="64164" marR="64164" marT="0" marB="0" anchor="ctr"/>
                </a:tc>
              </a:tr>
              <a:tr h="393754">
                <a:tc gridSpan="2" vMerge="1">
                  <a:txBody>
                    <a:bodyPr/>
                    <a:lstStyle/>
                    <a:p>
                      <a:endParaRPr lang="en-GB"/>
                    </a:p>
                  </a:txBody>
                  <a:tcPr/>
                </a:tc>
                <a:tc hMerge="1" vMerge="1">
                  <a:txBody>
                    <a:bodyPr/>
                    <a:lstStyle/>
                    <a:p>
                      <a:endParaRPr lang="en-GB"/>
                    </a:p>
                  </a:txBody>
                  <a:tcPr/>
                </a:tc>
                <a:tc>
                  <a:txBody>
                    <a:bodyPr/>
                    <a:lstStyle/>
                    <a:p>
                      <a:pPr marL="0" marR="0" algn="ctr">
                        <a:lnSpc>
                          <a:spcPct val="150000"/>
                        </a:lnSpc>
                        <a:spcBef>
                          <a:spcPts val="0"/>
                        </a:spcBef>
                        <a:spcAft>
                          <a:spcPts val="0"/>
                        </a:spcAft>
                      </a:pPr>
                      <a:r>
                        <a:rPr lang="en-GB" sz="900">
                          <a:effectLst/>
                        </a:rPr>
                        <a:t>Cost causation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164" marR="64164" marT="0" marB="0" anchor="ctr"/>
                </a:tc>
                <a:tc>
                  <a:txBody>
                    <a:bodyPr/>
                    <a:lstStyle/>
                    <a:p>
                      <a:pPr marL="0" marR="0" algn="ctr">
                        <a:lnSpc>
                          <a:spcPct val="150000"/>
                        </a:lnSpc>
                        <a:spcBef>
                          <a:spcPts val="0"/>
                        </a:spcBef>
                        <a:spcAft>
                          <a:spcPts val="0"/>
                        </a:spcAft>
                      </a:pPr>
                      <a:r>
                        <a:rPr lang="en-GB" sz="900">
                          <a:effectLst/>
                        </a:rPr>
                        <a: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r>
              <a:tr h="484620">
                <a:tc gridSpan="2" vMerge="1">
                  <a:txBody>
                    <a:bodyPr/>
                    <a:lstStyle/>
                    <a:p>
                      <a:endParaRPr lang="en-GB"/>
                    </a:p>
                  </a:txBody>
                  <a:tcPr/>
                </a:tc>
                <a:tc hMerge="1" vMerge="1">
                  <a:txBody>
                    <a:bodyPr/>
                    <a:lstStyle/>
                    <a:p>
                      <a:endParaRPr lang="en-GB"/>
                    </a:p>
                  </a:txBody>
                  <a:tcPr/>
                </a:tc>
                <a:tc>
                  <a:txBody>
                    <a:bodyPr/>
                    <a:lstStyle/>
                    <a:p>
                      <a:pPr algn="ctr">
                        <a:lnSpc>
                          <a:spcPct val="150000"/>
                        </a:lnSpc>
                        <a:spcAft>
                          <a:spcPts val="0"/>
                        </a:spcAft>
                      </a:pPr>
                      <a:r>
                        <a:rPr lang="en-GB" sz="900">
                          <a:effectLst/>
                        </a:rPr>
                        <a:t>Equalise net benefits</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marL="0" marR="0" algn="ctr">
                        <a:lnSpc>
                          <a:spcPct val="150000"/>
                        </a:lnSpc>
                        <a:spcBef>
                          <a:spcPts val="0"/>
                        </a:spcBef>
                        <a:spcAft>
                          <a:spcPts val="0"/>
                        </a:spcAft>
                      </a:pPr>
                      <a:r>
                        <a:rPr lang="en-GB" sz="900">
                          <a:effectLst/>
                        </a:rPr>
                        <a: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a:effectLst/>
                        </a:rPr>
                        <a:t>?</a:t>
                      </a:r>
                      <a:endParaRPr lang="en-GB" sz="1000">
                        <a:effectLst/>
                        <a:latin typeface="Calibri" panose="020F0502020204030204" pitchFamily="34" charset="0"/>
                        <a:cs typeface="Times New Roman" panose="02020603050405020304" pitchFamily="18" charset="0"/>
                      </a:endParaRPr>
                    </a:p>
                  </a:txBody>
                  <a:tcPr marL="64164" marR="64164" marT="0" marB="0" anchor="ctr"/>
                </a:tc>
                <a:tc>
                  <a:txBody>
                    <a:bodyPr/>
                    <a:lstStyle/>
                    <a:p>
                      <a:pPr algn="ctr">
                        <a:lnSpc>
                          <a:spcPct val="150000"/>
                        </a:lnSpc>
                        <a:spcAft>
                          <a:spcPts val="0"/>
                        </a:spcAft>
                      </a:pPr>
                      <a:r>
                        <a:rPr lang="en-GB" sz="900" dirty="0">
                          <a:effectLst/>
                        </a:rPr>
                        <a:t>+ (− / +)</a:t>
                      </a:r>
                      <a:endParaRPr lang="en-GB" sz="1000" dirty="0">
                        <a:effectLst/>
                        <a:latin typeface="Calibri" panose="020F0502020204030204" pitchFamily="34" charset="0"/>
                        <a:cs typeface="Times New Roman" panose="02020603050405020304" pitchFamily="18" charset="0"/>
                      </a:endParaRPr>
                    </a:p>
                  </a:txBody>
                  <a:tcPr marL="64164" marR="64164" marT="0" marB="0" anchor="ctr"/>
                </a:tc>
              </a:tr>
            </a:tbl>
          </a:graphicData>
        </a:graphic>
      </p:graphicFrame>
      <p:sp>
        <p:nvSpPr>
          <p:cNvPr id="5" name="Tekstvak 4"/>
          <p:cNvSpPr txBox="1"/>
          <p:nvPr/>
        </p:nvSpPr>
        <p:spPr>
          <a:xfrm>
            <a:off x="899592" y="1052736"/>
            <a:ext cx="7704856" cy="461665"/>
          </a:xfrm>
          <a:prstGeom prst="rect">
            <a:avLst/>
          </a:prstGeom>
          <a:noFill/>
        </p:spPr>
        <p:txBody>
          <a:bodyPr wrap="square" rtlCol="0">
            <a:spAutoFit/>
          </a:bodyPr>
          <a:lstStyle/>
          <a:p>
            <a:r>
              <a:rPr lang="en-GB" sz="2400" dirty="0">
                <a:solidFill>
                  <a:srgbClr val="FF0000"/>
                </a:solidFill>
                <a:latin typeface="Georgia" panose="02040502050405020303" pitchFamily="18" charset="0"/>
              </a:rPr>
              <a:t>Integrated </a:t>
            </a:r>
            <a:r>
              <a:rPr lang="en-GB" sz="2400" dirty="0" smtClean="0">
                <a:solidFill>
                  <a:srgbClr val="FF0000"/>
                </a:solidFill>
                <a:latin typeface="Georgia" panose="02040502050405020303" pitchFamily="18" charset="0"/>
              </a:rPr>
              <a:t>assessment</a:t>
            </a:r>
            <a:r>
              <a:rPr lang="en-GB" sz="2400" dirty="0">
                <a:solidFill>
                  <a:srgbClr val="FF0000"/>
                </a:solidFill>
                <a:latin typeface="Georgia" panose="02040502050405020303" pitchFamily="18" charset="0"/>
              </a:rPr>
              <a:t> </a:t>
            </a:r>
            <a:r>
              <a:rPr lang="en-GB" sz="2400" dirty="0" smtClean="0">
                <a:solidFill>
                  <a:srgbClr val="FF0000"/>
                </a:solidFill>
                <a:latin typeface="Georgia" panose="02040502050405020303" pitchFamily="18" charset="0"/>
              </a:rPr>
              <a:t>of network tariffs</a:t>
            </a:r>
          </a:p>
        </p:txBody>
      </p:sp>
      <p:pic>
        <p:nvPicPr>
          <p:cNvPr id="3" name="Afbeelding 2"/>
          <p:cNvPicPr>
            <a:picLocks noChangeAspect="1"/>
          </p:cNvPicPr>
          <p:nvPr/>
        </p:nvPicPr>
        <p:blipFill>
          <a:blip r:embed="rId2"/>
          <a:stretch>
            <a:fillRect/>
          </a:stretch>
        </p:blipFill>
        <p:spPr>
          <a:xfrm>
            <a:off x="3610242" y="2708921"/>
            <a:ext cx="5066215" cy="504056"/>
          </a:xfrm>
          <a:prstGeom prst="rect">
            <a:avLst/>
          </a:prstGeom>
        </p:spPr>
      </p:pic>
      <p:pic>
        <p:nvPicPr>
          <p:cNvPr id="6" name="Afbeelding 5"/>
          <p:cNvPicPr>
            <a:picLocks noChangeAspect="1"/>
          </p:cNvPicPr>
          <p:nvPr/>
        </p:nvPicPr>
        <p:blipFill>
          <a:blip r:embed="rId2"/>
          <a:stretch>
            <a:fillRect/>
          </a:stretch>
        </p:blipFill>
        <p:spPr>
          <a:xfrm>
            <a:off x="3610241" y="3182472"/>
            <a:ext cx="5066215" cy="1254640"/>
          </a:xfrm>
          <a:prstGeom prst="rect">
            <a:avLst/>
          </a:prstGeom>
        </p:spPr>
      </p:pic>
      <p:pic>
        <p:nvPicPr>
          <p:cNvPr id="7" name="Afbeelding 6"/>
          <p:cNvPicPr>
            <a:picLocks noChangeAspect="1"/>
          </p:cNvPicPr>
          <p:nvPr/>
        </p:nvPicPr>
        <p:blipFill>
          <a:blip r:embed="rId2"/>
          <a:stretch>
            <a:fillRect/>
          </a:stretch>
        </p:blipFill>
        <p:spPr>
          <a:xfrm>
            <a:off x="3610241" y="4466039"/>
            <a:ext cx="5066215" cy="2290571"/>
          </a:xfrm>
          <a:prstGeom prst="rect">
            <a:avLst/>
          </a:prstGeom>
        </p:spPr>
      </p:pic>
    </p:spTree>
    <p:extLst>
      <p:ext uri="{BB962C8B-B14F-4D97-AF65-F5344CB8AC3E}">
        <p14:creationId xmlns:p14="http://schemas.microsoft.com/office/powerpoint/2010/main" val="342370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0"/>
          </p:nvPr>
        </p:nvSpPr>
        <p:spPr/>
        <p:txBody>
          <a:bodyPr/>
          <a:lstStyle/>
          <a:p>
            <a:pPr>
              <a:defRPr/>
            </a:pPr>
            <a:fld id="{BE100D0F-D068-4297-A1F9-96347AA3D75E}" type="slidenum">
              <a:rPr lang="en-GB" smtClean="0"/>
              <a:pPr>
                <a:defRPr/>
              </a:pPr>
              <a:t>19</a:t>
            </a:fld>
            <a:endParaRPr lang="en-GB" dirty="0"/>
          </a:p>
        </p:txBody>
      </p:sp>
      <p:graphicFrame>
        <p:nvGraphicFramePr>
          <p:cNvPr id="8" name="Tabel 7"/>
          <p:cNvGraphicFramePr>
            <a:graphicFrameLocks noGrp="1"/>
          </p:cNvGraphicFramePr>
          <p:nvPr>
            <p:extLst>
              <p:ext uri="{D42A27DB-BD31-4B8C-83A1-F6EECF244321}">
                <p14:modId xmlns:p14="http://schemas.microsoft.com/office/powerpoint/2010/main" val="73827812"/>
              </p:ext>
            </p:extLst>
          </p:nvPr>
        </p:nvGraphicFramePr>
        <p:xfrm>
          <a:off x="755577" y="2348882"/>
          <a:ext cx="7776864" cy="3744413"/>
        </p:xfrm>
        <a:graphic>
          <a:graphicData uri="http://schemas.openxmlformats.org/drawingml/2006/table">
            <a:tbl>
              <a:tblPr firstRow="1" firstCol="1" bandRow="1">
                <a:tableStyleId>{5C22544A-7EE6-4342-B048-85BDC9FD1C3A}</a:tableStyleId>
              </a:tblPr>
              <a:tblGrid>
                <a:gridCol w="2098561"/>
                <a:gridCol w="801980"/>
                <a:gridCol w="801980"/>
                <a:gridCol w="802853"/>
                <a:gridCol w="801980"/>
                <a:gridCol w="801980"/>
                <a:gridCol w="802853"/>
                <a:gridCol w="864677"/>
              </a:tblGrid>
              <a:tr h="801195">
                <a:tc>
                  <a:txBody>
                    <a:bodyPr/>
                    <a:lstStyle/>
                    <a:p>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very </a:t>
                      </a:r>
                      <a:br>
                        <a:rPr lang="nl-BE" sz="1000">
                          <a:effectLst/>
                        </a:rPr>
                      </a:br>
                      <a:r>
                        <a:rPr lang="nl-BE" sz="1000">
                          <a:effectLst/>
                        </a:rPr>
                        <a:t>fair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fair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neutral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unfair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very </a:t>
                      </a:r>
                      <a:br>
                        <a:rPr lang="nl-BE" sz="1000">
                          <a:effectLst/>
                        </a:rPr>
                      </a:br>
                      <a:r>
                        <a:rPr lang="nl-BE" sz="1000">
                          <a:effectLst/>
                        </a:rPr>
                        <a:t>unfair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no </a:t>
                      </a:r>
                      <a:br>
                        <a:rPr lang="nl-BE" sz="1000">
                          <a:effectLst/>
                        </a:rPr>
                      </a:br>
                      <a:r>
                        <a:rPr lang="nl-BE" sz="1000">
                          <a:effectLst/>
                        </a:rPr>
                        <a:t>opinion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fairness </a:t>
                      </a:r>
                      <a:endParaRPr lang="en-GB" sz="1100">
                        <a:effectLst/>
                      </a:endParaRPr>
                    </a:p>
                    <a:p>
                      <a:pPr marL="0" marR="0" algn="ctr">
                        <a:lnSpc>
                          <a:spcPct val="107000"/>
                        </a:lnSpc>
                        <a:spcBef>
                          <a:spcPts val="0"/>
                        </a:spcBef>
                        <a:spcAft>
                          <a:spcPts val="0"/>
                        </a:spcAft>
                      </a:pPr>
                      <a:r>
                        <a:rPr lang="en-US" sz="1000">
                          <a:effectLst/>
                        </a:rPr>
                        <a:t>score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8861">
                <a:tc>
                  <a:txBody>
                    <a:bodyPr/>
                    <a:lstStyle/>
                    <a:p>
                      <a:pPr marL="0" marR="0">
                        <a:lnSpc>
                          <a:spcPct val="107000"/>
                        </a:lnSpc>
                        <a:spcBef>
                          <a:spcPts val="0"/>
                        </a:spcBef>
                        <a:spcAft>
                          <a:spcPts val="0"/>
                        </a:spcAft>
                      </a:pPr>
                      <a:r>
                        <a:rPr lang="en-US" sz="1000">
                          <a:effectLst/>
                        </a:rPr>
                        <a:t>1. Capacity charge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9.7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43.8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24.4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14.4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2.8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4.9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36.4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9258">
                <a:tc>
                  <a:txBody>
                    <a:bodyPr/>
                    <a:lstStyle/>
                    <a:p>
                      <a:pPr marL="0" marR="0">
                        <a:lnSpc>
                          <a:spcPct val="107000"/>
                        </a:lnSpc>
                        <a:spcBef>
                          <a:spcPts val="0"/>
                        </a:spcBef>
                        <a:spcAft>
                          <a:spcPts val="0"/>
                        </a:spcAft>
                      </a:pPr>
                      <a:r>
                        <a:rPr lang="en-US" sz="1000">
                          <a:effectLst/>
                        </a:rPr>
                        <a:t>2. Transport charge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17.7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53.4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12.2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10.8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3.9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56.3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8861">
                <a:tc>
                  <a:txBody>
                    <a:bodyPr/>
                    <a:lstStyle/>
                    <a:p>
                      <a:pPr marL="0" marR="0">
                        <a:lnSpc>
                          <a:spcPct val="107000"/>
                        </a:lnSpc>
                        <a:spcBef>
                          <a:spcPts val="0"/>
                        </a:spcBef>
                        <a:spcAft>
                          <a:spcPts val="0"/>
                        </a:spcAft>
                      </a:pPr>
                      <a:r>
                        <a:rPr lang="en-US" sz="1000">
                          <a:effectLst/>
                        </a:rPr>
                        <a:t>3. Flat rate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10.9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25.2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18.5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30.3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000">
                          <a:effectLst/>
                        </a:rPr>
                        <a:t>12.8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2.3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dirty="0">
                          <a:effectLst/>
                        </a:rPr>
                        <a:t>-7.0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9258">
                <a:tc>
                  <a:txBody>
                    <a:bodyPr/>
                    <a:lstStyle/>
                    <a:p>
                      <a:pPr marL="0" marR="0">
                        <a:lnSpc>
                          <a:spcPct val="107000"/>
                        </a:lnSpc>
                        <a:spcBef>
                          <a:spcPts val="0"/>
                        </a:spcBef>
                        <a:spcAft>
                          <a:spcPts val="0"/>
                        </a:spcAft>
                      </a:pPr>
                      <a:r>
                        <a:rPr lang="nl-BE" sz="1000">
                          <a:effectLst/>
                        </a:rPr>
                        <a:t>4. Socialised flat rate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4.9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31.1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24.7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25.5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9.9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dirty="0">
                          <a:effectLst/>
                        </a:rPr>
                        <a:t>0.6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8861">
                <a:tc>
                  <a:txBody>
                    <a:bodyPr/>
                    <a:lstStyle/>
                    <a:p>
                      <a:pPr marL="0" marR="0">
                        <a:lnSpc>
                          <a:spcPct val="107000"/>
                        </a:lnSpc>
                        <a:spcBef>
                          <a:spcPts val="0"/>
                        </a:spcBef>
                        <a:spcAft>
                          <a:spcPts val="0"/>
                        </a:spcAft>
                      </a:pPr>
                      <a:r>
                        <a:rPr lang="nl-BE" sz="1000">
                          <a:effectLst/>
                        </a:rPr>
                        <a:t>5. Ramsey (proxy)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5.6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16.5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44.8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27.7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4.2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-65.6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8861">
                <a:tc>
                  <a:txBody>
                    <a:bodyPr/>
                    <a:lstStyle/>
                    <a:p>
                      <a:pPr marL="0" marR="0">
                        <a:lnSpc>
                          <a:spcPct val="107000"/>
                        </a:lnSpc>
                        <a:spcBef>
                          <a:spcPts val="0"/>
                        </a:spcBef>
                        <a:spcAft>
                          <a:spcPts val="0"/>
                        </a:spcAft>
                      </a:pPr>
                      <a:r>
                        <a:rPr lang="nl-BE" sz="1000">
                          <a:effectLst/>
                        </a:rPr>
                        <a:t>6. Peak pricing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6.2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32.7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23.6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25.4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8.6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4.8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9258">
                <a:tc>
                  <a:txBody>
                    <a:bodyPr/>
                    <a:lstStyle/>
                    <a:p>
                      <a:pPr marL="0" marR="0">
                        <a:lnSpc>
                          <a:spcPct val="107000"/>
                        </a:lnSpc>
                        <a:spcBef>
                          <a:spcPts val="0"/>
                        </a:spcBef>
                        <a:spcAft>
                          <a:spcPts val="0"/>
                        </a:spcAft>
                      </a:pPr>
                      <a:r>
                        <a:rPr lang="nl-BE" sz="1000">
                          <a:effectLst/>
                        </a:rPr>
                        <a:t>6bis. Framed peak pricing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7.0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42.7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18.3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23.2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7.9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nl-BE" sz="1000" dirty="0">
                          <a:effectLst/>
                        </a:rPr>
                        <a:t>18.5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9" name="Tekstvak 8"/>
          <p:cNvSpPr txBox="1"/>
          <p:nvPr/>
        </p:nvSpPr>
        <p:spPr>
          <a:xfrm>
            <a:off x="611560" y="1268760"/>
            <a:ext cx="7587333" cy="830997"/>
          </a:xfrm>
          <a:prstGeom prst="rect">
            <a:avLst/>
          </a:prstGeom>
          <a:noFill/>
        </p:spPr>
        <p:txBody>
          <a:bodyPr wrap="none" rtlCol="0">
            <a:spAutoFit/>
          </a:bodyPr>
          <a:lstStyle/>
          <a:p>
            <a:r>
              <a:rPr lang="en-GB" sz="2400" dirty="0">
                <a:solidFill>
                  <a:srgbClr val="FF0000"/>
                </a:solidFill>
                <a:latin typeface="Georgia" panose="02040502050405020303" pitchFamily="18" charset="0"/>
              </a:rPr>
              <a:t>Results of survey among Dutch consumers </a:t>
            </a:r>
            <a:r>
              <a:rPr lang="en-GB" sz="2400" dirty="0" smtClean="0">
                <a:solidFill>
                  <a:srgbClr val="FF0000"/>
                </a:solidFill>
                <a:latin typeface="Georgia" panose="02040502050405020303" pitchFamily="18" charset="0"/>
              </a:rPr>
              <a:t>on </a:t>
            </a:r>
            <a:r>
              <a:rPr lang="en-GB" sz="2400" dirty="0">
                <a:solidFill>
                  <a:srgbClr val="FF0000"/>
                </a:solidFill>
                <a:latin typeface="Georgia" panose="02040502050405020303" pitchFamily="18" charset="0"/>
              </a:rPr>
              <a:t>fairness </a:t>
            </a:r>
            <a:endParaRPr lang="en-GB" sz="2400" dirty="0" smtClean="0">
              <a:solidFill>
                <a:srgbClr val="FF0000"/>
              </a:solidFill>
              <a:latin typeface="Georgia" panose="02040502050405020303" pitchFamily="18" charset="0"/>
            </a:endParaRPr>
          </a:p>
          <a:p>
            <a:r>
              <a:rPr lang="en-GB" sz="2400" dirty="0" smtClean="0">
                <a:solidFill>
                  <a:srgbClr val="FF0000"/>
                </a:solidFill>
                <a:latin typeface="Georgia" panose="02040502050405020303" pitchFamily="18" charset="0"/>
              </a:rPr>
              <a:t>perceptions </a:t>
            </a:r>
            <a:r>
              <a:rPr lang="en-GB" sz="2400" dirty="0">
                <a:solidFill>
                  <a:srgbClr val="FF0000"/>
                </a:solidFill>
                <a:latin typeface="Georgia" panose="02040502050405020303" pitchFamily="18" charset="0"/>
              </a:rPr>
              <a:t>of grid-tariff designs (N=1541)</a:t>
            </a:r>
          </a:p>
        </p:txBody>
      </p:sp>
    </p:spTree>
    <p:extLst>
      <p:ext uri="{BB962C8B-B14F-4D97-AF65-F5344CB8AC3E}">
        <p14:creationId xmlns:p14="http://schemas.microsoft.com/office/powerpoint/2010/main" val="3534471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xfrm>
            <a:off x="8820150" y="762000"/>
            <a:ext cx="65088" cy="138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Verdana" pitchFamily="34" charset="0"/>
              <a:buChar char="›"/>
              <a:defRPr sz="2500">
                <a:solidFill>
                  <a:schemeClr val="tx1"/>
                </a:solidFill>
                <a:latin typeface="Verdana" pitchFamily="34" charset="0"/>
                <a:cs typeface="Arial" charset="0"/>
              </a:defRPr>
            </a:lvl1pPr>
            <a:lvl2pPr marL="742950" indent="-285750" eaLnBrk="0" hangingPunct="0">
              <a:spcBef>
                <a:spcPct val="20000"/>
              </a:spcBef>
              <a:buSzPct val="50000"/>
              <a:buFont typeface="Wingdings" pitchFamily="2" charset="2"/>
              <a:buChar char="§"/>
              <a:defRPr sz="2500">
                <a:solidFill>
                  <a:schemeClr val="tx1"/>
                </a:solidFill>
                <a:latin typeface="Verdana" pitchFamily="34" charset="0"/>
                <a:cs typeface="Arial" charset="0"/>
              </a:defRPr>
            </a:lvl2pPr>
            <a:lvl3pPr marL="1143000" indent="-228600" eaLnBrk="0" hangingPunct="0">
              <a:spcBef>
                <a:spcPct val="20000"/>
              </a:spcBef>
              <a:buSzPct val="85000"/>
              <a:buFont typeface="Courier New" pitchFamily="49" charset="0"/>
              <a:buChar char="-"/>
              <a:defRPr sz="2500">
                <a:solidFill>
                  <a:schemeClr val="tx1"/>
                </a:solidFill>
                <a:latin typeface="Verdana" pitchFamily="34" charset="0"/>
                <a:cs typeface="Arial" charset="0"/>
              </a:defRPr>
            </a:lvl3pPr>
            <a:lvl4pPr marL="1600200" indent="-228600" eaLnBrk="0" hangingPunct="0">
              <a:spcBef>
                <a:spcPct val="20000"/>
              </a:spcBef>
              <a:buFont typeface="Courier New" pitchFamily="49" charset="0"/>
              <a:buChar char="-"/>
              <a:defRPr sz="2500">
                <a:solidFill>
                  <a:schemeClr val="tx1"/>
                </a:solidFill>
                <a:latin typeface="Verdana" pitchFamily="34" charset="0"/>
                <a:cs typeface="Arial" charset="0"/>
              </a:defRPr>
            </a:lvl4pPr>
            <a:lvl5pPr marL="2057400" indent="-228600" eaLnBrk="0" hangingPunct="0">
              <a:spcBef>
                <a:spcPct val="20000"/>
              </a:spcBef>
              <a:buFont typeface="Courier New" pitchFamily="49" charset="0"/>
              <a:buChar char="-"/>
              <a:defRPr sz="2500">
                <a:solidFill>
                  <a:schemeClr val="tx1"/>
                </a:solidFill>
                <a:latin typeface="Verdana" pitchFamily="34" charset="0"/>
                <a:cs typeface="Arial" charset="0"/>
              </a:defRPr>
            </a:lvl5pPr>
            <a:lvl6pPr marL="25146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6pPr>
            <a:lvl7pPr marL="29718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7pPr>
            <a:lvl8pPr marL="34290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8pPr>
            <a:lvl9pPr marL="38862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9pPr>
          </a:lstStyle>
          <a:p>
            <a:pPr eaLnBrk="1" fontAlgn="base" hangingPunct="1">
              <a:spcBef>
                <a:spcPct val="0"/>
              </a:spcBef>
              <a:spcAft>
                <a:spcPct val="0"/>
              </a:spcAft>
              <a:buFontTx/>
              <a:buNone/>
            </a:pPr>
            <a:fld id="{770E71E2-DDC7-4578-8B46-9CC2CD9E580A}" type="slidenum">
              <a:rPr lang="en-GB" altLang="nl-NL" sz="900" smtClean="0">
                <a:solidFill>
                  <a:srgbClr val="FFFFFF"/>
                </a:solidFill>
                <a:latin typeface="Georgia" pitchFamily="18" charset="0"/>
              </a:rPr>
              <a:pPr eaLnBrk="1" fontAlgn="base" hangingPunct="1">
                <a:spcBef>
                  <a:spcPct val="0"/>
                </a:spcBef>
                <a:spcAft>
                  <a:spcPct val="0"/>
                </a:spcAft>
                <a:buFontTx/>
                <a:buNone/>
              </a:pPr>
              <a:t>2</a:t>
            </a:fld>
            <a:endParaRPr lang="en-GB" altLang="nl-NL" sz="900" smtClean="0">
              <a:solidFill>
                <a:srgbClr val="FFFFFF"/>
              </a:solidFill>
              <a:latin typeface="Georgia" pitchFamily="18" charset="0"/>
            </a:endParaRPr>
          </a:p>
        </p:txBody>
      </p:sp>
      <p:sp>
        <p:nvSpPr>
          <p:cNvPr id="15365" name="TextBox 3"/>
          <p:cNvSpPr txBox="1">
            <a:spLocks noChangeArrowheads="1"/>
          </p:cNvSpPr>
          <p:nvPr/>
        </p:nvSpPr>
        <p:spPr bwMode="auto">
          <a:xfrm>
            <a:off x="373053" y="2132856"/>
            <a:ext cx="8447097"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Font typeface="Verdana" pitchFamily="34" charset="0"/>
              <a:buChar char="›"/>
              <a:defRPr sz="2500">
                <a:solidFill>
                  <a:schemeClr val="tx1"/>
                </a:solidFill>
                <a:latin typeface="Verdana" pitchFamily="34" charset="0"/>
                <a:cs typeface="Arial" charset="0"/>
              </a:defRPr>
            </a:lvl1pPr>
            <a:lvl2pPr marL="800100" indent="-342900" eaLnBrk="0" hangingPunct="0">
              <a:spcBef>
                <a:spcPct val="20000"/>
              </a:spcBef>
              <a:buSzPct val="50000"/>
              <a:buFont typeface="Wingdings" pitchFamily="2" charset="2"/>
              <a:buChar char="§"/>
              <a:defRPr sz="2500">
                <a:solidFill>
                  <a:schemeClr val="tx1"/>
                </a:solidFill>
                <a:latin typeface="Verdana" pitchFamily="34" charset="0"/>
                <a:cs typeface="Arial" charset="0"/>
              </a:defRPr>
            </a:lvl2pPr>
            <a:lvl3pPr marL="1143000" indent="-228600" eaLnBrk="0" hangingPunct="0">
              <a:spcBef>
                <a:spcPct val="20000"/>
              </a:spcBef>
              <a:buSzPct val="85000"/>
              <a:buFont typeface="Courier New" pitchFamily="49" charset="0"/>
              <a:buChar char="-"/>
              <a:defRPr sz="2500">
                <a:solidFill>
                  <a:schemeClr val="tx1"/>
                </a:solidFill>
                <a:latin typeface="Verdana" pitchFamily="34" charset="0"/>
                <a:cs typeface="Arial" charset="0"/>
              </a:defRPr>
            </a:lvl3pPr>
            <a:lvl4pPr marL="1600200" indent="-228600" eaLnBrk="0" hangingPunct="0">
              <a:spcBef>
                <a:spcPct val="20000"/>
              </a:spcBef>
              <a:buFont typeface="Courier New" pitchFamily="49" charset="0"/>
              <a:buChar char="-"/>
              <a:defRPr sz="2500">
                <a:solidFill>
                  <a:schemeClr val="tx1"/>
                </a:solidFill>
                <a:latin typeface="Verdana" pitchFamily="34" charset="0"/>
                <a:cs typeface="Arial" charset="0"/>
              </a:defRPr>
            </a:lvl4pPr>
            <a:lvl5pPr marL="2057400" indent="-228600" eaLnBrk="0" hangingPunct="0">
              <a:spcBef>
                <a:spcPct val="20000"/>
              </a:spcBef>
              <a:buFont typeface="Courier New" pitchFamily="49" charset="0"/>
              <a:buChar char="-"/>
              <a:defRPr sz="2500">
                <a:solidFill>
                  <a:schemeClr val="tx1"/>
                </a:solidFill>
                <a:latin typeface="Verdana" pitchFamily="34" charset="0"/>
                <a:cs typeface="Arial" charset="0"/>
              </a:defRPr>
            </a:lvl5pPr>
            <a:lvl6pPr marL="25146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6pPr>
            <a:lvl7pPr marL="29718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7pPr>
            <a:lvl8pPr marL="34290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8pPr>
            <a:lvl9pPr marL="38862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9pPr>
          </a:lstStyle>
          <a:p>
            <a:pPr marL="0" indent="0" eaLnBrk="1" hangingPunct="1">
              <a:spcBef>
                <a:spcPct val="0"/>
              </a:spcBef>
              <a:buNone/>
              <a:defRPr/>
            </a:pPr>
            <a:r>
              <a:rPr lang="nl-NL" altLang="nl-NL" sz="2000" b="1" dirty="0" err="1" smtClean="0">
                <a:solidFill>
                  <a:srgbClr val="FF0000"/>
                </a:solidFill>
                <a:latin typeface="Georgia" panose="02040502050405020303" pitchFamily="18" charset="0"/>
              </a:rPr>
              <a:t>Outline</a:t>
            </a:r>
            <a:endParaRPr lang="nl-NL" altLang="nl-NL" sz="2000" b="1" dirty="0" smtClean="0">
              <a:solidFill>
                <a:srgbClr val="FF0000"/>
              </a:solidFill>
              <a:latin typeface="Georgia" panose="02040502050405020303" pitchFamily="18" charset="0"/>
            </a:endParaRPr>
          </a:p>
          <a:p>
            <a:pPr marL="0" indent="0" eaLnBrk="1" hangingPunct="1">
              <a:spcBef>
                <a:spcPct val="0"/>
              </a:spcBef>
              <a:buNone/>
              <a:defRPr/>
            </a:pPr>
            <a:endParaRPr lang="nl-NL" altLang="nl-NL" sz="2000" dirty="0" smtClean="0">
              <a:latin typeface="Georgia" panose="02040502050405020303" pitchFamily="18" charset="0"/>
            </a:endParaRPr>
          </a:p>
          <a:p>
            <a:pPr eaLnBrk="1" hangingPunct="1">
              <a:spcBef>
                <a:spcPct val="0"/>
              </a:spcBef>
              <a:defRPr/>
            </a:pPr>
            <a:r>
              <a:rPr lang="nl-NL" altLang="nl-NL" sz="2000" dirty="0" smtClean="0">
                <a:latin typeface="Georgia" panose="02040502050405020303" pitchFamily="18" charset="0"/>
              </a:rPr>
              <a:t>Energy </a:t>
            </a:r>
            <a:r>
              <a:rPr lang="nl-NL" altLang="nl-NL" sz="2000" dirty="0" err="1" smtClean="0">
                <a:latin typeface="Georgia" panose="02040502050405020303" pitchFamily="18" charset="0"/>
              </a:rPr>
              <a:t>transition</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and</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the</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electricity</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networks</a:t>
            </a:r>
            <a:endParaRPr lang="nl-NL" altLang="nl-NL" sz="2000" dirty="0" smtClean="0">
              <a:latin typeface="Georgia" panose="02040502050405020303" pitchFamily="18" charset="0"/>
            </a:endParaRPr>
          </a:p>
          <a:p>
            <a:pPr eaLnBrk="1" hangingPunct="1">
              <a:spcBef>
                <a:spcPct val="0"/>
              </a:spcBef>
              <a:defRPr/>
            </a:pPr>
            <a:endParaRPr lang="nl-NL" altLang="nl-NL" sz="2000" dirty="0" smtClean="0">
              <a:latin typeface="Georgia" panose="02040502050405020303" pitchFamily="18" charset="0"/>
            </a:endParaRPr>
          </a:p>
          <a:p>
            <a:pPr eaLnBrk="1" hangingPunct="1">
              <a:spcBef>
                <a:spcPct val="0"/>
              </a:spcBef>
              <a:defRPr/>
            </a:pPr>
            <a:r>
              <a:rPr lang="nl-NL" altLang="nl-NL" sz="2000" dirty="0" smtClean="0">
                <a:latin typeface="Georgia" panose="02040502050405020303" pitchFamily="18" charset="0"/>
              </a:rPr>
              <a:t>Network </a:t>
            </a:r>
            <a:r>
              <a:rPr lang="nl-NL" altLang="nl-NL" sz="2000" dirty="0" err="1" smtClean="0">
                <a:latin typeface="Georgia" panose="02040502050405020303" pitchFamily="18" charset="0"/>
              </a:rPr>
              <a:t>tariffs</a:t>
            </a:r>
            <a:endParaRPr lang="nl-NL" altLang="nl-NL" sz="2000" dirty="0" smtClean="0">
              <a:latin typeface="Georgia" panose="02040502050405020303" pitchFamily="18" charset="0"/>
            </a:endParaRPr>
          </a:p>
          <a:p>
            <a:pPr eaLnBrk="1" hangingPunct="1">
              <a:spcBef>
                <a:spcPct val="0"/>
              </a:spcBef>
              <a:defRPr/>
            </a:pPr>
            <a:endParaRPr lang="nl-NL" altLang="nl-NL" sz="2000" dirty="0">
              <a:latin typeface="Georgia" panose="02040502050405020303" pitchFamily="18" charset="0"/>
            </a:endParaRPr>
          </a:p>
          <a:p>
            <a:pPr eaLnBrk="1" hangingPunct="1">
              <a:spcBef>
                <a:spcPct val="0"/>
              </a:spcBef>
              <a:defRPr/>
            </a:pPr>
            <a:r>
              <a:rPr lang="nl-NL" altLang="nl-NL" sz="2000" dirty="0" err="1" smtClean="0">
                <a:latin typeface="Georgia" panose="02040502050405020303" pitchFamily="18" charset="0"/>
              </a:rPr>
              <a:t>Fairness</a:t>
            </a:r>
            <a:r>
              <a:rPr lang="nl-NL" altLang="nl-NL" sz="2000" dirty="0" smtClean="0">
                <a:latin typeface="Georgia" panose="02040502050405020303" pitchFamily="18" charset="0"/>
              </a:rPr>
              <a:t> of </a:t>
            </a:r>
            <a:r>
              <a:rPr lang="nl-NL" altLang="nl-NL" sz="2000" dirty="0" err="1" smtClean="0">
                <a:latin typeface="Georgia" panose="02040502050405020303" pitchFamily="18" charset="0"/>
              </a:rPr>
              <a:t>dynamic</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network</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tariffs</a:t>
            </a:r>
            <a:endParaRPr lang="nl-NL" altLang="nl-NL" sz="2000" dirty="0" smtClean="0">
              <a:latin typeface="Georgia" panose="02040502050405020303" pitchFamily="18" charset="0"/>
            </a:endParaRPr>
          </a:p>
          <a:p>
            <a:pPr eaLnBrk="1" hangingPunct="1">
              <a:spcBef>
                <a:spcPct val="0"/>
              </a:spcBef>
              <a:defRPr/>
            </a:pPr>
            <a:endParaRPr lang="nl-NL" altLang="nl-NL" sz="2000" dirty="0">
              <a:latin typeface="Georgia" panose="02040502050405020303" pitchFamily="18" charset="0"/>
            </a:endParaRPr>
          </a:p>
        </p:txBody>
      </p:sp>
    </p:spTree>
    <p:extLst>
      <p:ext uri="{BB962C8B-B14F-4D97-AF65-F5344CB8AC3E}">
        <p14:creationId xmlns:p14="http://schemas.microsoft.com/office/powerpoint/2010/main" val="3467201245"/>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xfrm>
            <a:off x="8820150" y="762000"/>
            <a:ext cx="65088" cy="138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Verdana" pitchFamily="34" charset="0"/>
              <a:buChar char="›"/>
              <a:defRPr sz="2500">
                <a:solidFill>
                  <a:schemeClr val="tx1"/>
                </a:solidFill>
                <a:latin typeface="Verdana" pitchFamily="34" charset="0"/>
                <a:cs typeface="Arial" charset="0"/>
              </a:defRPr>
            </a:lvl1pPr>
            <a:lvl2pPr marL="742950" indent="-285750" eaLnBrk="0" hangingPunct="0">
              <a:spcBef>
                <a:spcPct val="20000"/>
              </a:spcBef>
              <a:buSzPct val="50000"/>
              <a:buFont typeface="Wingdings" pitchFamily="2" charset="2"/>
              <a:buChar char="§"/>
              <a:defRPr sz="2500">
                <a:solidFill>
                  <a:schemeClr val="tx1"/>
                </a:solidFill>
                <a:latin typeface="Verdana" pitchFamily="34" charset="0"/>
                <a:cs typeface="Arial" charset="0"/>
              </a:defRPr>
            </a:lvl2pPr>
            <a:lvl3pPr marL="1143000" indent="-228600" eaLnBrk="0" hangingPunct="0">
              <a:spcBef>
                <a:spcPct val="20000"/>
              </a:spcBef>
              <a:buSzPct val="85000"/>
              <a:buFont typeface="Courier New" pitchFamily="49" charset="0"/>
              <a:buChar char="-"/>
              <a:defRPr sz="2500">
                <a:solidFill>
                  <a:schemeClr val="tx1"/>
                </a:solidFill>
                <a:latin typeface="Verdana" pitchFamily="34" charset="0"/>
                <a:cs typeface="Arial" charset="0"/>
              </a:defRPr>
            </a:lvl3pPr>
            <a:lvl4pPr marL="1600200" indent="-228600" eaLnBrk="0" hangingPunct="0">
              <a:spcBef>
                <a:spcPct val="20000"/>
              </a:spcBef>
              <a:buFont typeface="Courier New" pitchFamily="49" charset="0"/>
              <a:buChar char="-"/>
              <a:defRPr sz="2500">
                <a:solidFill>
                  <a:schemeClr val="tx1"/>
                </a:solidFill>
                <a:latin typeface="Verdana" pitchFamily="34" charset="0"/>
                <a:cs typeface="Arial" charset="0"/>
              </a:defRPr>
            </a:lvl4pPr>
            <a:lvl5pPr marL="2057400" indent="-228600" eaLnBrk="0" hangingPunct="0">
              <a:spcBef>
                <a:spcPct val="20000"/>
              </a:spcBef>
              <a:buFont typeface="Courier New" pitchFamily="49" charset="0"/>
              <a:buChar char="-"/>
              <a:defRPr sz="2500">
                <a:solidFill>
                  <a:schemeClr val="tx1"/>
                </a:solidFill>
                <a:latin typeface="Verdana" pitchFamily="34" charset="0"/>
                <a:cs typeface="Arial" charset="0"/>
              </a:defRPr>
            </a:lvl5pPr>
            <a:lvl6pPr marL="25146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6pPr>
            <a:lvl7pPr marL="29718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7pPr>
            <a:lvl8pPr marL="34290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8pPr>
            <a:lvl9pPr marL="38862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9pPr>
          </a:lstStyle>
          <a:p>
            <a:pPr eaLnBrk="1" fontAlgn="base" hangingPunct="1">
              <a:spcBef>
                <a:spcPct val="0"/>
              </a:spcBef>
              <a:spcAft>
                <a:spcPct val="0"/>
              </a:spcAft>
              <a:buFontTx/>
              <a:buNone/>
            </a:pPr>
            <a:fld id="{770E71E2-DDC7-4578-8B46-9CC2CD9E580A}" type="slidenum">
              <a:rPr lang="en-GB" altLang="nl-NL" sz="900" smtClean="0">
                <a:solidFill>
                  <a:srgbClr val="FFFFFF"/>
                </a:solidFill>
                <a:latin typeface="Georgia" pitchFamily="18" charset="0"/>
              </a:rPr>
              <a:pPr eaLnBrk="1" fontAlgn="base" hangingPunct="1">
                <a:spcBef>
                  <a:spcPct val="0"/>
                </a:spcBef>
                <a:spcAft>
                  <a:spcPct val="0"/>
                </a:spcAft>
                <a:buFontTx/>
                <a:buNone/>
              </a:pPr>
              <a:t>20</a:t>
            </a:fld>
            <a:endParaRPr lang="en-GB" altLang="nl-NL" sz="900" smtClean="0">
              <a:solidFill>
                <a:srgbClr val="FFFFFF"/>
              </a:solidFill>
              <a:latin typeface="Georgia" pitchFamily="18" charset="0"/>
            </a:endParaRPr>
          </a:p>
        </p:txBody>
      </p:sp>
      <p:sp>
        <p:nvSpPr>
          <p:cNvPr id="15365" name="TextBox 3"/>
          <p:cNvSpPr txBox="1">
            <a:spLocks noChangeArrowheads="1"/>
          </p:cNvSpPr>
          <p:nvPr/>
        </p:nvSpPr>
        <p:spPr bwMode="auto">
          <a:xfrm>
            <a:off x="179512" y="1121549"/>
            <a:ext cx="84470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Font typeface="Verdana" pitchFamily="34" charset="0"/>
              <a:buChar char="›"/>
              <a:defRPr sz="2500">
                <a:solidFill>
                  <a:schemeClr val="tx1"/>
                </a:solidFill>
                <a:latin typeface="Verdana" pitchFamily="34" charset="0"/>
                <a:cs typeface="Arial" charset="0"/>
              </a:defRPr>
            </a:lvl1pPr>
            <a:lvl2pPr marL="800100" indent="-342900" eaLnBrk="0" hangingPunct="0">
              <a:spcBef>
                <a:spcPct val="20000"/>
              </a:spcBef>
              <a:buSzPct val="50000"/>
              <a:buFont typeface="Wingdings" pitchFamily="2" charset="2"/>
              <a:buChar char="§"/>
              <a:defRPr sz="2500">
                <a:solidFill>
                  <a:schemeClr val="tx1"/>
                </a:solidFill>
                <a:latin typeface="Verdana" pitchFamily="34" charset="0"/>
                <a:cs typeface="Arial" charset="0"/>
              </a:defRPr>
            </a:lvl2pPr>
            <a:lvl3pPr marL="1143000" indent="-228600" eaLnBrk="0" hangingPunct="0">
              <a:spcBef>
                <a:spcPct val="20000"/>
              </a:spcBef>
              <a:buSzPct val="85000"/>
              <a:buFont typeface="Courier New" pitchFamily="49" charset="0"/>
              <a:buChar char="-"/>
              <a:defRPr sz="2500">
                <a:solidFill>
                  <a:schemeClr val="tx1"/>
                </a:solidFill>
                <a:latin typeface="Verdana" pitchFamily="34" charset="0"/>
                <a:cs typeface="Arial" charset="0"/>
              </a:defRPr>
            </a:lvl3pPr>
            <a:lvl4pPr marL="1600200" indent="-228600" eaLnBrk="0" hangingPunct="0">
              <a:spcBef>
                <a:spcPct val="20000"/>
              </a:spcBef>
              <a:buFont typeface="Courier New" pitchFamily="49" charset="0"/>
              <a:buChar char="-"/>
              <a:defRPr sz="2500">
                <a:solidFill>
                  <a:schemeClr val="tx1"/>
                </a:solidFill>
                <a:latin typeface="Verdana" pitchFamily="34" charset="0"/>
                <a:cs typeface="Arial" charset="0"/>
              </a:defRPr>
            </a:lvl4pPr>
            <a:lvl5pPr marL="2057400" indent="-228600" eaLnBrk="0" hangingPunct="0">
              <a:spcBef>
                <a:spcPct val="20000"/>
              </a:spcBef>
              <a:buFont typeface="Courier New" pitchFamily="49" charset="0"/>
              <a:buChar char="-"/>
              <a:defRPr sz="2500">
                <a:solidFill>
                  <a:schemeClr val="tx1"/>
                </a:solidFill>
                <a:latin typeface="Verdana" pitchFamily="34" charset="0"/>
                <a:cs typeface="Arial" charset="0"/>
              </a:defRPr>
            </a:lvl5pPr>
            <a:lvl6pPr marL="25146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6pPr>
            <a:lvl7pPr marL="29718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7pPr>
            <a:lvl8pPr marL="34290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8pPr>
            <a:lvl9pPr marL="38862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9pPr>
          </a:lstStyle>
          <a:p>
            <a:pPr marL="0" indent="0" eaLnBrk="1" hangingPunct="1">
              <a:spcBef>
                <a:spcPct val="0"/>
              </a:spcBef>
              <a:buNone/>
              <a:defRPr/>
            </a:pPr>
            <a:r>
              <a:rPr lang="en-GB" sz="2400" dirty="0">
                <a:solidFill>
                  <a:srgbClr val="FF0000"/>
                </a:solidFill>
                <a:latin typeface="Georgia" panose="02040502050405020303" pitchFamily="18" charset="0"/>
              </a:rPr>
              <a:t>Fairness score of different grid-tariff designs</a:t>
            </a:r>
            <a:endParaRPr lang="nl-NL" altLang="nl-NL" sz="2400" dirty="0" smtClean="0">
              <a:solidFill>
                <a:srgbClr val="FF0000"/>
              </a:solidFill>
              <a:latin typeface="Georgia" panose="02040502050405020303" pitchFamily="18" charset="0"/>
            </a:endParaRPr>
          </a:p>
        </p:txBody>
      </p:sp>
      <p:sp>
        <p:nvSpPr>
          <p:cNvPr id="4" name="Tekstvak 3"/>
          <p:cNvSpPr txBox="1"/>
          <p:nvPr/>
        </p:nvSpPr>
        <p:spPr>
          <a:xfrm>
            <a:off x="1155870" y="6237312"/>
            <a:ext cx="5755743" cy="369332"/>
          </a:xfrm>
          <a:prstGeom prst="rect">
            <a:avLst/>
          </a:prstGeom>
          <a:noFill/>
        </p:spPr>
        <p:txBody>
          <a:bodyPr wrap="none" rtlCol="0">
            <a:spAutoFit/>
          </a:bodyPr>
          <a:lstStyle/>
          <a:p>
            <a:r>
              <a:rPr lang="nl-NL" dirty="0" err="1" smtClean="0">
                <a:solidFill>
                  <a:srgbClr val="0070C0"/>
                </a:solidFill>
              </a:rPr>
              <a:t>Fairness</a:t>
            </a:r>
            <a:r>
              <a:rPr lang="nl-NL" dirty="0" smtClean="0">
                <a:solidFill>
                  <a:srgbClr val="0070C0"/>
                </a:solidFill>
              </a:rPr>
              <a:t> score = % (</a:t>
            </a:r>
            <a:r>
              <a:rPr lang="nl-NL" dirty="0" err="1" smtClean="0">
                <a:solidFill>
                  <a:srgbClr val="0070C0"/>
                </a:solidFill>
              </a:rPr>
              <a:t>very</a:t>
            </a:r>
            <a:r>
              <a:rPr lang="nl-NL" dirty="0" smtClean="0">
                <a:solidFill>
                  <a:srgbClr val="0070C0"/>
                </a:solidFill>
              </a:rPr>
              <a:t>) fair - % (</a:t>
            </a:r>
            <a:r>
              <a:rPr lang="nl-NL" dirty="0" err="1" smtClean="0">
                <a:solidFill>
                  <a:srgbClr val="0070C0"/>
                </a:solidFill>
              </a:rPr>
              <a:t>very</a:t>
            </a:r>
            <a:r>
              <a:rPr lang="nl-NL" dirty="0" smtClean="0">
                <a:solidFill>
                  <a:srgbClr val="0070C0"/>
                </a:solidFill>
              </a:rPr>
              <a:t>) unfair</a:t>
            </a:r>
          </a:p>
        </p:txBody>
      </p:sp>
      <p:pic>
        <p:nvPicPr>
          <p:cNvPr id="2" name="Afbeelding 1"/>
          <p:cNvPicPr>
            <a:picLocks noChangeAspect="1"/>
          </p:cNvPicPr>
          <p:nvPr/>
        </p:nvPicPr>
        <p:blipFill>
          <a:blip r:embed="rId3"/>
          <a:stretch>
            <a:fillRect/>
          </a:stretch>
        </p:blipFill>
        <p:spPr>
          <a:xfrm>
            <a:off x="1187624" y="1844824"/>
            <a:ext cx="6982572" cy="4158057"/>
          </a:xfrm>
          <a:prstGeom prst="rect">
            <a:avLst/>
          </a:prstGeom>
        </p:spPr>
      </p:pic>
    </p:spTree>
    <p:extLst>
      <p:ext uri="{BB962C8B-B14F-4D97-AF65-F5344CB8AC3E}">
        <p14:creationId xmlns:p14="http://schemas.microsoft.com/office/powerpoint/2010/main" val="1412482603"/>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0"/>
          </p:nvPr>
        </p:nvSpPr>
        <p:spPr/>
        <p:txBody>
          <a:bodyPr/>
          <a:lstStyle/>
          <a:p>
            <a:pPr>
              <a:defRPr/>
            </a:pPr>
            <a:fld id="{BE100D0F-D068-4297-A1F9-96347AA3D75E}" type="slidenum">
              <a:rPr lang="en-GB" smtClean="0"/>
              <a:pPr>
                <a:defRPr/>
              </a:pPr>
              <a:t>21</a:t>
            </a:fld>
            <a:endParaRPr lang="en-GB" dirty="0"/>
          </a:p>
        </p:txBody>
      </p:sp>
      <p:graphicFrame>
        <p:nvGraphicFramePr>
          <p:cNvPr id="5" name="Tabel 4"/>
          <p:cNvGraphicFramePr>
            <a:graphicFrameLocks noGrp="1"/>
          </p:cNvGraphicFramePr>
          <p:nvPr>
            <p:extLst>
              <p:ext uri="{D42A27DB-BD31-4B8C-83A1-F6EECF244321}">
                <p14:modId xmlns:p14="http://schemas.microsoft.com/office/powerpoint/2010/main" val="2714455615"/>
              </p:ext>
            </p:extLst>
          </p:nvPr>
        </p:nvGraphicFramePr>
        <p:xfrm>
          <a:off x="574300" y="2780928"/>
          <a:ext cx="7272808" cy="3744416"/>
        </p:xfrm>
        <a:graphic>
          <a:graphicData uri="http://schemas.openxmlformats.org/drawingml/2006/table">
            <a:tbl>
              <a:tblPr firstRow="1" firstCol="1" bandRow="1">
                <a:tableStyleId>{2D5ABB26-0587-4C30-8999-92F81FD0307C}</a:tableStyleId>
              </a:tblPr>
              <a:tblGrid>
                <a:gridCol w="7272808"/>
              </a:tblGrid>
              <a:tr h="3744416">
                <a:tc>
                  <a:txBody>
                    <a:bodyPr/>
                    <a:lstStyle/>
                    <a:p>
                      <a:pPr marL="0" marR="0" algn="just">
                        <a:lnSpc>
                          <a:spcPct val="150000"/>
                        </a:lnSpc>
                        <a:spcBef>
                          <a:spcPts val="0"/>
                        </a:spcBef>
                        <a:spcAft>
                          <a:spcPts val="0"/>
                        </a:spcAft>
                      </a:pPr>
                      <a:r>
                        <a:rPr lang="en-GB" sz="1800" baseline="0" dirty="0" smtClean="0">
                          <a:solidFill>
                            <a:srgbClr val="0070C0"/>
                          </a:solidFill>
                          <a:effectLst/>
                          <a:latin typeface="Georgia" panose="02040502050405020303" pitchFamily="18" charset="0"/>
                        </a:rPr>
                        <a:t>Dynamic network tariffs are perceived as </a:t>
                      </a:r>
                      <a:r>
                        <a:rPr lang="en-GB" sz="1800" dirty="0" smtClean="0">
                          <a:solidFill>
                            <a:srgbClr val="0070C0"/>
                          </a:solidFill>
                          <a:effectLst/>
                          <a:latin typeface="Georgia" panose="02040502050405020303" pitchFamily="18" charset="0"/>
                        </a:rPr>
                        <a:t>unfair if</a:t>
                      </a:r>
                      <a:endParaRPr lang="en-GB" sz="1800" dirty="0">
                        <a:solidFill>
                          <a:srgbClr val="0070C0"/>
                        </a:solidFill>
                        <a:effectLst/>
                        <a:latin typeface="Georgia" panose="02040502050405020303" pitchFamily="18" charset="0"/>
                      </a:endParaRPr>
                    </a:p>
                    <a:p>
                      <a:pPr marL="342900" lvl="0" indent="-342900" algn="just">
                        <a:spcBef>
                          <a:spcPts val="0"/>
                        </a:spcBef>
                        <a:spcAft>
                          <a:spcPts val="0"/>
                        </a:spcAft>
                        <a:buFont typeface="Symbol" panose="05050102010706020507" pitchFamily="18" charset="2"/>
                        <a:buChar char=""/>
                      </a:pPr>
                      <a:r>
                        <a:rPr lang="en-GB" sz="1600" dirty="0">
                          <a:effectLst/>
                          <a:latin typeface="Georgia" panose="02040502050405020303" pitchFamily="18" charset="0"/>
                        </a:rPr>
                        <a:t>not based on a change in underlying </a:t>
                      </a:r>
                      <a:r>
                        <a:rPr lang="en-GB" sz="1600" dirty="0" smtClean="0">
                          <a:effectLst/>
                          <a:latin typeface="Georgia" panose="02040502050405020303" pitchFamily="18" charset="0"/>
                        </a:rPr>
                        <a:t>costs</a:t>
                      </a:r>
                      <a:endParaRPr lang="en-GB" sz="1600" dirty="0">
                        <a:effectLst/>
                        <a:latin typeface="Georgia" panose="02040502050405020303" pitchFamily="18" charset="0"/>
                      </a:endParaRPr>
                    </a:p>
                    <a:p>
                      <a:pPr marL="342900" lvl="0" indent="-342900" algn="just">
                        <a:spcBef>
                          <a:spcPts val="0"/>
                        </a:spcBef>
                        <a:spcAft>
                          <a:spcPts val="0"/>
                        </a:spcAft>
                        <a:buFont typeface="Symbol" panose="05050102010706020507" pitchFamily="18" charset="2"/>
                        <a:buChar char=""/>
                      </a:pPr>
                      <a:r>
                        <a:rPr lang="en-GB" sz="1600" dirty="0">
                          <a:effectLst/>
                          <a:latin typeface="Georgia" panose="02040502050405020303" pitchFamily="18" charset="0"/>
                        </a:rPr>
                        <a:t>based on excess demand, price elasticity or willingness-to-pay (market </a:t>
                      </a:r>
                      <a:r>
                        <a:rPr lang="en-GB" sz="1600" dirty="0" smtClean="0">
                          <a:effectLst/>
                          <a:latin typeface="Georgia" panose="02040502050405020303" pitchFamily="18" charset="0"/>
                        </a:rPr>
                        <a:t>exploitation)</a:t>
                      </a:r>
                      <a:endParaRPr lang="en-GB" sz="1600" dirty="0">
                        <a:effectLst/>
                        <a:latin typeface="Georgia" panose="02040502050405020303" pitchFamily="18" charset="0"/>
                      </a:endParaRPr>
                    </a:p>
                    <a:p>
                      <a:pPr marL="342900" lvl="0" indent="-342900" algn="just">
                        <a:spcBef>
                          <a:spcPts val="0"/>
                        </a:spcBef>
                        <a:spcAft>
                          <a:spcPts val="0"/>
                        </a:spcAft>
                        <a:buFont typeface="Symbol" panose="05050102010706020507" pitchFamily="18" charset="2"/>
                        <a:buChar char=""/>
                      </a:pPr>
                      <a:r>
                        <a:rPr lang="en-GB" sz="1600" dirty="0">
                          <a:effectLst/>
                          <a:latin typeface="Georgia" panose="02040502050405020303" pitchFamily="18" charset="0"/>
                        </a:rPr>
                        <a:t>if it is </a:t>
                      </a:r>
                      <a:r>
                        <a:rPr lang="en-GB" sz="1600" dirty="0" smtClean="0">
                          <a:effectLst/>
                          <a:latin typeface="Georgia" panose="02040502050405020303" pitchFamily="18" charset="0"/>
                        </a:rPr>
                        <a:t>unpredictable</a:t>
                      </a:r>
                      <a:endParaRPr lang="en-GB" sz="1600" dirty="0">
                        <a:effectLst/>
                        <a:latin typeface="Georgia" panose="02040502050405020303" pitchFamily="18" charset="0"/>
                      </a:endParaRPr>
                    </a:p>
                    <a:p>
                      <a:pPr marL="0" marR="0" algn="just">
                        <a:lnSpc>
                          <a:spcPct val="150000"/>
                        </a:lnSpc>
                        <a:spcBef>
                          <a:spcPts val="0"/>
                        </a:spcBef>
                        <a:spcAft>
                          <a:spcPts val="0"/>
                        </a:spcAft>
                      </a:pPr>
                      <a:r>
                        <a:rPr lang="en-GB" sz="1800" dirty="0">
                          <a:effectLst/>
                          <a:latin typeface="Georgia" panose="02040502050405020303" pitchFamily="18" charset="0"/>
                        </a:rPr>
                        <a:t> </a:t>
                      </a:r>
                    </a:p>
                    <a:p>
                      <a:pPr marL="0" marR="0" algn="just">
                        <a:lnSpc>
                          <a:spcPct val="150000"/>
                        </a:lnSpc>
                        <a:spcBef>
                          <a:spcPts val="0"/>
                        </a:spcBef>
                        <a:spcAft>
                          <a:spcPts val="0"/>
                        </a:spcAft>
                      </a:pPr>
                      <a:r>
                        <a:rPr lang="en-GB" sz="1800" dirty="0" smtClean="0">
                          <a:solidFill>
                            <a:srgbClr val="0070C0"/>
                          </a:solidFill>
                          <a:effectLst/>
                          <a:latin typeface="Georgia" panose="02040502050405020303" pitchFamily="18" charset="0"/>
                        </a:rPr>
                        <a:t>Unfairness </a:t>
                      </a:r>
                      <a:r>
                        <a:rPr lang="en-GB" sz="1800" dirty="0">
                          <a:solidFill>
                            <a:srgbClr val="0070C0"/>
                          </a:solidFill>
                          <a:effectLst/>
                          <a:latin typeface="Georgia" panose="02040502050405020303" pitchFamily="18" charset="0"/>
                        </a:rPr>
                        <a:t>perception of peak </a:t>
                      </a:r>
                      <a:r>
                        <a:rPr lang="en-GB" sz="1800" dirty="0" smtClean="0">
                          <a:solidFill>
                            <a:srgbClr val="0070C0"/>
                          </a:solidFill>
                          <a:effectLst/>
                          <a:latin typeface="Georgia" panose="02040502050405020303" pitchFamily="18" charset="0"/>
                        </a:rPr>
                        <a:t>pricing</a:t>
                      </a:r>
                      <a:r>
                        <a:rPr lang="en-GB" sz="1800" baseline="0" dirty="0" smtClean="0">
                          <a:solidFill>
                            <a:srgbClr val="0070C0"/>
                          </a:solidFill>
                          <a:effectLst/>
                          <a:latin typeface="Georgia" panose="02040502050405020303" pitchFamily="18" charset="0"/>
                        </a:rPr>
                        <a:t> is reduced if</a:t>
                      </a:r>
                      <a:r>
                        <a:rPr lang="en-GB" sz="1800" dirty="0" smtClean="0">
                          <a:solidFill>
                            <a:srgbClr val="0070C0"/>
                          </a:solidFill>
                          <a:effectLst/>
                          <a:latin typeface="Georgia" panose="02040502050405020303" pitchFamily="18" charset="0"/>
                        </a:rPr>
                        <a:t>:</a:t>
                      </a:r>
                      <a:endParaRPr lang="en-GB" sz="1800" dirty="0">
                        <a:solidFill>
                          <a:srgbClr val="0070C0"/>
                        </a:solidFill>
                        <a:effectLst/>
                        <a:latin typeface="Georgia" panose="02040502050405020303" pitchFamily="18" charset="0"/>
                      </a:endParaRPr>
                    </a:p>
                    <a:p>
                      <a:pPr marL="342900" lvl="0" indent="-342900" algn="just">
                        <a:spcBef>
                          <a:spcPts val="0"/>
                        </a:spcBef>
                        <a:spcAft>
                          <a:spcPts val="0"/>
                        </a:spcAft>
                        <a:buFont typeface="Symbol" panose="05050102010706020507" pitchFamily="18" charset="2"/>
                        <a:buChar char=""/>
                      </a:pPr>
                      <a:r>
                        <a:rPr lang="en-GB" sz="1600" dirty="0">
                          <a:effectLst/>
                          <a:latin typeface="Georgia" panose="02040502050405020303" pitchFamily="18" charset="0"/>
                        </a:rPr>
                        <a:t>it concerns reoccurring, predictable </a:t>
                      </a:r>
                      <a:r>
                        <a:rPr lang="en-GB" sz="1600" dirty="0" smtClean="0">
                          <a:effectLst/>
                          <a:latin typeface="Georgia" panose="02040502050405020303" pitchFamily="18" charset="0"/>
                        </a:rPr>
                        <a:t>situations</a:t>
                      </a:r>
                      <a:endParaRPr lang="en-GB" sz="1600" dirty="0">
                        <a:effectLst/>
                        <a:latin typeface="Georgia" panose="02040502050405020303" pitchFamily="18" charset="0"/>
                      </a:endParaRPr>
                    </a:p>
                    <a:p>
                      <a:pPr marL="342900" lvl="0" indent="-342900" algn="just">
                        <a:spcBef>
                          <a:spcPts val="0"/>
                        </a:spcBef>
                        <a:spcAft>
                          <a:spcPts val="0"/>
                        </a:spcAft>
                        <a:buFont typeface="Symbol" panose="05050102010706020507" pitchFamily="18" charset="2"/>
                        <a:buChar char=""/>
                      </a:pPr>
                      <a:r>
                        <a:rPr lang="en-GB" sz="1600" dirty="0">
                          <a:effectLst/>
                          <a:latin typeface="Georgia" panose="02040502050405020303" pitchFamily="18" charset="0"/>
                        </a:rPr>
                        <a:t>revenues are used to address problems at stake by e.g. additional </a:t>
                      </a:r>
                      <a:r>
                        <a:rPr lang="en-GB" sz="1600" dirty="0" smtClean="0">
                          <a:effectLst/>
                          <a:latin typeface="Georgia" panose="02040502050405020303" pitchFamily="18" charset="0"/>
                        </a:rPr>
                        <a:t>supply</a:t>
                      </a:r>
                      <a:endParaRPr lang="en-GB" sz="1600" dirty="0">
                        <a:effectLst/>
                        <a:latin typeface="Georgia" panose="02040502050405020303" pitchFamily="18" charset="0"/>
                      </a:endParaRPr>
                    </a:p>
                    <a:p>
                      <a:pPr marL="342900" lvl="0" indent="-342900" algn="just">
                        <a:spcBef>
                          <a:spcPts val="0"/>
                        </a:spcBef>
                        <a:spcAft>
                          <a:spcPts val="0"/>
                        </a:spcAft>
                        <a:buFont typeface="Symbol" panose="05050102010706020507" pitchFamily="18" charset="2"/>
                        <a:buChar char=""/>
                      </a:pPr>
                      <a:r>
                        <a:rPr lang="en-GB" sz="1600" dirty="0">
                          <a:effectLst/>
                          <a:latin typeface="Georgia" panose="02040502050405020303" pitchFamily="18" charset="0"/>
                        </a:rPr>
                        <a:t>there is more trust in the pricing </a:t>
                      </a:r>
                      <a:r>
                        <a:rPr lang="en-GB" sz="1600" dirty="0" smtClean="0">
                          <a:effectLst/>
                          <a:latin typeface="Georgia" panose="02040502050405020303" pitchFamily="18" charset="0"/>
                        </a:rPr>
                        <a:t>agency</a:t>
                      </a:r>
                      <a:endParaRPr lang="en-GB" sz="1600" dirty="0">
                        <a:solidFill>
                          <a:srgbClr val="00000A"/>
                        </a:solidFill>
                        <a:effectLst/>
                        <a:latin typeface="Georgia" panose="02040502050405020303" pitchFamily="18" charset="0"/>
                        <a:cs typeface="Times New Roman" panose="02020603050405020304" pitchFamily="18" charset="0"/>
                      </a:endParaRPr>
                    </a:p>
                  </a:txBody>
                  <a:tcPr marL="68580" marR="68580" marT="0" marB="0"/>
                </a:tc>
              </a:tr>
            </a:tbl>
          </a:graphicData>
        </a:graphic>
      </p:graphicFrame>
      <p:sp>
        <p:nvSpPr>
          <p:cNvPr id="6" name="Tekstvak 5"/>
          <p:cNvSpPr txBox="1"/>
          <p:nvPr/>
        </p:nvSpPr>
        <p:spPr>
          <a:xfrm>
            <a:off x="539552" y="1340768"/>
            <a:ext cx="1704313" cy="461665"/>
          </a:xfrm>
          <a:prstGeom prst="rect">
            <a:avLst/>
          </a:prstGeom>
          <a:noFill/>
        </p:spPr>
        <p:txBody>
          <a:bodyPr wrap="none" rtlCol="0">
            <a:spAutoFit/>
          </a:bodyPr>
          <a:lstStyle/>
          <a:p>
            <a:r>
              <a:rPr lang="en-GB" sz="2400" dirty="0" smtClean="0">
                <a:solidFill>
                  <a:srgbClr val="FF0000"/>
                </a:solidFill>
                <a:latin typeface="Georgia" panose="02040502050405020303" pitchFamily="18" charset="0"/>
              </a:rPr>
              <a:t>Conclusion</a:t>
            </a:r>
            <a:endParaRPr lang="en-GB" sz="2400" dirty="0">
              <a:solidFill>
                <a:srgbClr val="FF0000"/>
              </a:solidFill>
              <a:latin typeface="Georgia" panose="02040502050405020303" pitchFamily="18" charset="0"/>
            </a:endParaRPr>
          </a:p>
        </p:txBody>
      </p:sp>
      <p:pic>
        <p:nvPicPr>
          <p:cNvPr id="7" name="Afbeelding 6"/>
          <p:cNvPicPr>
            <a:picLocks noChangeAspect="1"/>
          </p:cNvPicPr>
          <p:nvPr/>
        </p:nvPicPr>
        <p:blipFill>
          <a:blip r:embed="rId2"/>
          <a:stretch>
            <a:fillRect/>
          </a:stretch>
        </p:blipFill>
        <p:spPr>
          <a:xfrm>
            <a:off x="179512" y="4509120"/>
            <a:ext cx="8450530" cy="1584175"/>
          </a:xfrm>
          <a:prstGeom prst="rect">
            <a:avLst/>
          </a:prstGeom>
        </p:spPr>
      </p:pic>
      <p:sp>
        <p:nvSpPr>
          <p:cNvPr id="2" name="Tekstvak 1"/>
          <p:cNvSpPr txBox="1"/>
          <p:nvPr/>
        </p:nvSpPr>
        <p:spPr>
          <a:xfrm>
            <a:off x="574300" y="2204864"/>
            <a:ext cx="8055742" cy="369332"/>
          </a:xfrm>
          <a:prstGeom prst="rect">
            <a:avLst/>
          </a:prstGeom>
          <a:noFill/>
        </p:spPr>
        <p:txBody>
          <a:bodyPr wrap="square" rtlCol="0">
            <a:spAutoFit/>
          </a:bodyPr>
          <a:lstStyle/>
          <a:p>
            <a:r>
              <a:rPr lang="nl-NL" dirty="0" err="1" smtClean="0">
                <a:solidFill>
                  <a:srgbClr val="0070C0"/>
                </a:solidFill>
              </a:rPr>
              <a:t>From</a:t>
            </a:r>
            <a:r>
              <a:rPr lang="nl-NL" dirty="0" smtClean="0">
                <a:solidFill>
                  <a:srgbClr val="0070C0"/>
                </a:solidFill>
              </a:rPr>
              <a:t> </a:t>
            </a:r>
            <a:r>
              <a:rPr lang="nl-NL" dirty="0" err="1" smtClean="0">
                <a:solidFill>
                  <a:srgbClr val="0070C0"/>
                </a:solidFill>
              </a:rPr>
              <a:t>ethical</a:t>
            </a:r>
            <a:r>
              <a:rPr lang="nl-NL" dirty="0" smtClean="0">
                <a:solidFill>
                  <a:srgbClr val="0070C0"/>
                </a:solidFill>
              </a:rPr>
              <a:t> </a:t>
            </a:r>
            <a:r>
              <a:rPr lang="nl-NL" dirty="0" err="1" smtClean="0">
                <a:solidFill>
                  <a:srgbClr val="0070C0"/>
                </a:solidFill>
              </a:rPr>
              <a:t>perspective</a:t>
            </a:r>
            <a:r>
              <a:rPr lang="nl-NL" dirty="0" smtClean="0">
                <a:solidFill>
                  <a:srgbClr val="0070C0"/>
                </a:solidFill>
              </a:rPr>
              <a:t>, </a:t>
            </a:r>
            <a:r>
              <a:rPr lang="nl-NL" dirty="0" err="1" smtClean="0">
                <a:solidFill>
                  <a:srgbClr val="0070C0"/>
                </a:solidFill>
              </a:rPr>
              <a:t>dynamic</a:t>
            </a:r>
            <a:r>
              <a:rPr lang="nl-NL" dirty="0" smtClean="0">
                <a:solidFill>
                  <a:srgbClr val="0070C0"/>
                </a:solidFill>
              </a:rPr>
              <a:t> </a:t>
            </a:r>
            <a:r>
              <a:rPr lang="nl-NL" dirty="0" err="1" smtClean="0">
                <a:solidFill>
                  <a:srgbClr val="0070C0"/>
                </a:solidFill>
              </a:rPr>
              <a:t>prices</a:t>
            </a:r>
            <a:r>
              <a:rPr lang="nl-NL" dirty="0">
                <a:solidFill>
                  <a:srgbClr val="0070C0"/>
                </a:solidFill>
              </a:rPr>
              <a:t> </a:t>
            </a:r>
            <a:r>
              <a:rPr lang="nl-NL" dirty="0" smtClean="0">
                <a:solidFill>
                  <a:srgbClr val="0070C0"/>
                </a:solidFill>
              </a:rPr>
              <a:t>are </a:t>
            </a:r>
            <a:r>
              <a:rPr lang="nl-NL" dirty="0" err="1" smtClean="0">
                <a:solidFill>
                  <a:srgbClr val="0070C0"/>
                </a:solidFill>
              </a:rPr>
              <a:t>not</a:t>
            </a:r>
            <a:r>
              <a:rPr lang="nl-NL" dirty="0" smtClean="0">
                <a:solidFill>
                  <a:srgbClr val="0070C0"/>
                </a:solidFill>
              </a:rPr>
              <a:t> </a:t>
            </a:r>
            <a:r>
              <a:rPr lang="nl-NL" dirty="0" err="1" smtClean="0">
                <a:solidFill>
                  <a:srgbClr val="0070C0"/>
                </a:solidFill>
              </a:rPr>
              <a:t>necessarily</a:t>
            </a:r>
            <a:r>
              <a:rPr lang="nl-NL" dirty="0" smtClean="0">
                <a:solidFill>
                  <a:srgbClr val="0070C0"/>
                </a:solidFill>
              </a:rPr>
              <a:t> unfair</a:t>
            </a:r>
            <a:endParaRPr lang="nl-NL" dirty="0">
              <a:solidFill>
                <a:srgbClr val="0070C0"/>
              </a:solidFill>
            </a:endParaRPr>
          </a:p>
        </p:txBody>
      </p:sp>
    </p:spTree>
    <p:extLst>
      <p:ext uri="{BB962C8B-B14F-4D97-AF65-F5344CB8AC3E}">
        <p14:creationId xmlns:p14="http://schemas.microsoft.com/office/powerpoint/2010/main" val="73780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7"/>
                                        </p:tgtEl>
                                        <p:attrNameLst>
                                          <p:attrName>ppt_x</p:attrName>
                                        </p:attrNameLst>
                                      </p:cBhvr>
                                      <p:tavLst>
                                        <p:tav tm="0">
                                          <p:val>
                                            <p:strVal val="ppt_x"/>
                                          </p:val>
                                        </p:tav>
                                        <p:tav tm="100000">
                                          <p:val>
                                            <p:strVal val="ppt_x"/>
                                          </p:val>
                                        </p:tav>
                                      </p:tavLst>
                                    </p:anim>
                                    <p:anim calcmode="lin" valueType="num">
                                      <p:cBhvr additive="base">
                                        <p:cTn id="7" dur="500"/>
                                        <p:tgtEl>
                                          <p:spTgt spid="7"/>
                                        </p:tgtEl>
                                        <p:attrNameLst>
                                          <p:attrName>ppt_y</p:attrName>
                                        </p:attrNameLst>
                                      </p:cBhvr>
                                      <p:tavLst>
                                        <p:tav tm="0">
                                          <p:val>
                                            <p:strVal val="ppt_y"/>
                                          </p:val>
                                        </p:tav>
                                        <p:tav tm="100000">
                                          <p:val>
                                            <p:strVal val="1+ppt_h/2"/>
                                          </p:val>
                                        </p:tav>
                                      </p:tavLst>
                                    </p:anim>
                                    <p:set>
                                      <p:cBhvr>
                                        <p:cTn id="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032" y="1412776"/>
            <a:ext cx="8609289" cy="5342939"/>
          </a:xfrm>
        </p:spPr>
        <p:txBody>
          <a:bodyPr/>
          <a:lstStyle/>
          <a:p>
            <a:pPr marL="0" indent="0">
              <a:buNone/>
            </a:pPr>
            <a:endParaRPr lang="nl-NL" dirty="0" smtClean="0">
              <a:solidFill>
                <a:srgbClr val="0070C0"/>
              </a:solidFill>
            </a:endParaRPr>
          </a:p>
          <a:p>
            <a:pPr marL="0" indent="0">
              <a:buNone/>
            </a:pPr>
            <a:endParaRPr lang="nl-NL" dirty="0">
              <a:solidFill>
                <a:srgbClr val="0070C0"/>
              </a:solidFill>
            </a:endParaRPr>
          </a:p>
          <a:p>
            <a:pPr marL="0" indent="0">
              <a:buNone/>
            </a:pPr>
            <a:r>
              <a:rPr lang="nl-NL" dirty="0" smtClean="0">
                <a:solidFill>
                  <a:srgbClr val="0070C0"/>
                </a:solidFill>
              </a:rPr>
              <a:t>Contact details:</a:t>
            </a:r>
          </a:p>
          <a:p>
            <a:pPr marL="0" indent="0">
              <a:buNone/>
            </a:pPr>
            <a:r>
              <a:rPr lang="nl-NL" sz="1800" dirty="0" smtClean="0"/>
              <a:t>Prof. Machiel Mulder</a:t>
            </a:r>
          </a:p>
          <a:p>
            <a:pPr marL="0" indent="0">
              <a:buNone/>
            </a:pPr>
            <a:r>
              <a:rPr lang="nl-NL" sz="1800" dirty="0" smtClean="0"/>
              <a:t>Centre of Energy </a:t>
            </a:r>
            <a:r>
              <a:rPr lang="nl-NL" sz="1800" dirty="0" err="1" smtClean="0"/>
              <a:t>Economics</a:t>
            </a:r>
            <a:r>
              <a:rPr lang="nl-NL" sz="1800" dirty="0" smtClean="0"/>
              <a:t> Research (</a:t>
            </a:r>
            <a:r>
              <a:rPr lang="nl-NL" sz="1800" dirty="0" smtClean="0">
                <a:hlinkClick r:id="rId2"/>
              </a:rPr>
              <a:t>CEER</a:t>
            </a:r>
            <a:r>
              <a:rPr lang="nl-NL" sz="1800" dirty="0" smtClean="0"/>
              <a:t>)</a:t>
            </a:r>
          </a:p>
          <a:p>
            <a:pPr marL="0" indent="0">
              <a:buNone/>
            </a:pPr>
            <a:r>
              <a:rPr lang="nl-NL" sz="1800" dirty="0" err="1" smtClean="0"/>
              <a:t>Faculty</a:t>
            </a:r>
            <a:r>
              <a:rPr lang="nl-NL" sz="1800" dirty="0" smtClean="0"/>
              <a:t> of </a:t>
            </a:r>
            <a:r>
              <a:rPr lang="nl-NL" sz="1800" dirty="0" err="1" smtClean="0"/>
              <a:t>Economics</a:t>
            </a:r>
            <a:r>
              <a:rPr lang="nl-NL" sz="1800" dirty="0" smtClean="0"/>
              <a:t> </a:t>
            </a:r>
            <a:r>
              <a:rPr lang="nl-NL" sz="1800" dirty="0" err="1" smtClean="0"/>
              <a:t>and</a:t>
            </a:r>
            <a:r>
              <a:rPr lang="nl-NL" sz="1800" dirty="0" smtClean="0"/>
              <a:t> Business </a:t>
            </a:r>
          </a:p>
          <a:p>
            <a:pPr marL="0" indent="0">
              <a:buNone/>
            </a:pPr>
            <a:r>
              <a:rPr lang="nl-NL" sz="1800" dirty="0" smtClean="0"/>
              <a:t>University of Groningen</a:t>
            </a:r>
          </a:p>
          <a:p>
            <a:pPr marL="0" indent="0">
              <a:buNone/>
            </a:pPr>
            <a:endParaRPr lang="nl-NL" sz="1800" dirty="0"/>
          </a:p>
          <a:p>
            <a:pPr marL="0" indent="0">
              <a:buNone/>
            </a:pPr>
            <a:r>
              <a:rPr lang="nl-NL" sz="1800" dirty="0" smtClean="0"/>
              <a:t>Homepage:</a:t>
            </a:r>
            <a:endParaRPr lang="nl-NL" dirty="0"/>
          </a:p>
          <a:p>
            <a:pPr marL="0" indent="0">
              <a:buNone/>
            </a:pPr>
            <a:r>
              <a:rPr lang="nl-NL" dirty="0">
                <a:hlinkClick r:id="rId3"/>
              </a:rPr>
              <a:t>http://</a:t>
            </a:r>
            <a:r>
              <a:rPr lang="nl-NL" dirty="0" smtClean="0">
                <a:hlinkClick r:id="rId3"/>
              </a:rPr>
              <a:t>www.rug.nl/staff/machiel.mulder</a:t>
            </a:r>
            <a:endParaRPr lang="nl-NL" dirty="0" smtClean="0"/>
          </a:p>
          <a:p>
            <a:pPr marL="0" indent="0">
              <a:buNone/>
            </a:pPr>
            <a:endParaRPr lang="nl-NL" dirty="0"/>
          </a:p>
        </p:txBody>
      </p:sp>
    </p:spTree>
    <p:extLst>
      <p:ext uri="{BB962C8B-B14F-4D97-AF65-F5344CB8AC3E}">
        <p14:creationId xmlns:p14="http://schemas.microsoft.com/office/powerpoint/2010/main" val="4078285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4294967295"/>
          </p:nvPr>
        </p:nvSpPr>
        <p:spPr>
          <a:xfrm>
            <a:off x="9129598" y="1194048"/>
            <a:ext cx="65088" cy="1381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Verdana" pitchFamily="34" charset="0"/>
              <a:buChar char="›"/>
              <a:defRPr sz="2500">
                <a:solidFill>
                  <a:schemeClr val="tx1"/>
                </a:solidFill>
                <a:latin typeface="Verdana" pitchFamily="34" charset="0"/>
                <a:cs typeface="Arial" charset="0"/>
              </a:defRPr>
            </a:lvl1pPr>
            <a:lvl2pPr marL="742950" indent="-285750" eaLnBrk="0" hangingPunct="0">
              <a:spcBef>
                <a:spcPct val="20000"/>
              </a:spcBef>
              <a:buSzPct val="50000"/>
              <a:buFont typeface="Wingdings" pitchFamily="2" charset="2"/>
              <a:buChar char="§"/>
              <a:defRPr sz="2500">
                <a:solidFill>
                  <a:schemeClr val="tx1"/>
                </a:solidFill>
                <a:latin typeface="Verdana" pitchFamily="34" charset="0"/>
                <a:cs typeface="Arial" charset="0"/>
              </a:defRPr>
            </a:lvl2pPr>
            <a:lvl3pPr marL="1143000" indent="-228600" eaLnBrk="0" hangingPunct="0">
              <a:spcBef>
                <a:spcPct val="20000"/>
              </a:spcBef>
              <a:buSzPct val="85000"/>
              <a:buFont typeface="Courier New" pitchFamily="49" charset="0"/>
              <a:buChar char="-"/>
              <a:defRPr sz="2500">
                <a:solidFill>
                  <a:schemeClr val="tx1"/>
                </a:solidFill>
                <a:latin typeface="Verdana" pitchFamily="34" charset="0"/>
                <a:cs typeface="Arial" charset="0"/>
              </a:defRPr>
            </a:lvl3pPr>
            <a:lvl4pPr marL="1600200" indent="-228600" eaLnBrk="0" hangingPunct="0">
              <a:spcBef>
                <a:spcPct val="20000"/>
              </a:spcBef>
              <a:buFont typeface="Courier New" pitchFamily="49" charset="0"/>
              <a:buChar char="-"/>
              <a:defRPr sz="2500">
                <a:solidFill>
                  <a:schemeClr val="tx1"/>
                </a:solidFill>
                <a:latin typeface="Verdana" pitchFamily="34" charset="0"/>
                <a:cs typeface="Arial" charset="0"/>
              </a:defRPr>
            </a:lvl4pPr>
            <a:lvl5pPr marL="2057400" indent="-228600" eaLnBrk="0" hangingPunct="0">
              <a:spcBef>
                <a:spcPct val="20000"/>
              </a:spcBef>
              <a:buFont typeface="Courier New" pitchFamily="49" charset="0"/>
              <a:buChar char="-"/>
              <a:defRPr sz="2500">
                <a:solidFill>
                  <a:schemeClr val="tx1"/>
                </a:solidFill>
                <a:latin typeface="Verdana" pitchFamily="34" charset="0"/>
                <a:cs typeface="Arial" charset="0"/>
              </a:defRPr>
            </a:lvl5pPr>
            <a:lvl6pPr marL="25146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6pPr>
            <a:lvl7pPr marL="29718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7pPr>
            <a:lvl8pPr marL="34290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8pPr>
            <a:lvl9pPr marL="38862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9pPr>
          </a:lstStyle>
          <a:p>
            <a:pPr eaLnBrk="1" fontAlgn="base" hangingPunct="1">
              <a:spcBef>
                <a:spcPct val="0"/>
              </a:spcBef>
              <a:spcAft>
                <a:spcPct val="0"/>
              </a:spcAft>
              <a:buFontTx/>
              <a:buNone/>
            </a:pPr>
            <a:fld id="{770E71E2-DDC7-4578-8B46-9CC2CD9E580A}" type="slidenum">
              <a:rPr lang="en-GB" altLang="nl-NL" sz="900" smtClean="0">
                <a:solidFill>
                  <a:srgbClr val="FFFFFF"/>
                </a:solidFill>
                <a:latin typeface="Georgia" pitchFamily="18" charset="0"/>
              </a:rPr>
              <a:pPr eaLnBrk="1" fontAlgn="base" hangingPunct="1">
                <a:spcBef>
                  <a:spcPct val="0"/>
                </a:spcBef>
                <a:spcAft>
                  <a:spcPct val="0"/>
                </a:spcAft>
                <a:buFontTx/>
                <a:buNone/>
              </a:pPr>
              <a:t>3</a:t>
            </a:fld>
            <a:endParaRPr lang="en-GB" altLang="nl-NL" sz="900" smtClean="0">
              <a:solidFill>
                <a:srgbClr val="FFFFFF"/>
              </a:solidFill>
              <a:latin typeface="Georgia" pitchFamily="18" charset="0"/>
            </a:endParaRPr>
          </a:p>
        </p:txBody>
      </p:sp>
      <p:sp>
        <p:nvSpPr>
          <p:cNvPr id="2" name="Rechthoek 1"/>
          <p:cNvSpPr/>
          <p:nvPr/>
        </p:nvSpPr>
        <p:spPr>
          <a:xfrm>
            <a:off x="5529942" y="5805264"/>
            <a:ext cx="1224136"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solidFill>
                  <a:schemeClr val="tx1"/>
                </a:solidFill>
              </a:rPr>
              <a:t>Retailer</a:t>
            </a:r>
            <a:endParaRPr lang="nl-NL" sz="1400" dirty="0">
              <a:solidFill>
                <a:schemeClr val="tx1"/>
              </a:solidFill>
            </a:endParaRPr>
          </a:p>
        </p:txBody>
      </p:sp>
      <p:sp>
        <p:nvSpPr>
          <p:cNvPr id="5" name="Rechthoek 4"/>
          <p:cNvSpPr/>
          <p:nvPr/>
        </p:nvSpPr>
        <p:spPr>
          <a:xfrm>
            <a:off x="347078" y="2848998"/>
            <a:ext cx="1224136"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solidFill>
                  <a:schemeClr val="tx1"/>
                </a:solidFill>
              </a:rPr>
              <a:t>Electricity producer</a:t>
            </a:r>
            <a:endParaRPr lang="nl-NL" sz="1400" dirty="0">
              <a:solidFill>
                <a:schemeClr val="tx1"/>
              </a:solidFill>
            </a:endParaRPr>
          </a:p>
        </p:txBody>
      </p:sp>
      <p:sp>
        <p:nvSpPr>
          <p:cNvPr id="6" name="Rechthoek 5"/>
          <p:cNvSpPr/>
          <p:nvPr/>
        </p:nvSpPr>
        <p:spPr>
          <a:xfrm>
            <a:off x="7649289" y="4299508"/>
            <a:ext cx="1224136"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solidFill>
                  <a:schemeClr val="tx1"/>
                </a:solidFill>
              </a:rPr>
              <a:t>Electricity producer</a:t>
            </a:r>
            <a:endParaRPr lang="nl-NL" sz="1400" dirty="0">
              <a:solidFill>
                <a:schemeClr val="tx1"/>
              </a:solidFill>
            </a:endParaRPr>
          </a:p>
        </p:txBody>
      </p:sp>
      <p:sp>
        <p:nvSpPr>
          <p:cNvPr id="7" name="Rechthoek 6"/>
          <p:cNvSpPr/>
          <p:nvPr/>
        </p:nvSpPr>
        <p:spPr>
          <a:xfrm>
            <a:off x="1966557" y="2151507"/>
            <a:ext cx="1224136"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solidFill>
                  <a:schemeClr val="tx1"/>
                </a:solidFill>
              </a:rPr>
              <a:t>Electricity user</a:t>
            </a:r>
            <a:endParaRPr lang="nl-NL" sz="1400" dirty="0">
              <a:solidFill>
                <a:schemeClr val="tx1"/>
              </a:solidFill>
            </a:endParaRPr>
          </a:p>
        </p:txBody>
      </p:sp>
      <p:cxnSp>
        <p:nvCxnSpPr>
          <p:cNvPr id="4" name="Rechte verbindingslijn 3"/>
          <p:cNvCxnSpPr/>
          <p:nvPr/>
        </p:nvCxnSpPr>
        <p:spPr>
          <a:xfrm flipV="1">
            <a:off x="2867861" y="3100702"/>
            <a:ext cx="1221499" cy="9341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2865224" y="4034874"/>
            <a:ext cx="1628564" cy="9950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4089360" y="3100702"/>
            <a:ext cx="1764196" cy="9151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flipV="1">
            <a:off x="4493788" y="4005064"/>
            <a:ext cx="1359768" cy="10209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flipV="1">
            <a:off x="1966557" y="4035351"/>
            <a:ext cx="901304" cy="38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Rechte verbindingslijn 21"/>
          <p:cNvCxnSpPr/>
          <p:nvPr/>
        </p:nvCxnSpPr>
        <p:spPr>
          <a:xfrm flipV="1">
            <a:off x="5853556" y="4001203"/>
            <a:ext cx="355573" cy="171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Rechte verbindingslijn 22"/>
          <p:cNvCxnSpPr/>
          <p:nvPr/>
        </p:nvCxnSpPr>
        <p:spPr>
          <a:xfrm flipV="1">
            <a:off x="4091997" y="2708920"/>
            <a:ext cx="0" cy="3917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p:nvCxnSpPr>
        <p:spPr>
          <a:xfrm>
            <a:off x="4493788" y="5004240"/>
            <a:ext cx="0" cy="3689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516438" y="3571382"/>
            <a:ext cx="1513556" cy="307777"/>
          </a:xfrm>
          <a:prstGeom prst="rect">
            <a:avLst/>
          </a:prstGeom>
          <a:noFill/>
        </p:spPr>
        <p:txBody>
          <a:bodyPr wrap="none" rtlCol="0">
            <a:spAutoFit/>
          </a:bodyPr>
          <a:lstStyle/>
          <a:p>
            <a:r>
              <a:rPr lang="nl-NL" sz="1400" dirty="0" smtClean="0"/>
              <a:t>Network (</a:t>
            </a:r>
            <a:r>
              <a:rPr lang="nl-NL" sz="1400" dirty="0" err="1" smtClean="0"/>
              <a:t>grid</a:t>
            </a:r>
            <a:r>
              <a:rPr lang="nl-NL" sz="1400" dirty="0" smtClean="0"/>
              <a:t>)</a:t>
            </a:r>
            <a:endParaRPr lang="en-GB" sz="1400" dirty="0"/>
          </a:p>
        </p:txBody>
      </p:sp>
      <p:sp>
        <p:nvSpPr>
          <p:cNvPr id="32" name="Rounded Rectangle 31"/>
          <p:cNvSpPr/>
          <p:nvPr/>
        </p:nvSpPr>
        <p:spPr>
          <a:xfrm>
            <a:off x="1050944" y="3552196"/>
            <a:ext cx="915613" cy="905735"/>
          </a:xfrm>
          <a:prstGeom prst="round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smtClean="0">
                <a:solidFill>
                  <a:schemeClr val="tx1"/>
                </a:solidFill>
              </a:rPr>
              <a:t>Gas-</a:t>
            </a:r>
            <a:r>
              <a:rPr lang="nl-NL" sz="1200" dirty="0" err="1" smtClean="0">
                <a:solidFill>
                  <a:schemeClr val="tx1"/>
                </a:solidFill>
              </a:rPr>
              <a:t>fired</a:t>
            </a:r>
            <a:r>
              <a:rPr lang="nl-NL" sz="1200" dirty="0" smtClean="0">
                <a:solidFill>
                  <a:schemeClr val="tx1"/>
                </a:solidFill>
              </a:rPr>
              <a:t> power</a:t>
            </a:r>
          </a:p>
          <a:p>
            <a:pPr algn="ctr"/>
            <a:r>
              <a:rPr lang="nl-NL" sz="1200" dirty="0" smtClean="0">
                <a:solidFill>
                  <a:schemeClr val="tx1"/>
                </a:solidFill>
              </a:rPr>
              <a:t>plant</a:t>
            </a:r>
            <a:endParaRPr lang="en-GB" sz="1200" dirty="0">
              <a:solidFill>
                <a:schemeClr val="tx1"/>
              </a:solidFill>
            </a:endParaRPr>
          </a:p>
        </p:txBody>
      </p:sp>
      <p:sp>
        <p:nvSpPr>
          <p:cNvPr id="45" name="Rounded Rectangle 44"/>
          <p:cNvSpPr/>
          <p:nvPr/>
        </p:nvSpPr>
        <p:spPr>
          <a:xfrm>
            <a:off x="6193916" y="3571382"/>
            <a:ext cx="833504" cy="905734"/>
          </a:xfrm>
          <a:prstGeom prst="round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err="1" smtClean="0">
                <a:solidFill>
                  <a:schemeClr val="tx1"/>
                </a:solidFill>
              </a:rPr>
              <a:t>Coal-fired</a:t>
            </a:r>
            <a:r>
              <a:rPr lang="nl-NL" sz="1200" dirty="0" smtClean="0">
                <a:solidFill>
                  <a:schemeClr val="tx1"/>
                </a:solidFill>
              </a:rPr>
              <a:t> power</a:t>
            </a:r>
          </a:p>
          <a:p>
            <a:pPr algn="ctr"/>
            <a:r>
              <a:rPr lang="nl-NL" sz="1200" dirty="0" smtClean="0">
                <a:solidFill>
                  <a:schemeClr val="tx1"/>
                </a:solidFill>
              </a:rPr>
              <a:t>plant</a:t>
            </a:r>
            <a:endParaRPr lang="en-GB" sz="1200" dirty="0">
              <a:solidFill>
                <a:schemeClr val="tx1"/>
              </a:solidFill>
            </a:endParaRPr>
          </a:p>
        </p:txBody>
      </p:sp>
      <p:sp>
        <p:nvSpPr>
          <p:cNvPr id="46" name="Rounded Rectangle 45"/>
          <p:cNvSpPr/>
          <p:nvPr/>
        </p:nvSpPr>
        <p:spPr>
          <a:xfrm>
            <a:off x="3707904" y="2131465"/>
            <a:ext cx="833504" cy="577455"/>
          </a:xfrm>
          <a:prstGeom prst="round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err="1" smtClean="0">
                <a:solidFill>
                  <a:schemeClr val="tx1"/>
                </a:solidFill>
              </a:rPr>
              <a:t>Factory</a:t>
            </a:r>
            <a:endParaRPr lang="en-GB" sz="1200" dirty="0">
              <a:solidFill>
                <a:schemeClr val="tx1"/>
              </a:solidFill>
            </a:endParaRPr>
          </a:p>
        </p:txBody>
      </p:sp>
      <p:sp>
        <p:nvSpPr>
          <p:cNvPr id="47" name="Rounded Rectangle 46"/>
          <p:cNvSpPr/>
          <p:nvPr/>
        </p:nvSpPr>
        <p:spPr>
          <a:xfrm>
            <a:off x="4077036" y="5367887"/>
            <a:ext cx="833504" cy="577455"/>
          </a:xfrm>
          <a:prstGeom prst="round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smtClean="0">
                <a:solidFill>
                  <a:schemeClr val="tx1"/>
                </a:solidFill>
              </a:rPr>
              <a:t>House</a:t>
            </a:r>
            <a:endParaRPr lang="en-GB" sz="1200" dirty="0">
              <a:solidFill>
                <a:schemeClr val="tx1"/>
              </a:solidFill>
            </a:endParaRPr>
          </a:p>
        </p:txBody>
      </p:sp>
      <p:cxnSp>
        <p:nvCxnSpPr>
          <p:cNvPr id="51" name="Rechte verbindingslijn 23"/>
          <p:cNvCxnSpPr>
            <a:endCxn id="6" idx="1"/>
          </p:cNvCxnSpPr>
          <p:nvPr/>
        </p:nvCxnSpPr>
        <p:spPr>
          <a:xfrm>
            <a:off x="7019921" y="4001204"/>
            <a:ext cx="629368" cy="51432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3" name="Rechte verbindingslijn 23"/>
          <p:cNvCxnSpPr>
            <a:endCxn id="46" idx="1"/>
          </p:cNvCxnSpPr>
          <p:nvPr/>
        </p:nvCxnSpPr>
        <p:spPr>
          <a:xfrm>
            <a:off x="3189355" y="2420193"/>
            <a:ext cx="518549"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Rechte verbindingslijn 23"/>
          <p:cNvCxnSpPr/>
          <p:nvPr/>
        </p:nvCxnSpPr>
        <p:spPr>
          <a:xfrm>
            <a:off x="1145797" y="3307688"/>
            <a:ext cx="232971" cy="290335"/>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71214" y="3079728"/>
            <a:ext cx="103667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607884" y="2570015"/>
            <a:ext cx="0" cy="51714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Rechte verbindingslijn 40"/>
          <p:cNvCxnSpPr/>
          <p:nvPr/>
        </p:nvCxnSpPr>
        <p:spPr>
          <a:xfrm flipV="1">
            <a:off x="868297" y="3299643"/>
            <a:ext cx="0" cy="2001565"/>
          </a:xfrm>
          <a:prstGeom prst="line">
            <a:avLst/>
          </a:prstGeom>
          <a:ln w="12700">
            <a:solidFill>
              <a:srgbClr val="FF000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Rechte verbindingslijn 40"/>
          <p:cNvCxnSpPr/>
          <p:nvPr/>
        </p:nvCxnSpPr>
        <p:spPr>
          <a:xfrm flipV="1">
            <a:off x="173055" y="2348977"/>
            <a:ext cx="0" cy="3304451"/>
          </a:xfrm>
          <a:prstGeom prst="line">
            <a:avLst/>
          </a:prstGeom>
          <a:ln w="12700">
            <a:solidFill>
              <a:srgbClr val="FF000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Rechte verbindingslijn 40"/>
          <p:cNvCxnSpPr/>
          <p:nvPr/>
        </p:nvCxnSpPr>
        <p:spPr>
          <a:xfrm>
            <a:off x="1599556" y="6588584"/>
            <a:ext cx="6860876" cy="0"/>
          </a:xfrm>
          <a:prstGeom prst="line">
            <a:avLst/>
          </a:prstGeom>
          <a:ln w="12700">
            <a:solidFill>
              <a:srgbClr val="FF000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Rechte verbindingslijn 40"/>
          <p:cNvCxnSpPr/>
          <p:nvPr/>
        </p:nvCxnSpPr>
        <p:spPr>
          <a:xfrm flipV="1">
            <a:off x="1652601" y="6237312"/>
            <a:ext cx="3855211" cy="48480"/>
          </a:xfrm>
          <a:prstGeom prst="line">
            <a:avLst/>
          </a:prstGeom>
          <a:ln w="12700">
            <a:solidFill>
              <a:srgbClr val="FF000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Rechte verbindingslijn 40"/>
          <p:cNvCxnSpPr>
            <a:stCxn id="7" idx="1"/>
          </p:cNvCxnSpPr>
          <p:nvPr/>
        </p:nvCxnSpPr>
        <p:spPr>
          <a:xfrm flipH="1">
            <a:off x="136469" y="2367531"/>
            <a:ext cx="1830088" cy="1"/>
          </a:xfrm>
          <a:prstGeom prst="line">
            <a:avLst/>
          </a:prstGeom>
          <a:ln w="12700">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Rechte verbindingslijn 23"/>
          <p:cNvCxnSpPr/>
          <p:nvPr/>
        </p:nvCxnSpPr>
        <p:spPr>
          <a:xfrm flipV="1">
            <a:off x="4910540" y="5301208"/>
            <a:ext cx="597272" cy="256437"/>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8" name="Rechthoek 1"/>
          <p:cNvSpPr/>
          <p:nvPr/>
        </p:nvSpPr>
        <p:spPr>
          <a:xfrm>
            <a:off x="5507812" y="5085184"/>
            <a:ext cx="1224136"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solidFill>
                  <a:schemeClr val="tx1"/>
                </a:solidFill>
              </a:rPr>
              <a:t>Electricity user</a:t>
            </a:r>
            <a:endParaRPr lang="nl-NL" sz="1400" dirty="0">
              <a:solidFill>
                <a:schemeClr val="tx1"/>
              </a:solidFill>
            </a:endParaRPr>
          </a:p>
        </p:txBody>
      </p:sp>
      <p:cxnSp>
        <p:nvCxnSpPr>
          <p:cNvPr id="40" name="Rechte verbindingslijn 40"/>
          <p:cNvCxnSpPr/>
          <p:nvPr/>
        </p:nvCxnSpPr>
        <p:spPr>
          <a:xfrm>
            <a:off x="6265794" y="5509815"/>
            <a:ext cx="0" cy="295449"/>
          </a:xfrm>
          <a:prstGeom prst="line">
            <a:avLst/>
          </a:prstGeom>
          <a:ln w="12700">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a:off x="7190589" y="2803240"/>
            <a:ext cx="1269843" cy="77010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solidFill>
                  <a:srgbClr val="000000"/>
                </a:solidFill>
              </a:rPr>
              <a:t>Wind turbines</a:t>
            </a:r>
            <a:endParaRPr lang="en-GB" sz="1400" dirty="0">
              <a:solidFill>
                <a:srgbClr val="000000"/>
              </a:solidFill>
            </a:endParaRPr>
          </a:p>
        </p:txBody>
      </p:sp>
      <p:cxnSp>
        <p:nvCxnSpPr>
          <p:cNvPr id="49" name="Rechte verbindingslijn 21"/>
          <p:cNvCxnSpPr/>
          <p:nvPr/>
        </p:nvCxnSpPr>
        <p:spPr>
          <a:xfrm flipV="1">
            <a:off x="4788024" y="3364161"/>
            <a:ext cx="2402565" cy="8538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Rechte verbindingslijn 23"/>
          <p:cNvCxnSpPr>
            <a:endCxn id="6" idx="0"/>
          </p:cNvCxnSpPr>
          <p:nvPr/>
        </p:nvCxnSpPr>
        <p:spPr>
          <a:xfrm>
            <a:off x="7946673" y="3573343"/>
            <a:ext cx="314684" cy="726165"/>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42" name="Ovaal 25"/>
          <p:cNvSpPr/>
          <p:nvPr/>
        </p:nvSpPr>
        <p:spPr>
          <a:xfrm>
            <a:off x="23226" y="5484440"/>
            <a:ext cx="1558578" cy="13840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solidFill>
                  <a:schemeClr val="tx1"/>
                </a:solidFill>
              </a:rPr>
              <a:t>Power exchange</a:t>
            </a:r>
            <a:endParaRPr lang="nl-NL" sz="1000" dirty="0">
              <a:solidFill>
                <a:schemeClr val="tx1"/>
              </a:solidFill>
            </a:endParaRPr>
          </a:p>
        </p:txBody>
      </p:sp>
      <p:sp>
        <p:nvSpPr>
          <p:cNvPr id="48" name="Ovaal 25"/>
          <p:cNvSpPr/>
          <p:nvPr/>
        </p:nvSpPr>
        <p:spPr>
          <a:xfrm>
            <a:off x="1731633" y="2667795"/>
            <a:ext cx="1797299" cy="1040991"/>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rPr>
              <a:t>Bilateral </a:t>
            </a:r>
            <a:r>
              <a:rPr lang="en-GB" sz="1200" dirty="0" smtClean="0">
                <a:solidFill>
                  <a:schemeClr val="tx1"/>
                </a:solidFill>
              </a:rPr>
              <a:t>trade, Over-the-Counter</a:t>
            </a:r>
            <a:r>
              <a:rPr lang="en-GB" sz="1200" dirty="0">
                <a:solidFill>
                  <a:schemeClr val="tx1"/>
                </a:solidFill>
              </a:rPr>
              <a:t>, </a:t>
            </a:r>
            <a:r>
              <a:rPr lang="en-GB" sz="1200" dirty="0" smtClean="0">
                <a:solidFill>
                  <a:schemeClr val="tx1"/>
                </a:solidFill>
              </a:rPr>
              <a:t>(OTC</a:t>
            </a:r>
            <a:r>
              <a:rPr lang="en-GB" sz="1200" dirty="0">
                <a:solidFill>
                  <a:schemeClr val="tx1"/>
                </a:solidFill>
              </a:rPr>
              <a:t>) </a:t>
            </a:r>
          </a:p>
        </p:txBody>
      </p:sp>
      <p:sp>
        <p:nvSpPr>
          <p:cNvPr id="52" name="Ovaal 25"/>
          <p:cNvSpPr/>
          <p:nvPr/>
        </p:nvSpPr>
        <p:spPr>
          <a:xfrm>
            <a:off x="3602827" y="3835222"/>
            <a:ext cx="1528322" cy="896334"/>
          </a:xfrm>
          <a:prstGeom prst="ellipse">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Balancing market</a:t>
            </a:r>
            <a:endParaRPr lang="en-GB" sz="1200" dirty="0">
              <a:solidFill>
                <a:schemeClr val="tx1"/>
              </a:solidFill>
            </a:endParaRPr>
          </a:p>
        </p:txBody>
      </p:sp>
      <p:cxnSp>
        <p:nvCxnSpPr>
          <p:cNvPr id="54" name="Rechte verbindingslijn 40"/>
          <p:cNvCxnSpPr/>
          <p:nvPr/>
        </p:nvCxnSpPr>
        <p:spPr>
          <a:xfrm flipH="1" flipV="1">
            <a:off x="1378768" y="3307688"/>
            <a:ext cx="2150165" cy="828893"/>
          </a:xfrm>
          <a:prstGeom prst="line">
            <a:avLst/>
          </a:prstGeom>
          <a:ln w="12700">
            <a:solidFill>
              <a:srgbClr val="FF000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Rechte verbindingslijn 40"/>
          <p:cNvCxnSpPr/>
          <p:nvPr/>
        </p:nvCxnSpPr>
        <p:spPr>
          <a:xfrm flipH="1" flipV="1">
            <a:off x="3181458" y="2559038"/>
            <a:ext cx="814478" cy="993158"/>
          </a:xfrm>
          <a:prstGeom prst="line">
            <a:avLst/>
          </a:prstGeom>
          <a:ln w="12700">
            <a:solidFill>
              <a:srgbClr val="FF000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Rechte verbindingslijn 40"/>
          <p:cNvCxnSpPr/>
          <p:nvPr/>
        </p:nvCxnSpPr>
        <p:spPr>
          <a:xfrm>
            <a:off x="4788024" y="4725144"/>
            <a:ext cx="684284" cy="1080120"/>
          </a:xfrm>
          <a:prstGeom prst="line">
            <a:avLst/>
          </a:prstGeom>
          <a:ln w="12700">
            <a:solidFill>
              <a:srgbClr val="FF000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Rechte verbindingslijn 40"/>
          <p:cNvCxnSpPr/>
          <p:nvPr/>
        </p:nvCxnSpPr>
        <p:spPr>
          <a:xfrm>
            <a:off x="5173672" y="4409717"/>
            <a:ext cx="2350656" cy="310146"/>
          </a:xfrm>
          <a:prstGeom prst="line">
            <a:avLst/>
          </a:prstGeom>
          <a:ln w="12700">
            <a:solidFill>
              <a:srgbClr val="FF000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Rechte verbindingslijn 40"/>
          <p:cNvCxnSpPr/>
          <p:nvPr/>
        </p:nvCxnSpPr>
        <p:spPr>
          <a:xfrm>
            <a:off x="8460432" y="4731556"/>
            <a:ext cx="0" cy="1857028"/>
          </a:xfrm>
          <a:prstGeom prst="line">
            <a:avLst/>
          </a:prstGeom>
          <a:ln w="12700">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Ovaal 25"/>
          <p:cNvSpPr/>
          <p:nvPr/>
        </p:nvSpPr>
        <p:spPr>
          <a:xfrm>
            <a:off x="7113054" y="5097685"/>
            <a:ext cx="1728192" cy="135642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solidFill>
                  <a:schemeClr val="tx1"/>
                </a:solidFill>
              </a:rPr>
              <a:t>Green </a:t>
            </a:r>
            <a:r>
              <a:rPr lang="nl-NL" sz="1400" dirty="0" err="1" smtClean="0">
                <a:solidFill>
                  <a:schemeClr val="tx1"/>
                </a:solidFill>
              </a:rPr>
              <a:t>certificates</a:t>
            </a:r>
            <a:r>
              <a:rPr lang="nl-NL" sz="1400" dirty="0" smtClean="0">
                <a:solidFill>
                  <a:schemeClr val="tx1"/>
                </a:solidFill>
              </a:rPr>
              <a:t> market</a:t>
            </a:r>
            <a:endParaRPr lang="nl-NL" sz="1000" dirty="0">
              <a:solidFill>
                <a:schemeClr val="tx1"/>
              </a:solidFill>
            </a:endParaRPr>
          </a:p>
        </p:txBody>
      </p:sp>
      <p:cxnSp>
        <p:nvCxnSpPr>
          <p:cNvPr id="61" name="Rechte verbindingslijn 40"/>
          <p:cNvCxnSpPr>
            <a:endCxn id="60" idx="0"/>
          </p:cNvCxnSpPr>
          <p:nvPr/>
        </p:nvCxnSpPr>
        <p:spPr>
          <a:xfrm flipH="1">
            <a:off x="7977150" y="4761996"/>
            <a:ext cx="135212" cy="335689"/>
          </a:xfrm>
          <a:prstGeom prst="line">
            <a:avLst/>
          </a:prstGeom>
          <a:ln w="12700">
            <a:solidFill>
              <a:srgbClr val="00B05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Rechte verbindingslijn 40"/>
          <p:cNvCxnSpPr/>
          <p:nvPr/>
        </p:nvCxnSpPr>
        <p:spPr>
          <a:xfrm flipV="1">
            <a:off x="6754078" y="5945342"/>
            <a:ext cx="328499" cy="75946"/>
          </a:xfrm>
          <a:prstGeom prst="line">
            <a:avLst/>
          </a:prstGeom>
          <a:ln w="12700">
            <a:solidFill>
              <a:srgbClr val="00B05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Rechte verbindingslijn 40"/>
          <p:cNvCxnSpPr/>
          <p:nvPr/>
        </p:nvCxnSpPr>
        <p:spPr>
          <a:xfrm flipV="1">
            <a:off x="6403449" y="5557645"/>
            <a:ext cx="0" cy="218254"/>
          </a:xfrm>
          <a:prstGeom prst="line">
            <a:avLst/>
          </a:prstGeom>
          <a:ln w="12700">
            <a:solidFill>
              <a:srgbClr val="FF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4" name="Tekstvak 1"/>
          <p:cNvSpPr txBox="1"/>
          <p:nvPr/>
        </p:nvSpPr>
        <p:spPr>
          <a:xfrm>
            <a:off x="173055" y="971664"/>
            <a:ext cx="8460432" cy="461665"/>
          </a:xfrm>
          <a:prstGeom prst="rect">
            <a:avLst/>
          </a:prstGeom>
          <a:noFill/>
        </p:spPr>
        <p:txBody>
          <a:bodyPr wrap="square" rtlCol="0">
            <a:spAutoFit/>
          </a:bodyPr>
          <a:lstStyle/>
          <a:p>
            <a:r>
              <a:rPr lang="nl-NL" sz="2400" dirty="0" smtClean="0">
                <a:solidFill>
                  <a:srgbClr val="0070C0"/>
                </a:solidFill>
              </a:rPr>
              <a:t>Energy </a:t>
            </a:r>
            <a:r>
              <a:rPr lang="nl-NL" sz="2400" dirty="0" err="1" smtClean="0">
                <a:solidFill>
                  <a:srgbClr val="0070C0"/>
                </a:solidFill>
              </a:rPr>
              <a:t>transition</a:t>
            </a:r>
            <a:r>
              <a:rPr lang="nl-NL" sz="2400" dirty="0" smtClean="0">
                <a:solidFill>
                  <a:srgbClr val="0070C0"/>
                </a:solidFill>
              </a:rPr>
              <a:t> in </a:t>
            </a:r>
            <a:r>
              <a:rPr lang="nl-NL" sz="2400" dirty="0" err="1" smtClean="0">
                <a:solidFill>
                  <a:srgbClr val="0070C0"/>
                </a:solidFill>
              </a:rPr>
              <a:t>the</a:t>
            </a:r>
            <a:r>
              <a:rPr lang="nl-NL" sz="2400" dirty="0" smtClean="0">
                <a:solidFill>
                  <a:srgbClr val="0070C0"/>
                </a:solidFill>
              </a:rPr>
              <a:t> </a:t>
            </a:r>
            <a:r>
              <a:rPr lang="nl-NL" sz="2400" dirty="0" err="1" smtClean="0">
                <a:solidFill>
                  <a:srgbClr val="0070C0"/>
                </a:solidFill>
              </a:rPr>
              <a:t>electricity</a:t>
            </a:r>
            <a:r>
              <a:rPr lang="nl-NL" sz="2400" dirty="0" smtClean="0">
                <a:solidFill>
                  <a:srgbClr val="0070C0"/>
                </a:solidFill>
              </a:rPr>
              <a:t> market</a:t>
            </a:r>
            <a:endParaRPr lang="nl-NL" sz="2400" dirty="0">
              <a:solidFill>
                <a:srgbClr val="00B050"/>
              </a:solidFill>
            </a:endParaRPr>
          </a:p>
        </p:txBody>
      </p:sp>
      <p:sp>
        <p:nvSpPr>
          <p:cNvPr id="65" name="Ovaal 25"/>
          <p:cNvSpPr/>
          <p:nvPr/>
        </p:nvSpPr>
        <p:spPr>
          <a:xfrm>
            <a:off x="4992836" y="1764986"/>
            <a:ext cx="1728192" cy="135642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solidFill>
                  <a:schemeClr val="tx1"/>
                </a:solidFill>
              </a:rPr>
              <a:t>EU </a:t>
            </a:r>
            <a:r>
              <a:rPr lang="nl-NL" sz="1400" dirty="0" err="1" smtClean="0">
                <a:solidFill>
                  <a:schemeClr val="tx1"/>
                </a:solidFill>
              </a:rPr>
              <a:t>Emissions</a:t>
            </a:r>
            <a:r>
              <a:rPr lang="nl-NL" sz="1400" dirty="0" smtClean="0">
                <a:solidFill>
                  <a:schemeClr val="tx1"/>
                </a:solidFill>
              </a:rPr>
              <a:t> </a:t>
            </a:r>
            <a:r>
              <a:rPr lang="nl-NL" sz="1400" dirty="0" err="1" smtClean="0">
                <a:solidFill>
                  <a:schemeClr val="tx1"/>
                </a:solidFill>
              </a:rPr>
              <a:t>Trading</a:t>
            </a:r>
            <a:r>
              <a:rPr lang="nl-NL" sz="1400" dirty="0" smtClean="0">
                <a:solidFill>
                  <a:schemeClr val="tx1"/>
                </a:solidFill>
              </a:rPr>
              <a:t> </a:t>
            </a:r>
            <a:r>
              <a:rPr lang="nl-NL" sz="1400" dirty="0" err="1" smtClean="0">
                <a:solidFill>
                  <a:schemeClr val="tx1"/>
                </a:solidFill>
              </a:rPr>
              <a:t>Scheme</a:t>
            </a:r>
            <a:endParaRPr lang="nl-NL" sz="1000" dirty="0">
              <a:solidFill>
                <a:schemeClr val="tx1"/>
              </a:solidFill>
            </a:endParaRPr>
          </a:p>
        </p:txBody>
      </p:sp>
      <p:cxnSp>
        <p:nvCxnSpPr>
          <p:cNvPr id="66" name="Rechte verbindingslijn 40"/>
          <p:cNvCxnSpPr/>
          <p:nvPr/>
        </p:nvCxnSpPr>
        <p:spPr>
          <a:xfrm>
            <a:off x="8603615" y="1814384"/>
            <a:ext cx="0" cy="2462836"/>
          </a:xfrm>
          <a:prstGeom prst="line">
            <a:avLst/>
          </a:prstGeom>
          <a:ln w="12700">
            <a:solidFill>
              <a:srgbClr val="00B05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Rechte verbindingslijn 40"/>
          <p:cNvCxnSpPr>
            <a:endCxn id="5" idx="0"/>
          </p:cNvCxnSpPr>
          <p:nvPr/>
        </p:nvCxnSpPr>
        <p:spPr>
          <a:xfrm>
            <a:off x="959146" y="1844824"/>
            <a:ext cx="0" cy="1004174"/>
          </a:xfrm>
          <a:prstGeom prst="line">
            <a:avLst/>
          </a:prstGeom>
          <a:ln w="12700">
            <a:solidFill>
              <a:srgbClr val="00B05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Rechte verbindingslijn 68"/>
          <p:cNvCxnSpPr/>
          <p:nvPr/>
        </p:nvCxnSpPr>
        <p:spPr>
          <a:xfrm flipH="1" flipV="1">
            <a:off x="959147" y="1817874"/>
            <a:ext cx="4250029" cy="19517"/>
          </a:xfrm>
          <a:prstGeom prst="line">
            <a:avLst/>
          </a:prstGeom>
          <a:ln w="12700">
            <a:solidFill>
              <a:srgbClr val="00B05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Rechte verbindingslijn 69"/>
          <p:cNvCxnSpPr/>
          <p:nvPr/>
        </p:nvCxnSpPr>
        <p:spPr>
          <a:xfrm flipV="1">
            <a:off x="6403449" y="1844824"/>
            <a:ext cx="2200166" cy="16836"/>
          </a:xfrm>
          <a:prstGeom prst="line">
            <a:avLst/>
          </a:prstGeom>
          <a:ln w="12700">
            <a:solidFill>
              <a:srgbClr val="00B05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Rounded Rectangle 43"/>
          <p:cNvSpPr/>
          <p:nvPr/>
        </p:nvSpPr>
        <p:spPr>
          <a:xfrm>
            <a:off x="1849365" y="4709322"/>
            <a:ext cx="1269843" cy="77010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solidFill>
                  <a:srgbClr val="000000"/>
                </a:solidFill>
              </a:rPr>
              <a:t>Solar panels</a:t>
            </a:r>
            <a:endParaRPr lang="en-GB" sz="1400" dirty="0">
              <a:solidFill>
                <a:srgbClr val="000000"/>
              </a:solidFill>
            </a:endParaRPr>
          </a:p>
        </p:txBody>
      </p:sp>
      <p:cxnSp>
        <p:nvCxnSpPr>
          <p:cNvPr id="72" name="Rechte verbindingslijn 21"/>
          <p:cNvCxnSpPr/>
          <p:nvPr/>
        </p:nvCxnSpPr>
        <p:spPr>
          <a:xfrm flipV="1">
            <a:off x="2453850" y="4056638"/>
            <a:ext cx="0" cy="63525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Rechte verbindingslijn 23"/>
          <p:cNvCxnSpPr/>
          <p:nvPr/>
        </p:nvCxnSpPr>
        <p:spPr>
          <a:xfrm>
            <a:off x="524813" y="3312335"/>
            <a:ext cx="12338" cy="1564298"/>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74" name="Rechte verbindingslijn 23"/>
          <p:cNvCxnSpPr/>
          <p:nvPr/>
        </p:nvCxnSpPr>
        <p:spPr>
          <a:xfrm flipV="1">
            <a:off x="537151" y="4859110"/>
            <a:ext cx="1276710" cy="30869"/>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76" name="Rounded Rectangle 46"/>
          <p:cNvSpPr/>
          <p:nvPr/>
        </p:nvSpPr>
        <p:spPr>
          <a:xfrm>
            <a:off x="2976755" y="5554748"/>
            <a:ext cx="849477" cy="67565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smtClean="0">
                <a:solidFill>
                  <a:schemeClr val="tx1"/>
                </a:solidFill>
              </a:rPr>
              <a:t>Heat pump,</a:t>
            </a:r>
          </a:p>
          <a:p>
            <a:pPr algn="ctr"/>
            <a:r>
              <a:rPr lang="nl-NL" sz="1200" dirty="0" smtClean="0">
                <a:solidFill>
                  <a:schemeClr val="tx1"/>
                </a:solidFill>
              </a:rPr>
              <a:t>E-</a:t>
            </a:r>
            <a:r>
              <a:rPr lang="nl-NL" sz="1200" dirty="0" err="1" smtClean="0">
                <a:solidFill>
                  <a:schemeClr val="tx1"/>
                </a:solidFill>
              </a:rPr>
              <a:t>car</a:t>
            </a:r>
            <a:endParaRPr lang="en-GB" sz="1200" dirty="0">
              <a:solidFill>
                <a:schemeClr val="tx1"/>
              </a:solidFill>
            </a:endParaRPr>
          </a:p>
        </p:txBody>
      </p:sp>
      <p:cxnSp>
        <p:nvCxnSpPr>
          <p:cNvPr id="78" name="Rechte verbindingslijn 21"/>
          <p:cNvCxnSpPr/>
          <p:nvPr/>
        </p:nvCxnSpPr>
        <p:spPr>
          <a:xfrm flipH="1">
            <a:off x="3822767" y="5762379"/>
            <a:ext cx="241744" cy="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82" name="Tekstvak 1"/>
          <p:cNvSpPr txBox="1"/>
          <p:nvPr/>
        </p:nvSpPr>
        <p:spPr>
          <a:xfrm>
            <a:off x="179518" y="1310426"/>
            <a:ext cx="8460432" cy="400110"/>
          </a:xfrm>
          <a:prstGeom prst="rect">
            <a:avLst/>
          </a:prstGeom>
          <a:noFill/>
        </p:spPr>
        <p:txBody>
          <a:bodyPr wrap="square" rtlCol="0">
            <a:spAutoFit/>
          </a:bodyPr>
          <a:lstStyle/>
          <a:p>
            <a:r>
              <a:rPr lang="nl-NL" sz="2000" dirty="0" err="1">
                <a:solidFill>
                  <a:srgbClr val="FF0000"/>
                </a:solidFill>
              </a:rPr>
              <a:t>g</a:t>
            </a:r>
            <a:r>
              <a:rPr lang="nl-NL" sz="2000" dirty="0" err="1" smtClean="0">
                <a:solidFill>
                  <a:srgbClr val="FF0000"/>
                </a:solidFill>
              </a:rPr>
              <a:t>rid</a:t>
            </a:r>
            <a:r>
              <a:rPr lang="nl-NL" sz="2000" dirty="0" smtClean="0">
                <a:solidFill>
                  <a:srgbClr val="FF0000"/>
                </a:solidFill>
              </a:rPr>
              <a:t> operator </a:t>
            </a:r>
            <a:r>
              <a:rPr lang="nl-NL" sz="2000" dirty="0" err="1" smtClean="0">
                <a:solidFill>
                  <a:srgbClr val="FF0000"/>
                </a:solidFill>
              </a:rPr>
              <a:t>faces</a:t>
            </a:r>
            <a:r>
              <a:rPr lang="nl-NL" sz="2000" dirty="0" smtClean="0">
                <a:solidFill>
                  <a:srgbClr val="FF0000"/>
                </a:solidFill>
              </a:rPr>
              <a:t> </a:t>
            </a:r>
            <a:r>
              <a:rPr lang="nl-NL" sz="2000" dirty="0" err="1" smtClean="0">
                <a:solidFill>
                  <a:srgbClr val="FF0000"/>
                </a:solidFill>
              </a:rPr>
              <a:t>two</a:t>
            </a:r>
            <a:r>
              <a:rPr lang="nl-NL" sz="2000" dirty="0" smtClean="0">
                <a:solidFill>
                  <a:srgbClr val="FF0000"/>
                </a:solidFill>
              </a:rPr>
              <a:t> </a:t>
            </a:r>
            <a:r>
              <a:rPr lang="nl-NL" sz="2000" dirty="0" err="1" smtClean="0">
                <a:solidFill>
                  <a:srgbClr val="FF0000"/>
                </a:solidFill>
              </a:rPr>
              <a:t>challenges</a:t>
            </a:r>
            <a:r>
              <a:rPr lang="nl-NL" sz="2000" dirty="0" smtClean="0">
                <a:solidFill>
                  <a:srgbClr val="FF0000"/>
                </a:solidFill>
              </a:rPr>
              <a:t>: </a:t>
            </a:r>
            <a:r>
              <a:rPr lang="nl-NL" sz="2000" dirty="0" err="1" smtClean="0">
                <a:solidFill>
                  <a:srgbClr val="FF0000"/>
                </a:solidFill>
              </a:rPr>
              <a:t>balancing</a:t>
            </a:r>
            <a:r>
              <a:rPr lang="nl-NL" sz="2000" dirty="0" smtClean="0">
                <a:solidFill>
                  <a:srgbClr val="FF0000"/>
                </a:solidFill>
              </a:rPr>
              <a:t> </a:t>
            </a:r>
            <a:r>
              <a:rPr lang="nl-NL" sz="2000" dirty="0" err="1" smtClean="0">
                <a:solidFill>
                  <a:srgbClr val="FF0000"/>
                </a:solidFill>
              </a:rPr>
              <a:t>and</a:t>
            </a:r>
            <a:r>
              <a:rPr lang="nl-NL" sz="2000" dirty="0" smtClean="0">
                <a:solidFill>
                  <a:srgbClr val="FF0000"/>
                </a:solidFill>
              </a:rPr>
              <a:t> </a:t>
            </a:r>
            <a:r>
              <a:rPr lang="nl-NL" sz="2000" dirty="0" err="1" smtClean="0">
                <a:solidFill>
                  <a:srgbClr val="FF0000"/>
                </a:solidFill>
              </a:rPr>
              <a:t>congestions</a:t>
            </a:r>
            <a:endParaRPr lang="nl-NL" sz="2000" dirty="0">
              <a:solidFill>
                <a:srgbClr val="FF0000"/>
              </a:solidFill>
            </a:endParaRPr>
          </a:p>
        </p:txBody>
      </p:sp>
    </p:spTree>
    <p:extLst>
      <p:ext uri="{BB962C8B-B14F-4D97-AF65-F5344CB8AC3E}">
        <p14:creationId xmlns:p14="http://schemas.microsoft.com/office/powerpoint/2010/main" val="147204676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fill="hold"/>
                                        <p:tgtEl>
                                          <p:spTgt spid="48"/>
                                        </p:tgtEl>
                                        <p:attrNameLst>
                                          <p:attrName>ppt_x</p:attrName>
                                        </p:attrNameLst>
                                      </p:cBhvr>
                                      <p:tavLst>
                                        <p:tav tm="0">
                                          <p:val>
                                            <p:strVal val="#ppt_x"/>
                                          </p:val>
                                        </p:tav>
                                        <p:tav tm="100000">
                                          <p:val>
                                            <p:strVal val="#ppt_x"/>
                                          </p:val>
                                        </p:tav>
                                      </p:tavLst>
                                    </p:anim>
                                    <p:anim calcmode="lin" valueType="num">
                                      <p:cBhvr additive="base">
                                        <p:cTn id="12" dur="500" fill="hold"/>
                                        <p:tgtEl>
                                          <p:spTgt spid="4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additive="base">
                                        <p:cTn id="19" dur="500" fill="hold"/>
                                        <p:tgtEl>
                                          <p:spTgt spid="34"/>
                                        </p:tgtEl>
                                        <p:attrNameLst>
                                          <p:attrName>ppt_x</p:attrName>
                                        </p:attrNameLst>
                                      </p:cBhvr>
                                      <p:tavLst>
                                        <p:tav tm="0">
                                          <p:val>
                                            <p:strVal val="#ppt_x"/>
                                          </p:val>
                                        </p:tav>
                                        <p:tav tm="100000">
                                          <p:val>
                                            <p:strVal val="#ppt_x"/>
                                          </p:val>
                                        </p:tav>
                                      </p:tavLst>
                                    </p:anim>
                                    <p:anim calcmode="lin" valueType="num">
                                      <p:cBhvr additive="base">
                                        <p:cTn id="20" dur="500" fill="hold"/>
                                        <p:tgtEl>
                                          <p:spTgt spid="3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500" fill="hold"/>
                                        <p:tgtEl>
                                          <p:spTgt spid="36"/>
                                        </p:tgtEl>
                                        <p:attrNameLst>
                                          <p:attrName>ppt_x</p:attrName>
                                        </p:attrNameLst>
                                      </p:cBhvr>
                                      <p:tavLst>
                                        <p:tav tm="0">
                                          <p:val>
                                            <p:strVal val="#ppt_x"/>
                                          </p:val>
                                        </p:tav>
                                        <p:tav tm="100000">
                                          <p:val>
                                            <p:strVal val="#ppt_x"/>
                                          </p:val>
                                        </p:tav>
                                      </p:tavLst>
                                    </p:anim>
                                    <p:anim calcmode="lin" valueType="num">
                                      <p:cBhvr additive="base">
                                        <p:cTn id="24" dur="500" fill="hold"/>
                                        <p:tgtEl>
                                          <p:spTgt spid="3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5"/>
                                        </p:tgtEl>
                                        <p:attrNameLst>
                                          <p:attrName>style.visibility</p:attrName>
                                        </p:attrNameLst>
                                      </p:cBhvr>
                                      <p:to>
                                        <p:strVal val="visible"/>
                                      </p:to>
                                    </p:set>
                                    <p:anim calcmode="lin" valueType="num">
                                      <p:cBhvr additive="base">
                                        <p:cTn id="27" dur="500" fill="hold"/>
                                        <p:tgtEl>
                                          <p:spTgt spid="55"/>
                                        </p:tgtEl>
                                        <p:attrNameLst>
                                          <p:attrName>ppt_x</p:attrName>
                                        </p:attrNameLst>
                                      </p:cBhvr>
                                      <p:tavLst>
                                        <p:tav tm="0">
                                          <p:val>
                                            <p:strVal val="#ppt_x"/>
                                          </p:val>
                                        </p:tav>
                                        <p:tav tm="100000">
                                          <p:val>
                                            <p:strVal val="#ppt_x"/>
                                          </p:val>
                                        </p:tav>
                                      </p:tavLst>
                                    </p:anim>
                                    <p:anim calcmode="lin" valueType="num">
                                      <p:cBhvr additive="base">
                                        <p:cTn id="28" dur="500" fill="hold"/>
                                        <p:tgtEl>
                                          <p:spTgt spid="5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additive="base">
                                        <p:cTn id="31" dur="500" fill="hold"/>
                                        <p:tgtEl>
                                          <p:spTgt spid="42"/>
                                        </p:tgtEl>
                                        <p:attrNameLst>
                                          <p:attrName>ppt_x</p:attrName>
                                        </p:attrNameLst>
                                      </p:cBhvr>
                                      <p:tavLst>
                                        <p:tav tm="0">
                                          <p:val>
                                            <p:strVal val="#ppt_x"/>
                                          </p:val>
                                        </p:tav>
                                        <p:tav tm="100000">
                                          <p:val>
                                            <p:strVal val="#ppt_x"/>
                                          </p:val>
                                        </p:tav>
                                      </p:tavLst>
                                    </p:anim>
                                    <p:anim calcmode="lin" valueType="num">
                                      <p:cBhvr additive="base">
                                        <p:cTn id="32" dur="500" fill="hold"/>
                                        <p:tgtEl>
                                          <p:spTgt spid="42"/>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1"/>
                                        </p:tgtEl>
                                        <p:attrNameLst>
                                          <p:attrName>style.visibility</p:attrName>
                                        </p:attrNameLst>
                                      </p:cBhvr>
                                      <p:to>
                                        <p:strVal val="visible"/>
                                      </p:to>
                                    </p:set>
                                    <p:anim calcmode="lin" valueType="num">
                                      <p:cBhvr additive="base">
                                        <p:cTn id="35" dur="500" fill="hold"/>
                                        <p:tgtEl>
                                          <p:spTgt spid="41"/>
                                        </p:tgtEl>
                                        <p:attrNameLst>
                                          <p:attrName>ppt_x</p:attrName>
                                        </p:attrNameLst>
                                      </p:cBhvr>
                                      <p:tavLst>
                                        <p:tav tm="0">
                                          <p:val>
                                            <p:strVal val="#ppt_x"/>
                                          </p:val>
                                        </p:tav>
                                        <p:tav tm="100000">
                                          <p:val>
                                            <p:strVal val="#ppt_x"/>
                                          </p:val>
                                        </p:tav>
                                      </p:tavLst>
                                    </p:anim>
                                    <p:anim calcmode="lin" valueType="num">
                                      <p:cBhvr additive="base">
                                        <p:cTn id="36" dur="500" fill="hold"/>
                                        <p:tgtEl>
                                          <p:spTgt spid="41"/>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additive="base">
                                        <p:cTn id="39" dur="500" fill="hold"/>
                                        <p:tgtEl>
                                          <p:spTgt spid="39"/>
                                        </p:tgtEl>
                                        <p:attrNameLst>
                                          <p:attrName>ppt_x</p:attrName>
                                        </p:attrNameLst>
                                      </p:cBhvr>
                                      <p:tavLst>
                                        <p:tav tm="0">
                                          <p:val>
                                            <p:strVal val="#ppt_x"/>
                                          </p:val>
                                        </p:tav>
                                        <p:tav tm="100000">
                                          <p:val>
                                            <p:strVal val="#ppt_x"/>
                                          </p:val>
                                        </p:tav>
                                      </p:tavLst>
                                    </p:anim>
                                    <p:anim calcmode="lin" valueType="num">
                                      <p:cBhvr additive="base">
                                        <p:cTn id="40" dur="500" fill="hold"/>
                                        <p:tgtEl>
                                          <p:spTgt spid="39"/>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7"/>
                                        </p:tgtEl>
                                        <p:attrNameLst>
                                          <p:attrName>style.visibility</p:attrName>
                                        </p:attrNameLst>
                                      </p:cBhvr>
                                      <p:to>
                                        <p:strVal val="visible"/>
                                      </p:to>
                                    </p:set>
                                    <p:anim calcmode="lin" valueType="num">
                                      <p:cBhvr additive="base">
                                        <p:cTn id="43" dur="500" fill="hold"/>
                                        <p:tgtEl>
                                          <p:spTgt spid="67"/>
                                        </p:tgtEl>
                                        <p:attrNameLst>
                                          <p:attrName>ppt_x</p:attrName>
                                        </p:attrNameLst>
                                      </p:cBhvr>
                                      <p:tavLst>
                                        <p:tav tm="0">
                                          <p:val>
                                            <p:strVal val="#ppt_x"/>
                                          </p:val>
                                        </p:tav>
                                        <p:tav tm="100000">
                                          <p:val>
                                            <p:strVal val="#ppt_x"/>
                                          </p:val>
                                        </p:tav>
                                      </p:tavLst>
                                    </p:anim>
                                    <p:anim calcmode="lin" valueType="num">
                                      <p:cBhvr additive="base">
                                        <p:cTn id="44" dur="500" fill="hold"/>
                                        <p:tgtEl>
                                          <p:spTgt spid="6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additive="base">
                                        <p:cTn id="47" dur="500" fill="hold"/>
                                        <p:tgtEl>
                                          <p:spTgt spid="2"/>
                                        </p:tgtEl>
                                        <p:attrNameLst>
                                          <p:attrName>ppt_x</p:attrName>
                                        </p:attrNameLst>
                                      </p:cBhvr>
                                      <p:tavLst>
                                        <p:tav tm="0">
                                          <p:val>
                                            <p:strVal val="#ppt_x"/>
                                          </p:val>
                                        </p:tav>
                                        <p:tav tm="100000">
                                          <p:val>
                                            <p:strVal val="#ppt_x"/>
                                          </p:val>
                                        </p:tav>
                                      </p:tavLst>
                                    </p:anim>
                                    <p:anim calcmode="lin" valueType="num">
                                      <p:cBhvr additive="base">
                                        <p:cTn id="48" dur="500" fill="hold"/>
                                        <p:tgtEl>
                                          <p:spTgt spid="2"/>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63"/>
                                        </p:tgtEl>
                                        <p:attrNameLst>
                                          <p:attrName>style.visibility</p:attrName>
                                        </p:attrNameLst>
                                      </p:cBhvr>
                                      <p:to>
                                        <p:strVal val="visible"/>
                                      </p:to>
                                    </p:set>
                                    <p:anim calcmode="lin" valueType="num">
                                      <p:cBhvr additive="base">
                                        <p:cTn id="51" dur="500" fill="hold"/>
                                        <p:tgtEl>
                                          <p:spTgt spid="63"/>
                                        </p:tgtEl>
                                        <p:attrNameLst>
                                          <p:attrName>ppt_x</p:attrName>
                                        </p:attrNameLst>
                                      </p:cBhvr>
                                      <p:tavLst>
                                        <p:tav tm="0">
                                          <p:val>
                                            <p:strVal val="#ppt_x"/>
                                          </p:val>
                                        </p:tav>
                                        <p:tav tm="100000">
                                          <p:val>
                                            <p:strVal val="#ppt_x"/>
                                          </p:val>
                                        </p:tav>
                                      </p:tavLst>
                                    </p:anim>
                                    <p:anim calcmode="lin" valueType="num">
                                      <p:cBhvr additive="base">
                                        <p:cTn id="52" dur="500" fill="hold"/>
                                        <p:tgtEl>
                                          <p:spTgt spid="63"/>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additive="base">
                                        <p:cTn id="55" dur="500" fill="hold"/>
                                        <p:tgtEl>
                                          <p:spTgt spid="40"/>
                                        </p:tgtEl>
                                        <p:attrNameLst>
                                          <p:attrName>ppt_x</p:attrName>
                                        </p:attrNameLst>
                                      </p:cBhvr>
                                      <p:tavLst>
                                        <p:tav tm="0">
                                          <p:val>
                                            <p:strVal val="#ppt_x"/>
                                          </p:val>
                                        </p:tav>
                                        <p:tav tm="100000">
                                          <p:val>
                                            <p:strVal val="#ppt_x"/>
                                          </p:val>
                                        </p:tav>
                                      </p:tavLst>
                                    </p:anim>
                                    <p:anim calcmode="lin" valueType="num">
                                      <p:cBhvr additive="base">
                                        <p:cTn id="56"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6"/>
                                        </p:tgtEl>
                                        <p:attrNameLst>
                                          <p:attrName>style.visibility</p:attrName>
                                        </p:attrNameLst>
                                      </p:cBhvr>
                                      <p:to>
                                        <p:strVal val="visible"/>
                                      </p:to>
                                    </p:set>
                                    <p:anim calcmode="lin" valueType="num">
                                      <p:cBhvr additive="base">
                                        <p:cTn id="61" dur="500" fill="hold"/>
                                        <p:tgtEl>
                                          <p:spTgt spid="56"/>
                                        </p:tgtEl>
                                        <p:attrNameLst>
                                          <p:attrName>ppt_x</p:attrName>
                                        </p:attrNameLst>
                                      </p:cBhvr>
                                      <p:tavLst>
                                        <p:tav tm="0">
                                          <p:val>
                                            <p:strVal val="#ppt_x"/>
                                          </p:val>
                                        </p:tav>
                                        <p:tav tm="100000">
                                          <p:val>
                                            <p:strVal val="#ppt_x"/>
                                          </p:val>
                                        </p:tav>
                                      </p:tavLst>
                                    </p:anim>
                                    <p:anim calcmode="lin" valueType="num">
                                      <p:cBhvr additive="base">
                                        <p:cTn id="62" dur="500" fill="hold"/>
                                        <p:tgtEl>
                                          <p:spTgt spid="56"/>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54"/>
                                        </p:tgtEl>
                                        <p:attrNameLst>
                                          <p:attrName>style.visibility</p:attrName>
                                        </p:attrNameLst>
                                      </p:cBhvr>
                                      <p:to>
                                        <p:strVal val="visible"/>
                                      </p:to>
                                    </p:set>
                                    <p:anim calcmode="lin" valueType="num">
                                      <p:cBhvr additive="base">
                                        <p:cTn id="65" dur="500" fill="hold"/>
                                        <p:tgtEl>
                                          <p:spTgt spid="54"/>
                                        </p:tgtEl>
                                        <p:attrNameLst>
                                          <p:attrName>ppt_x</p:attrName>
                                        </p:attrNameLst>
                                      </p:cBhvr>
                                      <p:tavLst>
                                        <p:tav tm="0">
                                          <p:val>
                                            <p:strVal val="#ppt_x"/>
                                          </p:val>
                                        </p:tav>
                                        <p:tav tm="100000">
                                          <p:val>
                                            <p:strVal val="#ppt_x"/>
                                          </p:val>
                                        </p:tav>
                                      </p:tavLst>
                                    </p:anim>
                                    <p:anim calcmode="lin" valueType="num">
                                      <p:cBhvr additive="base">
                                        <p:cTn id="66" dur="500" fill="hold"/>
                                        <p:tgtEl>
                                          <p:spTgt spid="54"/>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52"/>
                                        </p:tgtEl>
                                        <p:attrNameLst>
                                          <p:attrName>style.visibility</p:attrName>
                                        </p:attrNameLst>
                                      </p:cBhvr>
                                      <p:to>
                                        <p:strVal val="visible"/>
                                      </p:to>
                                    </p:set>
                                    <p:anim calcmode="lin" valueType="num">
                                      <p:cBhvr additive="base">
                                        <p:cTn id="69" dur="500" fill="hold"/>
                                        <p:tgtEl>
                                          <p:spTgt spid="52"/>
                                        </p:tgtEl>
                                        <p:attrNameLst>
                                          <p:attrName>ppt_x</p:attrName>
                                        </p:attrNameLst>
                                      </p:cBhvr>
                                      <p:tavLst>
                                        <p:tav tm="0">
                                          <p:val>
                                            <p:strVal val="#ppt_x"/>
                                          </p:val>
                                        </p:tav>
                                        <p:tav tm="100000">
                                          <p:val>
                                            <p:strVal val="#ppt_x"/>
                                          </p:val>
                                        </p:tav>
                                      </p:tavLst>
                                    </p:anim>
                                    <p:anim calcmode="lin" valueType="num">
                                      <p:cBhvr additive="base">
                                        <p:cTn id="70" dur="500" fill="hold"/>
                                        <p:tgtEl>
                                          <p:spTgt spid="52"/>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58"/>
                                        </p:tgtEl>
                                        <p:attrNameLst>
                                          <p:attrName>style.visibility</p:attrName>
                                        </p:attrNameLst>
                                      </p:cBhvr>
                                      <p:to>
                                        <p:strVal val="visible"/>
                                      </p:to>
                                    </p:set>
                                    <p:anim calcmode="lin" valueType="num">
                                      <p:cBhvr additive="base">
                                        <p:cTn id="73" dur="500" fill="hold"/>
                                        <p:tgtEl>
                                          <p:spTgt spid="58"/>
                                        </p:tgtEl>
                                        <p:attrNameLst>
                                          <p:attrName>ppt_x</p:attrName>
                                        </p:attrNameLst>
                                      </p:cBhvr>
                                      <p:tavLst>
                                        <p:tav tm="0">
                                          <p:val>
                                            <p:strVal val="#ppt_x"/>
                                          </p:val>
                                        </p:tav>
                                        <p:tav tm="100000">
                                          <p:val>
                                            <p:strVal val="#ppt_x"/>
                                          </p:val>
                                        </p:tav>
                                      </p:tavLst>
                                    </p:anim>
                                    <p:anim calcmode="lin" valueType="num">
                                      <p:cBhvr additive="base">
                                        <p:cTn id="74" dur="500" fill="hold"/>
                                        <p:tgtEl>
                                          <p:spTgt spid="58"/>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59"/>
                                        </p:tgtEl>
                                        <p:attrNameLst>
                                          <p:attrName>style.visibility</p:attrName>
                                        </p:attrNameLst>
                                      </p:cBhvr>
                                      <p:to>
                                        <p:strVal val="visible"/>
                                      </p:to>
                                    </p:set>
                                    <p:anim calcmode="lin" valueType="num">
                                      <p:cBhvr additive="base">
                                        <p:cTn id="77" dur="500" fill="hold"/>
                                        <p:tgtEl>
                                          <p:spTgt spid="59"/>
                                        </p:tgtEl>
                                        <p:attrNameLst>
                                          <p:attrName>ppt_x</p:attrName>
                                        </p:attrNameLst>
                                      </p:cBhvr>
                                      <p:tavLst>
                                        <p:tav tm="0">
                                          <p:val>
                                            <p:strVal val="#ppt_x"/>
                                          </p:val>
                                        </p:tav>
                                        <p:tav tm="100000">
                                          <p:val>
                                            <p:strVal val="#ppt_x"/>
                                          </p:val>
                                        </p:tav>
                                      </p:tavLst>
                                    </p:anim>
                                    <p:anim calcmode="lin" valueType="num">
                                      <p:cBhvr additive="base">
                                        <p:cTn id="78"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73"/>
                                        </p:tgtEl>
                                        <p:attrNameLst>
                                          <p:attrName>style.visibility</p:attrName>
                                        </p:attrNameLst>
                                      </p:cBhvr>
                                      <p:to>
                                        <p:strVal val="visible"/>
                                      </p:to>
                                    </p:set>
                                    <p:anim calcmode="lin" valueType="num">
                                      <p:cBhvr additive="base">
                                        <p:cTn id="83" dur="500" fill="hold"/>
                                        <p:tgtEl>
                                          <p:spTgt spid="73"/>
                                        </p:tgtEl>
                                        <p:attrNameLst>
                                          <p:attrName>ppt_x</p:attrName>
                                        </p:attrNameLst>
                                      </p:cBhvr>
                                      <p:tavLst>
                                        <p:tav tm="0">
                                          <p:val>
                                            <p:strVal val="#ppt_x"/>
                                          </p:val>
                                        </p:tav>
                                        <p:tav tm="100000">
                                          <p:val>
                                            <p:strVal val="#ppt_x"/>
                                          </p:val>
                                        </p:tav>
                                      </p:tavLst>
                                    </p:anim>
                                    <p:anim calcmode="lin" valueType="num">
                                      <p:cBhvr additive="base">
                                        <p:cTn id="84" dur="500" fill="hold"/>
                                        <p:tgtEl>
                                          <p:spTgt spid="73"/>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74"/>
                                        </p:tgtEl>
                                        <p:attrNameLst>
                                          <p:attrName>style.visibility</p:attrName>
                                        </p:attrNameLst>
                                      </p:cBhvr>
                                      <p:to>
                                        <p:strVal val="visible"/>
                                      </p:to>
                                    </p:set>
                                    <p:anim calcmode="lin" valueType="num">
                                      <p:cBhvr additive="base">
                                        <p:cTn id="87" dur="500" fill="hold"/>
                                        <p:tgtEl>
                                          <p:spTgt spid="74"/>
                                        </p:tgtEl>
                                        <p:attrNameLst>
                                          <p:attrName>ppt_x</p:attrName>
                                        </p:attrNameLst>
                                      </p:cBhvr>
                                      <p:tavLst>
                                        <p:tav tm="0">
                                          <p:val>
                                            <p:strVal val="#ppt_x"/>
                                          </p:val>
                                        </p:tav>
                                        <p:tav tm="100000">
                                          <p:val>
                                            <p:strVal val="#ppt_x"/>
                                          </p:val>
                                        </p:tav>
                                      </p:tavLst>
                                    </p:anim>
                                    <p:anim calcmode="lin" valueType="num">
                                      <p:cBhvr additive="base">
                                        <p:cTn id="88" dur="500" fill="hold"/>
                                        <p:tgtEl>
                                          <p:spTgt spid="74"/>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72"/>
                                        </p:tgtEl>
                                        <p:attrNameLst>
                                          <p:attrName>style.visibility</p:attrName>
                                        </p:attrNameLst>
                                      </p:cBhvr>
                                      <p:to>
                                        <p:strVal val="visible"/>
                                      </p:to>
                                    </p:set>
                                    <p:anim calcmode="lin" valueType="num">
                                      <p:cBhvr additive="base">
                                        <p:cTn id="91" dur="500" fill="hold"/>
                                        <p:tgtEl>
                                          <p:spTgt spid="72"/>
                                        </p:tgtEl>
                                        <p:attrNameLst>
                                          <p:attrName>ppt_x</p:attrName>
                                        </p:attrNameLst>
                                      </p:cBhvr>
                                      <p:tavLst>
                                        <p:tav tm="0">
                                          <p:val>
                                            <p:strVal val="#ppt_x"/>
                                          </p:val>
                                        </p:tav>
                                        <p:tav tm="100000">
                                          <p:val>
                                            <p:strVal val="#ppt_x"/>
                                          </p:val>
                                        </p:tav>
                                      </p:tavLst>
                                    </p:anim>
                                    <p:anim calcmode="lin" valueType="num">
                                      <p:cBhvr additive="base">
                                        <p:cTn id="92" dur="500" fill="hold"/>
                                        <p:tgtEl>
                                          <p:spTgt spid="72"/>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71"/>
                                        </p:tgtEl>
                                        <p:attrNameLst>
                                          <p:attrName>style.visibility</p:attrName>
                                        </p:attrNameLst>
                                      </p:cBhvr>
                                      <p:to>
                                        <p:strVal val="visible"/>
                                      </p:to>
                                    </p:set>
                                    <p:anim calcmode="lin" valueType="num">
                                      <p:cBhvr additive="base">
                                        <p:cTn id="95" dur="500" fill="hold"/>
                                        <p:tgtEl>
                                          <p:spTgt spid="71"/>
                                        </p:tgtEl>
                                        <p:attrNameLst>
                                          <p:attrName>ppt_x</p:attrName>
                                        </p:attrNameLst>
                                      </p:cBhvr>
                                      <p:tavLst>
                                        <p:tav tm="0">
                                          <p:val>
                                            <p:strVal val="#ppt_x"/>
                                          </p:val>
                                        </p:tav>
                                        <p:tav tm="100000">
                                          <p:val>
                                            <p:strVal val="#ppt_x"/>
                                          </p:val>
                                        </p:tav>
                                      </p:tavLst>
                                    </p:anim>
                                    <p:anim calcmode="lin" valueType="num">
                                      <p:cBhvr additive="base">
                                        <p:cTn id="96" dur="500" fill="hold"/>
                                        <p:tgtEl>
                                          <p:spTgt spid="71"/>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49"/>
                                        </p:tgtEl>
                                        <p:attrNameLst>
                                          <p:attrName>style.visibility</p:attrName>
                                        </p:attrNameLst>
                                      </p:cBhvr>
                                      <p:to>
                                        <p:strVal val="visible"/>
                                      </p:to>
                                    </p:set>
                                    <p:anim calcmode="lin" valueType="num">
                                      <p:cBhvr additive="base">
                                        <p:cTn id="99" dur="500" fill="hold"/>
                                        <p:tgtEl>
                                          <p:spTgt spid="49"/>
                                        </p:tgtEl>
                                        <p:attrNameLst>
                                          <p:attrName>ppt_x</p:attrName>
                                        </p:attrNameLst>
                                      </p:cBhvr>
                                      <p:tavLst>
                                        <p:tav tm="0">
                                          <p:val>
                                            <p:strVal val="#ppt_x"/>
                                          </p:val>
                                        </p:tav>
                                        <p:tav tm="100000">
                                          <p:val>
                                            <p:strVal val="#ppt_x"/>
                                          </p:val>
                                        </p:tav>
                                      </p:tavLst>
                                    </p:anim>
                                    <p:anim calcmode="lin" valueType="num">
                                      <p:cBhvr additive="base">
                                        <p:cTn id="100" dur="500" fill="hold"/>
                                        <p:tgtEl>
                                          <p:spTgt spid="4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44"/>
                                        </p:tgtEl>
                                        <p:attrNameLst>
                                          <p:attrName>style.visibility</p:attrName>
                                        </p:attrNameLst>
                                      </p:cBhvr>
                                      <p:to>
                                        <p:strVal val="visible"/>
                                      </p:to>
                                    </p:set>
                                    <p:anim calcmode="lin" valueType="num">
                                      <p:cBhvr additive="base">
                                        <p:cTn id="103" dur="500" fill="hold"/>
                                        <p:tgtEl>
                                          <p:spTgt spid="44"/>
                                        </p:tgtEl>
                                        <p:attrNameLst>
                                          <p:attrName>ppt_x</p:attrName>
                                        </p:attrNameLst>
                                      </p:cBhvr>
                                      <p:tavLst>
                                        <p:tav tm="0">
                                          <p:val>
                                            <p:strVal val="#ppt_x"/>
                                          </p:val>
                                        </p:tav>
                                        <p:tav tm="100000">
                                          <p:val>
                                            <p:strVal val="#ppt_x"/>
                                          </p:val>
                                        </p:tav>
                                      </p:tavLst>
                                    </p:anim>
                                    <p:anim calcmode="lin" valueType="num">
                                      <p:cBhvr additive="base">
                                        <p:cTn id="104" dur="500" fill="hold"/>
                                        <p:tgtEl>
                                          <p:spTgt spid="44"/>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50"/>
                                        </p:tgtEl>
                                        <p:attrNameLst>
                                          <p:attrName>style.visibility</p:attrName>
                                        </p:attrNameLst>
                                      </p:cBhvr>
                                      <p:to>
                                        <p:strVal val="visible"/>
                                      </p:to>
                                    </p:set>
                                    <p:anim calcmode="lin" valueType="num">
                                      <p:cBhvr additive="base">
                                        <p:cTn id="107" dur="500" fill="hold"/>
                                        <p:tgtEl>
                                          <p:spTgt spid="50"/>
                                        </p:tgtEl>
                                        <p:attrNameLst>
                                          <p:attrName>ppt_x</p:attrName>
                                        </p:attrNameLst>
                                      </p:cBhvr>
                                      <p:tavLst>
                                        <p:tav tm="0">
                                          <p:val>
                                            <p:strVal val="#ppt_x"/>
                                          </p:val>
                                        </p:tav>
                                        <p:tav tm="100000">
                                          <p:val>
                                            <p:strVal val="#ppt_x"/>
                                          </p:val>
                                        </p:tav>
                                      </p:tavLst>
                                    </p:anim>
                                    <p:anim calcmode="lin" valueType="num">
                                      <p:cBhvr additive="base">
                                        <p:cTn id="108" dur="500" fill="hold"/>
                                        <p:tgtEl>
                                          <p:spTgt spid="50"/>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76"/>
                                        </p:tgtEl>
                                        <p:attrNameLst>
                                          <p:attrName>style.visibility</p:attrName>
                                        </p:attrNameLst>
                                      </p:cBhvr>
                                      <p:to>
                                        <p:strVal val="visible"/>
                                      </p:to>
                                    </p:set>
                                    <p:anim calcmode="lin" valueType="num">
                                      <p:cBhvr additive="base">
                                        <p:cTn id="111" dur="500" fill="hold"/>
                                        <p:tgtEl>
                                          <p:spTgt spid="76"/>
                                        </p:tgtEl>
                                        <p:attrNameLst>
                                          <p:attrName>ppt_x</p:attrName>
                                        </p:attrNameLst>
                                      </p:cBhvr>
                                      <p:tavLst>
                                        <p:tav tm="0">
                                          <p:val>
                                            <p:strVal val="#ppt_x"/>
                                          </p:val>
                                        </p:tav>
                                        <p:tav tm="100000">
                                          <p:val>
                                            <p:strVal val="#ppt_x"/>
                                          </p:val>
                                        </p:tav>
                                      </p:tavLst>
                                    </p:anim>
                                    <p:anim calcmode="lin" valueType="num">
                                      <p:cBhvr additive="base">
                                        <p:cTn id="112" dur="500" fill="hold"/>
                                        <p:tgtEl>
                                          <p:spTgt spid="76"/>
                                        </p:tgtEl>
                                        <p:attrNameLst>
                                          <p:attrName>ppt_y</p:attrName>
                                        </p:attrNameLst>
                                      </p:cBhvr>
                                      <p:tavLst>
                                        <p:tav tm="0">
                                          <p:val>
                                            <p:strVal val="1+#ppt_h/2"/>
                                          </p:val>
                                        </p:tav>
                                        <p:tav tm="100000">
                                          <p:val>
                                            <p:strVal val="#ppt_y"/>
                                          </p:val>
                                        </p:tav>
                                      </p:tavLst>
                                    </p:anim>
                                  </p:childTnLst>
                                </p:cTn>
                              </p:par>
                              <p:par>
                                <p:cTn id="113" presetID="2" presetClass="entr" presetSubtype="4" fill="hold" nodeType="withEffect">
                                  <p:stCondLst>
                                    <p:cond delay="0"/>
                                  </p:stCondLst>
                                  <p:childTnLst>
                                    <p:set>
                                      <p:cBhvr>
                                        <p:cTn id="114" dur="1" fill="hold">
                                          <p:stCondLst>
                                            <p:cond delay="0"/>
                                          </p:stCondLst>
                                        </p:cTn>
                                        <p:tgtEl>
                                          <p:spTgt spid="78"/>
                                        </p:tgtEl>
                                        <p:attrNameLst>
                                          <p:attrName>style.visibility</p:attrName>
                                        </p:attrNameLst>
                                      </p:cBhvr>
                                      <p:to>
                                        <p:strVal val="visible"/>
                                      </p:to>
                                    </p:set>
                                    <p:anim calcmode="lin" valueType="num">
                                      <p:cBhvr additive="base">
                                        <p:cTn id="115" dur="500" fill="hold"/>
                                        <p:tgtEl>
                                          <p:spTgt spid="78"/>
                                        </p:tgtEl>
                                        <p:attrNameLst>
                                          <p:attrName>ppt_x</p:attrName>
                                        </p:attrNameLst>
                                      </p:cBhvr>
                                      <p:tavLst>
                                        <p:tav tm="0">
                                          <p:val>
                                            <p:strVal val="#ppt_x"/>
                                          </p:val>
                                        </p:tav>
                                        <p:tav tm="100000">
                                          <p:val>
                                            <p:strVal val="#ppt_x"/>
                                          </p:val>
                                        </p:tav>
                                      </p:tavLst>
                                    </p:anim>
                                    <p:anim calcmode="lin" valueType="num">
                                      <p:cBhvr additive="base">
                                        <p:cTn id="116"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62"/>
                                        </p:tgtEl>
                                        <p:attrNameLst>
                                          <p:attrName>style.visibility</p:attrName>
                                        </p:attrNameLst>
                                      </p:cBhvr>
                                      <p:to>
                                        <p:strVal val="visible"/>
                                      </p:to>
                                    </p:set>
                                    <p:anim calcmode="lin" valueType="num">
                                      <p:cBhvr additive="base">
                                        <p:cTn id="121" dur="500" fill="hold"/>
                                        <p:tgtEl>
                                          <p:spTgt spid="62"/>
                                        </p:tgtEl>
                                        <p:attrNameLst>
                                          <p:attrName>ppt_x</p:attrName>
                                        </p:attrNameLst>
                                      </p:cBhvr>
                                      <p:tavLst>
                                        <p:tav tm="0">
                                          <p:val>
                                            <p:strVal val="#ppt_x"/>
                                          </p:val>
                                        </p:tav>
                                        <p:tav tm="100000">
                                          <p:val>
                                            <p:strVal val="#ppt_x"/>
                                          </p:val>
                                        </p:tav>
                                      </p:tavLst>
                                    </p:anim>
                                    <p:anim calcmode="lin" valueType="num">
                                      <p:cBhvr additive="base">
                                        <p:cTn id="122" dur="500" fill="hold"/>
                                        <p:tgtEl>
                                          <p:spTgt spid="62"/>
                                        </p:tgtEl>
                                        <p:attrNameLst>
                                          <p:attrName>ppt_y</p:attrName>
                                        </p:attrNameLst>
                                      </p:cBhvr>
                                      <p:tavLst>
                                        <p:tav tm="0">
                                          <p:val>
                                            <p:strVal val="1+#ppt_h/2"/>
                                          </p:val>
                                        </p:tav>
                                        <p:tav tm="100000">
                                          <p:val>
                                            <p:strVal val="#ppt_y"/>
                                          </p:val>
                                        </p:tav>
                                      </p:tavLst>
                                    </p:anim>
                                  </p:childTnLst>
                                </p:cTn>
                              </p:par>
                              <p:par>
                                <p:cTn id="123" presetID="2" presetClass="entr" presetSubtype="4" fill="hold" nodeType="withEffect">
                                  <p:stCondLst>
                                    <p:cond delay="0"/>
                                  </p:stCondLst>
                                  <p:childTnLst>
                                    <p:set>
                                      <p:cBhvr>
                                        <p:cTn id="124" dur="1" fill="hold">
                                          <p:stCondLst>
                                            <p:cond delay="0"/>
                                          </p:stCondLst>
                                        </p:cTn>
                                        <p:tgtEl>
                                          <p:spTgt spid="61"/>
                                        </p:tgtEl>
                                        <p:attrNameLst>
                                          <p:attrName>style.visibility</p:attrName>
                                        </p:attrNameLst>
                                      </p:cBhvr>
                                      <p:to>
                                        <p:strVal val="visible"/>
                                      </p:to>
                                    </p:set>
                                    <p:anim calcmode="lin" valueType="num">
                                      <p:cBhvr additive="base">
                                        <p:cTn id="125" dur="500" fill="hold"/>
                                        <p:tgtEl>
                                          <p:spTgt spid="61"/>
                                        </p:tgtEl>
                                        <p:attrNameLst>
                                          <p:attrName>ppt_x</p:attrName>
                                        </p:attrNameLst>
                                      </p:cBhvr>
                                      <p:tavLst>
                                        <p:tav tm="0">
                                          <p:val>
                                            <p:strVal val="#ppt_x"/>
                                          </p:val>
                                        </p:tav>
                                        <p:tav tm="100000">
                                          <p:val>
                                            <p:strVal val="#ppt_x"/>
                                          </p:val>
                                        </p:tav>
                                      </p:tavLst>
                                    </p:anim>
                                    <p:anim calcmode="lin" valueType="num">
                                      <p:cBhvr additive="base">
                                        <p:cTn id="126" dur="500" fill="hold"/>
                                        <p:tgtEl>
                                          <p:spTgt spid="61"/>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60"/>
                                        </p:tgtEl>
                                        <p:attrNameLst>
                                          <p:attrName>style.visibility</p:attrName>
                                        </p:attrNameLst>
                                      </p:cBhvr>
                                      <p:to>
                                        <p:strVal val="visible"/>
                                      </p:to>
                                    </p:set>
                                    <p:anim calcmode="lin" valueType="num">
                                      <p:cBhvr additive="base">
                                        <p:cTn id="129" dur="500" fill="hold"/>
                                        <p:tgtEl>
                                          <p:spTgt spid="60"/>
                                        </p:tgtEl>
                                        <p:attrNameLst>
                                          <p:attrName>ppt_x</p:attrName>
                                        </p:attrNameLst>
                                      </p:cBhvr>
                                      <p:tavLst>
                                        <p:tav tm="0">
                                          <p:val>
                                            <p:strVal val="#ppt_x"/>
                                          </p:val>
                                        </p:tav>
                                        <p:tav tm="100000">
                                          <p:val>
                                            <p:strVal val="#ppt_x"/>
                                          </p:val>
                                        </p:tav>
                                      </p:tavLst>
                                    </p:anim>
                                    <p:anim calcmode="lin" valueType="num">
                                      <p:cBhvr additive="base">
                                        <p:cTn id="130"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grpId="0" nodeType="clickEffect">
                                  <p:stCondLst>
                                    <p:cond delay="0"/>
                                  </p:stCondLst>
                                  <p:childTnLst>
                                    <p:set>
                                      <p:cBhvr>
                                        <p:cTn id="134" dur="1" fill="hold">
                                          <p:stCondLst>
                                            <p:cond delay="0"/>
                                          </p:stCondLst>
                                        </p:cTn>
                                        <p:tgtEl>
                                          <p:spTgt spid="65"/>
                                        </p:tgtEl>
                                        <p:attrNameLst>
                                          <p:attrName>style.visibility</p:attrName>
                                        </p:attrNameLst>
                                      </p:cBhvr>
                                      <p:to>
                                        <p:strVal val="visible"/>
                                      </p:to>
                                    </p:set>
                                    <p:anim calcmode="lin" valueType="num">
                                      <p:cBhvr additive="base">
                                        <p:cTn id="135" dur="500" fill="hold"/>
                                        <p:tgtEl>
                                          <p:spTgt spid="65"/>
                                        </p:tgtEl>
                                        <p:attrNameLst>
                                          <p:attrName>ppt_x</p:attrName>
                                        </p:attrNameLst>
                                      </p:cBhvr>
                                      <p:tavLst>
                                        <p:tav tm="0">
                                          <p:val>
                                            <p:strVal val="#ppt_x"/>
                                          </p:val>
                                        </p:tav>
                                        <p:tav tm="100000">
                                          <p:val>
                                            <p:strVal val="#ppt_x"/>
                                          </p:val>
                                        </p:tav>
                                      </p:tavLst>
                                    </p:anim>
                                    <p:anim calcmode="lin" valueType="num">
                                      <p:cBhvr additive="base">
                                        <p:cTn id="136" dur="500" fill="hold"/>
                                        <p:tgtEl>
                                          <p:spTgt spid="65"/>
                                        </p:tgtEl>
                                        <p:attrNameLst>
                                          <p:attrName>ppt_y</p:attrName>
                                        </p:attrNameLst>
                                      </p:cBhvr>
                                      <p:tavLst>
                                        <p:tav tm="0">
                                          <p:val>
                                            <p:strVal val="1+#ppt_h/2"/>
                                          </p:val>
                                        </p:tav>
                                        <p:tav tm="100000">
                                          <p:val>
                                            <p:strVal val="#ppt_y"/>
                                          </p:val>
                                        </p:tav>
                                      </p:tavLst>
                                    </p:anim>
                                  </p:childTnLst>
                                </p:cTn>
                              </p:par>
                              <p:par>
                                <p:cTn id="137" presetID="2" presetClass="entr" presetSubtype="4" fill="hold" nodeType="withEffect">
                                  <p:stCondLst>
                                    <p:cond delay="0"/>
                                  </p:stCondLst>
                                  <p:childTnLst>
                                    <p:set>
                                      <p:cBhvr>
                                        <p:cTn id="138" dur="1" fill="hold">
                                          <p:stCondLst>
                                            <p:cond delay="0"/>
                                          </p:stCondLst>
                                        </p:cTn>
                                        <p:tgtEl>
                                          <p:spTgt spid="69"/>
                                        </p:tgtEl>
                                        <p:attrNameLst>
                                          <p:attrName>style.visibility</p:attrName>
                                        </p:attrNameLst>
                                      </p:cBhvr>
                                      <p:to>
                                        <p:strVal val="visible"/>
                                      </p:to>
                                    </p:set>
                                    <p:anim calcmode="lin" valueType="num">
                                      <p:cBhvr additive="base">
                                        <p:cTn id="139" dur="500" fill="hold"/>
                                        <p:tgtEl>
                                          <p:spTgt spid="69"/>
                                        </p:tgtEl>
                                        <p:attrNameLst>
                                          <p:attrName>ppt_x</p:attrName>
                                        </p:attrNameLst>
                                      </p:cBhvr>
                                      <p:tavLst>
                                        <p:tav tm="0">
                                          <p:val>
                                            <p:strVal val="#ppt_x"/>
                                          </p:val>
                                        </p:tav>
                                        <p:tav tm="100000">
                                          <p:val>
                                            <p:strVal val="#ppt_x"/>
                                          </p:val>
                                        </p:tav>
                                      </p:tavLst>
                                    </p:anim>
                                    <p:anim calcmode="lin" valueType="num">
                                      <p:cBhvr additive="base">
                                        <p:cTn id="140" dur="500" fill="hold"/>
                                        <p:tgtEl>
                                          <p:spTgt spid="69"/>
                                        </p:tgtEl>
                                        <p:attrNameLst>
                                          <p:attrName>ppt_y</p:attrName>
                                        </p:attrNameLst>
                                      </p:cBhvr>
                                      <p:tavLst>
                                        <p:tav tm="0">
                                          <p:val>
                                            <p:strVal val="1+#ppt_h/2"/>
                                          </p:val>
                                        </p:tav>
                                        <p:tav tm="100000">
                                          <p:val>
                                            <p:strVal val="#ppt_y"/>
                                          </p:val>
                                        </p:tav>
                                      </p:tavLst>
                                    </p:anim>
                                  </p:childTnLst>
                                </p:cTn>
                              </p:par>
                              <p:par>
                                <p:cTn id="141" presetID="2" presetClass="entr" presetSubtype="4" fill="hold" nodeType="withEffect">
                                  <p:stCondLst>
                                    <p:cond delay="0"/>
                                  </p:stCondLst>
                                  <p:childTnLst>
                                    <p:set>
                                      <p:cBhvr>
                                        <p:cTn id="142" dur="1" fill="hold">
                                          <p:stCondLst>
                                            <p:cond delay="0"/>
                                          </p:stCondLst>
                                        </p:cTn>
                                        <p:tgtEl>
                                          <p:spTgt spid="68"/>
                                        </p:tgtEl>
                                        <p:attrNameLst>
                                          <p:attrName>style.visibility</p:attrName>
                                        </p:attrNameLst>
                                      </p:cBhvr>
                                      <p:to>
                                        <p:strVal val="visible"/>
                                      </p:to>
                                    </p:set>
                                    <p:anim calcmode="lin" valueType="num">
                                      <p:cBhvr additive="base">
                                        <p:cTn id="143" dur="500" fill="hold"/>
                                        <p:tgtEl>
                                          <p:spTgt spid="68"/>
                                        </p:tgtEl>
                                        <p:attrNameLst>
                                          <p:attrName>ppt_x</p:attrName>
                                        </p:attrNameLst>
                                      </p:cBhvr>
                                      <p:tavLst>
                                        <p:tav tm="0">
                                          <p:val>
                                            <p:strVal val="#ppt_x"/>
                                          </p:val>
                                        </p:tav>
                                        <p:tav tm="100000">
                                          <p:val>
                                            <p:strVal val="#ppt_x"/>
                                          </p:val>
                                        </p:tav>
                                      </p:tavLst>
                                    </p:anim>
                                    <p:anim calcmode="lin" valueType="num">
                                      <p:cBhvr additive="base">
                                        <p:cTn id="144" dur="500" fill="hold"/>
                                        <p:tgtEl>
                                          <p:spTgt spid="68"/>
                                        </p:tgtEl>
                                        <p:attrNameLst>
                                          <p:attrName>ppt_y</p:attrName>
                                        </p:attrNameLst>
                                      </p:cBhvr>
                                      <p:tavLst>
                                        <p:tav tm="0">
                                          <p:val>
                                            <p:strVal val="1+#ppt_h/2"/>
                                          </p:val>
                                        </p:tav>
                                        <p:tav tm="100000">
                                          <p:val>
                                            <p:strVal val="#ppt_y"/>
                                          </p:val>
                                        </p:tav>
                                      </p:tavLst>
                                    </p:anim>
                                  </p:childTnLst>
                                </p:cTn>
                              </p:par>
                              <p:par>
                                <p:cTn id="145" presetID="2" presetClass="entr" presetSubtype="4" fill="hold" nodeType="withEffect">
                                  <p:stCondLst>
                                    <p:cond delay="0"/>
                                  </p:stCondLst>
                                  <p:childTnLst>
                                    <p:set>
                                      <p:cBhvr>
                                        <p:cTn id="146" dur="1" fill="hold">
                                          <p:stCondLst>
                                            <p:cond delay="0"/>
                                          </p:stCondLst>
                                        </p:cTn>
                                        <p:tgtEl>
                                          <p:spTgt spid="70"/>
                                        </p:tgtEl>
                                        <p:attrNameLst>
                                          <p:attrName>style.visibility</p:attrName>
                                        </p:attrNameLst>
                                      </p:cBhvr>
                                      <p:to>
                                        <p:strVal val="visible"/>
                                      </p:to>
                                    </p:set>
                                    <p:anim calcmode="lin" valueType="num">
                                      <p:cBhvr additive="base">
                                        <p:cTn id="147" dur="500" fill="hold"/>
                                        <p:tgtEl>
                                          <p:spTgt spid="70"/>
                                        </p:tgtEl>
                                        <p:attrNameLst>
                                          <p:attrName>ppt_x</p:attrName>
                                        </p:attrNameLst>
                                      </p:cBhvr>
                                      <p:tavLst>
                                        <p:tav tm="0">
                                          <p:val>
                                            <p:strVal val="#ppt_x"/>
                                          </p:val>
                                        </p:tav>
                                        <p:tav tm="100000">
                                          <p:val>
                                            <p:strVal val="#ppt_x"/>
                                          </p:val>
                                        </p:tav>
                                      </p:tavLst>
                                    </p:anim>
                                    <p:anim calcmode="lin" valueType="num">
                                      <p:cBhvr additive="base">
                                        <p:cTn id="148" dur="500" fill="hold"/>
                                        <p:tgtEl>
                                          <p:spTgt spid="70"/>
                                        </p:tgtEl>
                                        <p:attrNameLst>
                                          <p:attrName>ppt_y</p:attrName>
                                        </p:attrNameLst>
                                      </p:cBhvr>
                                      <p:tavLst>
                                        <p:tav tm="0">
                                          <p:val>
                                            <p:strVal val="1+#ppt_h/2"/>
                                          </p:val>
                                        </p:tav>
                                        <p:tav tm="100000">
                                          <p:val>
                                            <p:strVal val="#ppt_y"/>
                                          </p:val>
                                        </p:tav>
                                      </p:tavLst>
                                    </p:anim>
                                  </p:childTnLst>
                                </p:cTn>
                              </p:par>
                              <p:par>
                                <p:cTn id="149" presetID="2" presetClass="entr" presetSubtype="4" fill="hold" nodeType="withEffect">
                                  <p:stCondLst>
                                    <p:cond delay="0"/>
                                  </p:stCondLst>
                                  <p:childTnLst>
                                    <p:set>
                                      <p:cBhvr>
                                        <p:cTn id="150" dur="1" fill="hold">
                                          <p:stCondLst>
                                            <p:cond delay="0"/>
                                          </p:stCondLst>
                                        </p:cTn>
                                        <p:tgtEl>
                                          <p:spTgt spid="66"/>
                                        </p:tgtEl>
                                        <p:attrNameLst>
                                          <p:attrName>style.visibility</p:attrName>
                                        </p:attrNameLst>
                                      </p:cBhvr>
                                      <p:to>
                                        <p:strVal val="visible"/>
                                      </p:to>
                                    </p:set>
                                    <p:anim calcmode="lin" valueType="num">
                                      <p:cBhvr additive="base">
                                        <p:cTn id="151" dur="500" fill="hold"/>
                                        <p:tgtEl>
                                          <p:spTgt spid="66"/>
                                        </p:tgtEl>
                                        <p:attrNameLst>
                                          <p:attrName>ppt_x</p:attrName>
                                        </p:attrNameLst>
                                      </p:cBhvr>
                                      <p:tavLst>
                                        <p:tav tm="0">
                                          <p:val>
                                            <p:strVal val="#ppt_x"/>
                                          </p:val>
                                        </p:tav>
                                        <p:tav tm="100000">
                                          <p:val>
                                            <p:strVal val="#ppt_x"/>
                                          </p:val>
                                        </p:tav>
                                      </p:tavLst>
                                    </p:anim>
                                    <p:anim calcmode="lin" valueType="num">
                                      <p:cBhvr additive="base">
                                        <p:cTn id="152"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82"/>
                                        </p:tgtEl>
                                        <p:attrNameLst>
                                          <p:attrName>style.visibility</p:attrName>
                                        </p:attrNameLst>
                                      </p:cBhvr>
                                      <p:to>
                                        <p:strVal val="visible"/>
                                      </p:to>
                                    </p:set>
                                    <p:anim calcmode="lin" valueType="num">
                                      <p:cBhvr additive="base">
                                        <p:cTn id="157" dur="500" fill="hold"/>
                                        <p:tgtEl>
                                          <p:spTgt spid="82"/>
                                        </p:tgtEl>
                                        <p:attrNameLst>
                                          <p:attrName>ppt_x</p:attrName>
                                        </p:attrNameLst>
                                      </p:cBhvr>
                                      <p:tavLst>
                                        <p:tav tm="0">
                                          <p:val>
                                            <p:strVal val="#ppt_x"/>
                                          </p:val>
                                        </p:tav>
                                        <p:tav tm="100000">
                                          <p:val>
                                            <p:strVal val="#ppt_x"/>
                                          </p:val>
                                        </p:tav>
                                      </p:tavLst>
                                    </p:anim>
                                    <p:anim calcmode="lin" valueType="num">
                                      <p:cBhvr additive="base">
                                        <p:cTn id="158"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4" grpId="0" animBg="1"/>
      <p:bldP spid="42" grpId="0" animBg="1"/>
      <p:bldP spid="48" grpId="0" animBg="1"/>
      <p:bldP spid="52" grpId="0" animBg="1"/>
      <p:bldP spid="60" grpId="0" animBg="1"/>
      <p:bldP spid="65" grpId="0" animBg="1"/>
      <p:bldP spid="71" grpId="0" animBg="1"/>
      <p:bldP spid="76" grpId="0" animBg="1"/>
      <p:bldP spid="8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3365" y="990643"/>
            <a:ext cx="8856984" cy="648125"/>
          </a:xfrm>
        </p:spPr>
        <p:txBody>
          <a:bodyPr lIns="0" rIns="0"/>
          <a:lstStyle/>
          <a:p>
            <a:pPr eaLnBrk="1" hangingPunct="1"/>
            <a:r>
              <a:rPr lang="en-US" altLang="nl-NL" sz="2400" dirty="0" smtClean="0">
                <a:solidFill>
                  <a:srgbClr val="0070C0"/>
                </a:solidFill>
              </a:rPr>
              <a:t>For balancing: grid operator gives incentives to help</a:t>
            </a:r>
            <a:br>
              <a:rPr lang="en-US" altLang="nl-NL" sz="2400" dirty="0" smtClean="0">
                <a:solidFill>
                  <a:srgbClr val="0070C0"/>
                </a:solidFill>
              </a:rPr>
            </a:br>
            <a:r>
              <a:rPr lang="en-US" altLang="nl-NL" sz="2400" dirty="0" smtClean="0">
                <a:solidFill>
                  <a:srgbClr val="FF0000"/>
                </a:solidFill>
              </a:rPr>
              <a:t>wholesale market transactions are linked to balancing </a:t>
            </a:r>
            <a:endParaRPr lang="en-GB" altLang="nl-NL" sz="2400" dirty="0">
              <a:solidFill>
                <a:srgbClr val="FF0000"/>
              </a:solidFill>
            </a:endParaRPr>
          </a:p>
        </p:txBody>
      </p:sp>
      <p:graphicFrame>
        <p:nvGraphicFramePr>
          <p:cNvPr id="6" name="Table 5"/>
          <p:cNvGraphicFramePr>
            <a:graphicFrameLocks noGrp="1"/>
          </p:cNvGraphicFramePr>
          <p:nvPr>
            <p:extLst/>
          </p:nvPr>
        </p:nvGraphicFramePr>
        <p:xfrm>
          <a:off x="107504" y="2780928"/>
          <a:ext cx="2664296" cy="2775584"/>
        </p:xfrm>
        <a:graphic>
          <a:graphicData uri="http://schemas.openxmlformats.org/drawingml/2006/table">
            <a:tbl>
              <a:tblPr firstRow="1" bandRow="1">
                <a:tableStyleId>{5C22544A-7EE6-4342-B048-85BDC9FD1C3A}</a:tableStyleId>
              </a:tblPr>
              <a:tblGrid>
                <a:gridCol w="2664296">
                  <a:extLst>
                    <a:ext uri="{9D8B030D-6E8A-4147-A177-3AD203B41FA5}">
                      <a16:colId xmlns="" xmlns:a16="http://schemas.microsoft.com/office/drawing/2014/main" val="20000"/>
                    </a:ext>
                  </a:extLst>
                </a:gridCol>
              </a:tblGrid>
              <a:tr h="803113">
                <a:tc>
                  <a:txBody>
                    <a:bodyPr/>
                    <a:lstStyle/>
                    <a:p>
                      <a:r>
                        <a:rPr lang="nl-NL" dirty="0" smtClean="0"/>
                        <a:t>Portfolio</a:t>
                      </a:r>
                      <a:r>
                        <a:rPr lang="nl-NL" baseline="0" dirty="0" smtClean="0"/>
                        <a:t> of </a:t>
                      </a:r>
                      <a:r>
                        <a:rPr lang="nl-NL" baseline="0" dirty="0" err="1" smtClean="0"/>
                        <a:t>contracts</a:t>
                      </a:r>
                      <a:endParaRPr lang="nl-NL" baseline="0" dirty="0" smtClean="0"/>
                    </a:p>
                    <a:p>
                      <a:r>
                        <a:rPr lang="nl-NL" baseline="0" dirty="0" smtClean="0"/>
                        <a:t>(in MWh)</a:t>
                      </a:r>
                      <a:endParaRPr lang="en-GB" dirty="0"/>
                    </a:p>
                  </a:txBody>
                  <a:tcPr/>
                </a:tc>
                <a:extLst>
                  <a:ext uri="{0D108BD9-81ED-4DB2-BD59-A6C34878D82A}">
                    <a16:rowId xmlns="" xmlns:a16="http://schemas.microsoft.com/office/drawing/2014/main" val="10000"/>
                  </a:ext>
                </a:extLst>
              </a:tr>
              <a:tr h="465296">
                <a:tc>
                  <a:txBody>
                    <a:bodyPr/>
                    <a:lstStyle/>
                    <a:p>
                      <a:r>
                        <a:rPr lang="nl-NL" dirty="0" smtClean="0"/>
                        <a:t>Day-</a:t>
                      </a:r>
                      <a:r>
                        <a:rPr lang="nl-NL" dirty="0" err="1" smtClean="0"/>
                        <a:t>ahead</a:t>
                      </a:r>
                      <a:endParaRPr lang="en-GB" dirty="0"/>
                    </a:p>
                  </a:txBody>
                  <a:tcPr/>
                </a:tc>
                <a:extLst>
                  <a:ext uri="{0D108BD9-81ED-4DB2-BD59-A6C34878D82A}">
                    <a16:rowId xmlns="" xmlns:a16="http://schemas.microsoft.com/office/drawing/2014/main" val="10001"/>
                  </a:ext>
                </a:extLst>
              </a:tr>
              <a:tr h="465296">
                <a:tc>
                  <a:txBody>
                    <a:bodyPr/>
                    <a:lstStyle/>
                    <a:p>
                      <a:r>
                        <a:rPr lang="nl-NL" dirty="0" err="1" smtClean="0"/>
                        <a:t>Monthly</a:t>
                      </a:r>
                      <a:r>
                        <a:rPr lang="nl-NL" dirty="0" smtClean="0"/>
                        <a:t> </a:t>
                      </a:r>
                      <a:r>
                        <a:rPr lang="nl-NL" dirty="0" err="1" smtClean="0"/>
                        <a:t>ahead</a:t>
                      </a:r>
                      <a:endParaRPr lang="en-GB" dirty="0"/>
                    </a:p>
                  </a:txBody>
                  <a:tcPr/>
                </a:tc>
                <a:extLst>
                  <a:ext uri="{0D108BD9-81ED-4DB2-BD59-A6C34878D82A}">
                    <a16:rowId xmlns="" xmlns:a16="http://schemas.microsoft.com/office/drawing/2014/main" val="10002"/>
                  </a:ext>
                </a:extLst>
              </a:tr>
              <a:tr h="465296">
                <a:tc>
                  <a:txBody>
                    <a:bodyPr/>
                    <a:lstStyle/>
                    <a:p>
                      <a:r>
                        <a:rPr lang="nl-NL" dirty="0" err="1" smtClean="0"/>
                        <a:t>Quarterly</a:t>
                      </a:r>
                      <a:r>
                        <a:rPr lang="nl-NL" dirty="0" smtClean="0"/>
                        <a:t> </a:t>
                      </a:r>
                      <a:r>
                        <a:rPr lang="nl-NL" dirty="0" err="1" smtClean="0"/>
                        <a:t>ahead</a:t>
                      </a:r>
                      <a:endParaRPr lang="en-GB" dirty="0"/>
                    </a:p>
                  </a:txBody>
                  <a:tcPr/>
                </a:tc>
                <a:extLst>
                  <a:ext uri="{0D108BD9-81ED-4DB2-BD59-A6C34878D82A}">
                    <a16:rowId xmlns="" xmlns:a16="http://schemas.microsoft.com/office/drawing/2014/main" val="10003"/>
                  </a:ext>
                </a:extLst>
              </a:tr>
              <a:tr h="465296">
                <a:tc>
                  <a:txBody>
                    <a:bodyPr/>
                    <a:lstStyle/>
                    <a:p>
                      <a:r>
                        <a:rPr lang="nl-NL" dirty="0" err="1" smtClean="0"/>
                        <a:t>Year-ahead</a:t>
                      </a:r>
                      <a:r>
                        <a:rPr lang="nl-NL" baseline="0" dirty="0" smtClean="0"/>
                        <a:t> </a:t>
                      </a:r>
                      <a:r>
                        <a:rPr lang="nl-NL" baseline="0" dirty="0" err="1" smtClean="0"/>
                        <a:t>contracts</a:t>
                      </a:r>
                      <a:endParaRPr lang="en-GB" dirty="0"/>
                    </a:p>
                  </a:txBody>
                  <a:tcPr/>
                </a:tc>
                <a:extLst>
                  <a:ext uri="{0D108BD9-81ED-4DB2-BD59-A6C34878D82A}">
                    <a16:rowId xmlns="" xmlns:a16="http://schemas.microsoft.com/office/drawing/2014/main" val="10004"/>
                  </a:ext>
                </a:extLst>
              </a:tr>
            </a:tbl>
          </a:graphicData>
        </a:graphic>
      </p:graphicFrame>
      <p:sp>
        <p:nvSpPr>
          <p:cNvPr id="7" name="TextBox 6"/>
          <p:cNvSpPr txBox="1"/>
          <p:nvPr/>
        </p:nvSpPr>
        <p:spPr>
          <a:xfrm>
            <a:off x="107504" y="2316718"/>
            <a:ext cx="2574551" cy="369332"/>
          </a:xfrm>
          <a:prstGeom prst="rect">
            <a:avLst/>
          </a:prstGeom>
          <a:noFill/>
        </p:spPr>
        <p:txBody>
          <a:bodyPr wrap="none" rtlCol="0">
            <a:spAutoFit/>
          </a:bodyPr>
          <a:lstStyle/>
          <a:p>
            <a:r>
              <a:rPr lang="nl-NL" dirty="0" smtClean="0"/>
              <a:t>Day </a:t>
            </a:r>
            <a:r>
              <a:rPr lang="nl-NL" dirty="0" err="1" smtClean="0"/>
              <a:t>before</a:t>
            </a:r>
            <a:r>
              <a:rPr lang="nl-NL" dirty="0" smtClean="0"/>
              <a:t> real time</a:t>
            </a:r>
            <a:endParaRPr lang="en-GB" dirty="0"/>
          </a:p>
        </p:txBody>
      </p:sp>
      <p:cxnSp>
        <p:nvCxnSpPr>
          <p:cNvPr id="9" name="Straight Arrow Connector 8"/>
          <p:cNvCxnSpPr/>
          <p:nvPr/>
        </p:nvCxnSpPr>
        <p:spPr>
          <a:xfrm flipV="1">
            <a:off x="2843808" y="3501008"/>
            <a:ext cx="504056" cy="50405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446567" y="1777217"/>
            <a:ext cx="2278739" cy="22322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E-</a:t>
            </a:r>
            <a:r>
              <a:rPr lang="nl-NL" dirty="0" err="1" smtClean="0">
                <a:solidFill>
                  <a:schemeClr val="tx1"/>
                </a:solidFill>
              </a:rPr>
              <a:t>programme</a:t>
            </a:r>
            <a:r>
              <a:rPr lang="nl-NL" dirty="0" smtClean="0">
                <a:solidFill>
                  <a:schemeClr val="tx1"/>
                </a:solidFill>
              </a:rPr>
              <a:t> (net-in- or </a:t>
            </a:r>
            <a:r>
              <a:rPr lang="nl-NL" dirty="0" err="1" smtClean="0">
                <a:solidFill>
                  <a:schemeClr val="tx1"/>
                </a:solidFill>
              </a:rPr>
              <a:t>outflow</a:t>
            </a:r>
            <a:r>
              <a:rPr lang="nl-NL" dirty="0" smtClean="0">
                <a:solidFill>
                  <a:schemeClr val="tx1"/>
                </a:solidFill>
              </a:rPr>
              <a:t>) </a:t>
            </a:r>
            <a:r>
              <a:rPr lang="nl-NL" dirty="0" err="1" smtClean="0">
                <a:solidFill>
                  <a:schemeClr val="tx1"/>
                </a:solidFill>
              </a:rPr>
              <a:t>to</a:t>
            </a:r>
            <a:r>
              <a:rPr lang="nl-NL" dirty="0" smtClean="0">
                <a:solidFill>
                  <a:schemeClr val="tx1"/>
                </a:solidFill>
              </a:rPr>
              <a:t> </a:t>
            </a:r>
            <a:r>
              <a:rPr lang="nl-NL" dirty="0" err="1" smtClean="0">
                <a:solidFill>
                  <a:schemeClr val="tx1"/>
                </a:solidFill>
              </a:rPr>
              <a:t>be</a:t>
            </a:r>
            <a:r>
              <a:rPr lang="nl-NL" dirty="0" smtClean="0">
                <a:solidFill>
                  <a:schemeClr val="tx1"/>
                </a:solidFill>
              </a:rPr>
              <a:t> </a:t>
            </a:r>
            <a:r>
              <a:rPr lang="nl-NL" dirty="0" err="1" smtClean="0">
                <a:solidFill>
                  <a:schemeClr val="tx1"/>
                </a:solidFill>
              </a:rPr>
              <a:t>submitted</a:t>
            </a:r>
            <a:r>
              <a:rPr lang="nl-NL" dirty="0" smtClean="0">
                <a:solidFill>
                  <a:schemeClr val="tx1"/>
                </a:solidFill>
              </a:rPr>
              <a:t> </a:t>
            </a:r>
            <a:r>
              <a:rPr lang="nl-NL" dirty="0" err="1" smtClean="0">
                <a:solidFill>
                  <a:schemeClr val="tx1"/>
                </a:solidFill>
              </a:rPr>
              <a:t>to</a:t>
            </a:r>
            <a:r>
              <a:rPr lang="nl-NL" dirty="0" smtClean="0">
                <a:solidFill>
                  <a:schemeClr val="tx1"/>
                </a:solidFill>
              </a:rPr>
              <a:t> system operator (TSO)</a:t>
            </a:r>
            <a:endParaRPr lang="en-GB" dirty="0">
              <a:solidFill>
                <a:schemeClr val="tx1"/>
              </a:solidFill>
            </a:endParaRPr>
          </a:p>
        </p:txBody>
      </p:sp>
      <p:cxnSp>
        <p:nvCxnSpPr>
          <p:cNvPr id="12" name="Straight Arrow Connector 11"/>
          <p:cNvCxnSpPr/>
          <p:nvPr/>
        </p:nvCxnSpPr>
        <p:spPr>
          <a:xfrm>
            <a:off x="2843808" y="4509120"/>
            <a:ext cx="504056" cy="28803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446567" y="4365104"/>
            <a:ext cx="2349569" cy="24928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solidFill>
                  <a:schemeClr val="tx1"/>
                </a:solidFill>
              </a:rPr>
              <a:t>If</a:t>
            </a:r>
            <a:r>
              <a:rPr lang="nl-NL" dirty="0" smtClean="0">
                <a:solidFill>
                  <a:schemeClr val="tx1"/>
                </a:solidFill>
              </a:rPr>
              <a:t> new information:</a:t>
            </a:r>
          </a:p>
          <a:p>
            <a:pPr algn="ctr"/>
            <a:r>
              <a:rPr lang="nl-NL" dirty="0" err="1" smtClean="0">
                <a:solidFill>
                  <a:schemeClr val="tx1"/>
                </a:solidFill>
              </a:rPr>
              <a:t>adaptation</a:t>
            </a:r>
            <a:r>
              <a:rPr lang="nl-NL" dirty="0" smtClean="0">
                <a:solidFill>
                  <a:schemeClr val="tx1"/>
                </a:solidFill>
              </a:rPr>
              <a:t> of </a:t>
            </a:r>
            <a:r>
              <a:rPr lang="nl-NL" dirty="0" err="1" smtClean="0">
                <a:solidFill>
                  <a:schemeClr val="tx1"/>
                </a:solidFill>
              </a:rPr>
              <a:t>commitments</a:t>
            </a:r>
            <a:r>
              <a:rPr lang="nl-NL" dirty="0" smtClean="0">
                <a:solidFill>
                  <a:schemeClr val="tx1"/>
                </a:solidFill>
              </a:rPr>
              <a:t> in </a:t>
            </a:r>
            <a:r>
              <a:rPr lang="nl-NL" dirty="0" smtClean="0">
                <a:solidFill>
                  <a:srgbClr val="FF0000"/>
                </a:solidFill>
              </a:rPr>
              <a:t>intra-</a:t>
            </a:r>
            <a:r>
              <a:rPr lang="nl-NL" dirty="0" err="1" smtClean="0">
                <a:solidFill>
                  <a:srgbClr val="FF0000"/>
                </a:solidFill>
              </a:rPr>
              <a:t>day</a:t>
            </a:r>
            <a:r>
              <a:rPr lang="nl-NL" dirty="0" smtClean="0">
                <a:solidFill>
                  <a:srgbClr val="FF0000"/>
                </a:solidFill>
              </a:rPr>
              <a:t> market </a:t>
            </a:r>
            <a:r>
              <a:rPr lang="nl-NL" dirty="0">
                <a:solidFill>
                  <a:schemeClr val="tx1"/>
                </a:solidFill>
              </a:rPr>
              <a:t>(</a:t>
            </a:r>
            <a:r>
              <a:rPr lang="nl-NL" dirty="0" err="1" smtClean="0">
                <a:solidFill>
                  <a:schemeClr val="tx1"/>
                </a:solidFill>
              </a:rPr>
              <a:t>between</a:t>
            </a:r>
            <a:r>
              <a:rPr lang="nl-NL" dirty="0" smtClean="0">
                <a:solidFill>
                  <a:schemeClr val="tx1"/>
                </a:solidFill>
              </a:rPr>
              <a:t> </a:t>
            </a:r>
            <a:r>
              <a:rPr lang="nl-NL" dirty="0" err="1" smtClean="0">
                <a:solidFill>
                  <a:schemeClr val="tx1"/>
                </a:solidFill>
              </a:rPr>
              <a:t>day-ahead</a:t>
            </a:r>
            <a:r>
              <a:rPr lang="nl-NL" dirty="0" smtClean="0">
                <a:solidFill>
                  <a:schemeClr val="tx1"/>
                </a:solidFill>
              </a:rPr>
              <a:t> market </a:t>
            </a:r>
            <a:r>
              <a:rPr lang="nl-NL" dirty="0" err="1" smtClean="0">
                <a:solidFill>
                  <a:schemeClr val="tx1"/>
                </a:solidFill>
              </a:rPr>
              <a:t>closure</a:t>
            </a:r>
            <a:r>
              <a:rPr lang="nl-NL" dirty="0" smtClean="0">
                <a:solidFill>
                  <a:schemeClr val="tx1"/>
                </a:solidFill>
              </a:rPr>
              <a:t> </a:t>
            </a:r>
            <a:r>
              <a:rPr lang="nl-NL" dirty="0" err="1" smtClean="0">
                <a:solidFill>
                  <a:schemeClr val="tx1"/>
                </a:solidFill>
              </a:rPr>
              <a:t>and</a:t>
            </a:r>
            <a:r>
              <a:rPr lang="nl-NL" dirty="0" smtClean="0">
                <a:solidFill>
                  <a:schemeClr val="tx1"/>
                </a:solidFill>
              </a:rPr>
              <a:t> real-time)</a:t>
            </a:r>
            <a:endParaRPr lang="en-GB" dirty="0">
              <a:solidFill>
                <a:schemeClr val="tx1"/>
              </a:solidFill>
            </a:endParaRPr>
          </a:p>
        </p:txBody>
      </p:sp>
      <p:sp>
        <p:nvSpPr>
          <p:cNvPr id="15" name="Rectangle 14"/>
          <p:cNvSpPr/>
          <p:nvPr/>
        </p:nvSpPr>
        <p:spPr>
          <a:xfrm>
            <a:off x="6444208" y="2689285"/>
            <a:ext cx="2278739" cy="28225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solidFill>
                  <a:schemeClr val="tx1"/>
                </a:solidFill>
              </a:rPr>
              <a:t>Actual</a:t>
            </a:r>
            <a:r>
              <a:rPr lang="nl-NL" dirty="0" smtClean="0">
                <a:solidFill>
                  <a:schemeClr val="tx1"/>
                </a:solidFill>
              </a:rPr>
              <a:t> </a:t>
            </a:r>
            <a:r>
              <a:rPr lang="nl-NL" dirty="0" err="1" smtClean="0">
                <a:solidFill>
                  <a:schemeClr val="tx1"/>
                </a:solidFill>
              </a:rPr>
              <a:t>inflow</a:t>
            </a:r>
            <a:r>
              <a:rPr lang="nl-NL" dirty="0" smtClean="0">
                <a:solidFill>
                  <a:schemeClr val="tx1"/>
                </a:solidFill>
              </a:rPr>
              <a:t>/</a:t>
            </a:r>
            <a:r>
              <a:rPr lang="nl-NL" dirty="0" err="1" smtClean="0">
                <a:solidFill>
                  <a:schemeClr val="tx1"/>
                </a:solidFill>
              </a:rPr>
              <a:t>outflow</a:t>
            </a:r>
            <a:r>
              <a:rPr lang="nl-NL" dirty="0" smtClean="0">
                <a:solidFill>
                  <a:schemeClr val="tx1"/>
                </a:solidFill>
              </a:rPr>
              <a:t> </a:t>
            </a:r>
            <a:r>
              <a:rPr lang="nl-NL" dirty="0" err="1" smtClean="0">
                <a:solidFill>
                  <a:schemeClr val="tx1"/>
                </a:solidFill>
              </a:rPr>
              <a:t>should</a:t>
            </a:r>
            <a:r>
              <a:rPr lang="nl-NL" dirty="0" smtClean="0">
                <a:solidFill>
                  <a:schemeClr val="tx1"/>
                </a:solidFill>
              </a:rPr>
              <a:t> match </a:t>
            </a:r>
          </a:p>
          <a:p>
            <a:pPr algn="ctr"/>
            <a:r>
              <a:rPr lang="nl-NL" dirty="0" smtClean="0">
                <a:solidFill>
                  <a:schemeClr val="tx1"/>
                </a:solidFill>
              </a:rPr>
              <a:t>E-</a:t>
            </a:r>
            <a:r>
              <a:rPr lang="nl-NL" dirty="0" err="1" smtClean="0">
                <a:solidFill>
                  <a:schemeClr val="tx1"/>
                </a:solidFill>
              </a:rPr>
              <a:t>programme</a:t>
            </a:r>
            <a:endParaRPr lang="nl-NL" dirty="0" smtClean="0">
              <a:solidFill>
                <a:schemeClr val="tx1"/>
              </a:solidFill>
            </a:endParaRPr>
          </a:p>
          <a:p>
            <a:pPr algn="ctr"/>
            <a:r>
              <a:rPr lang="nl-NL" dirty="0" smtClean="0">
                <a:solidFill>
                  <a:schemeClr val="tx1"/>
                </a:solidFill>
              </a:rPr>
              <a:t>(</a:t>
            </a:r>
            <a:r>
              <a:rPr lang="nl-NL" dirty="0" err="1" smtClean="0">
                <a:solidFill>
                  <a:schemeClr val="tx1"/>
                </a:solidFill>
              </a:rPr>
              <a:t>otherwise</a:t>
            </a:r>
            <a:r>
              <a:rPr lang="nl-NL" dirty="0" smtClean="0">
                <a:solidFill>
                  <a:schemeClr val="tx1"/>
                </a:solidFill>
              </a:rPr>
              <a:t>: </a:t>
            </a:r>
            <a:r>
              <a:rPr lang="nl-NL" dirty="0" err="1" smtClean="0">
                <a:solidFill>
                  <a:schemeClr val="tx1"/>
                </a:solidFill>
              </a:rPr>
              <a:t>imbalance</a:t>
            </a:r>
            <a:r>
              <a:rPr lang="nl-NL" dirty="0" smtClean="0">
                <a:solidFill>
                  <a:schemeClr val="tx1"/>
                </a:solidFill>
              </a:rPr>
              <a:t>)</a:t>
            </a:r>
            <a:endParaRPr lang="en-GB" dirty="0">
              <a:solidFill>
                <a:schemeClr val="tx1"/>
              </a:solidFill>
            </a:endParaRPr>
          </a:p>
        </p:txBody>
      </p:sp>
      <p:sp>
        <p:nvSpPr>
          <p:cNvPr id="16" name="TextBox 15"/>
          <p:cNvSpPr txBox="1"/>
          <p:nvPr/>
        </p:nvSpPr>
        <p:spPr>
          <a:xfrm>
            <a:off x="6444208" y="1867816"/>
            <a:ext cx="2402581" cy="646331"/>
          </a:xfrm>
          <a:prstGeom prst="rect">
            <a:avLst/>
          </a:prstGeom>
          <a:noFill/>
        </p:spPr>
        <p:txBody>
          <a:bodyPr wrap="none" rtlCol="0">
            <a:spAutoFit/>
          </a:bodyPr>
          <a:lstStyle/>
          <a:p>
            <a:r>
              <a:rPr lang="nl-NL" dirty="0"/>
              <a:t>R</a:t>
            </a:r>
            <a:r>
              <a:rPr lang="nl-NL" dirty="0" smtClean="0"/>
              <a:t>eal time (15 min)</a:t>
            </a:r>
          </a:p>
          <a:p>
            <a:r>
              <a:rPr lang="nl-NL" dirty="0" smtClean="0"/>
              <a:t>(</a:t>
            </a:r>
            <a:r>
              <a:rPr lang="nl-NL" dirty="0" err="1" smtClean="0">
                <a:solidFill>
                  <a:srgbClr val="FF0000"/>
                </a:solidFill>
              </a:rPr>
              <a:t>balancing</a:t>
            </a:r>
            <a:r>
              <a:rPr lang="nl-NL" dirty="0" smtClean="0">
                <a:solidFill>
                  <a:srgbClr val="FF0000"/>
                </a:solidFill>
              </a:rPr>
              <a:t> market</a:t>
            </a:r>
            <a:r>
              <a:rPr lang="nl-NL" dirty="0" smtClean="0"/>
              <a:t>)</a:t>
            </a:r>
            <a:endParaRPr lang="en-GB" dirty="0"/>
          </a:p>
        </p:txBody>
      </p:sp>
      <p:cxnSp>
        <p:nvCxnSpPr>
          <p:cNvPr id="19" name="Straight Arrow Connector 18"/>
          <p:cNvCxnSpPr/>
          <p:nvPr/>
        </p:nvCxnSpPr>
        <p:spPr>
          <a:xfrm flipV="1">
            <a:off x="5796136" y="4475160"/>
            <a:ext cx="504056" cy="50405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818093" y="3465004"/>
            <a:ext cx="504056" cy="28803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951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ppt_x"/>
                                          </p:val>
                                        </p:tav>
                                        <p:tav tm="100000">
                                          <p:val>
                                            <p:strVal val="#ppt_x"/>
                                          </p:val>
                                        </p:tav>
                                      </p:tavLst>
                                    </p:anim>
                                    <p:anim calcmode="lin" valueType="num">
                                      <p:cBhvr additive="base">
                                        <p:cTn id="22" dur="500" fill="hold"/>
                                        <p:tgtEl>
                                          <p:spTgt spid="2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idx="1"/>
          </p:nvPr>
        </p:nvSpPr>
        <p:spPr>
          <a:xfrm>
            <a:off x="179512" y="1124744"/>
            <a:ext cx="8784976" cy="648072"/>
          </a:xfrm>
        </p:spPr>
        <p:txBody>
          <a:bodyPr lIns="0" rIns="0"/>
          <a:lstStyle/>
          <a:p>
            <a:pPr marL="0" indent="0" eaLnBrk="1" hangingPunct="1">
              <a:buNone/>
              <a:defRPr/>
            </a:pPr>
            <a:r>
              <a:rPr lang="en-US" altLang="nl-NL" sz="2400" dirty="0" smtClean="0">
                <a:solidFill>
                  <a:srgbClr val="FF0000"/>
                </a:solidFill>
                <a:latin typeface="Georgia" panose="02040502050405020303" pitchFamily="18" charset="0"/>
              </a:rPr>
              <a:t>For </a:t>
            </a:r>
            <a:r>
              <a:rPr lang="en-US" altLang="nl-NL" sz="2400" dirty="0" smtClean="0">
                <a:solidFill>
                  <a:srgbClr val="FF0000"/>
                </a:solidFill>
                <a:latin typeface="Georgia" panose="02040502050405020303" pitchFamily="18" charset="0"/>
              </a:rPr>
              <a:t>grid capacity: hardly incentives to help to prevent congestion</a:t>
            </a:r>
            <a:endParaRPr lang="en-US" altLang="nl-NL" sz="2400" dirty="0" smtClean="0">
              <a:solidFill>
                <a:srgbClr val="FF0000"/>
              </a:solidFill>
              <a:latin typeface="Georgia" panose="02040502050405020303" pitchFamily="18" charset="0"/>
            </a:endParaRPr>
          </a:p>
          <a:p>
            <a:pPr eaLnBrk="1" hangingPunct="1">
              <a:buFontTx/>
              <a:buChar char="-"/>
              <a:defRPr/>
            </a:pPr>
            <a:endParaRPr lang="en-US" altLang="nl-NL" sz="1600" dirty="0">
              <a:latin typeface="Georgia" panose="02040502050405020303" pitchFamily="18" charset="0"/>
            </a:endParaRPr>
          </a:p>
          <a:p>
            <a:pPr eaLnBrk="1" hangingPunct="1">
              <a:defRPr/>
            </a:pPr>
            <a:endParaRPr lang="en-US" altLang="nl-NL" sz="1600" dirty="0">
              <a:latin typeface="Georgia" panose="02040502050405020303" pitchFamily="18" charset="0"/>
            </a:endParaRPr>
          </a:p>
          <a:p>
            <a:pPr marL="709612" lvl="1" indent="-457200" eaLnBrk="1" hangingPunct="1">
              <a:buFont typeface="+mj-lt"/>
              <a:buAutoNum type="arabicPeriod"/>
              <a:defRPr/>
            </a:pPr>
            <a:endParaRPr lang="nl-NL" altLang="nl-NL" sz="2000" dirty="0" smtClean="0">
              <a:latin typeface="Georgia" panose="02040502050405020303" pitchFamily="18" charset="0"/>
            </a:endParaRPr>
          </a:p>
          <a:p>
            <a:pPr marL="709612" lvl="1" indent="-457200" eaLnBrk="1" hangingPunct="1">
              <a:buFont typeface="+mj-lt"/>
              <a:buAutoNum type="arabicPeriod"/>
              <a:defRPr/>
            </a:pPr>
            <a:endParaRPr lang="nl-NL" altLang="nl-NL" sz="2000" dirty="0" smtClean="0">
              <a:latin typeface="Georgia" panose="02040502050405020303" pitchFamily="18" charset="0"/>
            </a:endParaRPr>
          </a:p>
          <a:p>
            <a:pPr marL="457200" indent="-457200" eaLnBrk="1" hangingPunct="1">
              <a:buFont typeface="+mj-lt"/>
              <a:buAutoNum type="arabicPeriod"/>
              <a:defRPr/>
            </a:pPr>
            <a:endParaRPr lang="nl-NL" altLang="nl-NL" sz="2000" dirty="0" smtClean="0">
              <a:latin typeface="Georgia" panose="02040502050405020303" pitchFamily="18" charset="0"/>
            </a:endParaRPr>
          </a:p>
          <a:p>
            <a:pPr marL="457200" indent="-457200" eaLnBrk="1" hangingPunct="1">
              <a:buFont typeface="+mj-lt"/>
              <a:buAutoNum type="arabicPeriod"/>
              <a:defRPr/>
            </a:pPr>
            <a:endParaRPr lang="en-GB" altLang="nl-NL" dirty="0" smtClean="0">
              <a:latin typeface="Georgia" panose="02040502050405020303" pitchFamily="18" charset="0"/>
            </a:endParaRPr>
          </a:p>
          <a:p>
            <a:pPr eaLnBrk="1" hangingPunct="1">
              <a:defRPr/>
            </a:pPr>
            <a:endParaRPr lang="en-GB" altLang="nl-NL" dirty="0" smtClean="0">
              <a:latin typeface="Georgia" panose="02040502050405020303" pitchFamily="18" charset="0"/>
            </a:endParaRPr>
          </a:p>
        </p:txBody>
      </p:sp>
      <p:sp>
        <p:nvSpPr>
          <p:cNvPr id="3" name="Content Placeholder 2"/>
          <p:cNvSpPr txBox="1">
            <a:spLocks/>
          </p:cNvSpPr>
          <p:nvPr/>
        </p:nvSpPr>
        <p:spPr bwMode="auto">
          <a:xfrm>
            <a:off x="179512" y="1888985"/>
            <a:ext cx="8351838" cy="847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17" rIns="0" bIns="45717" numCol="1" anchor="t" anchorCtr="0" compatLnSpc="1">
            <a:prstTxWarp prst="textNoShape">
              <a:avLst/>
            </a:prstTxWarp>
          </a:bodyPr>
          <a:lstStyle>
            <a:lvl1pPr marL="249238" indent="-249238" algn="l" rtl="0" eaLnBrk="0" fontAlgn="base" hangingPunct="0">
              <a:spcBef>
                <a:spcPct val="20000"/>
              </a:spcBef>
              <a:spcAft>
                <a:spcPct val="0"/>
              </a:spcAft>
              <a:buFont typeface="Verdana" pitchFamily="34" charset="0"/>
              <a:buChar char="›"/>
              <a:defRPr sz="2500">
                <a:solidFill>
                  <a:schemeClr val="tx1"/>
                </a:solidFill>
                <a:latin typeface="+mn-lt"/>
                <a:ea typeface="+mn-ea"/>
                <a:cs typeface="+mn-cs"/>
              </a:defRPr>
            </a:lvl1pPr>
            <a:lvl2pPr marL="501650" indent="-250825" algn="l" rtl="0" eaLnBrk="0" fontAlgn="base" hangingPunct="0">
              <a:spcBef>
                <a:spcPct val="20000"/>
              </a:spcBef>
              <a:spcAft>
                <a:spcPct val="0"/>
              </a:spcAft>
              <a:buSzPct val="50000"/>
              <a:buFont typeface="Wingdings" pitchFamily="2" charset="2"/>
              <a:buChar char="§"/>
              <a:defRPr sz="2500">
                <a:solidFill>
                  <a:schemeClr val="tx1"/>
                </a:solidFill>
                <a:latin typeface="+mn-lt"/>
                <a:cs typeface="+mn-cs"/>
              </a:defRPr>
            </a:lvl2pPr>
            <a:lvl3pPr marL="744538" indent="-242888" algn="l" rtl="0" eaLnBrk="0" fontAlgn="base" hangingPunct="0">
              <a:spcBef>
                <a:spcPct val="20000"/>
              </a:spcBef>
              <a:spcAft>
                <a:spcPct val="0"/>
              </a:spcAft>
              <a:buSzPct val="85000"/>
              <a:buFont typeface="Courier New" pitchFamily="49" charset="0"/>
              <a:buChar char="-"/>
              <a:defRPr sz="2500">
                <a:solidFill>
                  <a:schemeClr val="tx1"/>
                </a:solidFill>
                <a:latin typeface="+mn-lt"/>
                <a:cs typeface="+mn-cs"/>
              </a:defRPr>
            </a:lvl3pPr>
            <a:lvl4pPr marL="1009650" indent="-263525" algn="l" rtl="0" eaLnBrk="0" fontAlgn="base" hangingPunct="0">
              <a:spcBef>
                <a:spcPct val="20000"/>
              </a:spcBef>
              <a:spcAft>
                <a:spcPct val="0"/>
              </a:spcAft>
              <a:buFont typeface="Courier New" pitchFamily="49" charset="0"/>
              <a:buChar char="-"/>
              <a:defRPr sz="2500">
                <a:solidFill>
                  <a:schemeClr val="tx1"/>
                </a:solidFill>
                <a:latin typeface="+mn-lt"/>
                <a:cs typeface="+mn-cs"/>
              </a:defRPr>
            </a:lvl4pPr>
            <a:lvl5pPr marL="1260475" indent="-249238" algn="l" rtl="0" eaLnBrk="0" fontAlgn="base" hangingPunct="0">
              <a:spcBef>
                <a:spcPct val="20000"/>
              </a:spcBef>
              <a:spcAft>
                <a:spcPct val="0"/>
              </a:spcAft>
              <a:buFont typeface="Courier New" pitchFamily="49" charset="0"/>
              <a:buChar char="-"/>
              <a:defRPr sz="2500">
                <a:solidFill>
                  <a:schemeClr val="tx1"/>
                </a:solidFill>
                <a:latin typeface="+mn-lt"/>
                <a:cs typeface="+mn-cs"/>
              </a:defRPr>
            </a:lvl5pPr>
            <a:lvl6pPr marL="1717675" indent="-249238" algn="l" rtl="0" fontAlgn="base">
              <a:spcBef>
                <a:spcPct val="20000"/>
              </a:spcBef>
              <a:spcAft>
                <a:spcPct val="0"/>
              </a:spcAft>
              <a:buFont typeface="Courier New" pitchFamily="49" charset="0"/>
              <a:buChar char="-"/>
              <a:defRPr sz="2500">
                <a:solidFill>
                  <a:schemeClr val="tx1"/>
                </a:solidFill>
                <a:latin typeface="+mn-lt"/>
                <a:cs typeface="+mn-cs"/>
              </a:defRPr>
            </a:lvl6pPr>
            <a:lvl7pPr marL="2174875" indent="-249238" algn="l" rtl="0" fontAlgn="base">
              <a:spcBef>
                <a:spcPct val="20000"/>
              </a:spcBef>
              <a:spcAft>
                <a:spcPct val="0"/>
              </a:spcAft>
              <a:buFont typeface="Courier New" pitchFamily="49" charset="0"/>
              <a:buChar char="-"/>
              <a:defRPr sz="2500">
                <a:solidFill>
                  <a:schemeClr val="tx1"/>
                </a:solidFill>
                <a:latin typeface="+mn-lt"/>
                <a:cs typeface="+mn-cs"/>
              </a:defRPr>
            </a:lvl7pPr>
            <a:lvl8pPr marL="2632075" indent="-249238" algn="l" rtl="0" fontAlgn="base">
              <a:spcBef>
                <a:spcPct val="20000"/>
              </a:spcBef>
              <a:spcAft>
                <a:spcPct val="0"/>
              </a:spcAft>
              <a:buFont typeface="Courier New" pitchFamily="49" charset="0"/>
              <a:buChar char="-"/>
              <a:defRPr sz="2500">
                <a:solidFill>
                  <a:schemeClr val="tx1"/>
                </a:solidFill>
                <a:latin typeface="+mn-lt"/>
                <a:cs typeface="+mn-cs"/>
              </a:defRPr>
            </a:lvl8pPr>
            <a:lvl9pPr marL="3089275" indent="-249238" algn="l" rtl="0" fontAlgn="base">
              <a:spcBef>
                <a:spcPct val="20000"/>
              </a:spcBef>
              <a:spcAft>
                <a:spcPct val="0"/>
              </a:spcAft>
              <a:buFont typeface="Courier New" pitchFamily="49" charset="0"/>
              <a:buChar char="-"/>
              <a:defRPr sz="2500">
                <a:solidFill>
                  <a:schemeClr val="tx1"/>
                </a:solidFill>
                <a:latin typeface="+mn-lt"/>
                <a:cs typeface="+mn-cs"/>
              </a:defRPr>
            </a:lvl9pPr>
          </a:lstStyle>
          <a:p>
            <a:pPr marL="0" indent="0" eaLnBrk="1" hangingPunct="1">
              <a:buFont typeface="Verdana" pitchFamily="34" charset="0"/>
              <a:buNone/>
              <a:defRPr/>
            </a:pPr>
            <a:r>
              <a:rPr lang="en-US" altLang="nl-NL" sz="2000" kern="0" dirty="0" smtClean="0">
                <a:solidFill>
                  <a:srgbClr val="0070C0"/>
                </a:solidFill>
                <a:latin typeface="Georgia" panose="02040502050405020303" pitchFamily="18" charset="0"/>
              </a:rPr>
              <a:t>Copper plate</a:t>
            </a:r>
          </a:p>
          <a:p>
            <a:pPr marL="0" indent="0" eaLnBrk="1" hangingPunct="1">
              <a:buFont typeface="Verdana" pitchFamily="34" charset="0"/>
              <a:buNone/>
              <a:defRPr/>
            </a:pPr>
            <a:r>
              <a:rPr lang="en-US" altLang="nl-NL" sz="1600" kern="0" dirty="0" smtClean="0">
                <a:latin typeface="Georgia" panose="02040502050405020303" pitchFamily="18" charset="0"/>
              </a:rPr>
              <a:t>for traders, no network constraints within zones (“zonal markets”)</a:t>
            </a:r>
          </a:p>
        </p:txBody>
      </p:sp>
      <p:pic>
        <p:nvPicPr>
          <p:cNvPr id="4" name="Afbeelding 3"/>
          <p:cNvPicPr>
            <a:picLocks noChangeAspect="1"/>
          </p:cNvPicPr>
          <p:nvPr/>
        </p:nvPicPr>
        <p:blipFill>
          <a:blip r:embed="rId3"/>
          <a:stretch>
            <a:fillRect/>
          </a:stretch>
        </p:blipFill>
        <p:spPr>
          <a:xfrm>
            <a:off x="5364088" y="2348880"/>
            <a:ext cx="3529550" cy="4211488"/>
          </a:xfrm>
          <a:prstGeom prst="rect">
            <a:avLst/>
          </a:prstGeom>
        </p:spPr>
      </p:pic>
      <p:sp>
        <p:nvSpPr>
          <p:cNvPr id="5" name="Tekstvak 4"/>
          <p:cNvSpPr txBox="1"/>
          <p:nvPr/>
        </p:nvSpPr>
        <p:spPr>
          <a:xfrm>
            <a:off x="107504" y="2852936"/>
            <a:ext cx="4608512" cy="2431435"/>
          </a:xfrm>
          <a:prstGeom prst="rect">
            <a:avLst/>
          </a:prstGeom>
          <a:noFill/>
        </p:spPr>
        <p:txBody>
          <a:bodyPr wrap="square" rtlCol="0">
            <a:spAutoFit/>
          </a:bodyPr>
          <a:lstStyle/>
          <a:p>
            <a:r>
              <a:rPr lang="nl-NL" altLang="nl-NL" sz="2000" kern="0" dirty="0">
                <a:solidFill>
                  <a:srgbClr val="0070C0"/>
                </a:solidFill>
                <a:latin typeface="Georgia" panose="02040502050405020303" pitchFamily="18" charset="0"/>
              </a:rPr>
              <a:t>Europe is </a:t>
            </a:r>
            <a:r>
              <a:rPr lang="nl-NL" altLang="nl-NL" sz="2000" kern="0" dirty="0" err="1">
                <a:solidFill>
                  <a:srgbClr val="0070C0"/>
                </a:solidFill>
                <a:latin typeface="Georgia" panose="02040502050405020303" pitchFamily="18" charset="0"/>
              </a:rPr>
              <a:t>divided</a:t>
            </a:r>
            <a:r>
              <a:rPr lang="nl-NL" altLang="nl-NL" sz="2000" kern="0" dirty="0">
                <a:solidFill>
                  <a:srgbClr val="0070C0"/>
                </a:solidFill>
                <a:latin typeface="Georgia" panose="02040502050405020303" pitchFamily="18" charset="0"/>
              </a:rPr>
              <a:t> in </a:t>
            </a:r>
            <a:r>
              <a:rPr lang="nl-NL" altLang="nl-NL" sz="2000" kern="0" dirty="0" err="1">
                <a:solidFill>
                  <a:srgbClr val="0070C0"/>
                </a:solidFill>
                <a:latin typeface="Georgia" panose="02040502050405020303" pitchFamily="18" charset="0"/>
              </a:rPr>
              <a:t>zonal</a:t>
            </a:r>
            <a:r>
              <a:rPr lang="nl-NL" altLang="nl-NL" sz="2000" kern="0" dirty="0">
                <a:solidFill>
                  <a:srgbClr val="0070C0"/>
                </a:solidFill>
                <a:latin typeface="Georgia" panose="02040502050405020303" pitchFamily="18" charset="0"/>
              </a:rPr>
              <a:t> </a:t>
            </a:r>
            <a:r>
              <a:rPr lang="nl-NL" altLang="nl-NL" sz="2000" kern="0" dirty="0" err="1">
                <a:solidFill>
                  <a:srgbClr val="0070C0"/>
                </a:solidFill>
                <a:latin typeface="Georgia" panose="02040502050405020303" pitchFamily="18" charset="0"/>
              </a:rPr>
              <a:t>markets</a:t>
            </a:r>
            <a:endParaRPr lang="nl-NL" altLang="nl-NL" sz="2000" kern="0" dirty="0">
              <a:solidFill>
                <a:srgbClr val="0070C0"/>
              </a:solidFill>
              <a:latin typeface="Georgia" panose="02040502050405020303" pitchFamily="18" charset="0"/>
            </a:endParaRPr>
          </a:p>
          <a:p>
            <a:endParaRPr lang="nl-NL" dirty="0" smtClean="0"/>
          </a:p>
          <a:p>
            <a:r>
              <a:rPr lang="nl-NL" sz="1600" dirty="0" err="1" smtClean="0">
                <a:solidFill>
                  <a:srgbClr val="FF0000"/>
                </a:solidFill>
                <a:latin typeface="Georgia" panose="02040502050405020303" pitchFamily="18" charset="0"/>
              </a:rPr>
              <a:t>Within</a:t>
            </a:r>
            <a:r>
              <a:rPr lang="nl-NL" sz="1600" dirty="0" smtClean="0">
                <a:solidFill>
                  <a:srgbClr val="FF0000"/>
                </a:solidFill>
                <a:latin typeface="Georgia" panose="02040502050405020303" pitchFamily="18" charset="0"/>
              </a:rPr>
              <a:t> zone</a:t>
            </a:r>
            <a:endParaRPr lang="nl-NL" sz="1600" dirty="0">
              <a:latin typeface="Georgia" panose="02040502050405020303" pitchFamily="18" charset="0"/>
            </a:endParaRPr>
          </a:p>
          <a:p>
            <a:r>
              <a:rPr lang="nl-NL" sz="1600" dirty="0" err="1" smtClean="0">
                <a:latin typeface="Georgia" panose="02040502050405020303" pitchFamily="18" charset="0"/>
              </a:rPr>
              <a:t>congestions</a:t>
            </a:r>
            <a:r>
              <a:rPr lang="nl-NL" sz="1600" dirty="0" smtClean="0">
                <a:latin typeface="Georgia" panose="02040502050405020303" pitchFamily="18" charset="0"/>
              </a:rPr>
              <a:t> are </a:t>
            </a:r>
            <a:r>
              <a:rPr lang="nl-NL" sz="1600" dirty="0" err="1" smtClean="0">
                <a:latin typeface="Georgia" panose="02040502050405020303" pitchFamily="18" charset="0"/>
              </a:rPr>
              <a:t>solved</a:t>
            </a:r>
            <a:r>
              <a:rPr lang="nl-NL" sz="1600" dirty="0" smtClean="0">
                <a:latin typeface="Georgia" panose="02040502050405020303" pitchFamily="18" charset="0"/>
              </a:rPr>
              <a:t> </a:t>
            </a:r>
            <a:r>
              <a:rPr lang="nl-NL" sz="1600" dirty="0" err="1" smtClean="0">
                <a:latin typeface="Georgia" panose="02040502050405020303" pitchFamily="18" charset="0"/>
              </a:rPr>
              <a:t>through</a:t>
            </a:r>
            <a:r>
              <a:rPr lang="nl-NL" sz="1600" dirty="0">
                <a:latin typeface="Georgia" panose="02040502050405020303" pitchFamily="18" charset="0"/>
              </a:rPr>
              <a:t> </a:t>
            </a:r>
            <a:r>
              <a:rPr lang="nl-NL" sz="1600" dirty="0" err="1" smtClean="0">
                <a:latin typeface="Georgia" panose="02040502050405020303" pitchFamily="18" charset="0"/>
              </a:rPr>
              <a:t>redispatch</a:t>
            </a:r>
            <a:endParaRPr lang="nl-NL" sz="1600" dirty="0" smtClean="0">
              <a:latin typeface="Georgia" panose="02040502050405020303" pitchFamily="18" charset="0"/>
            </a:endParaRPr>
          </a:p>
          <a:p>
            <a:endParaRPr lang="nl-NL" sz="1600" dirty="0">
              <a:latin typeface="Georgia" panose="02040502050405020303" pitchFamily="18" charset="0"/>
            </a:endParaRPr>
          </a:p>
          <a:p>
            <a:r>
              <a:rPr lang="nl-NL" sz="1600" dirty="0" err="1" smtClean="0">
                <a:solidFill>
                  <a:srgbClr val="FF0000"/>
                </a:solidFill>
                <a:latin typeface="Georgia" panose="02040502050405020303" pitchFamily="18" charset="0"/>
              </a:rPr>
              <a:t>Between</a:t>
            </a:r>
            <a:r>
              <a:rPr lang="nl-NL" sz="1600" dirty="0" smtClean="0">
                <a:solidFill>
                  <a:srgbClr val="FF0000"/>
                </a:solidFill>
                <a:latin typeface="Georgia" panose="02040502050405020303" pitchFamily="18" charset="0"/>
              </a:rPr>
              <a:t> zones</a:t>
            </a:r>
          </a:p>
          <a:p>
            <a:r>
              <a:rPr lang="nl-NL" sz="1600" dirty="0" err="1" smtClean="0">
                <a:latin typeface="Georgia" panose="02040502050405020303" pitchFamily="18" charset="0"/>
              </a:rPr>
              <a:t>limited</a:t>
            </a:r>
            <a:r>
              <a:rPr lang="nl-NL" sz="1600" dirty="0" smtClean="0">
                <a:latin typeface="Georgia" panose="02040502050405020303" pitchFamily="18" charset="0"/>
              </a:rPr>
              <a:t> transport </a:t>
            </a:r>
            <a:r>
              <a:rPr lang="nl-NL" sz="1600" dirty="0" err="1" smtClean="0">
                <a:latin typeface="Georgia" panose="02040502050405020303" pitchFamily="18" charset="0"/>
              </a:rPr>
              <a:t>capacity</a:t>
            </a:r>
            <a:r>
              <a:rPr lang="nl-NL" sz="1600" dirty="0" smtClean="0">
                <a:latin typeface="Georgia" panose="02040502050405020303" pitchFamily="18" charset="0"/>
              </a:rPr>
              <a:t>, </a:t>
            </a:r>
            <a:r>
              <a:rPr lang="nl-NL" sz="1600" dirty="0" err="1" smtClean="0">
                <a:latin typeface="Georgia" panose="02040502050405020303" pitchFamily="18" charset="0"/>
              </a:rPr>
              <a:t>which</a:t>
            </a:r>
            <a:r>
              <a:rPr lang="nl-NL" sz="1600" dirty="0" smtClean="0">
                <a:latin typeface="Georgia" panose="02040502050405020303" pitchFamily="18" charset="0"/>
              </a:rPr>
              <a:t> is </a:t>
            </a:r>
            <a:r>
              <a:rPr lang="nl-NL" sz="1600" dirty="0" err="1" smtClean="0">
                <a:latin typeface="Georgia" panose="02040502050405020303" pitchFamily="18" charset="0"/>
              </a:rPr>
              <a:t>allocated</a:t>
            </a:r>
            <a:endParaRPr lang="nl-NL" sz="1600" dirty="0" smtClean="0">
              <a:latin typeface="Georgia" panose="02040502050405020303" pitchFamily="18" charset="0"/>
            </a:endParaRPr>
          </a:p>
          <a:p>
            <a:r>
              <a:rPr lang="nl-NL" sz="1600" dirty="0">
                <a:latin typeface="Georgia" panose="02040502050405020303" pitchFamily="18" charset="0"/>
              </a:rPr>
              <a:t>i</a:t>
            </a:r>
            <a:r>
              <a:rPr lang="nl-NL" sz="1600" dirty="0" smtClean="0">
                <a:latin typeface="Georgia" panose="02040502050405020303" pitchFamily="18" charset="0"/>
              </a:rPr>
              <a:t>n different </a:t>
            </a:r>
            <a:r>
              <a:rPr lang="nl-NL" sz="1600" dirty="0" err="1" smtClean="0">
                <a:latin typeface="Georgia" panose="02040502050405020303" pitchFamily="18" charset="0"/>
              </a:rPr>
              <a:t>ways</a:t>
            </a:r>
            <a:r>
              <a:rPr lang="nl-NL" sz="1600" dirty="0" smtClean="0">
                <a:latin typeface="Georgia" panose="02040502050405020303" pitchFamily="18" charset="0"/>
              </a:rPr>
              <a:t>, </a:t>
            </a:r>
            <a:r>
              <a:rPr lang="nl-NL" sz="1600" dirty="0" err="1" smtClean="0">
                <a:latin typeface="Georgia" panose="02040502050405020303" pitchFamily="18" charset="0"/>
              </a:rPr>
              <a:t>including</a:t>
            </a:r>
            <a:r>
              <a:rPr lang="nl-NL" sz="1600" dirty="0" smtClean="0">
                <a:latin typeface="Georgia" panose="02040502050405020303" pitchFamily="18" charset="0"/>
              </a:rPr>
              <a:t> </a:t>
            </a:r>
            <a:r>
              <a:rPr lang="nl-NL" sz="1600" dirty="0" err="1" smtClean="0">
                <a:latin typeface="Georgia" panose="02040502050405020303" pitchFamily="18" charset="0"/>
              </a:rPr>
              <a:t>auctions</a:t>
            </a:r>
            <a:r>
              <a:rPr lang="nl-NL" sz="1600" dirty="0" smtClean="0">
                <a:latin typeface="Georgia" panose="02040502050405020303" pitchFamily="18" charset="0"/>
              </a:rPr>
              <a:t> </a:t>
            </a:r>
            <a:endParaRPr lang="nl-NL" sz="1600" dirty="0">
              <a:latin typeface="Georgia" panose="02040502050405020303" pitchFamily="18" charset="0"/>
            </a:endParaRPr>
          </a:p>
          <a:p>
            <a:endParaRPr lang="en-GB" dirty="0"/>
          </a:p>
        </p:txBody>
      </p:sp>
    </p:spTree>
    <p:extLst>
      <p:ext uri="{BB962C8B-B14F-4D97-AF65-F5344CB8AC3E}">
        <p14:creationId xmlns:p14="http://schemas.microsoft.com/office/powerpoint/2010/main" val="429420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0"/>
          </p:nvPr>
        </p:nvSpPr>
        <p:spPr/>
        <p:txBody>
          <a:bodyPr/>
          <a:lstStyle/>
          <a:p>
            <a:pPr>
              <a:defRPr/>
            </a:pPr>
            <a:fld id="{9E1C4FAB-DD9A-4BBF-828B-7A3B5F3EEA40}" type="slidenum">
              <a:rPr lang="nl-NL" smtClean="0"/>
              <a:pPr>
                <a:defRPr/>
              </a:pPr>
              <a:t>6</a:t>
            </a:fld>
            <a:endParaRPr lang="nl-NL"/>
          </a:p>
        </p:txBody>
      </p:sp>
      <p:pic>
        <p:nvPicPr>
          <p:cNvPr id="6" name="Afbeelding 5"/>
          <p:cNvPicPr>
            <a:picLocks noChangeAspect="1"/>
          </p:cNvPicPr>
          <p:nvPr/>
        </p:nvPicPr>
        <p:blipFill>
          <a:blip r:embed="rId2"/>
          <a:stretch>
            <a:fillRect/>
          </a:stretch>
        </p:blipFill>
        <p:spPr>
          <a:xfrm>
            <a:off x="899592" y="2492896"/>
            <a:ext cx="7495565" cy="3891770"/>
          </a:xfrm>
          <a:prstGeom prst="rect">
            <a:avLst/>
          </a:prstGeom>
        </p:spPr>
      </p:pic>
      <p:sp>
        <p:nvSpPr>
          <p:cNvPr id="7" name="Content Placeholder 2"/>
          <p:cNvSpPr>
            <a:spLocks noGrp="1"/>
          </p:cNvSpPr>
          <p:nvPr>
            <p:ph idx="1"/>
          </p:nvPr>
        </p:nvSpPr>
        <p:spPr>
          <a:xfrm>
            <a:off x="251520" y="1052736"/>
            <a:ext cx="8351838" cy="1368152"/>
          </a:xfrm>
        </p:spPr>
        <p:txBody>
          <a:bodyPr lIns="0" rIns="0"/>
          <a:lstStyle/>
          <a:p>
            <a:pPr marL="0" indent="0" eaLnBrk="1" hangingPunct="1">
              <a:buNone/>
              <a:defRPr/>
            </a:pPr>
            <a:r>
              <a:rPr lang="en-US" altLang="nl-NL" sz="2400" dirty="0" smtClean="0">
                <a:solidFill>
                  <a:srgbClr val="FF0000"/>
                </a:solidFill>
                <a:latin typeface="Georgia" panose="02040502050405020303" pitchFamily="18" charset="0"/>
              </a:rPr>
              <a:t>Allocation of capacity on Dutch-German border</a:t>
            </a:r>
          </a:p>
          <a:p>
            <a:pPr marL="0" indent="0" eaLnBrk="1" hangingPunct="1">
              <a:buNone/>
              <a:defRPr/>
            </a:pPr>
            <a:r>
              <a:rPr lang="en-US" altLang="nl-NL" sz="1800" dirty="0" smtClean="0">
                <a:solidFill>
                  <a:srgbClr val="0070C0"/>
                </a:solidFill>
                <a:latin typeface="Georgia" panose="02040502050405020303" pitchFamily="18" charset="0"/>
              </a:rPr>
              <a:t>Short-term: implicit auction (market coupling)</a:t>
            </a:r>
          </a:p>
          <a:p>
            <a:pPr marL="0" indent="0" eaLnBrk="1" hangingPunct="1">
              <a:buNone/>
              <a:defRPr/>
            </a:pPr>
            <a:r>
              <a:rPr lang="en-US" altLang="nl-NL" sz="1800" dirty="0" smtClean="0">
                <a:solidFill>
                  <a:srgbClr val="0070C0"/>
                </a:solidFill>
                <a:latin typeface="Georgia" panose="02040502050405020303" pitchFamily="18" charset="0"/>
              </a:rPr>
              <a:t>Long-term: explicit auctions</a:t>
            </a:r>
          </a:p>
          <a:p>
            <a:pPr eaLnBrk="1" hangingPunct="1">
              <a:buFontTx/>
              <a:buChar char="-"/>
              <a:defRPr/>
            </a:pPr>
            <a:endParaRPr lang="en-US" altLang="nl-NL" sz="1600" dirty="0">
              <a:latin typeface="Georgia" panose="02040502050405020303" pitchFamily="18" charset="0"/>
            </a:endParaRPr>
          </a:p>
          <a:p>
            <a:pPr eaLnBrk="1" hangingPunct="1">
              <a:defRPr/>
            </a:pPr>
            <a:endParaRPr lang="en-US" altLang="nl-NL" sz="1600" dirty="0">
              <a:latin typeface="Georgia" panose="02040502050405020303" pitchFamily="18" charset="0"/>
            </a:endParaRPr>
          </a:p>
          <a:p>
            <a:pPr marL="709612" lvl="1" indent="-457200" eaLnBrk="1" hangingPunct="1">
              <a:buFont typeface="+mj-lt"/>
              <a:buAutoNum type="arabicPeriod"/>
              <a:defRPr/>
            </a:pPr>
            <a:endParaRPr lang="nl-NL" altLang="nl-NL" sz="2000" dirty="0" smtClean="0">
              <a:latin typeface="Georgia" panose="02040502050405020303" pitchFamily="18" charset="0"/>
            </a:endParaRPr>
          </a:p>
          <a:p>
            <a:pPr marL="709612" lvl="1" indent="-457200" eaLnBrk="1" hangingPunct="1">
              <a:buFont typeface="+mj-lt"/>
              <a:buAutoNum type="arabicPeriod"/>
              <a:defRPr/>
            </a:pPr>
            <a:endParaRPr lang="nl-NL" altLang="nl-NL" sz="2000" dirty="0" smtClean="0">
              <a:latin typeface="Georgia" panose="02040502050405020303" pitchFamily="18" charset="0"/>
            </a:endParaRPr>
          </a:p>
          <a:p>
            <a:pPr marL="457200" indent="-457200" eaLnBrk="1" hangingPunct="1">
              <a:buFont typeface="+mj-lt"/>
              <a:buAutoNum type="arabicPeriod"/>
              <a:defRPr/>
            </a:pPr>
            <a:endParaRPr lang="nl-NL" altLang="nl-NL" sz="2000" dirty="0" smtClean="0">
              <a:latin typeface="Georgia" panose="02040502050405020303" pitchFamily="18" charset="0"/>
            </a:endParaRPr>
          </a:p>
          <a:p>
            <a:pPr marL="457200" indent="-457200" eaLnBrk="1" hangingPunct="1">
              <a:buFont typeface="+mj-lt"/>
              <a:buAutoNum type="arabicPeriod"/>
              <a:defRPr/>
            </a:pPr>
            <a:endParaRPr lang="en-GB" altLang="nl-NL" dirty="0" smtClean="0">
              <a:latin typeface="Georgia" panose="02040502050405020303" pitchFamily="18" charset="0"/>
            </a:endParaRPr>
          </a:p>
          <a:p>
            <a:pPr eaLnBrk="1" hangingPunct="1">
              <a:defRPr/>
            </a:pPr>
            <a:endParaRPr lang="en-GB" altLang="nl-NL" dirty="0" smtClean="0">
              <a:latin typeface="Georgia" panose="02040502050405020303" pitchFamily="18" charset="0"/>
            </a:endParaRPr>
          </a:p>
        </p:txBody>
      </p:sp>
      <p:sp>
        <p:nvSpPr>
          <p:cNvPr id="8" name="Tekstvak 7"/>
          <p:cNvSpPr txBox="1"/>
          <p:nvPr/>
        </p:nvSpPr>
        <p:spPr>
          <a:xfrm>
            <a:off x="899592" y="6456674"/>
            <a:ext cx="4432880" cy="276999"/>
          </a:xfrm>
          <a:prstGeom prst="rect">
            <a:avLst/>
          </a:prstGeom>
          <a:noFill/>
        </p:spPr>
        <p:txBody>
          <a:bodyPr wrap="none" rtlCol="0">
            <a:spAutoFit/>
          </a:bodyPr>
          <a:lstStyle/>
          <a:p>
            <a:r>
              <a:rPr lang="nl-NL" sz="1200" dirty="0"/>
              <a:t>Source: http://www.jao.eu/marketdata/yearlyauctions</a:t>
            </a:r>
            <a:endParaRPr lang="en-GB" sz="1200" dirty="0"/>
          </a:p>
        </p:txBody>
      </p:sp>
    </p:spTree>
    <p:extLst>
      <p:ext uri="{BB962C8B-B14F-4D97-AF65-F5344CB8AC3E}">
        <p14:creationId xmlns:p14="http://schemas.microsoft.com/office/powerpoint/2010/main" val="60201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xfrm>
            <a:off x="8820150" y="762000"/>
            <a:ext cx="65088" cy="138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Verdana" pitchFamily="34" charset="0"/>
              <a:buChar char="›"/>
              <a:defRPr sz="2500">
                <a:solidFill>
                  <a:schemeClr val="tx1"/>
                </a:solidFill>
                <a:latin typeface="Verdana" pitchFamily="34" charset="0"/>
                <a:cs typeface="Arial" charset="0"/>
              </a:defRPr>
            </a:lvl1pPr>
            <a:lvl2pPr marL="742950" indent="-285750" eaLnBrk="0" hangingPunct="0">
              <a:spcBef>
                <a:spcPct val="20000"/>
              </a:spcBef>
              <a:buSzPct val="50000"/>
              <a:buFont typeface="Wingdings" pitchFamily="2" charset="2"/>
              <a:buChar char="§"/>
              <a:defRPr sz="2500">
                <a:solidFill>
                  <a:schemeClr val="tx1"/>
                </a:solidFill>
                <a:latin typeface="Verdana" pitchFamily="34" charset="0"/>
                <a:cs typeface="Arial" charset="0"/>
              </a:defRPr>
            </a:lvl2pPr>
            <a:lvl3pPr marL="1143000" indent="-228600" eaLnBrk="0" hangingPunct="0">
              <a:spcBef>
                <a:spcPct val="20000"/>
              </a:spcBef>
              <a:buSzPct val="85000"/>
              <a:buFont typeface="Courier New" pitchFamily="49" charset="0"/>
              <a:buChar char="-"/>
              <a:defRPr sz="2500">
                <a:solidFill>
                  <a:schemeClr val="tx1"/>
                </a:solidFill>
                <a:latin typeface="Verdana" pitchFamily="34" charset="0"/>
                <a:cs typeface="Arial" charset="0"/>
              </a:defRPr>
            </a:lvl3pPr>
            <a:lvl4pPr marL="1600200" indent="-228600" eaLnBrk="0" hangingPunct="0">
              <a:spcBef>
                <a:spcPct val="20000"/>
              </a:spcBef>
              <a:buFont typeface="Courier New" pitchFamily="49" charset="0"/>
              <a:buChar char="-"/>
              <a:defRPr sz="2500">
                <a:solidFill>
                  <a:schemeClr val="tx1"/>
                </a:solidFill>
                <a:latin typeface="Verdana" pitchFamily="34" charset="0"/>
                <a:cs typeface="Arial" charset="0"/>
              </a:defRPr>
            </a:lvl4pPr>
            <a:lvl5pPr marL="2057400" indent="-228600" eaLnBrk="0" hangingPunct="0">
              <a:spcBef>
                <a:spcPct val="20000"/>
              </a:spcBef>
              <a:buFont typeface="Courier New" pitchFamily="49" charset="0"/>
              <a:buChar char="-"/>
              <a:defRPr sz="2500">
                <a:solidFill>
                  <a:schemeClr val="tx1"/>
                </a:solidFill>
                <a:latin typeface="Verdana" pitchFamily="34" charset="0"/>
                <a:cs typeface="Arial" charset="0"/>
              </a:defRPr>
            </a:lvl5pPr>
            <a:lvl6pPr marL="25146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6pPr>
            <a:lvl7pPr marL="29718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7pPr>
            <a:lvl8pPr marL="34290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8pPr>
            <a:lvl9pPr marL="38862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9pPr>
          </a:lstStyle>
          <a:p>
            <a:pPr eaLnBrk="1" fontAlgn="base" hangingPunct="1">
              <a:spcBef>
                <a:spcPct val="0"/>
              </a:spcBef>
              <a:spcAft>
                <a:spcPct val="0"/>
              </a:spcAft>
              <a:buFontTx/>
              <a:buNone/>
            </a:pPr>
            <a:fld id="{770E71E2-DDC7-4578-8B46-9CC2CD9E580A}" type="slidenum">
              <a:rPr lang="en-GB" altLang="nl-NL" sz="900" smtClean="0">
                <a:solidFill>
                  <a:srgbClr val="FFFFFF"/>
                </a:solidFill>
                <a:latin typeface="Georgia" pitchFamily="18" charset="0"/>
              </a:rPr>
              <a:pPr eaLnBrk="1" fontAlgn="base" hangingPunct="1">
                <a:spcBef>
                  <a:spcPct val="0"/>
                </a:spcBef>
                <a:spcAft>
                  <a:spcPct val="0"/>
                </a:spcAft>
                <a:buFontTx/>
                <a:buNone/>
              </a:pPr>
              <a:t>7</a:t>
            </a:fld>
            <a:endParaRPr lang="en-GB" altLang="nl-NL" sz="900" smtClean="0">
              <a:solidFill>
                <a:srgbClr val="FFFFFF"/>
              </a:solidFill>
              <a:latin typeface="Georgia" pitchFamily="18" charset="0"/>
            </a:endParaRPr>
          </a:p>
        </p:txBody>
      </p:sp>
      <p:sp>
        <p:nvSpPr>
          <p:cNvPr id="15365" name="TextBox 3"/>
          <p:cNvSpPr txBox="1">
            <a:spLocks noChangeArrowheads="1"/>
          </p:cNvSpPr>
          <p:nvPr/>
        </p:nvSpPr>
        <p:spPr bwMode="auto">
          <a:xfrm>
            <a:off x="179512" y="1196752"/>
            <a:ext cx="8447097"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Font typeface="Verdana" pitchFamily="34" charset="0"/>
              <a:buChar char="›"/>
              <a:defRPr sz="2500">
                <a:solidFill>
                  <a:schemeClr val="tx1"/>
                </a:solidFill>
                <a:latin typeface="Verdana" pitchFamily="34" charset="0"/>
                <a:cs typeface="Arial" charset="0"/>
              </a:defRPr>
            </a:lvl1pPr>
            <a:lvl2pPr marL="800100" indent="-342900" eaLnBrk="0" hangingPunct="0">
              <a:spcBef>
                <a:spcPct val="20000"/>
              </a:spcBef>
              <a:buSzPct val="50000"/>
              <a:buFont typeface="Wingdings" pitchFamily="2" charset="2"/>
              <a:buChar char="§"/>
              <a:defRPr sz="2500">
                <a:solidFill>
                  <a:schemeClr val="tx1"/>
                </a:solidFill>
                <a:latin typeface="Verdana" pitchFamily="34" charset="0"/>
                <a:cs typeface="Arial" charset="0"/>
              </a:defRPr>
            </a:lvl2pPr>
            <a:lvl3pPr marL="1143000" indent="-228600" eaLnBrk="0" hangingPunct="0">
              <a:spcBef>
                <a:spcPct val="20000"/>
              </a:spcBef>
              <a:buSzPct val="85000"/>
              <a:buFont typeface="Courier New" pitchFamily="49" charset="0"/>
              <a:buChar char="-"/>
              <a:defRPr sz="2500">
                <a:solidFill>
                  <a:schemeClr val="tx1"/>
                </a:solidFill>
                <a:latin typeface="Verdana" pitchFamily="34" charset="0"/>
                <a:cs typeface="Arial" charset="0"/>
              </a:defRPr>
            </a:lvl3pPr>
            <a:lvl4pPr marL="1600200" indent="-228600" eaLnBrk="0" hangingPunct="0">
              <a:spcBef>
                <a:spcPct val="20000"/>
              </a:spcBef>
              <a:buFont typeface="Courier New" pitchFamily="49" charset="0"/>
              <a:buChar char="-"/>
              <a:defRPr sz="2500">
                <a:solidFill>
                  <a:schemeClr val="tx1"/>
                </a:solidFill>
                <a:latin typeface="Verdana" pitchFamily="34" charset="0"/>
                <a:cs typeface="Arial" charset="0"/>
              </a:defRPr>
            </a:lvl4pPr>
            <a:lvl5pPr marL="2057400" indent="-228600" eaLnBrk="0" hangingPunct="0">
              <a:spcBef>
                <a:spcPct val="20000"/>
              </a:spcBef>
              <a:buFont typeface="Courier New" pitchFamily="49" charset="0"/>
              <a:buChar char="-"/>
              <a:defRPr sz="2500">
                <a:solidFill>
                  <a:schemeClr val="tx1"/>
                </a:solidFill>
                <a:latin typeface="Verdana" pitchFamily="34" charset="0"/>
                <a:cs typeface="Arial" charset="0"/>
              </a:defRPr>
            </a:lvl5pPr>
            <a:lvl6pPr marL="25146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6pPr>
            <a:lvl7pPr marL="29718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7pPr>
            <a:lvl8pPr marL="34290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8pPr>
            <a:lvl9pPr marL="38862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9pPr>
          </a:lstStyle>
          <a:p>
            <a:pPr marL="0" indent="0" eaLnBrk="1" hangingPunct="1">
              <a:spcBef>
                <a:spcPct val="0"/>
              </a:spcBef>
              <a:buNone/>
              <a:defRPr/>
            </a:pPr>
            <a:r>
              <a:rPr lang="nl-NL" altLang="nl-NL" sz="2400" dirty="0" err="1" smtClean="0">
                <a:solidFill>
                  <a:srgbClr val="FF0000"/>
                </a:solidFill>
                <a:latin typeface="Georgia" panose="02040502050405020303" pitchFamily="18" charset="0"/>
              </a:rPr>
              <a:t>Within</a:t>
            </a:r>
            <a:r>
              <a:rPr lang="nl-NL" altLang="nl-NL" sz="2400" dirty="0" smtClean="0">
                <a:solidFill>
                  <a:srgbClr val="FF0000"/>
                </a:solidFill>
                <a:latin typeface="Georgia" panose="02040502050405020303" pitchFamily="18" charset="0"/>
              </a:rPr>
              <a:t> market zone, no </a:t>
            </a:r>
            <a:r>
              <a:rPr lang="nl-NL" altLang="nl-NL" sz="2400" dirty="0" err="1" smtClean="0">
                <a:solidFill>
                  <a:srgbClr val="FF0000"/>
                </a:solidFill>
                <a:latin typeface="Georgia" panose="02040502050405020303" pitchFamily="18" charset="0"/>
              </a:rPr>
              <a:t>allocation</a:t>
            </a:r>
            <a:r>
              <a:rPr lang="nl-NL" altLang="nl-NL" sz="2400" dirty="0" smtClean="0">
                <a:solidFill>
                  <a:srgbClr val="FF0000"/>
                </a:solidFill>
                <a:latin typeface="Georgia" panose="02040502050405020303" pitchFamily="18" charset="0"/>
              </a:rPr>
              <a:t> of </a:t>
            </a:r>
            <a:r>
              <a:rPr lang="nl-NL" altLang="nl-NL" sz="2400" dirty="0" err="1" smtClean="0">
                <a:solidFill>
                  <a:srgbClr val="FF0000"/>
                </a:solidFill>
                <a:latin typeface="Georgia" panose="02040502050405020303" pitchFamily="18" charset="0"/>
              </a:rPr>
              <a:t>capacity</a:t>
            </a:r>
            <a:r>
              <a:rPr lang="nl-NL" altLang="nl-NL" sz="2400" dirty="0" smtClean="0">
                <a:solidFill>
                  <a:srgbClr val="FF0000"/>
                </a:solidFill>
                <a:latin typeface="Georgia" panose="02040502050405020303" pitchFamily="18" charset="0"/>
              </a:rPr>
              <a:t> </a:t>
            </a:r>
          </a:p>
          <a:p>
            <a:pPr marL="0" indent="0" eaLnBrk="1" hangingPunct="1">
              <a:spcBef>
                <a:spcPct val="0"/>
              </a:spcBef>
              <a:buNone/>
              <a:defRPr/>
            </a:pPr>
            <a:endParaRPr lang="nl-NL" altLang="nl-NL" sz="2000" b="1" dirty="0">
              <a:solidFill>
                <a:srgbClr val="FF0000"/>
              </a:solidFill>
              <a:latin typeface="Georgia" panose="02040502050405020303" pitchFamily="18" charset="0"/>
            </a:endParaRPr>
          </a:p>
          <a:p>
            <a:pPr eaLnBrk="1" hangingPunct="1">
              <a:spcBef>
                <a:spcPct val="0"/>
              </a:spcBef>
              <a:defRPr/>
            </a:pPr>
            <a:r>
              <a:rPr lang="nl-NL" altLang="nl-NL" sz="2000" dirty="0" err="1">
                <a:latin typeface="Georgia" panose="02040502050405020303" pitchFamily="18" charset="0"/>
              </a:rPr>
              <a:t>n</a:t>
            </a:r>
            <a:r>
              <a:rPr lang="nl-NL" altLang="nl-NL" sz="2000" dirty="0" err="1" smtClean="0">
                <a:latin typeface="Georgia" panose="02040502050405020303" pitchFamily="18" charset="0"/>
              </a:rPr>
              <a:t>etwork</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tariffs</a:t>
            </a:r>
            <a:r>
              <a:rPr lang="nl-NL" altLang="nl-NL" sz="2000" dirty="0" smtClean="0">
                <a:latin typeface="Georgia" panose="02040502050405020303" pitchFamily="18" charset="0"/>
              </a:rPr>
              <a:t> are </a:t>
            </a:r>
            <a:r>
              <a:rPr lang="nl-NL" altLang="nl-NL" sz="2000" dirty="0" err="1" smtClean="0">
                <a:latin typeface="Georgia" panose="02040502050405020303" pitchFamily="18" charset="0"/>
              </a:rPr>
              <a:t>not</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related</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to</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capacity</a:t>
            </a:r>
            <a:r>
              <a:rPr lang="nl-NL" altLang="nl-NL" sz="2000" dirty="0" smtClean="0">
                <a:latin typeface="Georgia" panose="02040502050405020303" pitchFamily="18" charset="0"/>
              </a:rPr>
              <a:t> / bottlenecks</a:t>
            </a:r>
          </a:p>
          <a:p>
            <a:pPr eaLnBrk="1" hangingPunct="1">
              <a:spcBef>
                <a:spcPct val="0"/>
              </a:spcBef>
              <a:defRPr/>
            </a:pPr>
            <a:endParaRPr lang="nl-NL" altLang="nl-NL" sz="2000" dirty="0">
              <a:latin typeface="Georgia" panose="02040502050405020303" pitchFamily="18" charset="0"/>
            </a:endParaRPr>
          </a:p>
          <a:p>
            <a:pPr eaLnBrk="1" hangingPunct="1">
              <a:spcBef>
                <a:spcPct val="0"/>
              </a:spcBef>
              <a:defRPr/>
            </a:pPr>
            <a:r>
              <a:rPr lang="nl-NL" altLang="nl-NL" sz="2000" dirty="0" err="1">
                <a:latin typeface="Georgia" panose="02040502050405020303" pitchFamily="18" charset="0"/>
              </a:rPr>
              <a:t>n</a:t>
            </a:r>
            <a:r>
              <a:rPr lang="nl-NL" altLang="nl-NL" sz="2000" dirty="0" err="1" smtClean="0">
                <a:latin typeface="Georgia" panose="02040502050405020303" pitchFamily="18" charset="0"/>
              </a:rPr>
              <a:t>etwork</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tariffs</a:t>
            </a:r>
            <a:r>
              <a:rPr lang="nl-NL" altLang="nl-NL" sz="2000" dirty="0" smtClean="0">
                <a:latin typeface="Georgia" panose="02040502050405020303" pitchFamily="18" charset="0"/>
              </a:rPr>
              <a:t> are </a:t>
            </a:r>
            <a:r>
              <a:rPr lang="nl-NL" altLang="nl-NL" sz="2000" dirty="0" err="1" smtClean="0">
                <a:latin typeface="Georgia" panose="02040502050405020303" pitchFamily="18" charset="0"/>
              </a:rPr>
              <a:t>only</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meant</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to</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reimburse</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costs</a:t>
            </a:r>
            <a:r>
              <a:rPr lang="nl-NL" altLang="nl-NL" sz="2000" dirty="0" smtClean="0">
                <a:latin typeface="Georgia" panose="02040502050405020303" pitchFamily="18" charset="0"/>
              </a:rPr>
              <a:t> of </a:t>
            </a:r>
            <a:r>
              <a:rPr lang="nl-NL" altLang="nl-NL" sz="2000" dirty="0" err="1" smtClean="0">
                <a:latin typeface="Georgia" panose="02040502050405020303" pitchFamily="18" charset="0"/>
              </a:rPr>
              <a:t>network</a:t>
            </a:r>
            <a:r>
              <a:rPr lang="nl-NL" altLang="nl-NL" sz="2000" dirty="0" smtClean="0">
                <a:latin typeface="Georgia" panose="02040502050405020303" pitchFamily="18" charset="0"/>
              </a:rPr>
              <a:t> operator, </a:t>
            </a:r>
            <a:r>
              <a:rPr lang="nl-NL" altLang="nl-NL" sz="2000" dirty="0" err="1" smtClean="0">
                <a:latin typeface="Georgia" panose="02040502050405020303" pitchFamily="18" charset="0"/>
              </a:rPr>
              <a:t>including</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the</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costs</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to</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solve</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congestion</a:t>
            </a:r>
            <a:r>
              <a:rPr lang="nl-NL" altLang="nl-NL" sz="2000" dirty="0">
                <a:latin typeface="Georgia" panose="02040502050405020303" pitchFamily="18" charset="0"/>
              </a:rPr>
              <a:t> </a:t>
            </a:r>
            <a:r>
              <a:rPr lang="nl-NL" altLang="nl-NL" sz="2000" dirty="0" smtClean="0">
                <a:latin typeface="Georgia" panose="02040502050405020303" pitchFamily="18" charset="0"/>
              </a:rPr>
              <a:t>(i.e. </a:t>
            </a:r>
            <a:r>
              <a:rPr lang="nl-NL" altLang="nl-NL" sz="2000" dirty="0" err="1" smtClean="0">
                <a:latin typeface="Georgia" panose="02040502050405020303" pitchFamily="18" charset="0"/>
              </a:rPr>
              <a:t>costs</a:t>
            </a:r>
            <a:r>
              <a:rPr lang="nl-NL" altLang="nl-NL" sz="2000" dirty="0" smtClean="0">
                <a:latin typeface="Georgia" panose="02040502050405020303" pitchFamily="18" charset="0"/>
              </a:rPr>
              <a:t> of </a:t>
            </a:r>
            <a:r>
              <a:rPr lang="nl-NL" altLang="nl-NL" sz="2000" dirty="0" err="1" smtClean="0">
                <a:latin typeface="Georgia" panose="02040502050405020303" pitchFamily="18" charset="0"/>
              </a:rPr>
              <a:t>redispatch</a:t>
            </a:r>
            <a:r>
              <a:rPr lang="nl-NL" altLang="nl-NL" sz="2000" dirty="0" smtClean="0">
                <a:latin typeface="Georgia" panose="02040502050405020303" pitchFamily="18" charset="0"/>
              </a:rPr>
              <a:t>)</a:t>
            </a:r>
          </a:p>
          <a:p>
            <a:pPr eaLnBrk="1" hangingPunct="1">
              <a:spcBef>
                <a:spcPct val="0"/>
              </a:spcBef>
              <a:defRPr/>
            </a:pPr>
            <a:endParaRPr lang="nl-NL" altLang="nl-NL" sz="2000" dirty="0">
              <a:latin typeface="Georgia" panose="02040502050405020303" pitchFamily="18" charset="0"/>
            </a:endParaRPr>
          </a:p>
          <a:p>
            <a:pPr eaLnBrk="1" hangingPunct="1">
              <a:spcBef>
                <a:spcPct val="0"/>
              </a:spcBef>
              <a:defRPr/>
            </a:pPr>
            <a:r>
              <a:rPr lang="nl-NL" altLang="nl-NL" sz="2000" dirty="0" err="1">
                <a:latin typeface="Georgia" panose="02040502050405020303" pitchFamily="18" charset="0"/>
              </a:rPr>
              <a:t>t</a:t>
            </a:r>
            <a:r>
              <a:rPr lang="nl-NL" altLang="nl-NL" sz="2000" dirty="0" err="1" smtClean="0">
                <a:latin typeface="Georgia" panose="02040502050405020303" pitchFamily="18" charset="0"/>
              </a:rPr>
              <a:t>ariffs</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consist</a:t>
            </a:r>
            <a:r>
              <a:rPr lang="nl-NL" altLang="nl-NL" sz="2000" dirty="0" smtClean="0">
                <a:latin typeface="Georgia" panose="02040502050405020303" pitchFamily="18" charset="0"/>
              </a:rPr>
              <a:t> of</a:t>
            </a:r>
          </a:p>
          <a:p>
            <a:pPr lvl="1" eaLnBrk="1" hangingPunct="1">
              <a:spcBef>
                <a:spcPct val="0"/>
              </a:spcBef>
              <a:defRPr/>
            </a:pPr>
            <a:r>
              <a:rPr lang="nl-NL" altLang="nl-NL" sz="2000" dirty="0" err="1">
                <a:solidFill>
                  <a:srgbClr val="0070C0"/>
                </a:solidFill>
                <a:latin typeface="Georgia" panose="02040502050405020303" pitchFamily="18" charset="0"/>
              </a:rPr>
              <a:t>f</a:t>
            </a:r>
            <a:r>
              <a:rPr lang="nl-NL" altLang="nl-NL" sz="2000" dirty="0" err="1" smtClean="0">
                <a:solidFill>
                  <a:srgbClr val="0070C0"/>
                </a:solidFill>
                <a:latin typeface="Georgia" panose="02040502050405020303" pitchFamily="18" charset="0"/>
              </a:rPr>
              <a:t>ixed</a:t>
            </a:r>
            <a:r>
              <a:rPr lang="nl-NL" altLang="nl-NL" sz="2000" dirty="0" smtClean="0">
                <a:solidFill>
                  <a:srgbClr val="0070C0"/>
                </a:solidFill>
                <a:latin typeface="Georgia" panose="02040502050405020303" pitchFamily="18" charset="0"/>
              </a:rPr>
              <a:t> fee per </a:t>
            </a:r>
            <a:r>
              <a:rPr lang="nl-NL" altLang="nl-NL" sz="2000" dirty="0" err="1" smtClean="0">
                <a:solidFill>
                  <a:srgbClr val="0070C0"/>
                </a:solidFill>
                <a:latin typeface="Georgia" panose="02040502050405020303" pitchFamily="18" charset="0"/>
              </a:rPr>
              <a:t>year</a:t>
            </a:r>
            <a:r>
              <a:rPr lang="nl-NL" altLang="nl-NL" sz="2000" dirty="0" smtClean="0">
                <a:solidFill>
                  <a:srgbClr val="0070C0"/>
                </a:solidFill>
                <a:latin typeface="Georgia" panose="02040502050405020303" pitchFamily="18" charset="0"/>
              </a:rPr>
              <a:t> </a:t>
            </a:r>
            <a:r>
              <a:rPr lang="nl-NL" altLang="nl-NL" sz="2000" dirty="0" smtClean="0">
                <a:latin typeface="Georgia" panose="02040502050405020303" pitchFamily="18" charset="0"/>
              </a:rPr>
              <a:t>(independent of </a:t>
            </a:r>
            <a:r>
              <a:rPr lang="nl-NL" altLang="nl-NL" sz="2000" dirty="0" err="1" smtClean="0">
                <a:latin typeface="Georgia" panose="02040502050405020303" pitchFamily="18" charset="0"/>
              </a:rPr>
              <a:t>actual</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use</a:t>
            </a:r>
            <a:r>
              <a:rPr lang="nl-NL" altLang="nl-NL" sz="2000" dirty="0">
                <a:latin typeface="Georgia" panose="02040502050405020303" pitchFamily="18" charset="0"/>
              </a:rPr>
              <a:t>)</a:t>
            </a:r>
            <a:endParaRPr lang="nl-NL" altLang="nl-NL" sz="2000" dirty="0" smtClean="0">
              <a:latin typeface="Georgia" panose="02040502050405020303" pitchFamily="18" charset="0"/>
            </a:endParaRPr>
          </a:p>
          <a:p>
            <a:pPr lvl="1" eaLnBrk="1" hangingPunct="1">
              <a:spcBef>
                <a:spcPct val="0"/>
              </a:spcBef>
              <a:defRPr/>
            </a:pPr>
            <a:r>
              <a:rPr lang="nl-NL" altLang="nl-NL" sz="2000" dirty="0" err="1">
                <a:solidFill>
                  <a:srgbClr val="0070C0"/>
                </a:solidFill>
                <a:latin typeface="Georgia" panose="02040502050405020303" pitchFamily="18" charset="0"/>
              </a:rPr>
              <a:t>v</a:t>
            </a:r>
            <a:r>
              <a:rPr lang="nl-NL" altLang="nl-NL" sz="2000" dirty="0" err="1" smtClean="0">
                <a:solidFill>
                  <a:srgbClr val="0070C0"/>
                </a:solidFill>
                <a:latin typeface="Georgia" panose="02040502050405020303" pitchFamily="18" charset="0"/>
              </a:rPr>
              <a:t>ariable</a:t>
            </a:r>
            <a:r>
              <a:rPr lang="nl-NL" altLang="nl-NL" sz="2000" dirty="0" smtClean="0">
                <a:solidFill>
                  <a:srgbClr val="0070C0"/>
                </a:solidFill>
                <a:latin typeface="Georgia" panose="02040502050405020303" pitchFamily="18" charset="0"/>
              </a:rPr>
              <a:t> fee </a:t>
            </a:r>
            <a:r>
              <a:rPr lang="nl-NL" altLang="nl-NL" sz="2000" dirty="0" smtClean="0">
                <a:latin typeface="Georgia" panose="02040502050405020303" pitchFamily="18" charset="0"/>
              </a:rPr>
              <a:t>(</a:t>
            </a:r>
            <a:r>
              <a:rPr lang="nl-NL" altLang="nl-NL" sz="2000" dirty="0" err="1" smtClean="0">
                <a:latin typeface="Georgia" panose="02040502050405020303" pitchFamily="18" charset="0"/>
              </a:rPr>
              <a:t>related</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to</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size</a:t>
            </a:r>
            <a:r>
              <a:rPr lang="nl-NL" altLang="nl-NL" sz="2000" dirty="0" smtClean="0">
                <a:latin typeface="Georgia" panose="02040502050405020303" pitchFamily="18" charset="0"/>
              </a:rPr>
              <a:t> of </a:t>
            </a:r>
            <a:r>
              <a:rPr lang="nl-NL" altLang="nl-NL" sz="2000" dirty="0" err="1" smtClean="0">
                <a:latin typeface="Georgia" panose="02040502050405020303" pitchFamily="18" charset="0"/>
              </a:rPr>
              <a:t>annual</a:t>
            </a:r>
            <a:r>
              <a:rPr lang="nl-NL" altLang="nl-NL" sz="2000" dirty="0" smtClean="0">
                <a:latin typeface="Georgia" panose="02040502050405020303" pitchFamily="18" charset="0"/>
              </a:rPr>
              <a:t> transport </a:t>
            </a:r>
            <a:r>
              <a:rPr lang="nl-NL" altLang="nl-NL" sz="2000" dirty="0" err="1" smtClean="0">
                <a:latin typeface="Georgia" panose="02040502050405020303" pitchFamily="18" charset="0"/>
              </a:rPr>
              <a:t>use</a:t>
            </a:r>
            <a:r>
              <a:rPr lang="nl-NL" altLang="nl-NL" sz="2000" dirty="0" smtClean="0">
                <a:latin typeface="Georgia" panose="02040502050405020303" pitchFamily="18" charset="0"/>
              </a:rPr>
              <a:t>) (</a:t>
            </a:r>
            <a:r>
              <a:rPr lang="nl-NL" altLang="nl-NL" sz="2000" i="1" dirty="0" err="1" smtClean="0">
                <a:latin typeface="Georgia" panose="02040502050405020303" pitchFamily="18" charset="0"/>
              </a:rPr>
              <a:t>not</a:t>
            </a:r>
            <a:r>
              <a:rPr lang="nl-NL" altLang="nl-NL" sz="2000" i="1" dirty="0" smtClean="0">
                <a:latin typeface="Georgia" panose="02040502050405020303" pitchFamily="18" charset="0"/>
              </a:rPr>
              <a:t> </a:t>
            </a:r>
            <a:r>
              <a:rPr lang="nl-NL" altLang="nl-NL" sz="2000" i="1" dirty="0" err="1" smtClean="0">
                <a:latin typeface="Georgia" panose="02040502050405020303" pitchFamily="18" charset="0"/>
              </a:rPr>
              <a:t>for</a:t>
            </a:r>
            <a:r>
              <a:rPr lang="nl-NL" altLang="nl-NL" sz="2000" i="1" dirty="0" smtClean="0">
                <a:latin typeface="Georgia" panose="02040502050405020303" pitchFamily="18" charset="0"/>
              </a:rPr>
              <a:t> </a:t>
            </a:r>
            <a:r>
              <a:rPr lang="nl-NL" altLang="nl-NL" sz="2000" i="1" dirty="0" err="1" smtClean="0">
                <a:latin typeface="Georgia" panose="02040502050405020303" pitchFamily="18" charset="0"/>
              </a:rPr>
              <a:t>households</a:t>
            </a:r>
            <a:r>
              <a:rPr lang="nl-NL" altLang="nl-NL" sz="2000" i="1" dirty="0" smtClean="0">
                <a:latin typeface="Georgia" panose="02040502050405020303" pitchFamily="18" charset="0"/>
              </a:rPr>
              <a:t> </a:t>
            </a:r>
            <a:r>
              <a:rPr lang="nl-NL" altLang="nl-NL" sz="2000" i="1" dirty="0" err="1" smtClean="0">
                <a:latin typeface="Georgia" panose="02040502050405020303" pitchFamily="18" charset="0"/>
              </a:rPr>
              <a:t>anymore</a:t>
            </a:r>
            <a:r>
              <a:rPr lang="nl-NL" altLang="nl-NL" sz="2000" dirty="0" smtClean="0">
                <a:latin typeface="Georgia" panose="02040502050405020303" pitchFamily="18" charset="0"/>
              </a:rPr>
              <a:t>)</a:t>
            </a:r>
          </a:p>
          <a:p>
            <a:pPr eaLnBrk="1" hangingPunct="1">
              <a:spcBef>
                <a:spcPct val="0"/>
              </a:spcBef>
              <a:defRPr/>
            </a:pPr>
            <a:endParaRPr lang="nl-NL" altLang="nl-NL" sz="2000" dirty="0">
              <a:latin typeface="Georgia" panose="02040502050405020303" pitchFamily="18" charset="0"/>
            </a:endParaRPr>
          </a:p>
          <a:p>
            <a:pPr marL="0" indent="0" eaLnBrk="1" hangingPunct="1">
              <a:spcBef>
                <a:spcPct val="0"/>
              </a:spcBef>
              <a:buNone/>
              <a:defRPr/>
            </a:pPr>
            <a:r>
              <a:rPr lang="nl-NL" altLang="nl-NL" sz="2000" dirty="0" err="1" smtClean="0">
                <a:solidFill>
                  <a:srgbClr val="FF0000"/>
                </a:solidFill>
                <a:latin typeface="Georgia" panose="02040502050405020303" pitchFamily="18" charset="0"/>
              </a:rPr>
              <a:t>hence</a:t>
            </a:r>
            <a:endParaRPr lang="nl-NL" altLang="nl-NL" sz="2000" dirty="0" smtClean="0">
              <a:solidFill>
                <a:srgbClr val="FF0000"/>
              </a:solidFill>
              <a:latin typeface="Georgia" panose="02040502050405020303" pitchFamily="18" charset="0"/>
            </a:endParaRPr>
          </a:p>
          <a:p>
            <a:pPr eaLnBrk="1" hangingPunct="1">
              <a:spcBef>
                <a:spcPct val="0"/>
              </a:spcBef>
              <a:defRPr/>
            </a:pPr>
            <a:r>
              <a:rPr lang="nl-NL" altLang="nl-NL" sz="2000" dirty="0" smtClean="0">
                <a:latin typeface="Georgia" panose="02040502050405020303" pitchFamily="18" charset="0"/>
              </a:rPr>
              <a:t>level of </a:t>
            </a:r>
            <a:r>
              <a:rPr lang="nl-NL" altLang="nl-NL" sz="2000" dirty="0" err="1" smtClean="0">
                <a:latin typeface="Georgia" panose="02040502050405020303" pitchFamily="18" charset="0"/>
              </a:rPr>
              <a:t>tariffs</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may</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increase</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if</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network</a:t>
            </a:r>
            <a:r>
              <a:rPr lang="nl-NL" altLang="nl-NL" sz="2000" dirty="0" smtClean="0">
                <a:latin typeface="Georgia" panose="02040502050405020303" pitchFamily="18" charset="0"/>
              </a:rPr>
              <a:t> operators have </a:t>
            </a:r>
            <a:r>
              <a:rPr lang="nl-NL" altLang="nl-NL" sz="2000" dirty="0" err="1" smtClean="0">
                <a:latin typeface="Georgia" panose="02040502050405020303" pitchFamily="18" charset="0"/>
              </a:rPr>
              <a:t>to</a:t>
            </a:r>
            <a:r>
              <a:rPr lang="nl-NL" altLang="nl-NL" sz="2000" dirty="0" smtClean="0">
                <a:latin typeface="Georgia" panose="02040502050405020303" pitchFamily="18" charset="0"/>
              </a:rPr>
              <a:t> make </a:t>
            </a:r>
            <a:r>
              <a:rPr lang="nl-NL" altLang="nl-NL" sz="2000" dirty="0" err="1" smtClean="0">
                <a:latin typeface="Georgia" panose="02040502050405020303" pitchFamily="18" charset="0"/>
              </a:rPr>
              <a:t>many</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costs</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for</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solving</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congestion</a:t>
            </a:r>
            <a:r>
              <a:rPr lang="nl-NL" altLang="nl-NL" sz="2000" dirty="0" smtClean="0">
                <a:latin typeface="Georgia" panose="02040502050405020303" pitchFamily="18" charset="0"/>
              </a:rPr>
              <a:t>, </a:t>
            </a:r>
          </a:p>
          <a:p>
            <a:pPr eaLnBrk="1" hangingPunct="1">
              <a:spcBef>
                <a:spcPct val="0"/>
              </a:spcBef>
              <a:defRPr/>
            </a:pPr>
            <a:endParaRPr lang="nl-NL" altLang="nl-NL" sz="2000" dirty="0" smtClean="0">
              <a:latin typeface="Georgia" panose="02040502050405020303" pitchFamily="18" charset="0"/>
            </a:endParaRPr>
          </a:p>
          <a:p>
            <a:pPr eaLnBrk="1" hangingPunct="1">
              <a:spcBef>
                <a:spcPct val="0"/>
              </a:spcBef>
              <a:defRPr/>
            </a:pPr>
            <a:r>
              <a:rPr lang="nl-NL" altLang="nl-NL" sz="2000" dirty="0">
                <a:solidFill>
                  <a:srgbClr val="0070C0"/>
                </a:solidFill>
                <a:latin typeface="Georgia" panose="02040502050405020303" pitchFamily="18" charset="0"/>
              </a:rPr>
              <a:t>b</a:t>
            </a:r>
            <a:r>
              <a:rPr lang="nl-NL" altLang="nl-NL" sz="2000" dirty="0" smtClean="0">
                <a:solidFill>
                  <a:srgbClr val="0070C0"/>
                </a:solidFill>
                <a:latin typeface="Georgia" panose="02040502050405020303" pitchFamily="18" charset="0"/>
              </a:rPr>
              <a:t>ut</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the</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tariffs</a:t>
            </a:r>
            <a:r>
              <a:rPr lang="nl-NL" altLang="nl-NL" sz="2000" dirty="0" smtClean="0">
                <a:latin typeface="Georgia" panose="02040502050405020303" pitchFamily="18" charset="0"/>
              </a:rPr>
              <a:t> are </a:t>
            </a:r>
            <a:r>
              <a:rPr lang="nl-NL" altLang="nl-NL" sz="2000" dirty="0" err="1" smtClean="0">
                <a:latin typeface="Georgia" panose="02040502050405020303" pitchFamily="18" charset="0"/>
              </a:rPr>
              <a:t>not</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related</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to</a:t>
            </a:r>
            <a:r>
              <a:rPr lang="nl-NL" altLang="nl-NL" sz="2000" dirty="0" smtClean="0">
                <a:latin typeface="Georgia" panose="02040502050405020303" pitchFamily="18" charset="0"/>
              </a:rPr>
              <a:t> </a:t>
            </a:r>
            <a:r>
              <a:rPr lang="nl-NL" altLang="nl-NL" sz="2000" dirty="0" err="1" smtClean="0">
                <a:latin typeface="Georgia" panose="02040502050405020303" pitchFamily="18" charset="0"/>
              </a:rPr>
              <a:t>occurrence</a:t>
            </a:r>
            <a:r>
              <a:rPr lang="nl-NL" altLang="nl-NL" sz="2000" dirty="0" smtClean="0">
                <a:latin typeface="Georgia" panose="02040502050405020303" pitchFamily="18" charset="0"/>
              </a:rPr>
              <a:t>/</a:t>
            </a:r>
            <a:r>
              <a:rPr lang="nl-NL" altLang="nl-NL" sz="2000" dirty="0" err="1" smtClean="0">
                <a:latin typeface="Georgia" panose="02040502050405020303" pitchFamily="18" charset="0"/>
              </a:rPr>
              <a:t>size</a:t>
            </a:r>
            <a:r>
              <a:rPr lang="nl-NL" altLang="nl-NL" sz="2000" dirty="0" smtClean="0">
                <a:latin typeface="Georgia" panose="02040502050405020303" pitchFamily="18" charset="0"/>
              </a:rPr>
              <a:t> of </a:t>
            </a:r>
            <a:r>
              <a:rPr lang="nl-NL" altLang="nl-NL" sz="2000" dirty="0" err="1" smtClean="0">
                <a:latin typeface="Georgia" panose="02040502050405020303" pitchFamily="18" charset="0"/>
              </a:rPr>
              <a:t>congestion</a:t>
            </a:r>
            <a:endParaRPr lang="nl-NL" altLang="nl-NL" sz="2000" dirty="0" smtClean="0">
              <a:latin typeface="Georgia" panose="02040502050405020303" pitchFamily="18" charset="0"/>
            </a:endParaRPr>
          </a:p>
        </p:txBody>
      </p:sp>
    </p:spTree>
    <p:extLst>
      <p:ext uri="{BB962C8B-B14F-4D97-AF65-F5344CB8AC3E}">
        <p14:creationId xmlns:p14="http://schemas.microsoft.com/office/powerpoint/2010/main" val="88777120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5">
                                            <p:txEl>
                                              <p:pRg st="6" end="6"/>
                                            </p:txEl>
                                          </p:spTgt>
                                        </p:tgtEl>
                                        <p:attrNameLst>
                                          <p:attrName>style.visibility</p:attrName>
                                        </p:attrNameLst>
                                      </p:cBhvr>
                                      <p:to>
                                        <p:strVal val="visible"/>
                                      </p:to>
                                    </p:set>
                                    <p:anim calcmode="lin" valueType="num">
                                      <p:cBhvr additive="base">
                                        <p:cTn id="7" dur="500" fill="hold"/>
                                        <p:tgtEl>
                                          <p:spTgt spid="1536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365">
                                            <p:txEl>
                                              <p:pRg st="7" end="7"/>
                                            </p:txEl>
                                          </p:spTgt>
                                        </p:tgtEl>
                                        <p:attrNameLst>
                                          <p:attrName>style.visibility</p:attrName>
                                        </p:attrNameLst>
                                      </p:cBhvr>
                                      <p:to>
                                        <p:strVal val="visible"/>
                                      </p:to>
                                    </p:set>
                                    <p:anim calcmode="lin" valueType="num">
                                      <p:cBhvr additive="base">
                                        <p:cTn id="11" dur="500" fill="hold"/>
                                        <p:tgtEl>
                                          <p:spTgt spid="1536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365">
                                            <p:txEl>
                                              <p:pRg st="8" end="8"/>
                                            </p:txEl>
                                          </p:spTgt>
                                        </p:tgtEl>
                                        <p:attrNameLst>
                                          <p:attrName>style.visibility</p:attrName>
                                        </p:attrNameLst>
                                      </p:cBhvr>
                                      <p:to>
                                        <p:strVal val="visible"/>
                                      </p:to>
                                    </p:set>
                                    <p:anim calcmode="lin" valueType="num">
                                      <p:cBhvr additive="base">
                                        <p:cTn id="15" dur="500" fill="hold"/>
                                        <p:tgtEl>
                                          <p:spTgt spid="1536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5365">
                                            <p:txEl>
                                              <p:pRg st="10" end="10"/>
                                            </p:txEl>
                                          </p:spTgt>
                                        </p:tgtEl>
                                        <p:attrNameLst>
                                          <p:attrName>style.visibility</p:attrName>
                                        </p:attrNameLst>
                                      </p:cBhvr>
                                      <p:to>
                                        <p:strVal val="visible"/>
                                      </p:to>
                                    </p:set>
                                    <p:anim calcmode="lin" valueType="num">
                                      <p:cBhvr additive="base">
                                        <p:cTn id="21" dur="500" fill="hold"/>
                                        <p:tgtEl>
                                          <p:spTgt spid="15365">
                                            <p:txEl>
                                              <p:pRg st="10" end="1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365">
                                            <p:txEl>
                                              <p:pRg st="10" end="1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5365">
                                            <p:txEl>
                                              <p:pRg st="11" end="11"/>
                                            </p:txEl>
                                          </p:spTgt>
                                        </p:tgtEl>
                                        <p:attrNameLst>
                                          <p:attrName>style.visibility</p:attrName>
                                        </p:attrNameLst>
                                      </p:cBhvr>
                                      <p:to>
                                        <p:strVal val="visible"/>
                                      </p:to>
                                    </p:set>
                                    <p:anim calcmode="lin" valueType="num">
                                      <p:cBhvr additive="base">
                                        <p:cTn id="25" dur="500" fill="hold"/>
                                        <p:tgtEl>
                                          <p:spTgt spid="15365">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5">
                                            <p:txEl>
                                              <p:pRg st="11" end="1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5365">
                                            <p:txEl>
                                              <p:pRg st="13" end="13"/>
                                            </p:txEl>
                                          </p:spTgt>
                                        </p:tgtEl>
                                        <p:attrNameLst>
                                          <p:attrName>style.visibility</p:attrName>
                                        </p:attrNameLst>
                                      </p:cBhvr>
                                      <p:to>
                                        <p:strVal val="visible"/>
                                      </p:to>
                                    </p:set>
                                    <p:anim calcmode="lin" valueType="num">
                                      <p:cBhvr additive="base">
                                        <p:cTn id="29" dur="500" fill="hold"/>
                                        <p:tgtEl>
                                          <p:spTgt spid="15365">
                                            <p:txEl>
                                              <p:pRg st="13" end="1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36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xfrm>
            <a:off x="8820150" y="762000"/>
            <a:ext cx="65088" cy="138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Verdana" pitchFamily="34" charset="0"/>
              <a:buChar char="›"/>
              <a:defRPr sz="2500">
                <a:solidFill>
                  <a:schemeClr val="tx1"/>
                </a:solidFill>
                <a:latin typeface="Verdana" pitchFamily="34" charset="0"/>
                <a:cs typeface="Arial" charset="0"/>
              </a:defRPr>
            </a:lvl1pPr>
            <a:lvl2pPr marL="742950" indent="-285750" eaLnBrk="0" hangingPunct="0">
              <a:spcBef>
                <a:spcPct val="20000"/>
              </a:spcBef>
              <a:buSzPct val="50000"/>
              <a:buFont typeface="Wingdings" pitchFamily="2" charset="2"/>
              <a:buChar char="§"/>
              <a:defRPr sz="2500">
                <a:solidFill>
                  <a:schemeClr val="tx1"/>
                </a:solidFill>
                <a:latin typeface="Verdana" pitchFamily="34" charset="0"/>
                <a:cs typeface="Arial" charset="0"/>
              </a:defRPr>
            </a:lvl2pPr>
            <a:lvl3pPr marL="1143000" indent="-228600" eaLnBrk="0" hangingPunct="0">
              <a:spcBef>
                <a:spcPct val="20000"/>
              </a:spcBef>
              <a:buSzPct val="85000"/>
              <a:buFont typeface="Courier New" pitchFamily="49" charset="0"/>
              <a:buChar char="-"/>
              <a:defRPr sz="2500">
                <a:solidFill>
                  <a:schemeClr val="tx1"/>
                </a:solidFill>
                <a:latin typeface="Verdana" pitchFamily="34" charset="0"/>
                <a:cs typeface="Arial" charset="0"/>
              </a:defRPr>
            </a:lvl3pPr>
            <a:lvl4pPr marL="1600200" indent="-228600" eaLnBrk="0" hangingPunct="0">
              <a:spcBef>
                <a:spcPct val="20000"/>
              </a:spcBef>
              <a:buFont typeface="Courier New" pitchFamily="49" charset="0"/>
              <a:buChar char="-"/>
              <a:defRPr sz="2500">
                <a:solidFill>
                  <a:schemeClr val="tx1"/>
                </a:solidFill>
                <a:latin typeface="Verdana" pitchFamily="34" charset="0"/>
                <a:cs typeface="Arial" charset="0"/>
              </a:defRPr>
            </a:lvl4pPr>
            <a:lvl5pPr marL="2057400" indent="-228600" eaLnBrk="0" hangingPunct="0">
              <a:spcBef>
                <a:spcPct val="20000"/>
              </a:spcBef>
              <a:buFont typeface="Courier New" pitchFamily="49" charset="0"/>
              <a:buChar char="-"/>
              <a:defRPr sz="2500">
                <a:solidFill>
                  <a:schemeClr val="tx1"/>
                </a:solidFill>
                <a:latin typeface="Verdana" pitchFamily="34" charset="0"/>
                <a:cs typeface="Arial" charset="0"/>
              </a:defRPr>
            </a:lvl5pPr>
            <a:lvl6pPr marL="25146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6pPr>
            <a:lvl7pPr marL="29718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7pPr>
            <a:lvl8pPr marL="34290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8pPr>
            <a:lvl9pPr marL="38862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9pPr>
          </a:lstStyle>
          <a:p>
            <a:pPr eaLnBrk="1" fontAlgn="base" hangingPunct="1">
              <a:spcBef>
                <a:spcPct val="0"/>
              </a:spcBef>
              <a:spcAft>
                <a:spcPct val="0"/>
              </a:spcAft>
              <a:buFontTx/>
              <a:buNone/>
            </a:pPr>
            <a:fld id="{770E71E2-DDC7-4578-8B46-9CC2CD9E580A}" type="slidenum">
              <a:rPr lang="en-GB" altLang="nl-NL" sz="900" smtClean="0">
                <a:solidFill>
                  <a:srgbClr val="FFFFFF"/>
                </a:solidFill>
                <a:latin typeface="Georgia" pitchFamily="18" charset="0"/>
              </a:rPr>
              <a:pPr eaLnBrk="1" fontAlgn="base" hangingPunct="1">
                <a:spcBef>
                  <a:spcPct val="0"/>
                </a:spcBef>
                <a:spcAft>
                  <a:spcPct val="0"/>
                </a:spcAft>
                <a:buFontTx/>
                <a:buNone/>
              </a:pPr>
              <a:t>8</a:t>
            </a:fld>
            <a:endParaRPr lang="en-GB" altLang="nl-NL" sz="900" smtClean="0">
              <a:solidFill>
                <a:srgbClr val="FFFFFF"/>
              </a:solidFill>
              <a:latin typeface="Georgia" pitchFamily="18" charset="0"/>
            </a:endParaRPr>
          </a:p>
        </p:txBody>
      </p:sp>
      <p:sp>
        <p:nvSpPr>
          <p:cNvPr id="15365" name="TextBox 3"/>
          <p:cNvSpPr txBox="1">
            <a:spLocks noChangeArrowheads="1"/>
          </p:cNvSpPr>
          <p:nvPr/>
        </p:nvSpPr>
        <p:spPr bwMode="auto">
          <a:xfrm>
            <a:off x="373053" y="1124744"/>
            <a:ext cx="844709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Font typeface="Verdana" pitchFamily="34" charset="0"/>
              <a:buChar char="›"/>
              <a:defRPr sz="2500">
                <a:solidFill>
                  <a:schemeClr val="tx1"/>
                </a:solidFill>
                <a:latin typeface="Verdana" pitchFamily="34" charset="0"/>
                <a:cs typeface="Arial" charset="0"/>
              </a:defRPr>
            </a:lvl1pPr>
            <a:lvl2pPr marL="800100" indent="-342900" eaLnBrk="0" hangingPunct="0">
              <a:spcBef>
                <a:spcPct val="20000"/>
              </a:spcBef>
              <a:buSzPct val="50000"/>
              <a:buFont typeface="Wingdings" pitchFamily="2" charset="2"/>
              <a:buChar char="§"/>
              <a:defRPr sz="2500">
                <a:solidFill>
                  <a:schemeClr val="tx1"/>
                </a:solidFill>
                <a:latin typeface="Verdana" pitchFamily="34" charset="0"/>
                <a:cs typeface="Arial" charset="0"/>
              </a:defRPr>
            </a:lvl2pPr>
            <a:lvl3pPr marL="1143000" indent="-228600" eaLnBrk="0" hangingPunct="0">
              <a:spcBef>
                <a:spcPct val="20000"/>
              </a:spcBef>
              <a:buSzPct val="85000"/>
              <a:buFont typeface="Courier New" pitchFamily="49" charset="0"/>
              <a:buChar char="-"/>
              <a:defRPr sz="2500">
                <a:solidFill>
                  <a:schemeClr val="tx1"/>
                </a:solidFill>
                <a:latin typeface="Verdana" pitchFamily="34" charset="0"/>
                <a:cs typeface="Arial" charset="0"/>
              </a:defRPr>
            </a:lvl3pPr>
            <a:lvl4pPr marL="1600200" indent="-228600" eaLnBrk="0" hangingPunct="0">
              <a:spcBef>
                <a:spcPct val="20000"/>
              </a:spcBef>
              <a:buFont typeface="Courier New" pitchFamily="49" charset="0"/>
              <a:buChar char="-"/>
              <a:defRPr sz="2500">
                <a:solidFill>
                  <a:schemeClr val="tx1"/>
                </a:solidFill>
                <a:latin typeface="Verdana" pitchFamily="34" charset="0"/>
                <a:cs typeface="Arial" charset="0"/>
              </a:defRPr>
            </a:lvl4pPr>
            <a:lvl5pPr marL="2057400" indent="-228600" eaLnBrk="0" hangingPunct="0">
              <a:spcBef>
                <a:spcPct val="20000"/>
              </a:spcBef>
              <a:buFont typeface="Courier New" pitchFamily="49" charset="0"/>
              <a:buChar char="-"/>
              <a:defRPr sz="2500">
                <a:solidFill>
                  <a:schemeClr val="tx1"/>
                </a:solidFill>
                <a:latin typeface="Verdana" pitchFamily="34" charset="0"/>
                <a:cs typeface="Arial" charset="0"/>
              </a:defRPr>
            </a:lvl5pPr>
            <a:lvl6pPr marL="25146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6pPr>
            <a:lvl7pPr marL="29718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7pPr>
            <a:lvl8pPr marL="34290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8pPr>
            <a:lvl9pPr marL="3886200" indent="-228600" eaLnBrk="0" fontAlgn="base" hangingPunct="0">
              <a:spcBef>
                <a:spcPct val="20000"/>
              </a:spcBef>
              <a:spcAft>
                <a:spcPct val="0"/>
              </a:spcAft>
              <a:buFont typeface="Courier New" pitchFamily="49" charset="0"/>
              <a:buChar char="-"/>
              <a:defRPr sz="2500">
                <a:solidFill>
                  <a:schemeClr val="tx1"/>
                </a:solidFill>
                <a:latin typeface="Verdana" pitchFamily="34" charset="0"/>
                <a:cs typeface="Arial" charset="0"/>
              </a:defRPr>
            </a:lvl9pPr>
          </a:lstStyle>
          <a:p>
            <a:pPr marL="0" indent="0" eaLnBrk="1" hangingPunct="1">
              <a:spcBef>
                <a:spcPct val="0"/>
              </a:spcBef>
              <a:buNone/>
              <a:defRPr/>
            </a:pPr>
            <a:r>
              <a:rPr lang="nl-NL" altLang="nl-NL" sz="2400" dirty="0" err="1" smtClean="0">
                <a:solidFill>
                  <a:srgbClr val="FF0000"/>
                </a:solidFill>
                <a:latin typeface="Georgia" panose="02040502050405020303" pitchFamily="18" charset="0"/>
              </a:rPr>
              <a:t>What</a:t>
            </a:r>
            <a:r>
              <a:rPr lang="nl-NL" altLang="nl-NL" sz="2400" dirty="0" smtClean="0">
                <a:solidFill>
                  <a:srgbClr val="FF0000"/>
                </a:solidFill>
                <a:latin typeface="Georgia" panose="02040502050405020303" pitchFamily="18" charset="0"/>
              </a:rPr>
              <a:t> is </a:t>
            </a:r>
            <a:r>
              <a:rPr lang="nl-NL" altLang="nl-NL" sz="2400" dirty="0" err="1" smtClean="0">
                <a:solidFill>
                  <a:srgbClr val="FF0000"/>
                </a:solidFill>
                <a:latin typeface="Georgia" panose="02040502050405020303" pitchFamily="18" charset="0"/>
              </a:rPr>
              <a:t>problem</a:t>
            </a:r>
            <a:r>
              <a:rPr lang="nl-NL" altLang="nl-NL" sz="2400" dirty="0" smtClean="0">
                <a:solidFill>
                  <a:srgbClr val="FF0000"/>
                </a:solidFill>
                <a:latin typeface="Georgia" panose="02040502050405020303" pitchFamily="18" charset="0"/>
              </a:rPr>
              <a:t>?</a:t>
            </a:r>
          </a:p>
          <a:p>
            <a:pPr marL="0" indent="0" eaLnBrk="1" hangingPunct="1">
              <a:spcBef>
                <a:spcPct val="0"/>
              </a:spcBef>
              <a:buNone/>
              <a:defRPr/>
            </a:pPr>
            <a:r>
              <a:rPr lang="nl-NL" altLang="nl-NL" sz="2000" dirty="0" smtClean="0">
                <a:solidFill>
                  <a:srgbClr val="0070C0"/>
                </a:solidFill>
                <a:latin typeface="Georgia" panose="02040502050405020303" pitchFamily="18" charset="0"/>
              </a:rPr>
              <a:t>impact of </a:t>
            </a:r>
            <a:r>
              <a:rPr lang="nl-NL" altLang="nl-NL" sz="2000" dirty="0" err="1" smtClean="0">
                <a:solidFill>
                  <a:srgbClr val="0070C0"/>
                </a:solidFill>
                <a:latin typeface="Georgia" panose="02040502050405020303" pitchFamily="18" charset="0"/>
              </a:rPr>
              <a:t>renewable</a:t>
            </a:r>
            <a:r>
              <a:rPr lang="nl-NL" altLang="nl-NL" sz="2000" dirty="0" smtClean="0">
                <a:solidFill>
                  <a:srgbClr val="0070C0"/>
                </a:solidFill>
                <a:latin typeface="Georgia" panose="02040502050405020303" pitchFamily="18" charset="0"/>
              </a:rPr>
              <a:t> energy on </a:t>
            </a:r>
            <a:r>
              <a:rPr lang="nl-NL" altLang="nl-NL" sz="2000" dirty="0" err="1" smtClean="0">
                <a:solidFill>
                  <a:srgbClr val="0070C0"/>
                </a:solidFill>
                <a:latin typeface="Georgia" panose="02040502050405020303" pitchFamily="18" charset="0"/>
              </a:rPr>
              <a:t>congestion</a:t>
            </a:r>
            <a:endParaRPr lang="nl-NL" altLang="nl-NL" sz="2000" dirty="0" smtClean="0">
              <a:latin typeface="Georgia" panose="02040502050405020303" pitchFamily="18" charset="0"/>
            </a:endParaRPr>
          </a:p>
          <a:p>
            <a:pPr eaLnBrk="1" hangingPunct="1">
              <a:spcBef>
                <a:spcPct val="0"/>
              </a:spcBef>
              <a:defRPr/>
            </a:pPr>
            <a:endParaRPr lang="nl-NL" altLang="nl-NL" sz="2000" dirty="0">
              <a:latin typeface="Georgia" panose="02040502050405020303" pitchFamily="18" charset="0"/>
            </a:endParaRPr>
          </a:p>
          <a:p>
            <a:pPr eaLnBrk="1" hangingPunct="1">
              <a:spcBef>
                <a:spcPct val="0"/>
              </a:spcBef>
              <a:buFont typeface="+mj-lt"/>
              <a:buAutoNum type="arabicPeriod"/>
              <a:defRPr/>
            </a:pPr>
            <a:endParaRPr lang="nl-NL" altLang="nl-NL" sz="2000" dirty="0" smtClean="0">
              <a:latin typeface="Georgia" panose="02040502050405020303" pitchFamily="18" charset="0"/>
            </a:endParaRPr>
          </a:p>
        </p:txBody>
      </p:sp>
      <p:sp>
        <p:nvSpPr>
          <p:cNvPr id="2" name="Tekstvak 1"/>
          <p:cNvSpPr txBox="1"/>
          <p:nvPr/>
        </p:nvSpPr>
        <p:spPr>
          <a:xfrm>
            <a:off x="251520" y="2448183"/>
            <a:ext cx="473206" cy="369332"/>
          </a:xfrm>
          <a:prstGeom prst="rect">
            <a:avLst/>
          </a:prstGeom>
          <a:noFill/>
        </p:spPr>
        <p:txBody>
          <a:bodyPr wrap="none" rtlCol="0">
            <a:spAutoFit/>
          </a:bodyPr>
          <a:lstStyle/>
          <a:p>
            <a:pPr marL="285750" indent="-285750">
              <a:buFont typeface="Arial" panose="020B0604020202020204" pitchFamily="34" charset="0"/>
              <a:buChar char="•"/>
            </a:pPr>
            <a:endParaRPr lang="en-GB" dirty="0"/>
          </a:p>
        </p:txBody>
      </p:sp>
      <p:sp>
        <p:nvSpPr>
          <p:cNvPr id="5" name="Tekstvak 4"/>
          <p:cNvSpPr txBox="1"/>
          <p:nvPr/>
        </p:nvSpPr>
        <p:spPr>
          <a:xfrm>
            <a:off x="389821" y="2132856"/>
            <a:ext cx="8495417" cy="4247317"/>
          </a:xfrm>
          <a:prstGeom prst="rect">
            <a:avLst/>
          </a:prstGeom>
          <a:noFill/>
        </p:spPr>
        <p:txBody>
          <a:bodyPr wrap="square" rtlCol="0">
            <a:spAutoFit/>
          </a:bodyPr>
          <a:lstStyle/>
          <a:p>
            <a:r>
              <a:rPr lang="nl-NL" dirty="0" smtClean="0">
                <a:latin typeface="Georgia" panose="02040502050405020303" pitchFamily="18" charset="0"/>
              </a:rPr>
              <a:t>In </a:t>
            </a:r>
            <a:r>
              <a:rPr lang="nl-NL" dirty="0" err="1">
                <a:latin typeface="Georgia" panose="02040502050405020303" pitchFamily="18" charset="0"/>
              </a:rPr>
              <a:t>principle</a:t>
            </a:r>
            <a:r>
              <a:rPr lang="nl-NL" dirty="0">
                <a:latin typeface="Georgia" panose="02040502050405020303" pitchFamily="18" charset="0"/>
              </a:rPr>
              <a:t>, </a:t>
            </a:r>
            <a:r>
              <a:rPr lang="nl-NL" dirty="0" err="1">
                <a:latin typeface="Georgia" panose="02040502050405020303" pitchFamily="18" charset="0"/>
              </a:rPr>
              <a:t>network</a:t>
            </a:r>
            <a:r>
              <a:rPr lang="nl-NL" dirty="0">
                <a:latin typeface="Georgia" panose="02040502050405020303" pitchFamily="18" charset="0"/>
              </a:rPr>
              <a:t> operators </a:t>
            </a:r>
            <a:r>
              <a:rPr lang="nl-NL" dirty="0" err="1">
                <a:latin typeface="Georgia" panose="02040502050405020303" pitchFamily="18" charset="0"/>
              </a:rPr>
              <a:t>should</a:t>
            </a:r>
            <a:r>
              <a:rPr lang="nl-NL" dirty="0">
                <a:latin typeface="Georgia" panose="02040502050405020303" pitchFamily="18" charset="0"/>
              </a:rPr>
              <a:t> </a:t>
            </a:r>
            <a:r>
              <a:rPr lang="nl-NL" dirty="0" err="1">
                <a:latin typeface="Georgia" panose="02040502050405020303" pitchFamily="18" charset="0"/>
              </a:rPr>
              <a:t>prevent</a:t>
            </a:r>
            <a:r>
              <a:rPr lang="nl-NL" dirty="0">
                <a:latin typeface="Georgia" panose="02040502050405020303" pitchFamily="18" charset="0"/>
              </a:rPr>
              <a:t> </a:t>
            </a:r>
            <a:r>
              <a:rPr lang="nl-NL" dirty="0" err="1">
                <a:latin typeface="Georgia" panose="02040502050405020303" pitchFamily="18" charset="0"/>
              </a:rPr>
              <a:t>that</a:t>
            </a:r>
            <a:r>
              <a:rPr lang="nl-NL" dirty="0">
                <a:latin typeface="Georgia" panose="02040502050405020303" pitchFamily="18" charset="0"/>
              </a:rPr>
              <a:t> market </a:t>
            </a:r>
            <a:r>
              <a:rPr lang="nl-NL" dirty="0" err="1">
                <a:latin typeface="Georgia" panose="02040502050405020303" pitchFamily="18" charset="0"/>
              </a:rPr>
              <a:t>parties</a:t>
            </a:r>
            <a:r>
              <a:rPr lang="nl-NL" dirty="0">
                <a:latin typeface="Georgia" panose="02040502050405020303" pitchFamily="18" charset="0"/>
              </a:rPr>
              <a:t> </a:t>
            </a:r>
            <a:r>
              <a:rPr lang="nl-NL" dirty="0" err="1" smtClean="0">
                <a:latin typeface="Georgia" panose="02040502050405020303" pitchFamily="18" charset="0"/>
              </a:rPr>
              <a:t>experience</a:t>
            </a:r>
            <a:r>
              <a:rPr lang="nl-NL" dirty="0" smtClean="0">
                <a:latin typeface="Georgia" panose="02040502050405020303" pitchFamily="18" charset="0"/>
              </a:rPr>
              <a:t> </a:t>
            </a:r>
            <a:r>
              <a:rPr lang="nl-NL" dirty="0" err="1">
                <a:latin typeface="Georgia" panose="02040502050405020303" pitchFamily="18" charset="0"/>
              </a:rPr>
              <a:t>network</a:t>
            </a:r>
            <a:r>
              <a:rPr lang="nl-NL" dirty="0">
                <a:latin typeface="Georgia" panose="02040502050405020303" pitchFamily="18" charset="0"/>
              </a:rPr>
              <a:t> </a:t>
            </a:r>
            <a:r>
              <a:rPr lang="nl-NL" dirty="0" err="1" smtClean="0">
                <a:latin typeface="Georgia" panose="02040502050405020303" pitchFamily="18" charset="0"/>
              </a:rPr>
              <a:t>constraints</a:t>
            </a:r>
            <a:endParaRPr lang="nl-NL" dirty="0" smtClean="0">
              <a:latin typeface="Georgia" panose="02040502050405020303" pitchFamily="18" charset="0"/>
            </a:endParaRPr>
          </a:p>
          <a:p>
            <a:pPr marL="285750" indent="-285750">
              <a:buFont typeface="Arial" panose="020B0604020202020204" pitchFamily="34" charset="0"/>
              <a:buChar char="•"/>
            </a:pPr>
            <a:r>
              <a:rPr lang="nl-NL" dirty="0" err="1">
                <a:latin typeface="Georgia" panose="02040502050405020303" pitchFamily="18" charset="0"/>
              </a:rPr>
              <a:t>b</a:t>
            </a:r>
            <a:r>
              <a:rPr lang="nl-NL" dirty="0" err="1" smtClean="0">
                <a:latin typeface="Georgia" panose="02040502050405020303" pitchFamily="18" charset="0"/>
              </a:rPr>
              <a:t>y</a:t>
            </a:r>
            <a:r>
              <a:rPr lang="nl-NL" dirty="0" smtClean="0">
                <a:latin typeface="Georgia" panose="02040502050405020303" pitchFamily="18" charset="0"/>
              </a:rPr>
              <a:t> making </a:t>
            </a:r>
            <a:r>
              <a:rPr lang="nl-NL" dirty="0" err="1" smtClean="0">
                <a:latin typeface="Georgia" panose="02040502050405020303" pitchFamily="18" charset="0"/>
              </a:rPr>
              <a:t>forecasts</a:t>
            </a:r>
            <a:r>
              <a:rPr lang="nl-NL" dirty="0" smtClean="0">
                <a:latin typeface="Georgia" panose="02040502050405020303" pitchFamily="18" charset="0"/>
              </a:rPr>
              <a:t> of </a:t>
            </a:r>
            <a:r>
              <a:rPr lang="nl-NL" dirty="0" err="1" smtClean="0">
                <a:latin typeface="Georgia" panose="02040502050405020303" pitchFamily="18" charset="0"/>
              </a:rPr>
              <a:t>future</a:t>
            </a:r>
            <a:r>
              <a:rPr lang="nl-NL" dirty="0" smtClean="0">
                <a:latin typeface="Georgia" panose="02040502050405020303" pitchFamily="18" charset="0"/>
              </a:rPr>
              <a:t> load </a:t>
            </a:r>
            <a:r>
              <a:rPr lang="nl-NL" dirty="0" err="1" smtClean="0">
                <a:latin typeface="Georgia" panose="02040502050405020303" pitchFamily="18" charset="0"/>
              </a:rPr>
              <a:t>and</a:t>
            </a:r>
            <a:r>
              <a:rPr lang="nl-NL" dirty="0" smtClean="0">
                <a:latin typeface="Georgia" panose="02040502050405020303" pitchFamily="18" charset="0"/>
              </a:rPr>
              <a:t> </a:t>
            </a:r>
            <a:r>
              <a:rPr lang="nl-NL" dirty="0" err="1" smtClean="0">
                <a:latin typeface="Georgia" panose="02040502050405020303" pitchFamily="18" charset="0"/>
              </a:rPr>
              <a:t>generation</a:t>
            </a:r>
            <a:r>
              <a:rPr lang="nl-NL" dirty="0" smtClean="0">
                <a:latin typeface="Georgia" panose="02040502050405020303" pitchFamily="18" charset="0"/>
              </a:rPr>
              <a:t> </a:t>
            </a:r>
            <a:r>
              <a:rPr lang="nl-NL" dirty="0" err="1" smtClean="0">
                <a:latin typeface="Georgia" panose="02040502050405020303" pitchFamily="18" charset="0"/>
              </a:rPr>
              <a:t>and</a:t>
            </a:r>
            <a:r>
              <a:rPr lang="nl-NL" dirty="0" smtClean="0">
                <a:latin typeface="Georgia" panose="02040502050405020303" pitchFamily="18" charset="0"/>
              </a:rPr>
              <a:t> </a:t>
            </a:r>
            <a:r>
              <a:rPr lang="nl-NL" dirty="0" err="1" smtClean="0">
                <a:latin typeface="Georgia" panose="02040502050405020303" pitchFamily="18" charset="0"/>
              </a:rPr>
              <a:t>invest</a:t>
            </a:r>
            <a:r>
              <a:rPr lang="nl-NL" dirty="0" smtClean="0">
                <a:latin typeface="Georgia" panose="02040502050405020303" pitchFamily="18" charset="0"/>
              </a:rPr>
              <a:t> in </a:t>
            </a:r>
            <a:r>
              <a:rPr lang="nl-NL" dirty="0" err="1" smtClean="0">
                <a:latin typeface="Georgia" panose="02040502050405020303" pitchFamily="18" charset="0"/>
              </a:rPr>
              <a:t>capacity</a:t>
            </a:r>
            <a:r>
              <a:rPr lang="nl-NL" dirty="0" smtClean="0">
                <a:latin typeface="Georgia" panose="02040502050405020303" pitchFamily="18" charset="0"/>
              </a:rPr>
              <a:t> </a:t>
            </a:r>
            <a:r>
              <a:rPr lang="nl-NL" dirty="0" err="1" smtClean="0">
                <a:latin typeface="Georgia" panose="02040502050405020303" pitchFamily="18" charset="0"/>
              </a:rPr>
              <a:t>timely</a:t>
            </a:r>
            <a:endParaRPr lang="nl-NL" dirty="0" smtClean="0">
              <a:latin typeface="Georgia" panose="02040502050405020303" pitchFamily="18" charset="0"/>
            </a:endParaRPr>
          </a:p>
          <a:p>
            <a:endParaRPr lang="nl-NL" dirty="0">
              <a:latin typeface="Georgia" panose="02040502050405020303" pitchFamily="18" charset="0"/>
            </a:endParaRPr>
          </a:p>
          <a:p>
            <a:r>
              <a:rPr lang="nl-NL" dirty="0" err="1" smtClean="0">
                <a:latin typeface="Georgia" panose="02040502050405020303" pitchFamily="18" charset="0"/>
              </a:rPr>
              <a:t>Currently</a:t>
            </a:r>
            <a:r>
              <a:rPr lang="nl-NL" dirty="0" smtClean="0">
                <a:latin typeface="Georgia" panose="02040502050405020303" pitchFamily="18" charset="0"/>
              </a:rPr>
              <a:t>, </a:t>
            </a:r>
            <a:r>
              <a:rPr lang="nl-NL" dirty="0" err="1" smtClean="0">
                <a:latin typeface="Georgia" panose="02040502050405020303" pitchFamily="18" charset="0"/>
              </a:rPr>
              <a:t>renewable</a:t>
            </a:r>
            <a:r>
              <a:rPr lang="nl-NL" dirty="0" smtClean="0">
                <a:latin typeface="Georgia" panose="02040502050405020303" pitchFamily="18" charset="0"/>
              </a:rPr>
              <a:t> energy is </a:t>
            </a:r>
            <a:r>
              <a:rPr lang="nl-NL" dirty="0" err="1" smtClean="0">
                <a:latin typeface="Georgia" panose="02040502050405020303" pitchFamily="18" charset="0"/>
              </a:rPr>
              <a:t>strongly</a:t>
            </a:r>
            <a:r>
              <a:rPr lang="nl-NL" dirty="0" smtClean="0">
                <a:latin typeface="Georgia" panose="02040502050405020303" pitchFamily="18" charset="0"/>
              </a:rPr>
              <a:t> </a:t>
            </a:r>
            <a:r>
              <a:rPr lang="nl-NL" dirty="0" err="1" smtClean="0">
                <a:latin typeface="Georgia" panose="02040502050405020303" pitchFamily="18" charset="0"/>
              </a:rPr>
              <a:t>stimulated</a:t>
            </a:r>
            <a:r>
              <a:rPr lang="nl-NL" dirty="0" smtClean="0">
                <a:latin typeface="Georgia" panose="02040502050405020303" pitchFamily="18" charset="0"/>
              </a:rPr>
              <a:t> in </a:t>
            </a:r>
            <a:r>
              <a:rPr lang="nl-NL" dirty="0" err="1" smtClean="0">
                <a:latin typeface="Georgia" panose="02040502050405020303" pitchFamily="18" charset="0"/>
              </a:rPr>
              <a:t>regions</a:t>
            </a:r>
            <a:r>
              <a:rPr lang="nl-NL" dirty="0" smtClean="0">
                <a:latin typeface="Georgia" panose="02040502050405020303" pitchFamily="18" charset="0"/>
              </a:rPr>
              <a:t> </a:t>
            </a:r>
            <a:r>
              <a:rPr lang="nl-NL" dirty="0" err="1" smtClean="0">
                <a:latin typeface="Georgia" panose="02040502050405020303" pitchFamily="18" charset="0"/>
              </a:rPr>
              <a:t>where</a:t>
            </a:r>
            <a:r>
              <a:rPr lang="nl-NL" dirty="0" smtClean="0">
                <a:latin typeface="Georgia" panose="02040502050405020303" pitchFamily="18" charset="0"/>
              </a:rPr>
              <a:t> </a:t>
            </a:r>
            <a:r>
              <a:rPr lang="nl-NL" dirty="0" err="1" smtClean="0">
                <a:latin typeface="Georgia" panose="02040502050405020303" pitchFamily="18" charset="0"/>
              </a:rPr>
              <a:t>network</a:t>
            </a:r>
            <a:r>
              <a:rPr lang="nl-NL" dirty="0" smtClean="0">
                <a:latin typeface="Georgia" panose="02040502050405020303" pitchFamily="18" charset="0"/>
              </a:rPr>
              <a:t> </a:t>
            </a:r>
            <a:r>
              <a:rPr lang="nl-NL" dirty="0" err="1" smtClean="0">
                <a:latin typeface="Georgia" panose="02040502050405020303" pitchFamily="18" charset="0"/>
              </a:rPr>
              <a:t>capacity</a:t>
            </a:r>
            <a:r>
              <a:rPr lang="nl-NL" dirty="0" smtClean="0">
                <a:latin typeface="Georgia" panose="02040502050405020303" pitchFamily="18" charset="0"/>
              </a:rPr>
              <a:t> is </a:t>
            </a:r>
            <a:r>
              <a:rPr lang="nl-NL" dirty="0" err="1" smtClean="0">
                <a:latin typeface="Georgia" panose="02040502050405020303" pitchFamily="18" charset="0"/>
              </a:rPr>
              <a:t>not</a:t>
            </a:r>
            <a:r>
              <a:rPr lang="nl-NL" dirty="0" smtClean="0">
                <a:latin typeface="Georgia" panose="02040502050405020303" pitchFamily="18" charset="0"/>
              </a:rPr>
              <a:t> </a:t>
            </a:r>
            <a:r>
              <a:rPr lang="nl-NL" dirty="0" err="1" smtClean="0">
                <a:latin typeface="Georgia" panose="02040502050405020303" pitchFamily="18" charset="0"/>
              </a:rPr>
              <a:t>sufficient</a:t>
            </a:r>
            <a:r>
              <a:rPr lang="nl-NL" dirty="0" smtClean="0">
                <a:latin typeface="Georgia" panose="02040502050405020303" pitchFamily="18" charset="0"/>
              </a:rPr>
              <a:t> / </a:t>
            </a:r>
            <a:r>
              <a:rPr lang="nl-NL" dirty="0" err="1" smtClean="0">
                <a:latin typeface="Georgia" panose="02040502050405020303" pitchFamily="18" charset="0"/>
              </a:rPr>
              <a:t>cannot</a:t>
            </a:r>
            <a:r>
              <a:rPr lang="nl-NL" dirty="0" smtClean="0">
                <a:latin typeface="Georgia" panose="02040502050405020303" pitchFamily="18" charset="0"/>
              </a:rPr>
              <a:t> </a:t>
            </a:r>
            <a:r>
              <a:rPr lang="nl-NL" dirty="0" err="1" smtClean="0">
                <a:latin typeface="Georgia" panose="02040502050405020303" pitchFamily="18" charset="0"/>
              </a:rPr>
              <a:t>quickly</a:t>
            </a:r>
            <a:r>
              <a:rPr lang="nl-NL" dirty="0" smtClean="0">
                <a:latin typeface="Georgia" panose="02040502050405020303" pitchFamily="18" charset="0"/>
              </a:rPr>
              <a:t> </a:t>
            </a:r>
            <a:r>
              <a:rPr lang="nl-NL" dirty="0" err="1" smtClean="0">
                <a:latin typeface="Georgia" panose="02040502050405020303" pitchFamily="18" charset="0"/>
              </a:rPr>
              <a:t>expand</a:t>
            </a:r>
            <a:endParaRPr lang="nl-NL" dirty="0">
              <a:latin typeface="Georgia" panose="02040502050405020303" pitchFamily="18" charset="0"/>
            </a:endParaRPr>
          </a:p>
          <a:p>
            <a:endParaRPr lang="nl-NL" dirty="0" smtClean="0">
              <a:latin typeface="Georgia" panose="02040502050405020303" pitchFamily="18" charset="0"/>
            </a:endParaRPr>
          </a:p>
          <a:p>
            <a:r>
              <a:rPr lang="nl-NL" dirty="0" err="1" smtClean="0">
                <a:solidFill>
                  <a:srgbClr val="FF0000"/>
                </a:solidFill>
                <a:latin typeface="Georgia" panose="02040502050405020303" pitchFamily="18" charset="0"/>
              </a:rPr>
              <a:t>What</a:t>
            </a:r>
            <a:r>
              <a:rPr lang="nl-NL" dirty="0" smtClean="0">
                <a:solidFill>
                  <a:srgbClr val="FF0000"/>
                </a:solidFill>
                <a:latin typeface="Georgia" panose="02040502050405020303" pitchFamily="18" charset="0"/>
              </a:rPr>
              <a:t> </a:t>
            </a:r>
            <a:r>
              <a:rPr lang="nl-NL" dirty="0" err="1" smtClean="0">
                <a:solidFill>
                  <a:srgbClr val="FF0000"/>
                </a:solidFill>
                <a:latin typeface="Georgia" panose="02040502050405020303" pitchFamily="18" charset="0"/>
              </a:rPr>
              <a:t>can</a:t>
            </a:r>
            <a:r>
              <a:rPr lang="nl-NL" dirty="0" smtClean="0">
                <a:solidFill>
                  <a:srgbClr val="FF0000"/>
                </a:solidFill>
                <a:latin typeface="Georgia" panose="02040502050405020303" pitchFamily="18" charset="0"/>
              </a:rPr>
              <a:t> </a:t>
            </a:r>
            <a:r>
              <a:rPr lang="nl-NL" dirty="0" err="1" smtClean="0">
                <a:solidFill>
                  <a:srgbClr val="FF0000"/>
                </a:solidFill>
                <a:latin typeface="Georgia" panose="02040502050405020303" pitchFamily="18" charset="0"/>
              </a:rPr>
              <a:t>they</a:t>
            </a:r>
            <a:r>
              <a:rPr lang="nl-NL" dirty="0" smtClean="0">
                <a:solidFill>
                  <a:srgbClr val="FF0000"/>
                </a:solidFill>
                <a:latin typeface="Georgia" panose="02040502050405020303" pitchFamily="18" charset="0"/>
              </a:rPr>
              <a:t> do?</a:t>
            </a:r>
          </a:p>
          <a:p>
            <a:r>
              <a:rPr lang="nl-NL" dirty="0" err="1" smtClean="0">
                <a:latin typeface="Georgia" panose="02040502050405020303" pitchFamily="18" charset="0"/>
              </a:rPr>
              <a:t>Give</a:t>
            </a:r>
            <a:r>
              <a:rPr lang="nl-NL" dirty="0" smtClean="0">
                <a:latin typeface="Georgia" panose="02040502050405020303" pitchFamily="18" charset="0"/>
              </a:rPr>
              <a:t> incentives </a:t>
            </a:r>
            <a:r>
              <a:rPr lang="nl-NL" dirty="0" err="1" smtClean="0">
                <a:latin typeface="Georgia" panose="02040502050405020303" pitchFamily="18" charset="0"/>
              </a:rPr>
              <a:t>to</a:t>
            </a:r>
            <a:r>
              <a:rPr lang="nl-NL" dirty="0" smtClean="0">
                <a:latin typeface="Georgia" panose="02040502050405020303" pitchFamily="18" charset="0"/>
              </a:rPr>
              <a:t> </a:t>
            </a:r>
            <a:r>
              <a:rPr lang="nl-NL" dirty="0" err="1" smtClean="0">
                <a:latin typeface="Georgia" panose="02040502050405020303" pitchFamily="18" charset="0"/>
              </a:rPr>
              <a:t>network</a:t>
            </a:r>
            <a:r>
              <a:rPr lang="nl-NL" dirty="0" smtClean="0">
                <a:latin typeface="Georgia" panose="02040502050405020303" pitchFamily="18" charset="0"/>
              </a:rPr>
              <a:t> users </a:t>
            </a:r>
            <a:r>
              <a:rPr lang="nl-NL" dirty="0" err="1" smtClean="0">
                <a:latin typeface="Georgia" panose="02040502050405020303" pitchFamily="18" charset="0"/>
              </a:rPr>
              <a:t>to</a:t>
            </a:r>
            <a:r>
              <a:rPr lang="nl-NL" dirty="0" smtClean="0">
                <a:latin typeface="Georgia" panose="02040502050405020303" pitchFamily="18" charset="0"/>
              </a:rPr>
              <a:t> </a:t>
            </a:r>
            <a:r>
              <a:rPr lang="nl-NL" dirty="0" err="1" smtClean="0">
                <a:latin typeface="Georgia" panose="02040502050405020303" pitchFamily="18" charset="0"/>
              </a:rPr>
              <a:t>adapt</a:t>
            </a:r>
            <a:r>
              <a:rPr lang="nl-NL" dirty="0" smtClean="0">
                <a:latin typeface="Georgia" panose="02040502050405020303" pitchFamily="18" charset="0"/>
              </a:rPr>
              <a:t> </a:t>
            </a:r>
            <a:r>
              <a:rPr lang="nl-NL" dirty="0" err="1" smtClean="0">
                <a:latin typeface="Georgia" panose="02040502050405020303" pitchFamily="18" charset="0"/>
              </a:rPr>
              <a:t>their</a:t>
            </a:r>
            <a:r>
              <a:rPr lang="nl-NL" dirty="0" smtClean="0">
                <a:latin typeface="Georgia" panose="02040502050405020303" pitchFamily="18" charset="0"/>
              </a:rPr>
              <a:t> </a:t>
            </a:r>
            <a:r>
              <a:rPr lang="nl-NL" dirty="0" err="1" smtClean="0">
                <a:latin typeface="Georgia" panose="02040502050405020303" pitchFamily="18" charset="0"/>
              </a:rPr>
              <a:t>behaviour</a:t>
            </a:r>
            <a:r>
              <a:rPr lang="nl-NL" dirty="0" smtClean="0">
                <a:latin typeface="Georgia" panose="02040502050405020303" pitchFamily="18" charset="0"/>
              </a:rPr>
              <a:t> </a:t>
            </a:r>
            <a:r>
              <a:rPr lang="nl-NL" dirty="0" err="1" smtClean="0">
                <a:latin typeface="Georgia" panose="02040502050405020303" pitchFamily="18" charset="0"/>
              </a:rPr>
              <a:t>to</a:t>
            </a:r>
            <a:r>
              <a:rPr lang="nl-NL" dirty="0" smtClean="0">
                <a:latin typeface="Georgia" panose="02040502050405020303" pitchFamily="18" charset="0"/>
              </a:rPr>
              <a:t> </a:t>
            </a:r>
            <a:r>
              <a:rPr lang="nl-NL" dirty="0" err="1" smtClean="0">
                <a:latin typeface="Georgia" panose="02040502050405020303" pitchFamily="18" charset="0"/>
              </a:rPr>
              <a:t>network</a:t>
            </a:r>
            <a:r>
              <a:rPr lang="nl-NL" dirty="0" smtClean="0">
                <a:latin typeface="Georgia" panose="02040502050405020303" pitchFamily="18" charset="0"/>
              </a:rPr>
              <a:t> </a:t>
            </a:r>
            <a:r>
              <a:rPr lang="nl-NL" dirty="0" err="1" smtClean="0">
                <a:latin typeface="Georgia" panose="02040502050405020303" pitchFamily="18" charset="0"/>
              </a:rPr>
              <a:t>situation</a:t>
            </a:r>
            <a:endParaRPr lang="nl-NL" dirty="0" smtClean="0">
              <a:latin typeface="Georgia" panose="02040502050405020303" pitchFamily="18" charset="0"/>
            </a:endParaRPr>
          </a:p>
          <a:p>
            <a:pPr marL="285750" indent="-285750">
              <a:buFont typeface="Arial" panose="020B0604020202020204" pitchFamily="34" charset="0"/>
              <a:buChar char="•"/>
            </a:pPr>
            <a:r>
              <a:rPr lang="nl-NL" dirty="0" err="1">
                <a:latin typeface="Georgia" panose="02040502050405020303" pitchFamily="18" charset="0"/>
              </a:rPr>
              <a:t>i</a:t>
            </a:r>
            <a:r>
              <a:rPr lang="nl-NL" dirty="0" err="1" smtClean="0">
                <a:latin typeface="Georgia" panose="02040502050405020303" pitchFamily="18" charset="0"/>
              </a:rPr>
              <a:t>nvestments</a:t>
            </a:r>
            <a:r>
              <a:rPr lang="nl-NL" dirty="0" smtClean="0">
                <a:latin typeface="Georgia" panose="02040502050405020303" pitchFamily="18" charset="0"/>
              </a:rPr>
              <a:t>: “do </a:t>
            </a:r>
            <a:r>
              <a:rPr lang="nl-NL" dirty="0" err="1" smtClean="0">
                <a:latin typeface="Georgia" panose="02040502050405020303" pitchFamily="18" charset="0"/>
              </a:rPr>
              <a:t>not</a:t>
            </a:r>
            <a:r>
              <a:rPr lang="nl-NL" dirty="0" smtClean="0">
                <a:latin typeface="Georgia" panose="02040502050405020303" pitchFamily="18" charset="0"/>
              </a:rPr>
              <a:t> </a:t>
            </a:r>
            <a:r>
              <a:rPr lang="nl-NL" dirty="0" err="1" smtClean="0">
                <a:latin typeface="Georgia" panose="02040502050405020303" pitchFamily="18" charset="0"/>
              </a:rPr>
              <a:t>invest</a:t>
            </a:r>
            <a:r>
              <a:rPr lang="nl-NL" dirty="0" smtClean="0">
                <a:latin typeface="Georgia" panose="02040502050405020303" pitchFamily="18" charset="0"/>
              </a:rPr>
              <a:t> in </a:t>
            </a:r>
            <a:r>
              <a:rPr lang="nl-NL" dirty="0" err="1" smtClean="0">
                <a:latin typeface="Georgia" panose="02040502050405020303" pitchFamily="18" charset="0"/>
              </a:rPr>
              <a:t>region</a:t>
            </a:r>
            <a:r>
              <a:rPr lang="nl-NL" dirty="0" smtClean="0">
                <a:latin typeface="Georgia" panose="02040502050405020303" pitchFamily="18" charset="0"/>
              </a:rPr>
              <a:t> </a:t>
            </a:r>
            <a:r>
              <a:rPr lang="nl-NL" dirty="0" err="1" smtClean="0">
                <a:solidFill>
                  <a:srgbClr val="0070C0"/>
                </a:solidFill>
                <a:latin typeface="Georgia" panose="02040502050405020303" pitchFamily="18" charset="0"/>
              </a:rPr>
              <a:t>where</a:t>
            </a:r>
            <a:r>
              <a:rPr lang="nl-NL" dirty="0" smtClean="0">
                <a:latin typeface="Georgia" panose="02040502050405020303" pitchFamily="18" charset="0"/>
              </a:rPr>
              <a:t> </a:t>
            </a:r>
            <a:r>
              <a:rPr lang="nl-NL" dirty="0" err="1" smtClean="0">
                <a:latin typeface="Georgia" panose="02040502050405020303" pitchFamily="18" charset="0"/>
              </a:rPr>
              <a:t>network</a:t>
            </a:r>
            <a:r>
              <a:rPr lang="nl-NL" dirty="0" smtClean="0">
                <a:latin typeface="Georgia" panose="02040502050405020303" pitchFamily="18" charset="0"/>
              </a:rPr>
              <a:t> </a:t>
            </a:r>
            <a:r>
              <a:rPr lang="nl-NL" dirty="0" err="1" smtClean="0">
                <a:latin typeface="Georgia" panose="02040502050405020303" pitchFamily="18" charset="0"/>
              </a:rPr>
              <a:t>capacity</a:t>
            </a:r>
            <a:r>
              <a:rPr lang="nl-NL" dirty="0" smtClean="0">
                <a:latin typeface="Georgia" panose="02040502050405020303" pitchFamily="18" charset="0"/>
              </a:rPr>
              <a:t> is </a:t>
            </a:r>
            <a:r>
              <a:rPr lang="nl-NL" dirty="0" err="1" smtClean="0">
                <a:latin typeface="Georgia" panose="02040502050405020303" pitchFamily="18" charset="0"/>
              </a:rPr>
              <a:t>scarce</a:t>
            </a:r>
            <a:r>
              <a:rPr lang="nl-NL" dirty="0" smtClean="0">
                <a:latin typeface="Georgia" panose="02040502050405020303" pitchFamily="18" charset="0"/>
              </a:rPr>
              <a:t>”</a:t>
            </a:r>
          </a:p>
          <a:p>
            <a:pPr marL="285750" indent="-285750">
              <a:buFont typeface="Arial" panose="020B0604020202020204" pitchFamily="34" charset="0"/>
              <a:buChar char="•"/>
            </a:pPr>
            <a:r>
              <a:rPr lang="nl-NL" dirty="0" err="1">
                <a:latin typeface="Georgia" panose="02040502050405020303" pitchFamily="18" charset="0"/>
              </a:rPr>
              <a:t>o</a:t>
            </a:r>
            <a:r>
              <a:rPr lang="nl-NL" dirty="0" err="1" smtClean="0">
                <a:latin typeface="Georgia" panose="02040502050405020303" pitchFamily="18" charset="0"/>
              </a:rPr>
              <a:t>peration</a:t>
            </a:r>
            <a:r>
              <a:rPr lang="nl-NL" dirty="0" smtClean="0">
                <a:latin typeface="Georgia" panose="02040502050405020303" pitchFamily="18" charset="0"/>
              </a:rPr>
              <a:t>: “do </a:t>
            </a:r>
            <a:r>
              <a:rPr lang="nl-NL" dirty="0" err="1" smtClean="0">
                <a:latin typeface="Georgia" panose="02040502050405020303" pitchFamily="18" charset="0"/>
              </a:rPr>
              <a:t>not</a:t>
            </a:r>
            <a:r>
              <a:rPr lang="nl-NL" dirty="0" smtClean="0">
                <a:latin typeface="Georgia" panose="02040502050405020303" pitchFamily="18" charset="0"/>
              </a:rPr>
              <a:t> </a:t>
            </a:r>
            <a:r>
              <a:rPr lang="nl-NL" dirty="0" err="1" smtClean="0">
                <a:latin typeface="Georgia" panose="02040502050405020303" pitchFamily="18" charset="0"/>
              </a:rPr>
              <a:t>generate</a:t>
            </a:r>
            <a:r>
              <a:rPr lang="nl-NL" dirty="0" smtClean="0">
                <a:latin typeface="Georgia" panose="02040502050405020303" pitchFamily="18" charset="0"/>
              </a:rPr>
              <a:t>/</a:t>
            </a:r>
            <a:r>
              <a:rPr lang="nl-NL" dirty="0" err="1" smtClean="0">
                <a:latin typeface="Georgia" panose="02040502050405020303" pitchFamily="18" charset="0"/>
              </a:rPr>
              <a:t>consume</a:t>
            </a:r>
            <a:r>
              <a:rPr lang="nl-NL" dirty="0" smtClean="0">
                <a:latin typeface="Georgia" panose="02040502050405020303" pitchFamily="18" charset="0"/>
              </a:rPr>
              <a:t> at </a:t>
            </a:r>
            <a:r>
              <a:rPr lang="nl-NL" dirty="0" err="1" smtClean="0">
                <a:latin typeface="Georgia" panose="02040502050405020303" pitchFamily="18" charset="0"/>
              </a:rPr>
              <a:t>times</a:t>
            </a:r>
            <a:r>
              <a:rPr lang="nl-NL" dirty="0" smtClean="0">
                <a:latin typeface="Georgia" panose="02040502050405020303" pitchFamily="18" charset="0"/>
              </a:rPr>
              <a:t> </a:t>
            </a:r>
            <a:r>
              <a:rPr lang="nl-NL" dirty="0" err="1" smtClean="0">
                <a:solidFill>
                  <a:srgbClr val="0070C0"/>
                </a:solidFill>
                <a:latin typeface="Georgia" panose="02040502050405020303" pitchFamily="18" charset="0"/>
              </a:rPr>
              <a:t>when</a:t>
            </a:r>
            <a:r>
              <a:rPr lang="nl-NL" dirty="0" smtClean="0">
                <a:latin typeface="Georgia" panose="02040502050405020303" pitchFamily="18" charset="0"/>
              </a:rPr>
              <a:t> </a:t>
            </a:r>
            <a:r>
              <a:rPr lang="nl-NL" dirty="0" err="1" smtClean="0">
                <a:latin typeface="Georgia" panose="02040502050405020303" pitchFamily="18" charset="0"/>
              </a:rPr>
              <a:t>network</a:t>
            </a:r>
            <a:r>
              <a:rPr lang="nl-NL" dirty="0" smtClean="0">
                <a:latin typeface="Georgia" panose="02040502050405020303" pitchFamily="18" charset="0"/>
              </a:rPr>
              <a:t> </a:t>
            </a:r>
            <a:r>
              <a:rPr lang="nl-NL" dirty="0" err="1" smtClean="0">
                <a:latin typeface="Georgia" panose="02040502050405020303" pitchFamily="18" charset="0"/>
              </a:rPr>
              <a:t>capacity</a:t>
            </a:r>
            <a:r>
              <a:rPr lang="nl-NL" dirty="0" smtClean="0">
                <a:latin typeface="Georgia" panose="02040502050405020303" pitchFamily="18" charset="0"/>
              </a:rPr>
              <a:t> is </a:t>
            </a:r>
            <a:r>
              <a:rPr lang="nl-NL" dirty="0" err="1" smtClean="0">
                <a:latin typeface="Georgia" panose="02040502050405020303" pitchFamily="18" charset="0"/>
              </a:rPr>
              <a:t>scarce</a:t>
            </a:r>
            <a:r>
              <a:rPr lang="nl-NL" dirty="0" smtClean="0">
                <a:latin typeface="Georgia" panose="02040502050405020303" pitchFamily="18" charset="0"/>
              </a:rPr>
              <a:t>”</a:t>
            </a:r>
          </a:p>
          <a:p>
            <a:pPr marL="285750" indent="-285750">
              <a:buFont typeface="Arial" panose="020B0604020202020204" pitchFamily="34" charset="0"/>
              <a:buChar char="•"/>
            </a:pPr>
            <a:endParaRPr lang="nl-NL" dirty="0">
              <a:latin typeface="Georgia" panose="02040502050405020303" pitchFamily="18" charset="0"/>
            </a:endParaRPr>
          </a:p>
          <a:p>
            <a:pPr marL="285750" indent="-285750">
              <a:buFont typeface="Arial" panose="020B0604020202020204" pitchFamily="34" charset="0"/>
              <a:buChar char="•"/>
            </a:pPr>
            <a:endParaRPr lang="nl-NL" dirty="0" smtClean="0">
              <a:latin typeface="Georgia" panose="02040502050405020303" pitchFamily="18" charset="0"/>
            </a:endParaRPr>
          </a:p>
          <a:p>
            <a:r>
              <a:rPr lang="nl-NL" dirty="0" err="1" smtClean="0">
                <a:latin typeface="Georgia" panose="02040502050405020303" pitchFamily="18" charset="0"/>
              </a:rPr>
              <a:t>Hence</a:t>
            </a:r>
            <a:r>
              <a:rPr lang="nl-NL" dirty="0" smtClean="0">
                <a:latin typeface="Georgia" panose="02040502050405020303" pitchFamily="18" charset="0"/>
              </a:rPr>
              <a:t>, </a:t>
            </a:r>
            <a:r>
              <a:rPr lang="nl-NL" dirty="0" err="1" smtClean="0">
                <a:latin typeface="Georgia" panose="02040502050405020303" pitchFamily="18" charset="0"/>
              </a:rPr>
              <a:t>this</a:t>
            </a:r>
            <a:r>
              <a:rPr lang="nl-NL" dirty="0" smtClean="0">
                <a:latin typeface="Georgia" panose="02040502050405020303" pitchFamily="18" charset="0"/>
              </a:rPr>
              <a:t> </a:t>
            </a:r>
            <a:r>
              <a:rPr lang="nl-NL" dirty="0" err="1" smtClean="0">
                <a:latin typeface="Georgia" panose="02040502050405020303" pitchFamily="18" charset="0"/>
              </a:rPr>
              <a:t>would</a:t>
            </a:r>
            <a:r>
              <a:rPr lang="nl-NL" dirty="0" smtClean="0">
                <a:latin typeface="Georgia" panose="02040502050405020303" pitchFamily="18" charset="0"/>
              </a:rPr>
              <a:t> </a:t>
            </a:r>
            <a:r>
              <a:rPr lang="nl-NL" dirty="0" err="1" smtClean="0">
                <a:latin typeface="Georgia" panose="02040502050405020303" pitchFamily="18" charset="0"/>
              </a:rPr>
              <a:t>result</a:t>
            </a:r>
            <a:r>
              <a:rPr lang="nl-NL" dirty="0" smtClean="0">
                <a:latin typeface="Georgia" panose="02040502050405020303" pitchFamily="18" charset="0"/>
              </a:rPr>
              <a:t> in </a:t>
            </a:r>
            <a:r>
              <a:rPr lang="nl-NL" dirty="0" err="1" smtClean="0">
                <a:solidFill>
                  <a:srgbClr val="0070C0"/>
                </a:solidFill>
                <a:latin typeface="Georgia" panose="02040502050405020303" pitchFamily="18" charset="0"/>
              </a:rPr>
              <a:t>location</a:t>
            </a:r>
            <a:r>
              <a:rPr lang="nl-NL" dirty="0" smtClean="0">
                <a:solidFill>
                  <a:srgbClr val="0070C0"/>
                </a:solidFill>
                <a:latin typeface="Georgia" panose="02040502050405020303" pitchFamily="18" charset="0"/>
              </a:rPr>
              <a:t>-</a:t>
            </a:r>
            <a:r>
              <a:rPr lang="nl-NL" dirty="0" err="1" smtClean="0">
                <a:solidFill>
                  <a:srgbClr val="0070C0"/>
                </a:solidFill>
                <a:latin typeface="Georgia" panose="02040502050405020303" pitchFamily="18" charset="0"/>
              </a:rPr>
              <a:t>and</a:t>
            </a:r>
            <a:r>
              <a:rPr lang="nl-NL" dirty="0" smtClean="0">
                <a:solidFill>
                  <a:srgbClr val="0070C0"/>
                </a:solidFill>
                <a:latin typeface="Georgia" panose="02040502050405020303" pitchFamily="18" charset="0"/>
              </a:rPr>
              <a:t>-time </a:t>
            </a:r>
            <a:r>
              <a:rPr lang="nl-NL" dirty="0" err="1" smtClean="0">
                <a:solidFill>
                  <a:srgbClr val="0070C0"/>
                </a:solidFill>
                <a:latin typeface="Georgia" panose="02040502050405020303" pitchFamily="18" charset="0"/>
              </a:rPr>
              <a:t>differentiated</a:t>
            </a:r>
            <a:r>
              <a:rPr lang="nl-NL" dirty="0" smtClean="0">
                <a:solidFill>
                  <a:srgbClr val="0070C0"/>
                </a:solidFill>
                <a:latin typeface="Georgia" panose="02040502050405020303" pitchFamily="18" charset="0"/>
              </a:rPr>
              <a:t> </a:t>
            </a:r>
            <a:r>
              <a:rPr lang="nl-NL" dirty="0" err="1" smtClean="0">
                <a:solidFill>
                  <a:srgbClr val="0070C0"/>
                </a:solidFill>
                <a:latin typeface="Georgia" panose="02040502050405020303" pitchFamily="18" charset="0"/>
              </a:rPr>
              <a:t>tariffs</a:t>
            </a:r>
            <a:endParaRPr lang="en-GB" dirty="0">
              <a:solidFill>
                <a:srgbClr val="0070C0"/>
              </a:solidFill>
              <a:latin typeface="Georgia" panose="02040502050405020303" pitchFamily="18" charset="0"/>
            </a:endParaRPr>
          </a:p>
          <a:p>
            <a:endParaRPr lang="en-GB" dirty="0">
              <a:latin typeface="Georgia" panose="02040502050405020303" pitchFamily="18" charset="0"/>
            </a:endParaRPr>
          </a:p>
        </p:txBody>
      </p:sp>
    </p:spTree>
    <p:extLst>
      <p:ext uri="{BB962C8B-B14F-4D97-AF65-F5344CB8AC3E}">
        <p14:creationId xmlns:p14="http://schemas.microsoft.com/office/powerpoint/2010/main" val="166355589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 calcmode="lin" valueType="num">
                                      <p:cBhvr additive="base">
                                        <p:cTn id="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anim calcmode="lin" valueType="num">
                                      <p:cBhvr additive="base">
                                        <p:cTn id="1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anim calcmode="lin" valueType="num">
                                      <p:cBhvr additive="base">
                                        <p:cTn id="1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anim calcmode="lin" valueType="num">
                                      <p:cBhvr additive="base">
                                        <p:cTn id="1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1" end="11"/>
                                            </p:txEl>
                                          </p:spTgt>
                                        </p:tgtEl>
                                        <p:attrNameLst>
                                          <p:attrName>style.visibility</p:attrName>
                                        </p:attrNameLst>
                                      </p:cBhvr>
                                      <p:to>
                                        <p:strVal val="visible"/>
                                      </p:to>
                                    </p:set>
                                    <p:anim calcmode="lin" valueType="num">
                                      <p:cBhvr additive="base">
                                        <p:cTn id="2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Rechte verbindingslijn 3"/>
          <p:cNvCxnSpPr/>
          <p:nvPr/>
        </p:nvCxnSpPr>
        <p:spPr>
          <a:xfrm>
            <a:off x="5652120" y="2852936"/>
            <a:ext cx="0" cy="24482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5652120" y="5301208"/>
            <a:ext cx="302433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5652120" y="4653136"/>
            <a:ext cx="194421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flipV="1">
            <a:off x="7596336" y="2708920"/>
            <a:ext cx="0" cy="19442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Rechte verbindingslijn 19"/>
          <p:cNvCxnSpPr/>
          <p:nvPr/>
        </p:nvCxnSpPr>
        <p:spPr>
          <a:xfrm>
            <a:off x="6840252" y="2683176"/>
            <a:ext cx="1512168" cy="165618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Rechte verbindingslijn 21"/>
          <p:cNvCxnSpPr/>
          <p:nvPr/>
        </p:nvCxnSpPr>
        <p:spPr>
          <a:xfrm>
            <a:off x="5983397" y="3221881"/>
            <a:ext cx="1163949" cy="19641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kstvak 22"/>
          <p:cNvSpPr txBox="1"/>
          <p:nvPr/>
        </p:nvSpPr>
        <p:spPr>
          <a:xfrm>
            <a:off x="8060617" y="3464740"/>
            <a:ext cx="938077" cy="584775"/>
          </a:xfrm>
          <a:prstGeom prst="rect">
            <a:avLst/>
          </a:prstGeom>
          <a:noFill/>
        </p:spPr>
        <p:txBody>
          <a:bodyPr wrap="none" rtlCol="0">
            <a:spAutoFit/>
          </a:bodyPr>
          <a:lstStyle/>
          <a:p>
            <a:pPr algn="l" rtl="0" eaLnBrk="0" fontAlgn="base" hangingPunct="0">
              <a:spcBef>
                <a:spcPct val="0"/>
              </a:spcBef>
              <a:spcAft>
                <a:spcPct val="0"/>
              </a:spcAft>
            </a:pPr>
            <a:r>
              <a:rPr lang="nl-NL" sz="1600" i="1" kern="1200" dirty="0" smtClean="0">
                <a:solidFill>
                  <a:srgbClr val="000000"/>
                </a:solidFill>
                <a:latin typeface="Verdana"/>
                <a:ea typeface="+mn-ea"/>
                <a:cs typeface="Arial" charset="0"/>
              </a:rPr>
              <a:t>Peak </a:t>
            </a:r>
          </a:p>
          <a:p>
            <a:pPr algn="l" rtl="0" eaLnBrk="0" fontAlgn="base" hangingPunct="0">
              <a:spcBef>
                <a:spcPct val="0"/>
              </a:spcBef>
              <a:spcAft>
                <a:spcPct val="0"/>
              </a:spcAft>
            </a:pPr>
            <a:r>
              <a:rPr lang="nl-NL" sz="1600" i="1" kern="1200" dirty="0" err="1" smtClean="0">
                <a:solidFill>
                  <a:srgbClr val="000000"/>
                </a:solidFill>
                <a:latin typeface="Verdana"/>
                <a:ea typeface="+mn-ea"/>
                <a:cs typeface="Arial" charset="0"/>
              </a:rPr>
              <a:t>demand</a:t>
            </a:r>
            <a:endParaRPr lang="en-GB" sz="1600" i="1" kern="1200" dirty="0">
              <a:solidFill>
                <a:srgbClr val="000000"/>
              </a:solidFill>
              <a:latin typeface="Verdana"/>
              <a:ea typeface="+mn-ea"/>
              <a:cs typeface="Arial" charset="0"/>
            </a:endParaRPr>
          </a:p>
        </p:txBody>
      </p:sp>
      <p:sp>
        <p:nvSpPr>
          <p:cNvPr id="25" name="Tekstvak 24"/>
          <p:cNvSpPr txBox="1"/>
          <p:nvPr/>
        </p:nvSpPr>
        <p:spPr>
          <a:xfrm>
            <a:off x="6154387" y="4674525"/>
            <a:ext cx="960519" cy="584775"/>
          </a:xfrm>
          <a:prstGeom prst="rect">
            <a:avLst/>
          </a:prstGeom>
          <a:noFill/>
        </p:spPr>
        <p:txBody>
          <a:bodyPr wrap="none" rtlCol="0">
            <a:spAutoFit/>
          </a:bodyPr>
          <a:lstStyle/>
          <a:p>
            <a:pPr algn="l" rtl="0" eaLnBrk="0" fontAlgn="base" hangingPunct="0">
              <a:spcBef>
                <a:spcPct val="0"/>
              </a:spcBef>
              <a:spcAft>
                <a:spcPct val="0"/>
              </a:spcAft>
            </a:pPr>
            <a:r>
              <a:rPr lang="nl-NL" sz="1600" i="1" kern="1200" dirty="0" err="1" smtClean="0">
                <a:solidFill>
                  <a:srgbClr val="000000"/>
                </a:solidFill>
                <a:latin typeface="Verdana"/>
                <a:ea typeface="+mn-ea"/>
                <a:cs typeface="Arial" charset="0"/>
              </a:rPr>
              <a:t>Offpeak</a:t>
            </a:r>
            <a:r>
              <a:rPr lang="nl-NL" sz="1600" i="1" kern="1200" dirty="0" smtClean="0">
                <a:solidFill>
                  <a:srgbClr val="000000"/>
                </a:solidFill>
                <a:latin typeface="Verdana"/>
                <a:ea typeface="+mn-ea"/>
                <a:cs typeface="Arial" charset="0"/>
              </a:rPr>
              <a:t> </a:t>
            </a:r>
          </a:p>
          <a:p>
            <a:pPr algn="l" rtl="0" eaLnBrk="0" fontAlgn="base" hangingPunct="0">
              <a:spcBef>
                <a:spcPct val="0"/>
              </a:spcBef>
              <a:spcAft>
                <a:spcPct val="0"/>
              </a:spcAft>
            </a:pPr>
            <a:r>
              <a:rPr lang="nl-NL" sz="1600" i="1" kern="1200" dirty="0" err="1" smtClean="0">
                <a:solidFill>
                  <a:srgbClr val="000000"/>
                </a:solidFill>
                <a:latin typeface="Verdana"/>
                <a:ea typeface="+mn-ea"/>
                <a:cs typeface="Arial" charset="0"/>
              </a:rPr>
              <a:t>demand</a:t>
            </a:r>
            <a:endParaRPr lang="en-GB" sz="1600" i="1" kern="1200" dirty="0">
              <a:solidFill>
                <a:srgbClr val="000000"/>
              </a:solidFill>
              <a:latin typeface="Verdana"/>
              <a:ea typeface="+mn-ea"/>
              <a:cs typeface="Arial" charset="0"/>
            </a:endParaRPr>
          </a:p>
        </p:txBody>
      </p:sp>
      <p:sp>
        <p:nvSpPr>
          <p:cNvPr id="26" name="Tekstvak 25"/>
          <p:cNvSpPr txBox="1"/>
          <p:nvPr/>
        </p:nvSpPr>
        <p:spPr>
          <a:xfrm>
            <a:off x="7430291" y="2098878"/>
            <a:ext cx="1601721" cy="584775"/>
          </a:xfrm>
          <a:prstGeom prst="rect">
            <a:avLst/>
          </a:prstGeom>
          <a:noFill/>
        </p:spPr>
        <p:txBody>
          <a:bodyPr wrap="none" rtlCol="0">
            <a:spAutoFit/>
          </a:bodyPr>
          <a:lstStyle/>
          <a:p>
            <a:pPr algn="l" rtl="0" eaLnBrk="0" fontAlgn="base" hangingPunct="0">
              <a:spcBef>
                <a:spcPct val="0"/>
              </a:spcBef>
              <a:spcAft>
                <a:spcPct val="0"/>
              </a:spcAft>
            </a:pPr>
            <a:r>
              <a:rPr lang="nl-NL" sz="1600" i="1" kern="1200" dirty="0" smtClean="0">
                <a:solidFill>
                  <a:srgbClr val="000000"/>
                </a:solidFill>
                <a:latin typeface="Verdana"/>
                <a:ea typeface="+mn-ea"/>
                <a:cs typeface="Arial" charset="0"/>
              </a:rPr>
              <a:t>Supply curve</a:t>
            </a:r>
          </a:p>
          <a:p>
            <a:pPr algn="l" rtl="0" eaLnBrk="0" fontAlgn="base" hangingPunct="0">
              <a:spcBef>
                <a:spcPct val="0"/>
              </a:spcBef>
              <a:spcAft>
                <a:spcPct val="0"/>
              </a:spcAft>
            </a:pPr>
            <a:r>
              <a:rPr lang="nl-NL" sz="1600" i="1" kern="1200" dirty="0" smtClean="0">
                <a:solidFill>
                  <a:srgbClr val="000000"/>
                </a:solidFill>
                <a:latin typeface="Verdana"/>
                <a:ea typeface="+mn-ea"/>
                <a:cs typeface="Arial" charset="0"/>
              </a:rPr>
              <a:t>(short-run MC)</a:t>
            </a:r>
            <a:endParaRPr lang="en-GB" sz="1600" i="1" kern="1200" dirty="0">
              <a:solidFill>
                <a:srgbClr val="000000"/>
              </a:solidFill>
              <a:latin typeface="Verdana"/>
              <a:ea typeface="+mn-ea"/>
              <a:cs typeface="Arial" charset="0"/>
            </a:endParaRPr>
          </a:p>
        </p:txBody>
      </p:sp>
      <p:cxnSp>
        <p:nvCxnSpPr>
          <p:cNvPr id="27" name="Rechte verbindingslijn 26"/>
          <p:cNvCxnSpPr/>
          <p:nvPr/>
        </p:nvCxnSpPr>
        <p:spPr>
          <a:xfrm>
            <a:off x="5652120" y="3532404"/>
            <a:ext cx="1944216"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9" name="Tekstvak 28"/>
          <p:cNvSpPr txBox="1"/>
          <p:nvPr/>
        </p:nvSpPr>
        <p:spPr>
          <a:xfrm>
            <a:off x="4994757" y="3316221"/>
            <a:ext cx="603050" cy="338554"/>
          </a:xfrm>
          <a:prstGeom prst="rect">
            <a:avLst/>
          </a:prstGeom>
          <a:noFill/>
        </p:spPr>
        <p:txBody>
          <a:bodyPr wrap="none" rtlCol="0">
            <a:spAutoFit/>
          </a:bodyPr>
          <a:lstStyle/>
          <a:p>
            <a:pPr algn="l" rtl="0" eaLnBrk="0" fontAlgn="base" hangingPunct="0">
              <a:spcBef>
                <a:spcPct val="0"/>
              </a:spcBef>
              <a:spcAft>
                <a:spcPct val="0"/>
              </a:spcAft>
            </a:pPr>
            <a:r>
              <a:rPr lang="nl-NL" sz="1600" i="1" kern="1200" dirty="0" err="1" smtClean="0">
                <a:solidFill>
                  <a:srgbClr val="000000"/>
                </a:solidFill>
                <a:latin typeface="Verdana"/>
                <a:ea typeface="+mn-ea"/>
                <a:cs typeface="Arial" charset="0"/>
              </a:rPr>
              <a:t>P</a:t>
            </a:r>
            <a:r>
              <a:rPr lang="nl-NL" sz="1600" i="1" kern="1200" baseline="30000" dirty="0" err="1" smtClean="0">
                <a:solidFill>
                  <a:srgbClr val="000000"/>
                </a:solidFill>
                <a:latin typeface="Verdana"/>
                <a:ea typeface="+mn-ea"/>
                <a:cs typeface="Arial" charset="0"/>
              </a:rPr>
              <a:t>peak</a:t>
            </a:r>
            <a:endParaRPr lang="en-GB" sz="1600" i="1" kern="1200" baseline="30000" dirty="0">
              <a:solidFill>
                <a:srgbClr val="000000"/>
              </a:solidFill>
              <a:latin typeface="Verdana"/>
              <a:ea typeface="+mn-ea"/>
              <a:cs typeface="Arial" charset="0"/>
            </a:endParaRPr>
          </a:p>
        </p:txBody>
      </p:sp>
      <p:sp>
        <p:nvSpPr>
          <p:cNvPr id="16" name="Tekstvak 28"/>
          <p:cNvSpPr txBox="1"/>
          <p:nvPr/>
        </p:nvSpPr>
        <p:spPr>
          <a:xfrm>
            <a:off x="8111345" y="5381413"/>
            <a:ext cx="1032655" cy="338554"/>
          </a:xfrm>
          <a:prstGeom prst="rect">
            <a:avLst/>
          </a:prstGeom>
          <a:noFill/>
        </p:spPr>
        <p:txBody>
          <a:bodyPr wrap="none" rtlCol="0">
            <a:spAutoFit/>
          </a:bodyPr>
          <a:lstStyle/>
          <a:p>
            <a:pPr algn="l" rtl="0" eaLnBrk="0" fontAlgn="base" hangingPunct="0">
              <a:spcBef>
                <a:spcPct val="0"/>
              </a:spcBef>
              <a:spcAft>
                <a:spcPct val="0"/>
              </a:spcAft>
            </a:pPr>
            <a:r>
              <a:rPr lang="nl-NL" sz="1600" i="1" kern="1200" dirty="0" err="1" smtClean="0">
                <a:solidFill>
                  <a:srgbClr val="000000"/>
                </a:solidFill>
                <a:latin typeface="Verdana"/>
                <a:ea typeface="+mn-ea"/>
                <a:cs typeface="Arial" charset="0"/>
              </a:rPr>
              <a:t>capacity</a:t>
            </a:r>
            <a:endParaRPr lang="en-GB" sz="1600" i="1" kern="1200" baseline="30000" dirty="0">
              <a:solidFill>
                <a:srgbClr val="000000"/>
              </a:solidFill>
              <a:latin typeface="Verdana"/>
              <a:ea typeface="+mn-ea"/>
              <a:cs typeface="Arial" charset="0"/>
            </a:endParaRPr>
          </a:p>
        </p:txBody>
      </p:sp>
      <p:sp>
        <p:nvSpPr>
          <p:cNvPr id="17" name="Tekstvak 28"/>
          <p:cNvSpPr txBox="1"/>
          <p:nvPr/>
        </p:nvSpPr>
        <p:spPr>
          <a:xfrm>
            <a:off x="4876924" y="4511324"/>
            <a:ext cx="816249" cy="338554"/>
          </a:xfrm>
          <a:prstGeom prst="rect">
            <a:avLst/>
          </a:prstGeom>
          <a:noFill/>
        </p:spPr>
        <p:txBody>
          <a:bodyPr wrap="none" rtlCol="0">
            <a:spAutoFit/>
          </a:bodyPr>
          <a:lstStyle/>
          <a:p>
            <a:pPr algn="l" rtl="0" eaLnBrk="0" fontAlgn="base" hangingPunct="0">
              <a:spcBef>
                <a:spcPct val="0"/>
              </a:spcBef>
              <a:spcAft>
                <a:spcPct val="0"/>
              </a:spcAft>
            </a:pPr>
            <a:r>
              <a:rPr lang="nl-NL" sz="1600" i="1" kern="1200" dirty="0" err="1" smtClean="0">
                <a:solidFill>
                  <a:srgbClr val="000000"/>
                </a:solidFill>
                <a:latin typeface="Verdana"/>
                <a:ea typeface="+mn-ea"/>
                <a:cs typeface="Arial" charset="0"/>
              </a:rPr>
              <a:t>P</a:t>
            </a:r>
            <a:r>
              <a:rPr lang="nl-NL" sz="1600" i="1" kern="1200" baseline="30000" dirty="0" err="1" smtClean="0">
                <a:solidFill>
                  <a:srgbClr val="000000"/>
                </a:solidFill>
                <a:latin typeface="Verdana"/>
                <a:ea typeface="+mn-ea"/>
                <a:cs typeface="Arial" charset="0"/>
              </a:rPr>
              <a:t>offpeak</a:t>
            </a:r>
            <a:endParaRPr lang="en-GB" sz="1600" i="1" kern="1200" baseline="30000" dirty="0">
              <a:solidFill>
                <a:srgbClr val="000000"/>
              </a:solidFill>
              <a:latin typeface="Verdana"/>
              <a:ea typeface="+mn-ea"/>
              <a:cs typeface="Arial" charset="0"/>
            </a:endParaRPr>
          </a:p>
        </p:txBody>
      </p:sp>
      <p:sp>
        <p:nvSpPr>
          <p:cNvPr id="18" name="Title 1"/>
          <p:cNvSpPr txBox="1">
            <a:spLocks/>
          </p:cNvSpPr>
          <p:nvPr/>
        </p:nvSpPr>
        <p:spPr bwMode="auto">
          <a:xfrm>
            <a:off x="170253" y="1052736"/>
            <a:ext cx="8828441"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6800" rIns="0" bIns="46800" numCol="1" anchor="ctr" anchorCtr="0" compatLnSpc="1">
            <a:prstTxWarp prst="textNoShape">
              <a:avLst/>
            </a:prstTxWarp>
          </a:bodyPr>
          <a:lst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Georgia" pitchFamily="18" charset="0"/>
                <a:cs typeface="Arial" charset="0"/>
              </a:defRPr>
            </a:lvl2pPr>
            <a:lvl3pPr algn="l" rtl="0" eaLnBrk="0" fontAlgn="base" hangingPunct="0">
              <a:spcBef>
                <a:spcPct val="0"/>
              </a:spcBef>
              <a:spcAft>
                <a:spcPct val="0"/>
              </a:spcAft>
              <a:defRPr sz="2400">
                <a:solidFill>
                  <a:schemeClr val="tx1"/>
                </a:solidFill>
                <a:latin typeface="Georgia" pitchFamily="18" charset="0"/>
                <a:cs typeface="Arial" charset="0"/>
              </a:defRPr>
            </a:lvl3pPr>
            <a:lvl4pPr algn="l" rtl="0" eaLnBrk="0" fontAlgn="base" hangingPunct="0">
              <a:spcBef>
                <a:spcPct val="0"/>
              </a:spcBef>
              <a:spcAft>
                <a:spcPct val="0"/>
              </a:spcAft>
              <a:defRPr sz="2400">
                <a:solidFill>
                  <a:schemeClr val="tx1"/>
                </a:solidFill>
                <a:latin typeface="Georgia" pitchFamily="18" charset="0"/>
                <a:cs typeface="Arial" charset="0"/>
              </a:defRPr>
            </a:lvl4pPr>
            <a:lvl5pPr algn="l" rtl="0" eaLnBrk="0" fontAlgn="base" hangingPunct="0">
              <a:spcBef>
                <a:spcPct val="0"/>
              </a:spcBef>
              <a:spcAft>
                <a:spcPct val="0"/>
              </a:spcAft>
              <a:defRPr sz="2400">
                <a:solidFill>
                  <a:schemeClr val="tx1"/>
                </a:solidFill>
                <a:latin typeface="Georgia" pitchFamily="18" charset="0"/>
                <a:cs typeface="Arial" charset="0"/>
              </a:defRPr>
            </a:lvl5pPr>
            <a:lvl6pPr marL="457200" algn="l" rtl="0" fontAlgn="base">
              <a:spcBef>
                <a:spcPct val="0"/>
              </a:spcBef>
              <a:spcAft>
                <a:spcPct val="0"/>
              </a:spcAft>
              <a:defRPr sz="4200">
                <a:solidFill>
                  <a:schemeClr val="tx1"/>
                </a:solidFill>
                <a:latin typeface="Verdana" pitchFamily="34" charset="0"/>
                <a:cs typeface="Arial" charset="0"/>
              </a:defRPr>
            </a:lvl6pPr>
            <a:lvl7pPr marL="914400" algn="l" rtl="0" fontAlgn="base">
              <a:spcBef>
                <a:spcPct val="0"/>
              </a:spcBef>
              <a:spcAft>
                <a:spcPct val="0"/>
              </a:spcAft>
              <a:defRPr sz="4200">
                <a:solidFill>
                  <a:schemeClr val="tx1"/>
                </a:solidFill>
                <a:latin typeface="Verdana" pitchFamily="34" charset="0"/>
                <a:cs typeface="Arial" charset="0"/>
              </a:defRPr>
            </a:lvl7pPr>
            <a:lvl8pPr marL="1371600" algn="l" rtl="0" fontAlgn="base">
              <a:spcBef>
                <a:spcPct val="0"/>
              </a:spcBef>
              <a:spcAft>
                <a:spcPct val="0"/>
              </a:spcAft>
              <a:defRPr sz="4200">
                <a:solidFill>
                  <a:schemeClr val="tx1"/>
                </a:solidFill>
                <a:latin typeface="Verdana" pitchFamily="34" charset="0"/>
                <a:cs typeface="Arial" charset="0"/>
              </a:defRPr>
            </a:lvl8pPr>
            <a:lvl9pPr marL="1828800" algn="l" rtl="0" fontAlgn="base">
              <a:spcBef>
                <a:spcPct val="0"/>
              </a:spcBef>
              <a:spcAft>
                <a:spcPct val="0"/>
              </a:spcAft>
              <a:defRPr sz="4200">
                <a:solidFill>
                  <a:schemeClr val="tx1"/>
                </a:solidFill>
                <a:latin typeface="Verdana" pitchFamily="34" charset="0"/>
                <a:cs typeface="Arial" charset="0"/>
              </a:defRPr>
            </a:lvl9pPr>
          </a:lstStyle>
          <a:p>
            <a:pPr eaLnBrk="1" hangingPunct="1">
              <a:defRPr/>
            </a:pPr>
            <a:r>
              <a:rPr lang="en-US" altLang="nl-NL" dirty="0" smtClean="0">
                <a:solidFill>
                  <a:srgbClr val="0070C0"/>
                </a:solidFill>
              </a:rPr>
              <a:t>Economically, dynamic tariffs are more efficient</a:t>
            </a:r>
          </a:p>
        </p:txBody>
      </p:sp>
      <p:sp>
        <p:nvSpPr>
          <p:cNvPr id="19" name="Text Box 3"/>
          <p:cNvSpPr txBox="1">
            <a:spLocks noChangeArrowheads="1"/>
          </p:cNvSpPr>
          <p:nvPr/>
        </p:nvSpPr>
        <p:spPr bwMode="auto">
          <a:xfrm>
            <a:off x="134159" y="1958537"/>
            <a:ext cx="4985598" cy="4761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285750" indent="-285750">
              <a:spcBef>
                <a:spcPct val="20000"/>
              </a:spcBef>
              <a:buFont typeface="Verdana" panose="020B0604030504040204" pitchFamily="34" charset="0"/>
              <a:buChar char="›"/>
              <a:tabLst>
                <a:tab pos="447675" algn="l"/>
              </a:tabLst>
              <a:defRPr sz="2500">
                <a:solidFill>
                  <a:schemeClr val="tx1"/>
                </a:solidFill>
                <a:latin typeface="Georgia" panose="02040502050405020303" pitchFamily="18" charset="0"/>
                <a:cs typeface="Arial" panose="020B0604020202020204" pitchFamily="34" charset="0"/>
              </a:defRPr>
            </a:lvl1pPr>
            <a:lvl2pPr marL="263525">
              <a:spcBef>
                <a:spcPct val="20000"/>
              </a:spcBef>
              <a:buSzPct val="50000"/>
              <a:buFont typeface="Wingdings" panose="05000000000000000000" pitchFamily="2" charset="2"/>
              <a:buChar char="§"/>
              <a:defRPr sz="2500">
                <a:solidFill>
                  <a:schemeClr val="tx1"/>
                </a:solidFill>
                <a:latin typeface="Georgia" panose="02040502050405020303" pitchFamily="18" charset="0"/>
                <a:cs typeface="Arial" panose="020B0604020202020204" pitchFamily="34" charset="0"/>
              </a:defRPr>
            </a:lvl2pPr>
            <a:lvl3pPr marL="1285875" indent="-371475">
              <a:spcBef>
                <a:spcPct val="20000"/>
              </a:spcBef>
              <a:buSzPct val="85000"/>
              <a:buFont typeface="Courier New" panose="02070309020205020404" pitchFamily="49" charset="0"/>
              <a:buChar char="-"/>
              <a:defRPr sz="2500">
                <a:solidFill>
                  <a:schemeClr val="tx1"/>
                </a:solidFill>
                <a:latin typeface="Georgia" panose="02040502050405020303" pitchFamily="18" charset="0"/>
                <a:cs typeface="Arial" panose="020B0604020202020204" pitchFamily="34" charset="0"/>
              </a:defRPr>
            </a:lvl3pPr>
            <a:lvl4pPr marL="1743075" indent="-371475">
              <a:spcBef>
                <a:spcPct val="20000"/>
              </a:spcBef>
              <a:buFont typeface="Courier New" panose="02070309020205020404" pitchFamily="49" charset="0"/>
              <a:buChar char="-"/>
              <a:defRPr sz="2500">
                <a:solidFill>
                  <a:schemeClr val="tx1"/>
                </a:solidFill>
                <a:latin typeface="Georgia" panose="02040502050405020303" pitchFamily="18" charset="0"/>
                <a:cs typeface="Arial" panose="020B0604020202020204" pitchFamily="34" charset="0"/>
              </a:defRPr>
            </a:lvl4pPr>
            <a:lvl5pPr marL="2200275" indent="-371475">
              <a:spcBef>
                <a:spcPct val="20000"/>
              </a:spcBef>
              <a:buFont typeface="Courier New" panose="02070309020205020404" pitchFamily="49" charset="0"/>
              <a:buChar char="-"/>
              <a:defRPr sz="2500">
                <a:solidFill>
                  <a:schemeClr val="tx1"/>
                </a:solidFill>
                <a:latin typeface="Georgia" panose="02040502050405020303" pitchFamily="18" charset="0"/>
                <a:cs typeface="Arial" panose="020B0604020202020204" pitchFamily="34" charset="0"/>
              </a:defRPr>
            </a:lvl5pPr>
            <a:lvl6pPr marL="2657475" indent="-371475" eaLnBrk="0" fontAlgn="base" hangingPunct="0">
              <a:spcBef>
                <a:spcPct val="20000"/>
              </a:spcBef>
              <a:spcAft>
                <a:spcPct val="0"/>
              </a:spcAft>
              <a:buFont typeface="Courier New" panose="02070309020205020404" pitchFamily="49" charset="0"/>
              <a:buChar char="-"/>
              <a:defRPr sz="2500">
                <a:solidFill>
                  <a:schemeClr val="tx1"/>
                </a:solidFill>
                <a:latin typeface="Georgia" panose="02040502050405020303" pitchFamily="18" charset="0"/>
                <a:cs typeface="Arial" panose="020B0604020202020204" pitchFamily="34" charset="0"/>
              </a:defRPr>
            </a:lvl6pPr>
            <a:lvl7pPr marL="3114675" indent="-371475" eaLnBrk="0" fontAlgn="base" hangingPunct="0">
              <a:spcBef>
                <a:spcPct val="20000"/>
              </a:spcBef>
              <a:spcAft>
                <a:spcPct val="0"/>
              </a:spcAft>
              <a:buFont typeface="Courier New" panose="02070309020205020404" pitchFamily="49" charset="0"/>
              <a:buChar char="-"/>
              <a:defRPr sz="2500">
                <a:solidFill>
                  <a:schemeClr val="tx1"/>
                </a:solidFill>
                <a:latin typeface="Georgia" panose="02040502050405020303" pitchFamily="18" charset="0"/>
                <a:cs typeface="Arial" panose="020B0604020202020204" pitchFamily="34" charset="0"/>
              </a:defRPr>
            </a:lvl7pPr>
            <a:lvl8pPr marL="3571875" indent="-371475" eaLnBrk="0" fontAlgn="base" hangingPunct="0">
              <a:spcBef>
                <a:spcPct val="20000"/>
              </a:spcBef>
              <a:spcAft>
                <a:spcPct val="0"/>
              </a:spcAft>
              <a:buFont typeface="Courier New" panose="02070309020205020404" pitchFamily="49" charset="0"/>
              <a:buChar char="-"/>
              <a:defRPr sz="2500">
                <a:solidFill>
                  <a:schemeClr val="tx1"/>
                </a:solidFill>
                <a:latin typeface="Georgia" panose="02040502050405020303" pitchFamily="18" charset="0"/>
                <a:cs typeface="Arial" panose="020B0604020202020204" pitchFamily="34" charset="0"/>
              </a:defRPr>
            </a:lvl8pPr>
            <a:lvl9pPr marL="4029075" indent="-371475" eaLnBrk="0" fontAlgn="base" hangingPunct="0">
              <a:spcBef>
                <a:spcPct val="20000"/>
              </a:spcBef>
              <a:spcAft>
                <a:spcPct val="0"/>
              </a:spcAft>
              <a:buFont typeface="Courier New" panose="02070309020205020404" pitchFamily="49" charset="0"/>
              <a:buChar char="-"/>
              <a:defRPr sz="2500">
                <a:solidFill>
                  <a:schemeClr val="tx1"/>
                </a:solidFill>
                <a:latin typeface="Georgia" panose="02040502050405020303" pitchFamily="18" charset="0"/>
                <a:cs typeface="Arial" panose="020B0604020202020204" pitchFamily="34" charset="0"/>
              </a:defRPr>
            </a:lvl9pPr>
          </a:lstStyle>
          <a:p>
            <a:pPr marL="0" indent="0" algn="l" rtl="0" eaLnBrk="0" fontAlgn="base" hangingPunct="0">
              <a:lnSpc>
                <a:spcPct val="130000"/>
              </a:lnSpc>
              <a:spcBef>
                <a:spcPct val="0"/>
              </a:spcBef>
              <a:spcAft>
                <a:spcPct val="0"/>
              </a:spcAft>
              <a:buClr>
                <a:srgbClr val="000000"/>
              </a:buClr>
              <a:buFont typeface="Verdana" panose="020B0604030504040204" pitchFamily="34" charset="0"/>
              <a:buNone/>
              <a:defRPr/>
            </a:pPr>
            <a:r>
              <a:rPr lang="nl-NL" altLang="nl-NL" sz="1800" kern="1200" dirty="0" err="1" smtClean="0">
                <a:solidFill>
                  <a:srgbClr val="FF0000"/>
                </a:solidFill>
                <a:ea typeface="+mn-ea"/>
              </a:rPr>
              <a:t>Principle</a:t>
            </a:r>
            <a:r>
              <a:rPr lang="nl-NL" altLang="nl-NL" sz="1800" kern="1200" dirty="0" smtClean="0">
                <a:solidFill>
                  <a:srgbClr val="FF0000"/>
                </a:solidFill>
                <a:ea typeface="+mn-ea"/>
              </a:rPr>
              <a:t> of peak-load pricing</a:t>
            </a:r>
          </a:p>
          <a:p>
            <a:pPr marL="22225" indent="-22225" algn="l" rtl="0" eaLnBrk="0" fontAlgn="base" hangingPunct="0">
              <a:lnSpc>
                <a:spcPct val="130000"/>
              </a:lnSpc>
              <a:spcBef>
                <a:spcPct val="0"/>
              </a:spcBef>
              <a:spcAft>
                <a:spcPct val="0"/>
              </a:spcAft>
              <a:buClr>
                <a:srgbClr val="000000"/>
              </a:buClr>
              <a:buFont typeface="Verdana" panose="020B0604030504040204" pitchFamily="34" charset="0"/>
              <a:buNone/>
              <a:defRPr/>
            </a:pPr>
            <a:r>
              <a:rPr lang="nl-NL" altLang="nl-NL" sz="1800" kern="1200" dirty="0" smtClean="0">
                <a:solidFill>
                  <a:srgbClr val="000000"/>
                </a:solidFill>
                <a:ea typeface="+mn-ea"/>
              </a:rPr>
              <a:t>- </a:t>
            </a:r>
            <a:r>
              <a:rPr lang="nl-NL" altLang="nl-NL" sz="1600" kern="1200" dirty="0" smtClean="0">
                <a:solidFill>
                  <a:srgbClr val="000000"/>
                </a:solidFill>
                <a:ea typeface="+mn-ea"/>
              </a:rPr>
              <a:t>product </a:t>
            </a:r>
            <a:r>
              <a:rPr lang="nl-NL" altLang="nl-NL" sz="1600" kern="1200" dirty="0">
                <a:solidFill>
                  <a:srgbClr val="000000"/>
                </a:solidFill>
                <a:ea typeface="+mn-ea"/>
              </a:rPr>
              <a:t>must </a:t>
            </a:r>
            <a:r>
              <a:rPr lang="nl-NL" altLang="nl-NL" sz="1600" kern="1200" dirty="0" err="1">
                <a:solidFill>
                  <a:srgbClr val="000000"/>
                </a:solidFill>
                <a:ea typeface="+mn-ea"/>
              </a:rPr>
              <a:t>be</a:t>
            </a:r>
            <a:r>
              <a:rPr lang="nl-NL" altLang="nl-NL" sz="1600" kern="1200" dirty="0">
                <a:solidFill>
                  <a:srgbClr val="000000"/>
                </a:solidFill>
                <a:ea typeface="+mn-ea"/>
              </a:rPr>
              <a:t> non-</a:t>
            </a:r>
            <a:r>
              <a:rPr lang="nl-NL" altLang="nl-NL" sz="1600" kern="1200" dirty="0" err="1">
                <a:solidFill>
                  <a:srgbClr val="000000"/>
                </a:solidFill>
                <a:ea typeface="+mn-ea"/>
              </a:rPr>
              <a:t>storable</a:t>
            </a:r>
            <a:r>
              <a:rPr lang="nl-NL" altLang="nl-NL" sz="1600" kern="1200" dirty="0">
                <a:solidFill>
                  <a:srgbClr val="000000"/>
                </a:solidFill>
                <a:ea typeface="+mn-ea"/>
              </a:rPr>
              <a:t> </a:t>
            </a:r>
          </a:p>
          <a:p>
            <a:pPr marL="22225" indent="-22225" algn="l" rtl="0" eaLnBrk="0" fontAlgn="base" hangingPunct="0">
              <a:lnSpc>
                <a:spcPct val="130000"/>
              </a:lnSpc>
              <a:spcBef>
                <a:spcPct val="0"/>
              </a:spcBef>
              <a:spcAft>
                <a:spcPct val="0"/>
              </a:spcAft>
              <a:buClr>
                <a:srgbClr val="000000"/>
              </a:buClr>
              <a:buFont typeface="Verdana" panose="020B0604030504040204" pitchFamily="34" charset="0"/>
              <a:buNone/>
              <a:defRPr/>
            </a:pPr>
            <a:r>
              <a:rPr lang="nl-NL" altLang="nl-NL" sz="1600" kern="1200" dirty="0" smtClean="0">
                <a:solidFill>
                  <a:srgbClr val="000000"/>
                </a:solidFill>
                <a:ea typeface="+mn-ea"/>
              </a:rPr>
              <a:t>-  </a:t>
            </a:r>
            <a:r>
              <a:rPr lang="nl-NL" altLang="nl-NL" sz="1600" kern="1200" dirty="0" err="1" smtClean="0">
                <a:solidFill>
                  <a:srgbClr val="000000"/>
                </a:solidFill>
                <a:ea typeface="+mn-ea"/>
              </a:rPr>
              <a:t>capacity</a:t>
            </a:r>
            <a:r>
              <a:rPr lang="nl-NL" altLang="nl-NL" sz="1600" kern="1200" dirty="0" smtClean="0">
                <a:solidFill>
                  <a:srgbClr val="000000"/>
                </a:solidFill>
                <a:ea typeface="+mn-ea"/>
              </a:rPr>
              <a:t> </a:t>
            </a:r>
            <a:r>
              <a:rPr lang="nl-NL" altLang="nl-NL" sz="1600" kern="1200" dirty="0">
                <a:solidFill>
                  <a:srgbClr val="000000"/>
                </a:solidFill>
                <a:ea typeface="+mn-ea"/>
              </a:rPr>
              <a:t>must </a:t>
            </a:r>
            <a:r>
              <a:rPr lang="nl-NL" altLang="nl-NL" sz="1600" kern="1200" dirty="0" err="1">
                <a:solidFill>
                  <a:srgbClr val="000000"/>
                </a:solidFill>
                <a:ea typeface="+mn-ea"/>
              </a:rPr>
              <a:t>be</a:t>
            </a:r>
            <a:r>
              <a:rPr lang="nl-NL" altLang="nl-NL" sz="1600" kern="1200" dirty="0">
                <a:solidFill>
                  <a:srgbClr val="000000"/>
                </a:solidFill>
                <a:ea typeface="+mn-ea"/>
              </a:rPr>
              <a:t> in </a:t>
            </a:r>
            <a:r>
              <a:rPr lang="nl-NL" altLang="nl-NL" sz="1600" kern="1200" dirty="0" err="1">
                <a:solidFill>
                  <a:srgbClr val="000000"/>
                </a:solidFill>
                <a:ea typeface="+mn-ea"/>
              </a:rPr>
              <a:t>place</a:t>
            </a:r>
            <a:r>
              <a:rPr lang="nl-NL" altLang="nl-NL" sz="1600" kern="1200" dirty="0">
                <a:solidFill>
                  <a:srgbClr val="000000"/>
                </a:solidFill>
                <a:ea typeface="+mn-ea"/>
              </a:rPr>
              <a:t> </a:t>
            </a:r>
            <a:r>
              <a:rPr lang="nl-NL" altLang="nl-NL" sz="1600" kern="1200" dirty="0" err="1">
                <a:solidFill>
                  <a:srgbClr val="000000"/>
                </a:solidFill>
                <a:ea typeface="+mn-ea"/>
              </a:rPr>
              <a:t>for</a:t>
            </a:r>
            <a:r>
              <a:rPr lang="nl-NL" altLang="nl-NL" sz="1600" kern="1200" dirty="0">
                <a:solidFill>
                  <a:srgbClr val="000000"/>
                </a:solidFill>
                <a:ea typeface="+mn-ea"/>
              </a:rPr>
              <a:t> a </a:t>
            </a:r>
            <a:r>
              <a:rPr lang="nl-NL" altLang="nl-NL" sz="1600" kern="1200" dirty="0" err="1" smtClean="0">
                <a:solidFill>
                  <a:srgbClr val="000000"/>
                </a:solidFill>
                <a:ea typeface="+mn-ea"/>
              </a:rPr>
              <a:t>period</a:t>
            </a:r>
            <a:r>
              <a:rPr lang="nl-NL" altLang="nl-NL" sz="1600" kern="1200" dirty="0" smtClean="0">
                <a:solidFill>
                  <a:srgbClr val="000000"/>
                </a:solidFill>
                <a:ea typeface="+mn-ea"/>
              </a:rPr>
              <a:t> of time</a:t>
            </a:r>
          </a:p>
          <a:p>
            <a:pPr marL="0" indent="0" algn="l" rtl="0" eaLnBrk="0" fontAlgn="base" hangingPunct="0">
              <a:lnSpc>
                <a:spcPct val="130000"/>
              </a:lnSpc>
              <a:spcBef>
                <a:spcPct val="0"/>
              </a:spcBef>
              <a:spcAft>
                <a:spcPct val="0"/>
              </a:spcAft>
              <a:buClr>
                <a:srgbClr val="000000"/>
              </a:buClr>
              <a:buFont typeface="Verdana" panose="020B0604030504040204" pitchFamily="34" charset="0"/>
              <a:buNone/>
              <a:defRPr/>
            </a:pPr>
            <a:endParaRPr lang="nl-NL" altLang="nl-NL" sz="1800" dirty="0" smtClean="0">
              <a:solidFill>
                <a:srgbClr val="FF0000"/>
              </a:solidFill>
            </a:endParaRPr>
          </a:p>
          <a:p>
            <a:pPr marL="0" indent="0" algn="l" rtl="0" eaLnBrk="0" fontAlgn="base" hangingPunct="0">
              <a:lnSpc>
                <a:spcPct val="130000"/>
              </a:lnSpc>
              <a:spcBef>
                <a:spcPct val="0"/>
              </a:spcBef>
              <a:spcAft>
                <a:spcPct val="0"/>
              </a:spcAft>
              <a:buClr>
                <a:srgbClr val="000000"/>
              </a:buClr>
              <a:buFont typeface="Verdana" panose="020B0604030504040204" pitchFamily="34" charset="0"/>
              <a:buNone/>
              <a:defRPr/>
            </a:pPr>
            <a:r>
              <a:rPr lang="nl-NL" altLang="nl-NL" sz="1800" dirty="0" err="1" smtClean="0">
                <a:solidFill>
                  <a:srgbClr val="FF0000"/>
                </a:solidFill>
              </a:rPr>
              <a:t>Optimal</a:t>
            </a:r>
            <a:r>
              <a:rPr lang="nl-NL" altLang="nl-NL" sz="1800" dirty="0" smtClean="0">
                <a:solidFill>
                  <a:srgbClr val="FF0000"/>
                </a:solidFill>
              </a:rPr>
              <a:t> incentives:</a:t>
            </a:r>
            <a:endParaRPr lang="nl-NL" altLang="nl-NL" sz="1800" kern="1200" dirty="0" smtClean="0">
              <a:solidFill>
                <a:srgbClr val="FF0000"/>
              </a:solidFill>
              <a:ea typeface="+mn-ea"/>
            </a:endParaRPr>
          </a:p>
          <a:p>
            <a:pPr marL="0" indent="0" algn="l" rtl="0" eaLnBrk="0" fontAlgn="base" hangingPunct="0">
              <a:lnSpc>
                <a:spcPct val="130000"/>
              </a:lnSpc>
              <a:spcBef>
                <a:spcPct val="0"/>
              </a:spcBef>
              <a:spcAft>
                <a:spcPct val="0"/>
              </a:spcAft>
              <a:buClr>
                <a:srgbClr val="000000"/>
              </a:buClr>
              <a:buFont typeface="Verdana" panose="020B0604030504040204" pitchFamily="34" charset="0"/>
              <a:buNone/>
              <a:defRPr/>
            </a:pPr>
            <a:r>
              <a:rPr lang="nl-NL" altLang="nl-NL" sz="1800" dirty="0" err="1">
                <a:solidFill>
                  <a:srgbClr val="0070C0"/>
                </a:solidFill>
              </a:rPr>
              <a:t>n</a:t>
            </a:r>
            <a:r>
              <a:rPr lang="nl-NL" altLang="nl-NL" sz="1800" dirty="0" err="1" smtClean="0">
                <a:solidFill>
                  <a:srgbClr val="0070C0"/>
                </a:solidFill>
              </a:rPr>
              <a:t>etwork</a:t>
            </a:r>
            <a:r>
              <a:rPr lang="nl-NL" altLang="nl-NL" sz="1800" dirty="0" smtClean="0">
                <a:solidFill>
                  <a:srgbClr val="0070C0"/>
                </a:solidFill>
              </a:rPr>
              <a:t> users:</a:t>
            </a:r>
          </a:p>
          <a:p>
            <a:pPr>
              <a:lnSpc>
                <a:spcPct val="130000"/>
              </a:lnSpc>
              <a:spcBef>
                <a:spcPct val="0"/>
              </a:spcBef>
              <a:buClr>
                <a:srgbClr val="000000"/>
              </a:buClr>
              <a:defRPr/>
            </a:pPr>
            <a:r>
              <a:rPr lang="nl-NL" altLang="nl-NL" sz="1600" kern="1200" dirty="0" smtClean="0">
                <a:solidFill>
                  <a:srgbClr val="000000"/>
                </a:solidFill>
                <a:ea typeface="+mn-ea"/>
              </a:rPr>
              <a:t>users </a:t>
            </a:r>
            <a:r>
              <a:rPr lang="nl-NL" altLang="nl-NL" sz="1600" kern="1200" dirty="0">
                <a:solidFill>
                  <a:srgbClr val="000000"/>
                </a:solidFill>
                <a:ea typeface="+mn-ea"/>
              </a:rPr>
              <a:t>in peak </a:t>
            </a:r>
            <a:r>
              <a:rPr lang="nl-NL" altLang="nl-NL" sz="1600" kern="1200" dirty="0" err="1">
                <a:solidFill>
                  <a:srgbClr val="000000"/>
                </a:solidFill>
                <a:ea typeface="+mn-ea"/>
              </a:rPr>
              <a:t>periods</a:t>
            </a:r>
            <a:r>
              <a:rPr lang="nl-NL" altLang="nl-NL" sz="1600" kern="1200" dirty="0">
                <a:solidFill>
                  <a:srgbClr val="000000"/>
                </a:solidFill>
                <a:ea typeface="+mn-ea"/>
              </a:rPr>
              <a:t> </a:t>
            </a:r>
            <a:r>
              <a:rPr lang="nl-NL" altLang="nl-NL" sz="1600" kern="1200" dirty="0" err="1">
                <a:solidFill>
                  <a:srgbClr val="000000"/>
                </a:solidFill>
                <a:ea typeface="+mn-ea"/>
              </a:rPr>
              <a:t>pay</a:t>
            </a:r>
            <a:r>
              <a:rPr lang="nl-NL" altLang="nl-NL" sz="1600" kern="1200" dirty="0">
                <a:solidFill>
                  <a:srgbClr val="000000"/>
                </a:solidFill>
                <a:ea typeface="+mn-ea"/>
              </a:rPr>
              <a:t> </a:t>
            </a:r>
            <a:r>
              <a:rPr lang="nl-NL" altLang="nl-NL" sz="1600" kern="1200" dirty="0" err="1">
                <a:solidFill>
                  <a:srgbClr val="000000"/>
                </a:solidFill>
                <a:ea typeface="+mn-ea"/>
              </a:rPr>
              <a:t>for</a:t>
            </a:r>
            <a:r>
              <a:rPr lang="nl-NL" altLang="nl-NL" sz="1600" kern="1200" dirty="0">
                <a:solidFill>
                  <a:srgbClr val="000000"/>
                </a:solidFill>
                <a:ea typeface="+mn-ea"/>
              </a:rPr>
              <a:t> </a:t>
            </a:r>
            <a:r>
              <a:rPr lang="nl-NL" altLang="nl-NL" sz="1600" kern="1200" dirty="0" err="1">
                <a:solidFill>
                  <a:srgbClr val="000000"/>
                </a:solidFill>
                <a:ea typeface="+mn-ea"/>
              </a:rPr>
              <a:t>variable</a:t>
            </a:r>
            <a:r>
              <a:rPr lang="nl-NL" altLang="nl-NL" sz="1600" kern="1200" dirty="0">
                <a:solidFill>
                  <a:srgbClr val="000000"/>
                </a:solidFill>
                <a:ea typeface="+mn-ea"/>
              </a:rPr>
              <a:t> </a:t>
            </a:r>
            <a:r>
              <a:rPr lang="nl-NL" altLang="nl-NL" sz="1600" kern="1200" dirty="0" smtClean="0">
                <a:solidFill>
                  <a:srgbClr val="000000"/>
                </a:solidFill>
                <a:ea typeface="+mn-ea"/>
              </a:rPr>
              <a:t>plus </a:t>
            </a:r>
            <a:r>
              <a:rPr lang="nl-NL" altLang="nl-NL" sz="1600" kern="1200" dirty="0" err="1" smtClean="0">
                <a:solidFill>
                  <a:srgbClr val="000000"/>
                </a:solidFill>
                <a:ea typeface="+mn-ea"/>
              </a:rPr>
              <a:t>fixed</a:t>
            </a:r>
            <a:r>
              <a:rPr lang="nl-NL" altLang="nl-NL" sz="1600" kern="1200" dirty="0" smtClean="0">
                <a:solidFill>
                  <a:srgbClr val="000000"/>
                </a:solidFill>
                <a:ea typeface="+mn-ea"/>
              </a:rPr>
              <a:t> </a:t>
            </a:r>
            <a:r>
              <a:rPr lang="nl-NL" altLang="nl-NL" sz="1600" kern="1200" dirty="0" err="1">
                <a:solidFill>
                  <a:srgbClr val="000000"/>
                </a:solidFill>
                <a:ea typeface="+mn-ea"/>
              </a:rPr>
              <a:t>costs</a:t>
            </a:r>
            <a:r>
              <a:rPr lang="nl-NL" altLang="nl-NL" sz="1600" kern="1200" dirty="0">
                <a:solidFill>
                  <a:srgbClr val="000000"/>
                </a:solidFill>
                <a:ea typeface="+mn-ea"/>
              </a:rPr>
              <a:t> </a:t>
            </a:r>
            <a:endParaRPr lang="nl-NL" altLang="nl-NL" sz="1600" kern="1200" dirty="0" smtClean="0">
              <a:solidFill>
                <a:srgbClr val="000000"/>
              </a:solidFill>
              <a:ea typeface="+mn-ea"/>
            </a:endParaRPr>
          </a:p>
          <a:p>
            <a:pPr>
              <a:lnSpc>
                <a:spcPct val="130000"/>
              </a:lnSpc>
              <a:spcBef>
                <a:spcPct val="0"/>
              </a:spcBef>
              <a:buClr>
                <a:srgbClr val="000000"/>
              </a:buClr>
              <a:defRPr/>
            </a:pPr>
            <a:r>
              <a:rPr lang="nl-NL" altLang="nl-NL" sz="1600" kern="1200" dirty="0" smtClean="0">
                <a:solidFill>
                  <a:srgbClr val="000000"/>
                </a:solidFill>
                <a:ea typeface="+mn-ea"/>
              </a:rPr>
              <a:t>users in </a:t>
            </a:r>
            <a:r>
              <a:rPr lang="nl-NL" altLang="nl-NL" sz="1600" kern="1200" dirty="0" err="1" smtClean="0">
                <a:solidFill>
                  <a:srgbClr val="000000"/>
                </a:solidFill>
                <a:ea typeface="+mn-ea"/>
              </a:rPr>
              <a:t>offpeak</a:t>
            </a:r>
            <a:r>
              <a:rPr lang="nl-NL" altLang="nl-NL" sz="1600" kern="1200" dirty="0" smtClean="0">
                <a:solidFill>
                  <a:srgbClr val="000000"/>
                </a:solidFill>
                <a:ea typeface="+mn-ea"/>
              </a:rPr>
              <a:t> </a:t>
            </a:r>
            <a:r>
              <a:rPr lang="nl-NL" altLang="nl-NL" sz="1600" kern="1200" dirty="0" err="1">
                <a:solidFill>
                  <a:srgbClr val="000000"/>
                </a:solidFill>
                <a:ea typeface="+mn-ea"/>
              </a:rPr>
              <a:t>periods</a:t>
            </a:r>
            <a:r>
              <a:rPr lang="nl-NL" altLang="nl-NL" sz="1600" kern="1200" dirty="0">
                <a:solidFill>
                  <a:srgbClr val="000000"/>
                </a:solidFill>
                <a:ea typeface="+mn-ea"/>
              </a:rPr>
              <a:t> </a:t>
            </a:r>
            <a:r>
              <a:rPr lang="nl-NL" altLang="nl-NL" sz="1600" kern="1200" dirty="0" err="1">
                <a:solidFill>
                  <a:srgbClr val="000000"/>
                </a:solidFill>
                <a:ea typeface="+mn-ea"/>
              </a:rPr>
              <a:t>pay</a:t>
            </a:r>
            <a:r>
              <a:rPr lang="nl-NL" altLang="nl-NL" sz="1600" kern="1200" dirty="0">
                <a:solidFill>
                  <a:srgbClr val="000000"/>
                </a:solidFill>
                <a:ea typeface="+mn-ea"/>
              </a:rPr>
              <a:t> </a:t>
            </a:r>
            <a:r>
              <a:rPr lang="nl-NL" altLang="nl-NL" sz="1600" kern="1200" dirty="0" err="1">
                <a:solidFill>
                  <a:srgbClr val="000000"/>
                </a:solidFill>
                <a:ea typeface="+mn-ea"/>
              </a:rPr>
              <a:t>only</a:t>
            </a:r>
            <a:r>
              <a:rPr lang="nl-NL" altLang="nl-NL" sz="1600" kern="1200" dirty="0">
                <a:solidFill>
                  <a:srgbClr val="000000"/>
                </a:solidFill>
                <a:ea typeface="+mn-ea"/>
              </a:rPr>
              <a:t> </a:t>
            </a:r>
            <a:r>
              <a:rPr lang="nl-NL" altLang="nl-NL" sz="1600" kern="1200" dirty="0" err="1" smtClean="0">
                <a:solidFill>
                  <a:srgbClr val="000000"/>
                </a:solidFill>
                <a:ea typeface="+mn-ea"/>
              </a:rPr>
              <a:t>for</a:t>
            </a:r>
            <a:r>
              <a:rPr lang="nl-NL" altLang="nl-NL" sz="1600" dirty="0">
                <a:solidFill>
                  <a:srgbClr val="000000"/>
                </a:solidFill>
              </a:rPr>
              <a:t> </a:t>
            </a:r>
            <a:r>
              <a:rPr lang="nl-NL" altLang="nl-NL" sz="1600" kern="1200" dirty="0" err="1" smtClean="0">
                <a:solidFill>
                  <a:srgbClr val="000000"/>
                </a:solidFill>
                <a:ea typeface="+mn-ea"/>
              </a:rPr>
              <a:t>variable</a:t>
            </a:r>
            <a:r>
              <a:rPr lang="nl-NL" altLang="nl-NL" sz="1600" kern="1200" dirty="0" smtClean="0">
                <a:solidFill>
                  <a:srgbClr val="000000"/>
                </a:solidFill>
                <a:ea typeface="+mn-ea"/>
              </a:rPr>
              <a:t> </a:t>
            </a:r>
            <a:r>
              <a:rPr lang="nl-NL" altLang="nl-NL" sz="1600" kern="1200" dirty="0" err="1" smtClean="0">
                <a:solidFill>
                  <a:srgbClr val="000000"/>
                </a:solidFill>
                <a:ea typeface="+mn-ea"/>
              </a:rPr>
              <a:t>costs</a:t>
            </a:r>
            <a:r>
              <a:rPr lang="nl-NL" altLang="nl-NL" sz="1600" kern="1200" dirty="0" smtClean="0">
                <a:solidFill>
                  <a:srgbClr val="000000"/>
                </a:solidFill>
                <a:ea typeface="+mn-ea"/>
              </a:rPr>
              <a:t> </a:t>
            </a:r>
          </a:p>
          <a:p>
            <a:pPr marL="0" indent="0" algn="l" rtl="0" eaLnBrk="0" fontAlgn="base" hangingPunct="0">
              <a:lnSpc>
                <a:spcPct val="130000"/>
              </a:lnSpc>
              <a:spcBef>
                <a:spcPct val="0"/>
              </a:spcBef>
              <a:spcAft>
                <a:spcPct val="0"/>
              </a:spcAft>
              <a:buClr>
                <a:srgbClr val="000000"/>
              </a:buClr>
              <a:buFont typeface="Verdana" panose="020B0604030504040204" pitchFamily="34" charset="0"/>
              <a:buNone/>
              <a:defRPr/>
            </a:pPr>
            <a:endParaRPr lang="nl-NL" sz="1600" kern="1200" dirty="0" smtClean="0">
              <a:solidFill>
                <a:srgbClr val="000000"/>
              </a:solidFill>
              <a:ea typeface="+mn-ea"/>
            </a:endParaRPr>
          </a:p>
          <a:p>
            <a:pPr marL="0" indent="0" algn="l" rtl="0" eaLnBrk="0" fontAlgn="base" hangingPunct="0">
              <a:lnSpc>
                <a:spcPct val="130000"/>
              </a:lnSpc>
              <a:spcBef>
                <a:spcPct val="0"/>
              </a:spcBef>
              <a:spcAft>
                <a:spcPct val="0"/>
              </a:spcAft>
              <a:buClr>
                <a:srgbClr val="000000"/>
              </a:buClr>
              <a:buFont typeface="Verdana" panose="020B0604030504040204" pitchFamily="34" charset="0"/>
              <a:buNone/>
              <a:defRPr/>
            </a:pPr>
            <a:r>
              <a:rPr lang="nl-NL" sz="1600" dirty="0" smtClean="0">
                <a:solidFill>
                  <a:srgbClr val="0070C0"/>
                </a:solidFill>
              </a:rPr>
              <a:t>Network operator:</a:t>
            </a:r>
            <a:endParaRPr lang="nl-NL" sz="1600" kern="1200" dirty="0" smtClean="0">
              <a:solidFill>
                <a:srgbClr val="0070C0"/>
              </a:solidFill>
            </a:endParaRPr>
          </a:p>
          <a:p>
            <a:pPr marL="0" indent="0" algn="l" rtl="0" eaLnBrk="0" fontAlgn="base" hangingPunct="0">
              <a:lnSpc>
                <a:spcPct val="130000"/>
              </a:lnSpc>
              <a:spcBef>
                <a:spcPct val="0"/>
              </a:spcBef>
              <a:spcAft>
                <a:spcPct val="0"/>
              </a:spcAft>
              <a:buClr>
                <a:srgbClr val="000000"/>
              </a:buClr>
              <a:buFont typeface="Verdana" panose="020B0604030504040204" pitchFamily="34" charset="0"/>
              <a:buNone/>
              <a:defRPr/>
            </a:pPr>
            <a:r>
              <a:rPr lang="nl-NL" sz="1600" dirty="0" err="1">
                <a:solidFill>
                  <a:srgbClr val="000000"/>
                </a:solidFill>
              </a:rPr>
              <a:t>o</a:t>
            </a:r>
            <a:r>
              <a:rPr lang="nl-NL" sz="1600" kern="1200" dirty="0" err="1" smtClean="0">
                <a:solidFill>
                  <a:srgbClr val="000000"/>
                </a:solidFill>
                <a:ea typeface="+mn-ea"/>
              </a:rPr>
              <a:t>nly</a:t>
            </a:r>
            <a:r>
              <a:rPr lang="nl-NL" sz="1600" kern="1200" dirty="0" smtClean="0">
                <a:solidFill>
                  <a:srgbClr val="000000"/>
                </a:solidFill>
                <a:ea typeface="+mn-ea"/>
              </a:rPr>
              <a:t> </a:t>
            </a:r>
            <a:r>
              <a:rPr lang="nl-NL" sz="1600" kern="1200" dirty="0" err="1" smtClean="0">
                <a:solidFill>
                  <a:srgbClr val="000000"/>
                </a:solidFill>
                <a:ea typeface="+mn-ea"/>
              </a:rPr>
              <a:t>invest</a:t>
            </a:r>
            <a:r>
              <a:rPr lang="nl-NL" sz="1600" kern="1200" dirty="0" smtClean="0">
                <a:solidFill>
                  <a:srgbClr val="000000"/>
                </a:solidFill>
                <a:ea typeface="+mn-ea"/>
              </a:rPr>
              <a:t> </a:t>
            </a:r>
            <a:r>
              <a:rPr lang="nl-NL" sz="1600" kern="1200" dirty="0" err="1" smtClean="0">
                <a:solidFill>
                  <a:srgbClr val="000000"/>
                </a:solidFill>
                <a:ea typeface="+mn-ea"/>
              </a:rPr>
              <a:t>if</a:t>
            </a:r>
            <a:r>
              <a:rPr lang="nl-NL" sz="1600" kern="1200" dirty="0" smtClean="0">
                <a:solidFill>
                  <a:srgbClr val="000000"/>
                </a:solidFill>
                <a:ea typeface="+mn-ea"/>
              </a:rPr>
              <a:t> </a:t>
            </a:r>
            <a:r>
              <a:rPr lang="nl-NL" sz="1600" kern="1200" dirty="0" err="1" smtClean="0">
                <a:solidFill>
                  <a:srgbClr val="000000"/>
                </a:solidFill>
                <a:ea typeface="+mn-ea"/>
              </a:rPr>
              <a:t>expected</a:t>
            </a:r>
            <a:r>
              <a:rPr lang="nl-NL" sz="1600" kern="1200" dirty="0" smtClean="0">
                <a:solidFill>
                  <a:srgbClr val="000000"/>
                </a:solidFill>
                <a:ea typeface="+mn-ea"/>
              </a:rPr>
              <a:t> </a:t>
            </a:r>
            <a:r>
              <a:rPr lang="nl-NL" sz="1600" kern="1200" dirty="0" err="1" smtClean="0">
                <a:solidFill>
                  <a:srgbClr val="000000"/>
                </a:solidFill>
                <a:ea typeface="+mn-ea"/>
              </a:rPr>
              <a:t>revenues</a:t>
            </a:r>
            <a:r>
              <a:rPr lang="nl-NL" sz="1600" kern="1200" dirty="0" smtClean="0">
                <a:solidFill>
                  <a:srgbClr val="000000"/>
                </a:solidFill>
                <a:ea typeface="+mn-ea"/>
              </a:rPr>
              <a:t> </a:t>
            </a:r>
            <a:r>
              <a:rPr lang="nl-NL" sz="1600" kern="1200" dirty="0" err="1" smtClean="0">
                <a:solidFill>
                  <a:srgbClr val="000000"/>
                </a:solidFill>
                <a:ea typeface="+mn-ea"/>
              </a:rPr>
              <a:t>from</a:t>
            </a:r>
            <a:r>
              <a:rPr lang="nl-NL" sz="1600" kern="1200" dirty="0" smtClean="0">
                <a:solidFill>
                  <a:srgbClr val="000000"/>
                </a:solidFill>
                <a:ea typeface="+mn-ea"/>
              </a:rPr>
              <a:t> peak </a:t>
            </a:r>
            <a:r>
              <a:rPr lang="nl-NL" sz="1600" kern="1200" dirty="0" err="1" smtClean="0">
                <a:solidFill>
                  <a:srgbClr val="000000"/>
                </a:solidFill>
                <a:ea typeface="+mn-ea"/>
              </a:rPr>
              <a:t>prices</a:t>
            </a:r>
            <a:r>
              <a:rPr lang="nl-NL" sz="1600" kern="1200" dirty="0" smtClean="0">
                <a:solidFill>
                  <a:srgbClr val="000000"/>
                </a:solidFill>
                <a:ea typeface="+mn-ea"/>
              </a:rPr>
              <a:t> &gt; investment </a:t>
            </a:r>
            <a:r>
              <a:rPr lang="nl-NL" sz="1600" kern="1200" dirty="0" err="1" smtClean="0">
                <a:solidFill>
                  <a:srgbClr val="000000"/>
                </a:solidFill>
                <a:ea typeface="+mn-ea"/>
              </a:rPr>
              <a:t>costs</a:t>
            </a:r>
            <a:endParaRPr lang="en-GB" sz="1600" kern="1200" dirty="0">
              <a:solidFill>
                <a:srgbClr val="000000"/>
              </a:solidFill>
              <a:ea typeface="+mn-ea"/>
            </a:endParaRPr>
          </a:p>
          <a:p>
            <a:pPr marL="0" indent="0" algn="l" rtl="0" eaLnBrk="0" fontAlgn="base" hangingPunct="0">
              <a:lnSpc>
                <a:spcPct val="130000"/>
              </a:lnSpc>
              <a:spcBef>
                <a:spcPct val="0"/>
              </a:spcBef>
              <a:spcAft>
                <a:spcPct val="0"/>
              </a:spcAft>
              <a:buClr>
                <a:srgbClr val="000000"/>
              </a:buClr>
              <a:buFont typeface="Verdana" panose="020B0604030504040204" pitchFamily="34" charset="0"/>
              <a:buNone/>
              <a:defRPr/>
            </a:pPr>
            <a:endParaRPr lang="nl-NL" altLang="nl-NL" sz="1600" kern="1200" dirty="0">
              <a:solidFill>
                <a:srgbClr val="000000"/>
              </a:solidFill>
              <a:ea typeface="+mn-ea"/>
            </a:endParaRPr>
          </a:p>
          <a:p>
            <a:pPr algn="l" rtl="0" eaLnBrk="0" fontAlgn="base" hangingPunct="0">
              <a:lnSpc>
                <a:spcPct val="130000"/>
              </a:lnSpc>
              <a:spcBef>
                <a:spcPct val="0"/>
              </a:spcBef>
              <a:spcAft>
                <a:spcPct val="0"/>
              </a:spcAft>
              <a:buClr>
                <a:srgbClr val="000000"/>
              </a:buClr>
              <a:buFont typeface="Verdana" panose="020B0604030504040204" pitchFamily="34" charset="0"/>
              <a:buNone/>
              <a:defRPr/>
            </a:pPr>
            <a:endParaRPr lang="nl-NL" altLang="nl-NL" sz="1800" kern="1200" dirty="0">
              <a:solidFill>
                <a:srgbClr val="000000"/>
              </a:solidFill>
              <a:ea typeface="+mn-ea"/>
            </a:endParaRPr>
          </a:p>
          <a:p>
            <a:pPr algn="l" rtl="0" eaLnBrk="0" fontAlgn="base" hangingPunct="0">
              <a:lnSpc>
                <a:spcPct val="130000"/>
              </a:lnSpc>
              <a:spcBef>
                <a:spcPct val="0"/>
              </a:spcBef>
              <a:spcAft>
                <a:spcPct val="0"/>
              </a:spcAft>
              <a:buClr>
                <a:srgbClr val="000000"/>
              </a:buClr>
              <a:buFont typeface="Verdana" panose="020B0604030504040204" pitchFamily="34" charset="0"/>
              <a:buNone/>
              <a:defRPr/>
            </a:pPr>
            <a:endParaRPr lang="nl-NL" altLang="nl-NL" sz="1800" kern="1200" dirty="0">
              <a:solidFill>
                <a:srgbClr val="000000"/>
              </a:solidFill>
              <a:ea typeface="+mn-ea"/>
            </a:endParaRPr>
          </a:p>
          <a:p>
            <a:pPr algn="l" rtl="0" eaLnBrk="0" fontAlgn="base" hangingPunct="0">
              <a:lnSpc>
                <a:spcPct val="130000"/>
              </a:lnSpc>
              <a:spcBef>
                <a:spcPct val="0"/>
              </a:spcBef>
              <a:spcAft>
                <a:spcPct val="0"/>
              </a:spcAft>
              <a:buClr>
                <a:srgbClr val="000000"/>
              </a:buClr>
              <a:buFont typeface="Verdana" panose="020B0604030504040204" pitchFamily="34" charset="0"/>
              <a:buNone/>
              <a:defRPr/>
            </a:pPr>
            <a:endParaRPr lang="en-GB" altLang="nl-NL" sz="1800" kern="1200" dirty="0">
              <a:solidFill>
                <a:srgbClr val="000000"/>
              </a:solidFill>
              <a:ea typeface="+mn-ea"/>
            </a:endParaRPr>
          </a:p>
        </p:txBody>
      </p:sp>
    </p:spTree>
    <p:extLst>
      <p:ext uri="{BB962C8B-B14F-4D97-AF65-F5344CB8AC3E}">
        <p14:creationId xmlns:p14="http://schemas.microsoft.com/office/powerpoint/2010/main" val="18789450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
                                            <p:txEl>
                                              <p:pRg st="4" end="4"/>
                                            </p:txEl>
                                          </p:spTgt>
                                        </p:tgtEl>
                                        <p:attrNameLst>
                                          <p:attrName>style.visibility</p:attrName>
                                        </p:attrNameLst>
                                      </p:cBhvr>
                                      <p:to>
                                        <p:strVal val="visible"/>
                                      </p:to>
                                    </p:set>
                                    <p:anim calcmode="lin" valueType="num">
                                      <p:cBhvr additive="base">
                                        <p:cTn id="7" dur="500" fill="hold"/>
                                        <p:tgtEl>
                                          <p:spTgt spid="19">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
                                            <p:txEl>
                                              <p:pRg st="5" end="5"/>
                                            </p:txEl>
                                          </p:spTgt>
                                        </p:tgtEl>
                                        <p:attrNameLst>
                                          <p:attrName>style.visibility</p:attrName>
                                        </p:attrNameLst>
                                      </p:cBhvr>
                                      <p:to>
                                        <p:strVal val="visible"/>
                                      </p:to>
                                    </p:set>
                                    <p:anim calcmode="lin" valueType="num">
                                      <p:cBhvr additive="base">
                                        <p:cTn id="11" dur="500" fill="hold"/>
                                        <p:tgtEl>
                                          <p:spTgt spid="19">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9">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9">
                                            <p:txEl>
                                              <p:pRg st="6" end="6"/>
                                            </p:txEl>
                                          </p:spTgt>
                                        </p:tgtEl>
                                        <p:attrNameLst>
                                          <p:attrName>style.visibility</p:attrName>
                                        </p:attrNameLst>
                                      </p:cBhvr>
                                      <p:to>
                                        <p:strVal val="visible"/>
                                      </p:to>
                                    </p:set>
                                    <p:anim calcmode="lin" valueType="num">
                                      <p:cBhvr additive="base">
                                        <p:cTn id="15" dur="500" fill="hold"/>
                                        <p:tgtEl>
                                          <p:spTgt spid="19">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9">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9">
                                            <p:txEl>
                                              <p:pRg st="7" end="7"/>
                                            </p:txEl>
                                          </p:spTgt>
                                        </p:tgtEl>
                                        <p:attrNameLst>
                                          <p:attrName>style.visibility</p:attrName>
                                        </p:attrNameLst>
                                      </p:cBhvr>
                                      <p:to>
                                        <p:strVal val="visible"/>
                                      </p:to>
                                    </p:set>
                                    <p:anim calcmode="lin" valueType="num">
                                      <p:cBhvr additive="base">
                                        <p:cTn id="19" dur="500" fill="hold"/>
                                        <p:tgtEl>
                                          <p:spTgt spid="19">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
                                            <p:txEl>
                                              <p:pRg st="9" end="9"/>
                                            </p:txEl>
                                          </p:spTgt>
                                        </p:tgtEl>
                                        <p:attrNameLst>
                                          <p:attrName>style.visibility</p:attrName>
                                        </p:attrNameLst>
                                      </p:cBhvr>
                                      <p:to>
                                        <p:strVal val="visible"/>
                                      </p:to>
                                    </p:set>
                                    <p:anim calcmode="lin" valueType="num">
                                      <p:cBhvr additive="base">
                                        <p:cTn id="25" dur="500" fill="hold"/>
                                        <p:tgtEl>
                                          <p:spTgt spid="19">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
                                            <p:txEl>
                                              <p:pRg st="9" end="9"/>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9">
                                            <p:txEl>
                                              <p:pRg st="10" end="10"/>
                                            </p:txEl>
                                          </p:spTgt>
                                        </p:tgtEl>
                                        <p:attrNameLst>
                                          <p:attrName>style.visibility</p:attrName>
                                        </p:attrNameLst>
                                      </p:cBhvr>
                                      <p:to>
                                        <p:strVal val="visible"/>
                                      </p:to>
                                    </p:set>
                                    <p:anim calcmode="lin" valueType="num">
                                      <p:cBhvr additive="base">
                                        <p:cTn id="29" dur="500" fill="hold"/>
                                        <p:tgtEl>
                                          <p:spTgt spid="19">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1|0.1|0.1|0.2|0.2|0.2"/>
</p:tagLst>
</file>

<file path=ppt/tags/tag2.xml><?xml version="1.0" encoding="utf-8"?>
<p:tagLst xmlns:a="http://schemas.openxmlformats.org/drawingml/2006/main" xmlns:r="http://schemas.openxmlformats.org/officeDocument/2006/relationships" xmlns:p="http://schemas.openxmlformats.org/presentationml/2006/main">
  <p:tag name="TIMING" val="|0.3|0.2"/>
</p:tagLst>
</file>

<file path=ppt/tags/tag3.xml><?xml version="1.0" encoding="utf-8"?>
<p:tagLst xmlns:a="http://schemas.openxmlformats.org/drawingml/2006/main" xmlns:r="http://schemas.openxmlformats.org/officeDocument/2006/relationships" xmlns:p="http://schemas.openxmlformats.org/presentationml/2006/main">
  <p:tag name="TIMING" val="|0.1|0.1|0.1|0.1|0.1|0.1"/>
</p:tagLst>
</file>

<file path=ppt/tags/tag4.xml><?xml version="1.0" encoding="utf-8"?>
<p:tagLst xmlns:a="http://schemas.openxmlformats.org/drawingml/2006/main" xmlns:r="http://schemas.openxmlformats.org/officeDocument/2006/relationships" xmlns:p="http://schemas.openxmlformats.org/presentationml/2006/main">
  <p:tag name="TIMING" val="|0.1|0.1|0.1|0.2|0.2|0.2"/>
</p:tagLst>
</file>

<file path=ppt/tags/tag5.xml><?xml version="1.0" encoding="utf-8"?>
<p:tagLst xmlns:a="http://schemas.openxmlformats.org/drawingml/2006/main" xmlns:r="http://schemas.openxmlformats.org/officeDocument/2006/relationships" xmlns:p="http://schemas.openxmlformats.org/presentationml/2006/main">
  <p:tag name="TIMING" val="|0.3|0.2|0.1|0.1|0.1"/>
</p:tagLst>
</file>

<file path=ppt/theme/theme1.xml><?xml version="1.0" encoding="utf-8"?>
<a:theme xmlns:a="http://schemas.openxmlformats.org/drawingml/2006/main" name="Title Design">
  <a:themeElements>
    <a:clrScheme name="Title Design 1">
      <a:dk1>
        <a:srgbClr val="000000"/>
      </a:dk1>
      <a:lt1>
        <a:srgbClr val="FFFFFF"/>
      </a:lt1>
      <a:dk2>
        <a:srgbClr val="FFFFFF"/>
      </a:dk2>
      <a:lt2>
        <a:srgbClr val="808080"/>
      </a:lt2>
      <a:accent1>
        <a:srgbClr val="009CEF"/>
      </a:accent1>
      <a:accent2>
        <a:srgbClr val="CC0000"/>
      </a:accent2>
      <a:accent3>
        <a:srgbClr val="FFFFFF"/>
      </a:accent3>
      <a:accent4>
        <a:srgbClr val="000000"/>
      </a:accent4>
      <a:accent5>
        <a:srgbClr val="AACBF6"/>
      </a:accent5>
      <a:accent6>
        <a:srgbClr val="B90000"/>
      </a:accent6>
      <a:hlink>
        <a:srgbClr val="000000"/>
      </a:hlink>
      <a:folHlink>
        <a:srgbClr val="772D6B"/>
      </a:folHlink>
    </a:clrScheme>
    <a:fontScheme name="Title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Design 1">
        <a:dk1>
          <a:srgbClr val="000000"/>
        </a:dk1>
        <a:lt1>
          <a:srgbClr val="FFFFFF"/>
        </a:lt1>
        <a:dk2>
          <a:srgbClr val="FFFFFF"/>
        </a:dk2>
        <a:lt2>
          <a:srgbClr val="808080"/>
        </a:lt2>
        <a:accent1>
          <a:srgbClr val="009CEF"/>
        </a:accent1>
        <a:accent2>
          <a:srgbClr val="CC0000"/>
        </a:accent2>
        <a:accent3>
          <a:srgbClr val="FFFFFF"/>
        </a:accent3>
        <a:accent4>
          <a:srgbClr val="000000"/>
        </a:accent4>
        <a:accent5>
          <a:srgbClr val="AACBF6"/>
        </a:accent5>
        <a:accent6>
          <a:srgbClr val="B90000"/>
        </a:accent6>
        <a:hlink>
          <a:srgbClr val="000000"/>
        </a:hlink>
        <a:folHlink>
          <a:srgbClr val="772D6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4172</TotalTime>
  <Words>1868</Words>
  <Application>Microsoft Office PowerPoint</Application>
  <PresentationFormat>Diavoorstelling (4:3)</PresentationFormat>
  <Paragraphs>494</Paragraphs>
  <Slides>22</Slides>
  <Notes>8</Notes>
  <HiddenSlides>0</HiddenSlides>
  <MMClips>0</MMClips>
  <ScaleCrop>false</ScaleCrop>
  <HeadingPairs>
    <vt:vector size="6" baseType="variant">
      <vt:variant>
        <vt:lpstr>Gebruikte lettertypen</vt:lpstr>
      </vt:variant>
      <vt:variant>
        <vt:i4>8</vt:i4>
      </vt:variant>
      <vt:variant>
        <vt:lpstr>Thema</vt:lpstr>
      </vt:variant>
      <vt:variant>
        <vt:i4>2</vt:i4>
      </vt:variant>
      <vt:variant>
        <vt:lpstr>Diatitels</vt:lpstr>
      </vt:variant>
      <vt:variant>
        <vt:i4>22</vt:i4>
      </vt:variant>
    </vt:vector>
  </HeadingPairs>
  <TitlesOfParts>
    <vt:vector size="32" baseType="lpstr">
      <vt:lpstr>Arial</vt:lpstr>
      <vt:lpstr>Calibri</vt:lpstr>
      <vt:lpstr>Courier New</vt:lpstr>
      <vt:lpstr>Georgia</vt:lpstr>
      <vt:lpstr>Symbol</vt:lpstr>
      <vt:lpstr>Times New Roman</vt:lpstr>
      <vt:lpstr>Verdana</vt:lpstr>
      <vt:lpstr>Wingdings</vt:lpstr>
      <vt:lpstr>Title Design</vt:lpstr>
      <vt:lpstr>Custom Design</vt:lpstr>
      <vt:lpstr>PowerPoint-presentatie</vt:lpstr>
      <vt:lpstr>PowerPoint-presentatie</vt:lpstr>
      <vt:lpstr>PowerPoint-presentatie</vt:lpstr>
      <vt:lpstr>For balancing: grid operator gives incentives to help wholesale market transactions are linked to balancing </vt:lpstr>
      <vt:lpstr>PowerPoint-presentatie</vt:lpstr>
      <vt:lpstr>PowerPoint-presentatie</vt:lpstr>
      <vt:lpstr>PowerPoint-presentatie</vt:lpstr>
      <vt:lpstr>PowerPoint-presentatie</vt:lpstr>
      <vt:lpstr>PowerPoint-presentatie</vt:lpstr>
      <vt:lpstr>How fair are dynamic grid tariffs?</vt:lpstr>
      <vt:lpstr>PowerPoint-presentatie</vt:lpstr>
      <vt:lpstr>PowerPoint-presentatie</vt:lpstr>
      <vt:lpstr>Lessons from behavioural economics</vt:lpstr>
      <vt:lpstr>PowerPoint-presentatie</vt:lpstr>
      <vt:lpstr>Lessons from ethics</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Mulder, Machiel</dc:creator>
  <cp:lastModifiedBy>Machiel Mulder</cp:lastModifiedBy>
  <cp:revision>310</cp:revision>
  <dcterms:created xsi:type="dcterms:W3CDTF">2014-01-08T14:05:10Z</dcterms:created>
  <dcterms:modified xsi:type="dcterms:W3CDTF">2019-11-15T09:45:37Z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co">
    <vt:lpwstr>JA</vt:lpwstr>
  </property>
</Properties>
</file>