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0" r:id="rId2"/>
    <p:sldId id="257" r:id="rId3"/>
    <p:sldId id="272" r:id="rId4"/>
    <p:sldId id="271" r:id="rId5"/>
    <p:sldId id="274" r:id="rId6"/>
    <p:sldId id="275" r:id="rId7"/>
    <p:sldId id="280" r:id="rId8"/>
    <p:sldId id="276" r:id="rId9"/>
    <p:sldId id="281" r:id="rId10"/>
    <p:sldId id="277" r:id="rId11"/>
    <p:sldId id="27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Moon Flower Bold" panose="02000500000000000000" pitchFamily="2" charset="0"/>
      <p:regular r:id="rId18"/>
    </p:embeddedFont>
    <p:embeddedFont>
      <p:font typeface="Calibri Light" panose="020F0302020204030204" pitchFamily="34" charset="0"/>
      <p:regular r:id="rId19"/>
      <p:italic r:id="rId20"/>
    </p:embeddedFont>
    <p:embeddedFont>
      <p:font typeface="Moon Flower" panose="020005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snapToGrid="0">
      <p:cViewPr varScale="1">
        <p:scale>
          <a:sx n="87" d="100"/>
          <a:sy n="87" d="100"/>
        </p:scale>
        <p:origin x="-141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BD5E-4CDD-467A-9DB1-972A97AE6E24}" type="datetimeFigureOut">
              <a:rPr lang="en-GB" smtClean="0"/>
              <a:t>30/10/2018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FF213-3CF5-4DFC-B283-EBB1BB4BFA8E}" type="slidenum">
              <a:rPr lang="en-GB" smtClean="0"/>
              <a:t>‹nr.›</a:t>
            </a:fld>
            <a:endParaRPr lang="en-GB"/>
          </a:p>
        </p:txBody>
      </p:sp>
    </p:spTree>
    <p:extLst>
      <p:ext uri="{BB962C8B-B14F-4D97-AF65-F5344CB8AC3E}">
        <p14:creationId xmlns:p14="http://schemas.microsoft.com/office/powerpoint/2010/main" val="140292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79718-3067-4C57-B3E4-58B807972A0A}" type="slidenum">
              <a:rPr lang="en-GB" smtClean="0"/>
              <a:t>1</a:t>
            </a:fld>
            <a:endParaRPr lang="en-GB"/>
          </a:p>
        </p:txBody>
      </p:sp>
    </p:spTree>
    <p:extLst>
      <p:ext uri="{BB962C8B-B14F-4D97-AF65-F5344CB8AC3E}">
        <p14:creationId xmlns:p14="http://schemas.microsoft.com/office/powerpoint/2010/main" val="101810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err="1" smtClean="0">
                <a:solidFill>
                  <a:schemeClr val="tx1"/>
                </a:solidFill>
                <a:latin typeface="+mn-lt"/>
                <a:ea typeface="+mn-ea"/>
                <a:cs typeface="+mn-cs"/>
              </a:rPr>
              <a:t>Voor</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sommige</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projecten</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moet</a:t>
            </a:r>
            <a:r>
              <a:rPr lang="en-GB" sz="1000" b="0" i="0" u="none" strike="noStrike" kern="1200" baseline="0" dirty="0" smtClean="0">
                <a:solidFill>
                  <a:schemeClr val="tx1"/>
                </a:solidFill>
                <a:latin typeface="+mn-lt"/>
                <a:ea typeface="+mn-ea"/>
                <a:cs typeface="+mn-cs"/>
              </a:rPr>
              <a:t> je </a:t>
            </a:r>
            <a:r>
              <a:rPr lang="en-GB" sz="1000" b="0" i="0" u="none" strike="noStrike" kern="1200" baseline="0" dirty="0" err="1" smtClean="0">
                <a:solidFill>
                  <a:schemeClr val="tx1"/>
                </a:solidFill>
                <a:latin typeface="+mn-lt"/>
                <a:ea typeface="+mn-ea"/>
                <a:cs typeface="+mn-cs"/>
              </a:rPr>
              <a:t>een</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nieuw</a:t>
            </a:r>
            <a:r>
              <a:rPr lang="en-GB" sz="1000" b="0" i="0" u="none" strike="noStrike" kern="1200" baseline="0" dirty="0" smtClean="0">
                <a:solidFill>
                  <a:schemeClr val="tx1"/>
                </a:solidFill>
                <a:latin typeface="+mn-lt"/>
                <a:ea typeface="+mn-ea"/>
                <a:cs typeface="+mn-cs"/>
              </a:rPr>
              <a:t> product of </a:t>
            </a:r>
            <a:r>
              <a:rPr lang="en-GB" sz="1000" b="0" i="0" u="none" strike="noStrike" kern="1200" baseline="0" dirty="0" err="1" smtClean="0">
                <a:solidFill>
                  <a:schemeClr val="tx1"/>
                </a:solidFill>
                <a:latin typeface="+mn-lt"/>
                <a:ea typeface="+mn-ea"/>
                <a:cs typeface="+mn-cs"/>
              </a:rPr>
              <a:t>apparaat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ontwerpen</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voor</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andere</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projecten</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moet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er</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juist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iets</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onderzocht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worden</a:t>
            </a:r>
            <a:r>
              <a:rPr lang="en-GB" sz="1000" b="0" i="0" u="none" strike="noStrike" kern="1200" baseline="0" dirty="0" smtClean="0">
                <a:solidFill>
                  <a:schemeClr val="tx1"/>
                </a:solidFill>
                <a:latin typeface="+mn-lt"/>
                <a:ea typeface="+mn-ea"/>
                <a:cs typeface="+mn-cs"/>
              </a:rPr>
              <a:t> wat we nog </a:t>
            </a:r>
            <a:r>
              <a:rPr lang="en-GB" sz="1000" b="0" i="0" u="none" strike="noStrike" kern="1200" baseline="0" dirty="0" err="1" smtClean="0">
                <a:solidFill>
                  <a:schemeClr val="tx1"/>
                </a:solidFill>
                <a:latin typeface="+mn-lt"/>
                <a:ea typeface="+mn-ea"/>
                <a:cs typeface="+mn-cs"/>
              </a:rPr>
              <a:t>niet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weten</a:t>
            </a:r>
            <a:r>
              <a:rPr lang="en-GB" sz="1000" b="0" i="0" u="none" strike="noStrike" kern="1200" baseline="0" dirty="0" smtClean="0">
                <a:solidFill>
                  <a:schemeClr val="tx1"/>
                </a:solidFill>
                <a:latin typeface="+mn-lt"/>
                <a:ea typeface="+mn-ea"/>
                <a:cs typeface="+mn-cs"/>
              </a:rPr>
              <a:t>.</a:t>
            </a:r>
          </a:p>
          <a:p>
            <a:r>
              <a:rPr lang="en-GB" sz="1000" b="0" i="0" u="none" strike="noStrike" kern="1200" baseline="0" dirty="0" smtClean="0">
                <a:solidFill>
                  <a:schemeClr val="tx1"/>
                </a:solidFill>
                <a:latin typeface="+mn-lt"/>
                <a:ea typeface="+mn-ea"/>
                <a:cs typeface="+mn-cs"/>
              </a:rPr>
              <a:t>Hoe </a:t>
            </a:r>
            <a:r>
              <a:rPr lang="en-GB" sz="1000" b="0" i="0" u="none" strike="noStrike" kern="1200" baseline="0" dirty="0" err="1" smtClean="0">
                <a:solidFill>
                  <a:schemeClr val="tx1"/>
                </a:solidFill>
                <a:latin typeface="+mn-lt"/>
                <a:ea typeface="+mn-ea"/>
                <a:cs typeface="+mn-cs"/>
              </a:rPr>
              <a:t>pak</a:t>
            </a:r>
            <a:r>
              <a:rPr lang="en-GB" sz="1000" b="0" i="0" u="none" strike="noStrike" kern="1200" baseline="0" dirty="0" smtClean="0">
                <a:solidFill>
                  <a:schemeClr val="tx1"/>
                </a:solidFill>
                <a:latin typeface="+mn-lt"/>
                <a:ea typeface="+mn-ea"/>
                <a:cs typeface="+mn-cs"/>
              </a:rPr>
              <a:t> je </a:t>
            </a:r>
            <a:r>
              <a:rPr lang="en-GB" sz="1000" b="0" i="0" u="none" strike="noStrike" kern="1200" baseline="0" dirty="0" err="1" smtClean="0">
                <a:solidFill>
                  <a:schemeClr val="tx1"/>
                </a:solidFill>
                <a:latin typeface="+mn-lt"/>
                <a:ea typeface="+mn-ea"/>
                <a:cs typeface="+mn-cs"/>
              </a:rPr>
              <a:t>dat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aan</a:t>
            </a:r>
            <a:r>
              <a:rPr lang="en-GB" sz="1000" b="0" i="0" u="none" strike="noStrike" kern="1200" baseline="0" dirty="0" smtClean="0">
                <a:solidFill>
                  <a:schemeClr val="tx1"/>
                </a:solidFill>
                <a:latin typeface="+mn-lt"/>
                <a:ea typeface="+mn-ea"/>
                <a:cs typeface="+mn-cs"/>
              </a:rPr>
              <a:t>? De </a:t>
            </a:r>
            <a:r>
              <a:rPr lang="en-GB" sz="1000" b="0" i="0" u="none" strike="noStrike" kern="1200" baseline="0" dirty="0" err="1" smtClean="0">
                <a:solidFill>
                  <a:schemeClr val="tx1"/>
                </a:solidFill>
                <a:latin typeface="+mn-lt"/>
                <a:ea typeface="+mn-ea"/>
                <a:cs typeface="+mn-cs"/>
              </a:rPr>
              <a:t>ontwerp</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en</a:t>
            </a:r>
            <a:r>
              <a:rPr lang="en-GB" sz="1000" b="0" i="0" u="none" strike="noStrike" kern="1200" baseline="0" dirty="0" smtClean="0">
                <a:solidFill>
                  <a:schemeClr val="tx1"/>
                </a:solidFill>
                <a:latin typeface="+mn-lt"/>
                <a:ea typeface="+mn-ea"/>
                <a:cs typeface="+mn-cs"/>
              </a:rPr>
              <a:t> de </a:t>
            </a:r>
            <a:r>
              <a:rPr lang="en-GB" sz="1000" b="0" i="0" u="none" strike="noStrike" kern="1200" baseline="0" dirty="0" err="1" smtClean="0">
                <a:solidFill>
                  <a:schemeClr val="tx1"/>
                </a:solidFill>
                <a:latin typeface="+mn-lt"/>
                <a:ea typeface="+mn-ea"/>
                <a:cs typeface="+mn-cs"/>
              </a:rPr>
              <a:t>onderzoekscyclus</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kan</a:t>
            </a:r>
            <a:r>
              <a:rPr lang="en-GB" sz="1000" b="0" i="0" u="none" strike="noStrike" kern="1200" baseline="0" dirty="0" smtClean="0">
                <a:solidFill>
                  <a:schemeClr val="tx1"/>
                </a:solidFill>
                <a:latin typeface="+mn-lt"/>
                <a:ea typeface="+mn-ea"/>
                <a:cs typeface="+mn-cs"/>
              </a:rPr>
              <a:t> je </a:t>
            </a:r>
            <a:r>
              <a:rPr lang="en-GB" sz="1000" b="0" i="0" u="none" strike="noStrike" kern="1200" baseline="0" dirty="0" err="1" smtClean="0">
                <a:solidFill>
                  <a:schemeClr val="tx1"/>
                </a:solidFill>
                <a:latin typeface="+mn-lt"/>
                <a:ea typeface="+mn-ea"/>
                <a:cs typeface="+mn-cs"/>
              </a:rPr>
              <a:t>daarbij</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helpen</a:t>
            </a:r>
            <a:r>
              <a:rPr lang="en-GB" sz="1000" b="0" i="0" u="none" strike="noStrike" kern="1200" baseline="0" dirty="0" smtClean="0">
                <a:solidFill>
                  <a:schemeClr val="tx1"/>
                </a:solidFill>
                <a:latin typeface="+mn-lt"/>
                <a:ea typeface="+mn-ea"/>
                <a:cs typeface="+mn-cs"/>
              </a:rPr>
              <a:t>.</a:t>
            </a:r>
          </a:p>
          <a:p>
            <a:r>
              <a:rPr lang="en-GB" sz="1000" b="0" i="0" u="none" strike="noStrike" kern="1200" baseline="0" dirty="0" err="1" smtClean="0">
                <a:solidFill>
                  <a:schemeClr val="tx1"/>
                </a:solidFill>
                <a:latin typeface="+mn-lt"/>
                <a:ea typeface="+mn-ea"/>
                <a:cs typeface="+mn-cs"/>
              </a:rPr>
              <a:t>Zie</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voor</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meer</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informatie</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hierover</a:t>
            </a:r>
            <a:r>
              <a:rPr lang="en-GB" sz="1000" b="0" i="0" u="none" strike="noStrike" kern="1200" baseline="0" dirty="0" smtClean="0">
                <a:solidFill>
                  <a:schemeClr val="tx1"/>
                </a:solidFill>
                <a:latin typeface="+mn-lt"/>
                <a:ea typeface="+mn-ea"/>
                <a:cs typeface="+mn-cs"/>
              </a:rPr>
              <a:t>: http://downloads.slo.nl/Documenten/Poster-A3-OenO-v2.pdf</a:t>
            </a:r>
          </a:p>
          <a:p>
            <a:endParaRPr lang="nl-NL"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10</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000" dirty="0" smtClean="0"/>
              <a:t>De handregenmeter is eenvoudig zelf te maken en af te lezen. Elk type regenmeter heeft zijn voor- en nadelen. </a:t>
            </a:r>
          </a:p>
          <a:p>
            <a:r>
              <a:rPr lang="nl-NL" sz="1000" dirty="0" smtClean="0"/>
              <a:t>Om goed te kunnen meten voldoet de constructie van een regenmeter aan het volgende:</a:t>
            </a:r>
          </a:p>
          <a:p>
            <a:pPr marL="171450" indent="-171450">
              <a:buFontTx/>
              <a:buChar char="-"/>
            </a:pPr>
            <a:r>
              <a:rPr lang="nl-NL" sz="1000" dirty="0" smtClean="0"/>
              <a:t>in- of uitspatten van regen mag niet voorkomen;</a:t>
            </a:r>
          </a:p>
          <a:p>
            <a:pPr marL="171450" indent="-171450">
              <a:buFontTx/>
              <a:buChar char="-"/>
            </a:pPr>
            <a:r>
              <a:rPr lang="nl-NL" sz="1000" dirty="0" smtClean="0"/>
              <a:t>de opgevangen neerslag mag niet verdampen; </a:t>
            </a:r>
          </a:p>
          <a:p>
            <a:pPr marL="171450" indent="-171450">
              <a:buFontTx/>
              <a:buChar char="-"/>
            </a:pPr>
            <a:r>
              <a:rPr lang="en-GB" sz="1000" dirty="0" smtClean="0"/>
              <a:t>de</a:t>
            </a:r>
            <a:r>
              <a:rPr lang="en-GB" sz="1000" baseline="0" dirty="0" smtClean="0"/>
              <a:t> </a:t>
            </a:r>
            <a:r>
              <a:rPr lang="en-GB" sz="1000" baseline="0" dirty="0" err="1" smtClean="0"/>
              <a:t>regenmeter</a:t>
            </a:r>
            <a:r>
              <a:rPr lang="en-GB" sz="1000" baseline="0" dirty="0" smtClean="0"/>
              <a:t> </a:t>
            </a:r>
            <a:r>
              <a:rPr lang="en-GB" sz="1000" baseline="0" dirty="0" err="1" smtClean="0"/>
              <a:t>moet</a:t>
            </a:r>
            <a:r>
              <a:rPr lang="en-GB" sz="1000" baseline="0" dirty="0" smtClean="0"/>
              <a:t> </a:t>
            </a:r>
            <a:r>
              <a:rPr lang="en-GB" sz="1000" baseline="0" dirty="0" err="1" smtClean="0"/>
              <a:t>stevig</a:t>
            </a:r>
            <a:r>
              <a:rPr lang="en-GB" sz="1000" baseline="0" dirty="0" smtClean="0"/>
              <a:t> </a:t>
            </a:r>
            <a:r>
              <a:rPr lang="en-GB" sz="1000" baseline="0" dirty="0" err="1" smtClean="0"/>
              <a:t>staan</a:t>
            </a:r>
            <a:r>
              <a:rPr lang="en-GB" sz="1000" baseline="0" dirty="0" smtClean="0"/>
              <a:t> </a:t>
            </a:r>
            <a:r>
              <a:rPr lang="en-GB" sz="1000" baseline="0" dirty="0" err="1" smtClean="0"/>
              <a:t>en</a:t>
            </a:r>
            <a:r>
              <a:rPr lang="en-GB" sz="1000" baseline="0" dirty="0" smtClean="0"/>
              <a:t> </a:t>
            </a:r>
            <a:r>
              <a:rPr lang="en-GB" sz="1000" baseline="0" dirty="0" err="1" smtClean="0"/>
              <a:t>niet</a:t>
            </a:r>
            <a:r>
              <a:rPr lang="en-GB" sz="1000" baseline="0" dirty="0" smtClean="0"/>
              <a:t> </a:t>
            </a:r>
            <a:r>
              <a:rPr lang="en-GB" sz="1000" baseline="0" dirty="0" err="1" smtClean="0"/>
              <a:t>omwaaien</a:t>
            </a:r>
            <a:endParaRPr lang="nl-NL" sz="1000" dirty="0" smtClean="0"/>
          </a:p>
          <a:p>
            <a:pPr marL="171450" indent="-171450">
              <a:buFontTx/>
              <a:buChar char="-"/>
            </a:pPr>
            <a:r>
              <a:rPr lang="nl-NL" sz="1000" dirty="0" smtClean="0"/>
              <a:t>als er sneeuw in de meter valt, kun je de hoeveelheid pas meten als deze is gesmolten, wat op sommige plaatsen verwarming vereist. </a:t>
            </a:r>
          </a:p>
          <a:p>
            <a:pPr marL="0" indent="0">
              <a:buFontTx/>
              <a:buNone/>
            </a:pPr>
            <a:r>
              <a:rPr lang="en-GB" sz="1000" b="0" i="0" u="none" strike="noStrike" kern="1200" baseline="0" dirty="0" smtClean="0">
                <a:solidFill>
                  <a:schemeClr val="tx1"/>
                </a:solidFill>
                <a:latin typeface="+mn-lt"/>
                <a:ea typeface="+mn-ea"/>
                <a:cs typeface="+mn-cs"/>
              </a:rPr>
              <a:t>Download </a:t>
            </a:r>
            <a:r>
              <a:rPr lang="en-GB" sz="1000" b="0" i="0" u="none" strike="noStrike" kern="1200" baseline="0" dirty="0" smtClean="0">
                <a:solidFill>
                  <a:schemeClr val="tx1"/>
                </a:solidFill>
                <a:latin typeface="+mn-lt"/>
                <a:ea typeface="+mn-ea"/>
                <a:cs typeface="+mn-cs"/>
              </a:rPr>
              <a:t>het </a:t>
            </a:r>
            <a:r>
              <a:rPr lang="en-GB" sz="1000" b="0" i="0" u="none" strike="noStrike" kern="1200" baseline="0" dirty="0" err="1" smtClean="0">
                <a:solidFill>
                  <a:schemeClr val="tx1"/>
                </a:solidFill>
                <a:latin typeface="+mn-lt"/>
                <a:ea typeface="+mn-ea"/>
                <a:cs typeface="+mn-cs"/>
              </a:rPr>
              <a:t>werkblad</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regenmeter</a:t>
            </a:r>
            <a:r>
              <a:rPr lang="en-GB" sz="1000" b="0" i="0" u="none" strike="noStrike" kern="1200" baseline="0" dirty="0" smtClean="0">
                <a:solidFill>
                  <a:schemeClr val="tx1"/>
                </a:solidFill>
                <a:latin typeface="+mn-lt"/>
                <a:ea typeface="+mn-ea"/>
                <a:cs typeface="+mn-cs"/>
              </a:rPr>
              <a:t>’ op de website: </a:t>
            </a:r>
            <a:r>
              <a:rPr lang="en-GB" sz="1000" b="0" i="0" u="none" strike="noStrike" kern="1200" baseline="0" dirty="0" smtClean="0">
                <a:solidFill>
                  <a:schemeClr val="tx1"/>
                </a:solidFill>
                <a:latin typeface="+mn-lt"/>
                <a:ea typeface="+mn-ea"/>
                <a:cs typeface="+mn-cs"/>
              </a:rPr>
              <a:t>onderzoekwater.nl – Project Check de </a:t>
            </a:r>
            <a:r>
              <a:rPr lang="en-GB" sz="1000" b="0" i="0" u="none" strike="noStrike" kern="1200" baseline="0" smtClean="0">
                <a:solidFill>
                  <a:schemeClr val="tx1"/>
                </a:solidFill>
                <a:latin typeface="+mn-lt"/>
                <a:ea typeface="+mn-ea"/>
                <a:cs typeface="+mn-cs"/>
              </a:rPr>
              <a:t>Stadsvergroening</a:t>
            </a:r>
            <a:endParaRPr lang="nl-NL"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11</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sz="1200" b="0" i="0" kern="1200" dirty="0" smtClean="0">
                <a:solidFill>
                  <a:schemeClr val="tx1"/>
                </a:solidFill>
                <a:effectLst/>
                <a:latin typeface="+mn-lt"/>
                <a:ea typeface="+mn-ea"/>
                <a:cs typeface="+mn-cs"/>
              </a:rPr>
              <a:t>Een </a:t>
            </a:r>
            <a:r>
              <a:rPr lang="nl-NL" sz="1200" b="0" i="0" kern="1200" dirty="0" err="1" smtClean="0">
                <a:solidFill>
                  <a:schemeClr val="tx1"/>
                </a:solidFill>
                <a:effectLst/>
                <a:latin typeface="+mn-lt"/>
                <a:ea typeface="+mn-ea"/>
                <a:cs typeface="+mn-cs"/>
              </a:rPr>
              <a:t>mindmap</a:t>
            </a:r>
            <a:r>
              <a:rPr lang="nl-NL" sz="1200" b="0" i="0" kern="1200" dirty="0" smtClean="0">
                <a:solidFill>
                  <a:schemeClr val="tx1"/>
                </a:solidFill>
                <a:effectLst/>
                <a:latin typeface="+mn-lt"/>
                <a:ea typeface="+mn-ea"/>
                <a:cs typeface="+mn-cs"/>
              </a:rPr>
              <a:t> helpt je om je gedachten op orde te krijgen en zorgt ervoor dat je over alle aspecten van een onderwerp, in dit geval water, nadenkt.</a:t>
            </a:r>
          </a:p>
          <a:p>
            <a:pPr marL="171450" indent="-171450">
              <a:buFontTx/>
              <a:buChar char="-"/>
            </a:pPr>
            <a:r>
              <a:rPr lang="nl-NL" sz="1200" b="0" i="0" kern="1200" dirty="0" smtClean="0">
                <a:solidFill>
                  <a:schemeClr val="tx1"/>
                </a:solidFill>
                <a:effectLst/>
                <a:latin typeface="+mn-lt"/>
                <a:ea typeface="+mn-ea"/>
                <a:cs typeface="+mn-cs"/>
              </a:rPr>
              <a:t>Schrijf in het midden waar je </a:t>
            </a:r>
            <a:r>
              <a:rPr lang="nl-NL" sz="1200" b="0" i="0" kern="1200" dirty="0" err="1" smtClean="0">
                <a:solidFill>
                  <a:schemeClr val="tx1"/>
                </a:solidFill>
                <a:effectLst/>
                <a:latin typeface="+mn-lt"/>
                <a:ea typeface="+mn-ea"/>
                <a:cs typeface="+mn-cs"/>
              </a:rPr>
              <a:t>mindmap</a:t>
            </a:r>
            <a:r>
              <a:rPr lang="nl-NL" sz="1200" b="0" i="0" kern="1200" dirty="0" smtClean="0">
                <a:solidFill>
                  <a:schemeClr val="tx1"/>
                </a:solidFill>
                <a:effectLst/>
                <a:latin typeface="+mn-lt"/>
                <a:ea typeface="+mn-ea"/>
                <a:cs typeface="+mn-cs"/>
              </a:rPr>
              <a:t> over gaat en zet hier een cirkel om. Maak dan de verschillende takken</a:t>
            </a:r>
            <a:r>
              <a:rPr lang="nl-NL" sz="1200" b="0" i="0" kern="1200" baseline="0" dirty="0" smtClean="0">
                <a:solidFill>
                  <a:schemeClr val="tx1"/>
                </a:solidFill>
                <a:effectLst/>
                <a:latin typeface="+mn-lt"/>
                <a:ea typeface="+mn-ea"/>
                <a:cs typeface="+mn-cs"/>
              </a:rPr>
              <a:t> van </a:t>
            </a:r>
            <a:r>
              <a:rPr lang="nl-NL" sz="1200" b="0" i="0" kern="1200" dirty="0" smtClean="0">
                <a:solidFill>
                  <a:schemeClr val="tx1"/>
                </a:solidFill>
                <a:effectLst/>
                <a:latin typeface="+mn-lt"/>
                <a:ea typeface="+mn-ea"/>
                <a:cs typeface="+mn-cs"/>
              </a:rPr>
              <a:t>onderwerpen die bij je onderwerp horen. Iedere tak geef je een eigen kleurtje. Je werkt nu je takken met verschillende onderwerpen verder uit. Probeer het zo kort mogelijk te houden, gebruik geen lange zinnen. Het moet overzichtelijk blijven. Werk je </a:t>
            </a:r>
            <a:r>
              <a:rPr lang="nl-NL" sz="1200" b="0" i="0" kern="1200" dirty="0" err="1" smtClean="0">
                <a:solidFill>
                  <a:schemeClr val="tx1"/>
                </a:solidFill>
                <a:effectLst/>
                <a:latin typeface="+mn-lt"/>
                <a:ea typeface="+mn-ea"/>
                <a:cs typeface="+mn-cs"/>
              </a:rPr>
              <a:t>mindmap</a:t>
            </a:r>
            <a:r>
              <a:rPr lang="nl-NL" sz="1200" b="0" i="0" kern="1200" dirty="0" smtClean="0">
                <a:solidFill>
                  <a:schemeClr val="tx1"/>
                </a:solidFill>
                <a:effectLst/>
                <a:latin typeface="+mn-lt"/>
                <a:ea typeface="+mn-ea"/>
                <a:cs typeface="+mn-cs"/>
              </a:rPr>
              <a:t> verder uit. Versier het met tekeningen die bij het onderwerp passen.</a:t>
            </a: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2</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Bespreking na de </a:t>
            </a:r>
            <a:r>
              <a:rPr lang="nl-NL" sz="1200" b="0" i="0" u="none" strike="noStrike" kern="1200" baseline="0" dirty="0" err="1" smtClean="0">
                <a:solidFill>
                  <a:schemeClr val="tx1"/>
                </a:solidFill>
                <a:latin typeface="+mn-lt"/>
                <a:ea typeface="+mn-ea"/>
                <a:cs typeface="+mn-cs"/>
              </a:rPr>
              <a:t>mindmap</a:t>
            </a:r>
            <a:r>
              <a:rPr lang="nl-NL" sz="1200" b="0" i="0" u="none" strike="noStrike" kern="1200" baseline="0" dirty="0" smtClean="0">
                <a:solidFill>
                  <a:schemeClr val="tx1"/>
                </a:solidFill>
                <a:latin typeface="+mn-lt"/>
                <a:ea typeface="+mn-ea"/>
                <a:cs typeface="+mn-cs"/>
              </a:rPr>
              <a:t>. Welke termen hebben de leerlingen opgeschreven, welke komen veel voor. </a:t>
            </a:r>
          </a:p>
          <a:p>
            <a:r>
              <a:rPr lang="nl-NL" sz="1200" b="0" i="0" u="none" strike="noStrike" kern="1200" baseline="0" dirty="0" smtClean="0">
                <a:solidFill>
                  <a:schemeClr val="tx1"/>
                </a:solidFill>
                <a:latin typeface="+mn-lt"/>
                <a:ea typeface="+mn-ea"/>
                <a:cs typeface="+mn-cs"/>
              </a:rPr>
              <a:t>Denk aan:</a:t>
            </a:r>
          </a:p>
          <a:p>
            <a:r>
              <a:rPr lang="nl-NL" sz="1200" b="0" i="0" u="none" strike="noStrike" kern="1200" baseline="0" dirty="0" smtClean="0">
                <a:solidFill>
                  <a:schemeClr val="tx1"/>
                </a:solidFill>
                <a:latin typeface="+mn-lt"/>
                <a:ea typeface="+mn-ea"/>
                <a:cs typeface="+mn-cs"/>
              </a:rPr>
              <a:t>- Verschillende soorten water: </a:t>
            </a:r>
            <a:r>
              <a:rPr lang="nl-NL" sz="1200" b="0" i="0" kern="1200" dirty="0" smtClean="0">
                <a:solidFill>
                  <a:schemeClr val="tx1"/>
                </a:solidFill>
                <a:effectLst/>
                <a:latin typeface="+mn-lt"/>
                <a:ea typeface="+mn-ea"/>
                <a:cs typeface="+mn-cs"/>
              </a:rPr>
              <a:t>Drinkwater,</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Grondwater, Oppervlaktewater, Zeewater, Regenwater en de verschillen daar tussen (waar komt het vandaan,</a:t>
            </a:r>
            <a:r>
              <a:rPr lang="nl-NL" sz="1200" b="0" i="0" kern="1200" baseline="0" dirty="0" smtClean="0">
                <a:solidFill>
                  <a:schemeClr val="tx1"/>
                </a:solidFill>
                <a:effectLst/>
                <a:latin typeface="+mn-lt"/>
                <a:ea typeface="+mn-ea"/>
                <a:cs typeface="+mn-cs"/>
              </a:rPr>
              <a:t> waar gaat het heen)</a:t>
            </a:r>
            <a:endParaRPr lang="nl-NL" sz="1200" b="0" i="0" kern="1200" dirty="0" smtClean="0">
              <a:solidFill>
                <a:schemeClr val="tx1"/>
              </a:solidFill>
              <a:effectLst/>
              <a:latin typeface="+mn-lt"/>
              <a:ea typeface="+mn-ea"/>
              <a:cs typeface="+mn-cs"/>
            </a:endParaRPr>
          </a:p>
          <a:p>
            <a:pPr marL="171450" indent="-171450">
              <a:buFontTx/>
              <a:buChar char="-"/>
            </a:pPr>
            <a:r>
              <a:rPr lang="nl-NL" sz="1200" b="0" i="0" kern="1200" dirty="0" smtClean="0">
                <a:solidFill>
                  <a:schemeClr val="tx1"/>
                </a:solidFill>
                <a:effectLst/>
                <a:latin typeface="+mn-lt"/>
                <a:ea typeface="+mn-ea"/>
                <a:cs typeface="+mn-cs"/>
              </a:rPr>
              <a:t>Waterkringloop</a:t>
            </a:r>
          </a:p>
          <a:p>
            <a:pPr marL="171450" indent="-171450">
              <a:buFontTx/>
              <a:buChar char="-"/>
            </a:pPr>
            <a:r>
              <a:rPr lang="en-GB" sz="1200" b="0" i="0" kern="1200" dirty="0" err="1" smtClean="0">
                <a:solidFill>
                  <a:schemeClr val="tx1"/>
                </a:solidFill>
                <a:effectLst/>
                <a:latin typeface="+mn-lt"/>
                <a:ea typeface="+mn-ea"/>
                <a:cs typeface="+mn-cs"/>
              </a:rPr>
              <a:t>Waterverontreiniging</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zuivering</a:t>
            </a:r>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err="1" smtClean="0">
                <a:solidFill>
                  <a:schemeClr val="tx1"/>
                </a:solidFill>
                <a:effectLst/>
                <a:latin typeface="+mn-lt"/>
                <a:ea typeface="+mn-ea"/>
                <a:cs typeface="+mn-cs"/>
              </a:rPr>
              <a:t>Klimaat</a:t>
            </a:r>
            <a:r>
              <a:rPr lang="en-GB" sz="1200" b="0" i="0" kern="1200" baseline="0" dirty="0" smtClean="0">
                <a:solidFill>
                  <a:schemeClr val="tx1"/>
                </a:solidFill>
                <a:effectLst/>
                <a:latin typeface="+mn-lt"/>
                <a:ea typeface="+mn-ea"/>
                <a:cs typeface="+mn-cs"/>
              </a:rPr>
              <a:t>: regen, </a:t>
            </a:r>
            <a:r>
              <a:rPr lang="en-GB" sz="1200" b="0" i="0" kern="1200" baseline="0" dirty="0" err="1" smtClean="0">
                <a:solidFill>
                  <a:schemeClr val="tx1"/>
                </a:solidFill>
                <a:effectLst/>
                <a:latin typeface="+mn-lt"/>
                <a:ea typeface="+mn-ea"/>
                <a:cs typeface="+mn-cs"/>
              </a:rPr>
              <a:t>sneeuw</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hagel</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plassen</a:t>
            </a:r>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err="1" smtClean="0">
                <a:solidFill>
                  <a:schemeClr val="tx1"/>
                </a:solidFill>
                <a:effectLst/>
                <a:latin typeface="+mn-lt"/>
                <a:ea typeface="+mn-ea"/>
                <a:cs typeface="+mn-cs"/>
              </a:rPr>
              <a:t>Waterbeheer</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riolen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dijken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oevers</a:t>
            </a:r>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err="1" smtClean="0">
                <a:solidFill>
                  <a:schemeClr val="tx1"/>
                </a:solidFill>
                <a:effectLst/>
                <a:latin typeface="+mn-lt"/>
                <a:ea typeface="+mn-ea"/>
                <a:cs typeface="+mn-cs"/>
              </a:rPr>
              <a:t>Wateroverlast</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watersnoodramp</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piek</a:t>
            </a:r>
            <a:r>
              <a:rPr lang="en-GB" sz="1200" b="0" i="0" kern="1200" baseline="0" dirty="0" smtClean="0">
                <a:solidFill>
                  <a:schemeClr val="tx1"/>
                </a:solidFill>
                <a:effectLst/>
                <a:latin typeface="+mn-lt"/>
                <a:ea typeface="+mn-ea"/>
                <a:cs typeface="+mn-cs"/>
              </a:rPr>
              <a:t>)</a:t>
            </a:r>
            <a:r>
              <a:rPr lang="en-GB" sz="1200" b="0" i="0" kern="1200" baseline="0" dirty="0" err="1" smtClean="0">
                <a:solidFill>
                  <a:schemeClr val="tx1"/>
                </a:solidFill>
                <a:effectLst/>
                <a:latin typeface="+mn-lt"/>
                <a:ea typeface="+mn-ea"/>
                <a:cs typeface="+mn-cs"/>
              </a:rPr>
              <a:t>buien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plassen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overstromingen</a:t>
            </a:r>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err="1" smtClean="0">
                <a:solidFill>
                  <a:schemeClr val="tx1"/>
                </a:solidFill>
                <a:effectLst/>
                <a:latin typeface="+mn-lt"/>
                <a:ea typeface="+mn-ea"/>
                <a:cs typeface="+mn-cs"/>
              </a:rPr>
              <a:t>Watersnoodramp</a:t>
            </a:r>
            <a:r>
              <a:rPr lang="en-GB" sz="1200" b="0" i="0" kern="1200" baseline="0" dirty="0" smtClean="0">
                <a:solidFill>
                  <a:schemeClr val="tx1"/>
                </a:solidFill>
                <a:effectLst/>
                <a:latin typeface="+mn-lt"/>
                <a:ea typeface="+mn-ea"/>
                <a:cs typeface="+mn-cs"/>
              </a:rPr>
              <a:t> in 1953</a:t>
            </a:r>
            <a:endParaRPr lang="nl-NL" sz="1200" b="0" i="0" kern="1200" dirty="0" smtClean="0">
              <a:solidFill>
                <a:schemeClr val="tx1"/>
              </a:solidFill>
              <a:effectLst/>
              <a:latin typeface="+mn-lt"/>
              <a:ea typeface="+mn-ea"/>
              <a:cs typeface="+mn-cs"/>
            </a:endParaRPr>
          </a:p>
          <a:p>
            <a:pPr marL="171450" indent="-171450">
              <a:buFontTx/>
              <a:buChar char="-"/>
            </a:pPr>
            <a:endParaRPr lang="nl-NL" sz="1200" b="0" i="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3</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Als</a:t>
            </a:r>
            <a:r>
              <a:rPr lang="en-GB" sz="1200" b="0" i="0" u="none" strike="noStrike" kern="1200" baseline="0" dirty="0" smtClean="0">
                <a:solidFill>
                  <a:schemeClr val="tx1"/>
                </a:solidFill>
                <a:latin typeface="+mn-lt"/>
                <a:ea typeface="+mn-ea"/>
                <a:cs typeface="+mn-cs"/>
              </a:rPr>
              <a:t> het </a:t>
            </a:r>
            <a:r>
              <a:rPr lang="en-GB" sz="1200" b="0" i="0" u="none" strike="noStrike" kern="1200" baseline="0" dirty="0" err="1" smtClean="0">
                <a:solidFill>
                  <a:schemeClr val="tx1"/>
                </a:solidFill>
                <a:latin typeface="+mn-lt"/>
                <a:ea typeface="+mn-ea"/>
                <a:cs typeface="+mn-cs"/>
              </a:rPr>
              <a:t>filmpje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niet</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automatisch</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opstart</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ga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dan</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naar</a:t>
            </a:r>
            <a:r>
              <a:rPr lang="en-GB" sz="1200" b="0" i="0" u="none" strike="noStrike" kern="1200" baseline="0" dirty="0" smtClean="0">
                <a:solidFill>
                  <a:schemeClr val="tx1"/>
                </a:solidFill>
                <a:latin typeface="+mn-lt"/>
                <a:ea typeface="+mn-ea"/>
                <a:cs typeface="+mn-cs"/>
              </a:rPr>
              <a:t> https://www.youtube.com/watch?v=isB6fEBE6sk</a:t>
            </a:r>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4</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Wie heeft er ook weleens te maken gehad met wateroverlast? </a:t>
            </a:r>
          </a:p>
          <a:p>
            <a:r>
              <a:rPr lang="nl-NL" sz="1200" b="0" i="0" u="none" strike="noStrike" kern="1200" baseline="0" dirty="0" smtClean="0">
                <a:solidFill>
                  <a:schemeClr val="tx1"/>
                </a:solidFill>
                <a:latin typeface="+mn-lt"/>
                <a:ea typeface="+mn-ea"/>
                <a:cs typeface="+mn-cs"/>
              </a:rPr>
              <a:t>Was er ook schade?</a:t>
            </a:r>
          </a:p>
          <a:p>
            <a:r>
              <a:rPr lang="nl-NL" sz="1200" b="0" i="0" u="none" strike="noStrike" kern="1200" baseline="0" dirty="0" smtClean="0">
                <a:solidFill>
                  <a:schemeClr val="tx1"/>
                </a:solidFill>
                <a:latin typeface="+mn-lt"/>
                <a:ea typeface="+mn-ea"/>
                <a:cs typeface="+mn-cs"/>
              </a:rPr>
              <a:t>Is er een structurele oplossing voor de overlast? En wie is daar voor verantwoordelijk?</a:t>
            </a:r>
          </a:p>
          <a:p>
            <a:r>
              <a:rPr lang="nl-NL" sz="1200" b="0" i="0" u="none" strike="noStrike" kern="1200" baseline="0" dirty="0" smtClean="0">
                <a:solidFill>
                  <a:schemeClr val="tx1"/>
                </a:solidFill>
                <a:latin typeface="+mn-lt"/>
                <a:ea typeface="+mn-ea"/>
                <a:cs typeface="+mn-cs"/>
              </a:rPr>
              <a:t>Stel open vragen in de klas, op deze manier betrek je de leerlingen goed bij het onderwerp.</a:t>
            </a:r>
          </a:p>
        </p:txBody>
      </p:sp>
      <p:sp>
        <p:nvSpPr>
          <p:cNvPr id="4" name="Slide Number Placeholder 3"/>
          <p:cNvSpPr>
            <a:spLocks noGrp="1"/>
          </p:cNvSpPr>
          <p:nvPr>
            <p:ph type="sldNum" sz="quarter" idx="10"/>
          </p:nvPr>
        </p:nvSpPr>
        <p:spPr/>
        <p:txBody>
          <a:bodyPr/>
          <a:lstStyle/>
          <a:p>
            <a:fld id="{40EFF213-3CF5-4DFC-B283-EBB1BB4BFA8E}" type="slidenum">
              <a:rPr lang="en-GB" smtClean="0"/>
              <a:t>5</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6</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Hierover</a:t>
            </a:r>
            <a:r>
              <a:rPr lang="en-GB" sz="1200" b="0" i="0" u="none" strike="noStrike" kern="1200" baseline="0" dirty="0" smtClean="0">
                <a:solidFill>
                  <a:schemeClr val="tx1"/>
                </a:solidFill>
                <a:latin typeface="+mn-lt"/>
                <a:ea typeface="+mn-ea"/>
                <a:cs typeface="+mn-cs"/>
              </a:rPr>
              <a:t> in les 2 </a:t>
            </a:r>
            <a:r>
              <a:rPr lang="en-GB" sz="1200" b="0" i="0" u="none" strike="noStrike" kern="1200" baseline="0" dirty="0" err="1" smtClean="0">
                <a:solidFill>
                  <a:schemeClr val="tx1"/>
                </a:solidFill>
                <a:latin typeface="+mn-lt"/>
                <a:ea typeface="+mn-ea"/>
                <a:cs typeface="+mn-cs"/>
              </a:rPr>
              <a:t>meer</a:t>
            </a:r>
            <a:r>
              <a:rPr lang="en-GB" sz="1200" b="0" i="0" u="none" strike="noStrike" kern="1200" baseline="0" dirty="0" smtClean="0">
                <a:solidFill>
                  <a:schemeClr val="tx1"/>
                </a:solidFill>
                <a:latin typeface="+mn-lt"/>
                <a:ea typeface="+mn-ea"/>
                <a:cs typeface="+mn-cs"/>
              </a:rPr>
              <a:t>.</a:t>
            </a:r>
          </a:p>
          <a:p>
            <a:r>
              <a:rPr lang="nl-NL" sz="1200" b="0" i="0" u="none" strike="noStrike" kern="1200" baseline="0" dirty="0" smtClean="0">
                <a:solidFill>
                  <a:schemeClr val="tx1"/>
                </a:solidFill>
                <a:latin typeface="+mn-lt"/>
                <a:ea typeface="+mn-ea"/>
                <a:cs typeface="+mn-cs"/>
              </a:rPr>
              <a:t>Waar het in dit project over gaat is dat het afvoeren of vasthouden van water te maken heeft met zowel de bodemsoort</a:t>
            </a:r>
          </a:p>
          <a:p>
            <a:r>
              <a:rPr lang="nl-NL" sz="1200" b="0" i="0" u="none" strike="noStrike" kern="1200" baseline="0" dirty="0" smtClean="0">
                <a:solidFill>
                  <a:schemeClr val="tx1"/>
                </a:solidFill>
                <a:latin typeface="+mn-lt"/>
                <a:ea typeface="+mn-ea"/>
                <a:cs typeface="+mn-cs"/>
              </a:rPr>
              <a:t>als de bodembedekking. Elke soort bodem heeft een andere vorm korrels en een andere structuur die ervoor zorgt dat water juist goed blijft hangen, snel doorstroomt</a:t>
            </a:r>
          </a:p>
          <a:p>
            <a:r>
              <a:rPr lang="nl-NL" sz="1200" b="0" i="0" u="none" strike="noStrike" kern="1200" baseline="0" dirty="0" smtClean="0">
                <a:solidFill>
                  <a:schemeClr val="tx1"/>
                </a:solidFill>
                <a:latin typeface="+mn-lt"/>
                <a:ea typeface="+mn-ea"/>
                <a:cs typeface="+mn-cs"/>
              </a:rPr>
              <a:t>of de grond helemaal niet goed in kan. De bedekking speelt een rol bij de infiltratie. Tegels laten geen water door, terwijl gras juist veel water doorlaat.</a:t>
            </a:r>
          </a:p>
          <a:p>
            <a:r>
              <a:rPr lang="nl-NL" sz="1200" b="0" i="0" kern="1200" dirty="0" smtClean="0">
                <a:solidFill>
                  <a:schemeClr val="tx1"/>
                </a:solidFill>
                <a:effectLst/>
                <a:latin typeface="+mn-lt"/>
                <a:ea typeface="+mn-ea"/>
                <a:cs typeface="+mn-cs"/>
              </a:rPr>
              <a:t>Door in je eigen omgeving (achtertuin, park of schoolplein) metingen te doen, kan in kaart worden gebracht in welk soort gebieden stadsvergroening een positief effect zou kunnen hebben op de wateroverlast. Welke plekken zijn geschikt voor vergroening? Welke aanpassing (bijvoorbeeld gras, speciale tegels of regenton) is de beste optie voor die plek?</a:t>
            </a:r>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7</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Hierover</a:t>
            </a:r>
            <a:r>
              <a:rPr lang="en-GB" sz="1200" b="0" i="0" u="none" strike="noStrike" kern="1200" baseline="0" dirty="0" smtClean="0">
                <a:solidFill>
                  <a:schemeClr val="tx1"/>
                </a:solidFill>
                <a:latin typeface="+mn-lt"/>
                <a:ea typeface="+mn-ea"/>
                <a:cs typeface="+mn-cs"/>
              </a:rPr>
              <a:t> in les 2 </a:t>
            </a:r>
            <a:r>
              <a:rPr lang="en-GB" sz="1200" b="0" i="0" u="none" strike="noStrike" kern="1200" baseline="0" dirty="0" err="1" smtClean="0">
                <a:solidFill>
                  <a:schemeClr val="tx1"/>
                </a:solidFill>
                <a:latin typeface="+mn-lt"/>
                <a:ea typeface="+mn-ea"/>
                <a:cs typeface="+mn-cs"/>
              </a:rPr>
              <a:t>meer</a:t>
            </a:r>
            <a:r>
              <a:rPr lang="en-GB" sz="1200" b="0" i="0" u="none" strike="noStrike" kern="1200" baseline="0" dirty="0" smtClean="0">
                <a:solidFill>
                  <a:schemeClr val="tx1"/>
                </a:solidFill>
                <a:latin typeface="+mn-lt"/>
                <a:ea typeface="+mn-ea"/>
                <a:cs typeface="+mn-cs"/>
              </a:rPr>
              <a:t>.</a:t>
            </a:r>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8</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Hierover</a:t>
            </a:r>
            <a:r>
              <a:rPr lang="en-GB" sz="1200" b="0" i="0" u="none" strike="noStrike" kern="1200" baseline="0" dirty="0" smtClean="0">
                <a:solidFill>
                  <a:schemeClr val="tx1"/>
                </a:solidFill>
                <a:latin typeface="+mn-lt"/>
                <a:ea typeface="+mn-ea"/>
                <a:cs typeface="+mn-cs"/>
              </a:rPr>
              <a:t> in les 2 </a:t>
            </a:r>
            <a:r>
              <a:rPr lang="en-GB" sz="1200" b="0" i="0" u="none" strike="noStrike" kern="1200" baseline="0" dirty="0" err="1" smtClean="0">
                <a:solidFill>
                  <a:schemeClr val="tx1"/>
                </a:solidFill>
                <a:latin typeface="+mn-lt"/>
                <a:ea typeface="+mn-ea"/>
                <a:cs typeface="+mn-cs"/>
              </a:rPr>
              <a:t>meer</a:t>
            </a:r>
            <a:r>
              <a:rPr lang="en-GB" sz="1200" b="0" i="0" u="none" strike="noStrike" kern="1200" baseline="0" dirty="0" smtClean="0">
                <a:solidFill>
                  <a:schemeClr val="tx1"/>
                </a:solidFill>
                <a:latin typeface="+mn-lt"/>
                <a:ea typeface="+mn-ea"/>
                <a:cs typeface="+mn-cs"/>
              </a:rPr>
              <a:t>.</a:t>
            </a:r>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9</a:t>
            </a:fld>
            <a:endParaRPr lang="en-GB"/>
          </a:p>
        </p:txBody>
      </p:sp>
    </p:spTree>
    <p:extLst>
      <p:ext uri="{BB962C8B-B14F-4D97-AF65-F5344CB8AC3E}">
        <p14:creationId xmlns:p14="http://schemas.microsoft.com/office/powerpoint/2010/main" val="398240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249887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0578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90751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39213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A2A77-6F33-47E0-8DDD-F0CB2EC9AC7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738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4A2A77-6F33-47E0-8DDD-F0CB2EC9AC7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283756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4A2A77-6F33-47E0-8DDD-F0CB2EC9AC75}" type="datetimeFigureOut">
              <a:rPr lang="en-GB" smtClean="0"/>
              <a:t>30/10/2018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93346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4A2A77-6F33-47E0-8DDD-F0CB2EC9AC75}"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7850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A2A77-6F33-47E0-8DDD-F0CB2EC9AC75}" type="datetimeFigureOut">
              <a:rPr lang="en-GB" smtClean="0"/>
              <a:t>30/10/2018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8164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618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4846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A2A77-6F33-47E0-8DDD-F0CB2EC9AC75}" type="datetimeFigureOut">
              <a:rPr lang="en-GB" smtClean="0"/>
              <a:t>30/10/2018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4713-AC09-4E3A-A55E-BB385E16476E}" type="slidenum">
              <a:rPr lang="en-GB" smtClean="0"/>
              <a:t>‹nr.›</a:t>
            </a:fld>
            <a:endParaRPr lang="en-GB"/>
          </a:p>
        </p:txBody>
      </p:sp>
    </p:spTree>
    <p:extLst>
      <p:ext uri="{BB962C8B-B14F-4D97-AF65-F5344CB8AC3E}">
        <p14:creationId xmlns:p14="http://schemas.microsoft.com/office/powerpoint/2010/main" val="395373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isB6fEBE6sk" TargetMode="Externa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www.google.nl/url?sa=i&amp;source=images&amp;cd=&amp;cad=rja&amp;uact=8&amp;ved=2ahUKEwjv7vvYjLLbAhXRPFAKHf5sCSkQjRx6BAgBEAU&amp;url=https://www.omroepwest.nl/nieuws/3640311/Noodweer-voorbij-veel-wateroverlast-in-de-regio&amp;psig=AOvVaw1KNDa2NwmINe8AOJ6cCzXL&amp;ust=152792992785728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rot="5400000">
            <a:off x="5358959" y="127439"/>
            <a:ext cx="1474082" cy="12192003"/>
            <a:chOff x="7329" y="0"/>
            <a:chExt cx="4911" cy="15840"/>
          </a:xfrm>
          <a:noFill/>
        </p:grpSpPr>
        <p:grpSp>
          <p:nvGrpSpPr>
            <p:cNvPr id="18" name="Group 17"/>
            <p:cNvGrpSpPr>
              <a:grpSpLocks/>
            </p:cNvGrpSpPr>
            <p:nvPr/>
          </p:nvGrpSpPr>
          <p:grpSpPr bwMode="auto">
            <a:xfrm>
              <a:off x="7344" y="0"/>
              <a:ext cx="4896" cy="15840"/>
              <a:chOff x="7560" y="0"/>
              <a:chExt cx="4700" cy="15840"/>
            </a:xfrm>
            <a:grpFill/>
          </p:grpSpPr>
          <p:sp>
            <p:nvSpPr>
              <p:cNvPr id="21" name="Rectangle 20"/>
              <p:cNvSpPr>
                <a:spLocks noChangeArrowheads="1"/>
              </p:cNvSpPr>
              <p:nvPr/>
            </p:nvSpPr>
            <p:spPr bwMode="auto">
              <a:xfrm>
                <a:off x="7755" y="0"/>
                <a:ext cx="4505" cy="15840"/>
              </a:xfrm>
              <a:prstGeom prst="rect">
                <a:avLst/>
              </a:prstGeom>
              <a:grp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22" name="Rectangle 21" descr="Light vertical"/>
              <p:cNvSpPr>
                <a:spLocks noChangeArrowheads="1"/>
              </p:cNvSpPr>
              <p:nvPr/>
            </p:nvSpPr>
            <p:spPr bwMode="auto">
              <a:xfrm>
                <a:off x="7560" y="8"/>
                <a:ext cx="195" cy="15825"/>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19" name="Rectangle 18"/>
            <p:cNvSpPr>
              <a:spLocks noChangeArrowheads="1"/>
            </p:cNvSpPr>
            <p:nvPr/>
          </p:nvSpPr>
          <p:spPr bwMode="auto">
            <a:xfrm>
              <a:off x="7344" y="0"/>
              <a:ext cx="4896" cy="5161"/>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7329" y="10658"/>
              <a:ext cx="4889" cy="4462"/>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4" name="Group 3"/>
          <p:cNvGrpSpPr>
            <a:grpSpLocks/>
          </p:cNvGrpSpPr>
          <p:nvPr/>
        </p:nvGrpSpPr>
        <p:grpSpPr bwMode="auto">
          <a:xfrm>
            <a:off x="8953995" y="-24598"/>
            <a:ext cx="3201175"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old"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old"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2311"/>
          <a:stretch/>
        </p:blipFill>
        <p:spPr>
          <a:xfrm>
            <a:off x="2774306" y="460020"/>
            <a:ext cx="4256891" cy="2757314"/>
          </a:xfrm>
          <a:prstGeom prst="rect">
            <a:avLst/>
          </a:prstGeom>
        </p:spPr>
      </p:pic>
      <p:sp>
        <p:nvSpPr>
          <p:cNvPr id="14" name="Subtitle 13"/>
          <p:cNvSpPr>
            <a:spLocks noGrp="1"/>
          </p:cNvSpPr>
          <p:nvPr>
            <p:ph type="subTitle" idx="1"/>
          </p:nvPr>
        </p:nvSpPr>
        <p:spPr>
          <a:xfrm>
            <a:off x="330751" y="3581400"/>
            <a:ext cx="8652382" cy="1997642"/>
          </a:xfrm>
        </p:spPr>
        <p:txBody>
          <a:bodyPr>
            <a:normAutofit/>
          </a:bodyPr>
          <a:lstStyle/>
          <a:p>
            <a:r>
              <a:rPr lang="en-GB" sz="8000" dirty="0" err="1" smtClean="0">
                <a:latin typeface="Brandon Grotesque Black" pitchFamily="34" charset="0"/>
                <a:cs typeface="Arial" panose="020B0604020202020204" pitchFamily="34" charset="0"/>
              </a:rPr>
              <a:t>Onderzoek</a:t>
            </a:r>
            <a:r>
              <a:rPr lang="en-GB" sz="8000" dirty="0" smtClean="0">
                <a:latin typeface="Brandon Grotesque Black" pitchFamily="34" charset="0"/>
                <a:cs typeface="Arial" panose="020B0604020202020204" pitchFamily="34" charset="0"/>
              </a:rPr>
              <a:t> water!!</a:t>
            </a:r>
          </a:p>
          <a:p>
            <a:r>
              <a:rPr lang="en-GB" sz="4800" dirty="0" smtClean="0">
                <a:latin typeface="Brandon Grotesque Black" pitchFamily="34" charset="0"/>
                <a:cs typeface="Arial" panose="020B0604020202020204" pitchFamily="34" charset="0"/>
              </a:rPr>
              <a:t>Les 1</a:t>
            </a:r>
            <a:endParaRPr lang="nl-NL" sz="4800" dirty="0">
              <a:latin typeface="Brandon Grotesque Black" pitchFamily="34" charset="0"/>
              <a:cs typeface="Arial" panose="020B0604020202020204" pitchFamily="34" charset="0"/>
            </a:endParaRPr>
          </a:p>
        </p:txBody>
      </p:sp>
      <p:sp>
        <p:nvSpPr>
          <p:cNvPr id="2" name="TextBox 1"/>
          <p:cNvSpPr txBox="1"/>
          <p:nvPr/>
        </p:nvSpPr>
        <p:spPr>
          <a:xfrm>
            <a:off x="9050462" y="1193800"/>
            <a:ext cx="3179638" cy="3970318"/>
          </a:xfrm>
          <a:prstGeom prst="rect">
            <a:avLst/>
          </a:prstGeom>
          <a:noFill/>
        </p:spPr>
        <p:txBody>
          <a:bodyPr wrap="square" rtlCol="0">
            <a:spAutoFit/>
          </a:bodyPr>
          <a:lstStyle/>
          <a:p>
            <a:pPr marL="285750" indent="-285750">
              <a:buFontTx/>
              <a:buChar char="-"/>
            </a:pPr>
            <a:r>
              <a:rPr lang="en-GB" sz="2800" b="1" dirty="0" smtClean="0">
                <a:latin typeface="Moon Flower Bold" panose="02000500000000000000" pitchFamily="2" charset="0"/>
              </a:rPr>
              <a:t>Water</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err="1" smtClean="0">
                <a:latin typeface="Moon Flower Bold" panose="02000500000000000000" pitchFamily="2" charset="0"/>
              </a:rPr>
              <a:t>Waterproblemen</a:t>
            </a:r>
            <a:r>
              <a:rPr lang="en-GB" sz="2800" b="1" dirty="0" smtClean="0">
                <a:latin typeface="Moon Flower Bold" panose="02000500000000000000" pitchFamily="2" charset="0"/>
              </a:rPr>
              <a:t>?</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Water in de </a:t>
            </a:r>
            <a:r>
              <a:rPr lang="en-GB" sz="2800" b="1" dirty="0" err="1" smtClean="0">
                <a:latin typeface="Moon Flower Bold" panose="02000500000000000000" pitchFamily="2" charset="0"/>
              </a:rPr>
              <a:t>buurt</a:t>
            </a:r>
            <a:endParaRPr lang="en-GB" sz="2800" b="1" dirty="0" smtClean="0">
              <a:latin typeface="Moon Flower Bold" panose="02000500000000000000" pitchFamily="2" charset="0"/>
            </a:endParaRP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err="1" smtClean="0">
                <a:latin typeface="Moon Flower Bold" panose="02000500000000000000" pitchFamily="2" charset="0"/>
              </a:rPr>
              <a:t>Zelf</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onderzoeken</a:t>
            </a:r>
            <a:endParaRPr lang="en-GB" sz="2800" b="1" dirty="0" smtClean="0">
              <a:latin typeface="Moon Flower Bold" panose="02000500000000000000" pitchFamily="2" charset="0"/>
            </a:endParaRP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Check de </a:t>
            </a:r>
            <a:r>
              <a:rPr lang="en-GB" sz="2800" b="1" dirty="0" err="1" smtClean="0">
                <a:latin typeface="Moon Flower Bold" panose="02000500000000000000" pitchFamily="2" charset="0"/>
              </a:rPr>
              <a:t>stadsvergroening</a:t>
            </a:r>
            <a:endParaRPr lang="nl-NL" sz="2800" b="1" dirty="0">
              <a:latin typeface="Moon Flower Bold" panose="02000500000000000000" pitchFamily="2" charset="0"/>
            </a:endParaRPr>
          </a:p>
        </p:txBody>
      </p:sp>
      <p:sp>
        <p:nvSpPr>
          <p:cNvPr id="3" name="TextBox 2"/>
          <p:cNvSpPr txBox="1"/>
          <p:nvPr/>
        </p:nvSpPr>
        <p:spPr>
          <a:xfrm>
            <a:off x="938151" y="5581415"/>
            <a:ext cx="8015844" cy="707886"/>
          </a:xfrm>
          <a:prstGeom prst="rect">
            <a:avLst/>
          </a:prstGeom>
          <a:noFill/>
        </p:spPr>
        <p:txBody>
          <a:bodyPr wrap="square" rtlCol="0">
            <a:spAutoFit/>
          </a:bodyPr>
          <a:lstStyle/>
          <a:p>
            <a:pPr algn="ctr"/>
            <a:r>
              <a:rPr lang="en-GB" sz="4000" dirty="0" smtClean="0">
                <a:latin typeface="Brandon Grotesque Black" pitchFamily="34" charset="0"/>
                <a:cs typeface="Arial" panose="020B0604020202020204" pitchFamily="34" charset="0"/>
              </a:rPr>
              <a:t>www. onderzoekwater.nl</a:t>
            </a:r>
            <a:endParaRPr lang="nl-NL" sz="4000" dirty="0">
              <a:latin typeface="Brandon Grotesque Black" pitchFamily="34" charset="0"/>
              <a:cs typeface="Arial" panose="020B0604020202020204" pitchFamily="34" charset="0"/>
            </a:endParaRPr>
          </a:p>
        </p:txBody>
      </p:sp>
    </p:spTree>
    <p:extLst>
      <p:ext uri="{BB962C8B-B14F-4D97-AF65-F5344CB8AC3E}">
        <p14:creationId xmlns:p14="http://schemas.microsoft.com/office/powerpoint/2010/main" val="385982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Autofit/>
          </a:bodyPr>
          <a:lstStyle/>
          <a:p>
            <a:pPr algn="ctr"/>
            <a:r>
              <a:rPr lang="en-GB" sz="5800" b="1" dirty="0">
                <a:latin typeface="Brandon Grotesque Black" pitchFamily="34" charset="0"/>
              </a:rPr>
              <a:t>Hoe  word  je  </a:t>
            </a:r>
            <a:r>
              <a:rPr lang="en-GB" sz="5800" b="1" dirty="0" err="1">
                <a:latin typeface="Brandon Grotesque Black" pitchFamily="34" charset="0"/>
              </a:rPr>
              <a:t>onderzoeker</a:t>
            </a:r>
            <a:r>
              <a:rPr lang="en-GB" sz="5800" b="1" dirty="0">
                <a:latin typeface="Brandon Grotesque Black" pitchFamily="34" charset="0"/>
              </a:rPr>
              <a:t>/</a:t>
            </a:r>
            <a:r>
              <a:rPr lang="en-GB" sz="5800" b="1" dirty="0" err="1">
                <a:latin typeface="Brandon Grotesque Black" pitchFamily="34" charset="0"/>
              </a:rPr>
              <a:t>ontwerper</a:t>
            </a:r>
            <a:endParaRPr lang="en-GB" sz="5800" b="1" dirty="0">
              <a:latin typeface="Brandon Grotesque Black" pitchFamily="34" charset="0"/>
            </a:endParaRPr>
          </a:p>
        </p:txBody>
      </p:sp>
      <p:grpSp>
        <p:nvGrpSpPr>
          <p:cNvPr id="6" name="Group 5"/>
          <p:cNvGrpSpPr>
            <a:grpSpLocks/>
          </p:cNvGrpSpPr>
          <p:nvPr/>
        </p:nvGrpSpPr>
        <p:grpSpPr bwMode="auto">
          <a:xfrm>
            <a:off x="921766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370667" cy="1754326"/>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Hoe word je </a:t>
            </a:r>
            <a:r>
              <a:rPr lang="en-GB" sz="3600" b="1" dirty="0" err="1" smtClean="0">
                <a:latin typeface="Moon Flower Bold" panose="02000500000000000000" pitchFamily="2" charset="0"/>
              </a:rPr>
              <a:t>onderzoeker</a:t>
            </a:r>
            <a:r>
              <a:rPr lang="en-GB" sz="3600" b="1" dirty="0" smtClean="0">
                <a:latin typeface="Moon Flower Bold" panose="02000500000000000000" pitchFamily="2" charset="0"/>
              </a:rPr>
              <a:t>?</a:t>
            </a:r>
          </a:p>
          <a:p>
            <a:pPr marL="285750" indent="-285750">
              <a:buFontTx/>
              <a:buChar char="-"/>
            </a:pPr>
            <a:endParaRPr lang="nl-NL" sz="3600" b="1" dirty="0">
              <a:latin typeface="Moon Flower Bold" panose="02000500000000000000" pitchFamily="2" charset="0"/>
            </a:endParaRPr>
          </a:p>
        </p:txBody>
      </p:sp>
      <p:pic>
        <p:nvPicPr>
          <p:cNvPr id="4101" name="Picture 5" descr="Image result for ontwerpcyc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2" y="2565912"/>
            <a:ext cx="4072377" cy="40723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790" y="2610516"/>
            <a:ext cx="4065270" cy="406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7190" y="1596748"/>
            <a:ext cx="8721090" cy="954107"/>
          </a:xfrm>
          <a:prstGeom prst="rect">
            <a:avLst/>
          </a:prstGeom>
          <a:noFill/>
        </p:spPr>
        <p:txBody>
          <a:bodyPr wrap="square" rtlCol="0">
            <a:spAutoFit/>
          </a:bodyPr>
          <a:lstStyle/>
          <a:p>
            <a:r>
              <a:rPr lang="en-GB" sz="2800" dirty="0" smtClean="0">
                <a:latin typeface="Moon Flower Bold" panose="02000500000000000000" pitchFamily="2" charset="0"/>
              </a:rPr>
              <a:t>Om </a:t>
            </a:r>
            <a:r>
              <a:rPr lang="en-GB" sz="2800" dirty="0" err="1" smtClean="0">
                <a:latin typeface="Moon Flower Bold" panose="02000500000000000000" pitchFamily="2" charset="0"/>
              </a:rPr>
              <a:t>iets</a:t>
            </a:r>
            <a:r>
              <a:rPr lang="en-GB" sz="2800" dirty="0" smtClean="0">
                <a:latin typeface="Moon Flower Bold" panose="02000500000000000000" pitchFamily="2" charset="0"/>
              </a:rPr>
              <a:t> </a:t>
            </a:r>
            <a:r>
              <a:rPr lang="en-GB" sz="2800" dirty="0" err="1" smtClean="0">
                <a:latin typeface="Moon Flower Bold" panose="02000500000000000000" pitchFamily="2" charset="0"/>
              </a:rPr>
              <a:t>te</a:t>
            </a:r>
            <a:r>
              <a:rPr lang="en-GB" sz="2800" dirty="0" smtClean="0">
                <a:latin typeface="Moon Flower Bold" panose="02000500000000000000" pitchFamily="2" charset="0"/>
              </a:rPr>
              <a:t> </a:t>
            </a:r>
            <a:r>
              <a:rPr lang="en-GB" sz="2800" dirty="0" err="1" smtClean="0">
                <a:latin typeface="Moon Flower Bold" panose="02000500000000000000" pitchFamily="2" charset="0"/>
              </a:rPr>
              <a:t>ontwerpen</a:t>
            </a:r>
            <a:r>
              <a:rPr lang="en-GB" sz="2800" dirty="0" smtClean="0">
                <a:latin typeface="Moon Flower Bold" panose="02000500000000000000" pitchFamily="2" charset="0"/>
              </a:rPr>
              <a:t> of </a:t>
            </a:r>
            <a:r>
              <a:rPr lang="en-GB" sz="2800" dirty="0" err="1" smtClean="0">
                <a:latin typeface="Moon Flower Bold" panose="02000500000000000000" pitchFamily="2" charset="0"/>
              </a:rPr>
              <a:t>te</a:t>
            </a:r>
            <a:r>
              <a:rPr lang="en-GB" sz="2800" dirty="0" smtClean="0">
                <a:latin typeface="Moon Flower Bold" panose="02000500000000000000" pitchFamily="2" charset="0"/>
              </a:rPr>
              <a:t> </a:t>
            </a:r>
            <a:r>
              <a:rPr lang="en-GB" sz="2800" dirty="0" err="1" smtClean="0">
                <a:latin typeface="Moon Flower Bold" panose="02000500000000000000" pitchFamily="2" charset="0"/>
              </a:rPr>
              <a:t>onderzoeken</a:t>
            </a:r>
            <a:r>
              <a:rPr lang="en-GB" sz="2800" dirty="0" smtClean="0">
                <a:latin typeface="Moon Flower Bold" panose="02000500000000000000" pitchFamily="2" charset="0"/>
              </a:rPr>
              <a:t> </a:t>
            </a:r>
            <a:r>
              <a:rPr lang="en-GB" sz="2800" dirty="0" err="1" smtClean="0">
                <a:latin typeface="Moon Flower Bold" panose="02000500000000000000" pitchFamily="2" charset="0"/>
              </a:rPr>
              <a:t>volgen</a:t>
            </a:r>
            <a:r>
              <a:rPr lang="en-GB" sz="2800" dirty="0" smtClean="0">
                <a:latin typeface="Moon Flower Bold" panose="02000500000000000000" pitchFamily="2" charset="0"/>
              </a:rPr>
              <a:t> </a:t>
            </a:r>
            <a:r>
              <a:rPr lang="en-GB" sz="2800" dirty="0" err="1" smtClean="0">
                <a:latin typeface="Moon Flower Bold" panose="02000500000000000000" pitchFamily="2" charset="0"/>
              </a:rPr>
              <a:t>onderzoekers</a:t>
            </a:r>
            <a:r>
              <a:rPr lang="en-GB" sz="2800" dirty="0" smtClean="0">
                <a:latin typeface="Moon Flower Bold" panose="02000500000000000000" pitchFamily="2" charset="0"/>
              </a:rPr>
              <a:t> of </a:t>
            </a:r>
            <a:r>
              <a:rPr lang="en-GB" sz="2800" dirty="0" err="1" smtClean="0">
                <a:latin typeface="Moon Flower Bold" panose="02000500000000000000" pitchFamily="2" charset="0"/>
              </a:rPr>
              <a:t>ingenieurs</a:t>
            </a:r>
            <a:r>
              <a:rPr lang="en-GB" sz="2800" dirty="0" smtClean="0">
                <a:latin typeface="Moon Flower Bold" panose="02000500000000000000" pitchFamily="2" charset="0"/>
              </a:rPr>
              <a:t> </a:t>
            </a:r>
            <a:r>
              <a:rPr lang="en-GB" sz="2800" dirty="0" err="1" smtClean="0">
                <a:latin typeface="Moon Flower Bold" panose="02000500000000000000" pitchFamily="2" charset="0"/>
              </a:rPr>
              <a:t>vaak</a:t>
            </a:r>
            <a:r>
              <a:rPr lang="en-GB" sz="2800" dirty="0" smtClean="0">
                <a:latin typeface="Moon Flower Bold" panose="02000500000000000000" pitchFamily="2" charset="0"/>
              </a:rPr>
              <a:t> </a:t>
            </a:r>
            <a:r>
              <a:rPr lang="en-GB" sz="2800" dirty="0" err="1" smtClean="0">
                <a:latin typeface="Moon Flower Bold" panose="02000500000000000000" pitchFamily="2" charset="0"/>
              </a:rPr>
              <a:t>deze</a:t>
            </a:r>
            <a:r>
              <a:rPr lang="en-GB" sz="2800" dirty="0" smtClean="0">
                <a:latin typeface="Moon Flower Bold" panose="02000500000000000000" pitchFamily="2" charset="0"/>
              </a:rPr>
              <a:t> </a:t>
            </a:r>
            <a:r>
              <a:rPr lang="en-GB" sz="2800" dirty="0" err="1" smtClean="0">
                <a:latin typeface="Moon Flower Bold" panose="02000500000000000000" pitchFamily="2" charset="0"/>
              </a:rPr>
              <a:t>stappen</a:t>
            </a:r>
            <a:endParaRPr lang="nl-NL" sz="2800" dirty="0">
              <a:latin typeface="Moon Flower Bold" panose="02000500000000000000" pitchFamily="2" charset="0"/>
            </a:endParaRPr>
          </a:p>
        </p:txBody>
      </p:sp>
    </p:spTree>
    <p:extLst>
      <p:ext uri="{BB962C8B-B14F-4D97-AF65-F5344CB8AC3E}">
        <p14:creationId xmlns:p14="http://schemas.microsoft.com/office/powerpoint/2010/main" val="190308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rmAutofit/>
          </a:bodyPr>
          <a:lstStyle/>
          <a:p>
            <a:pPr algn="ctr"/>
            <a:r>
              <a:rPr lang="en-GB" sz="6000" b="1" dirty="0" err="1" smtClean="0">
                <a:latin typeface="Brandon Grotesque Black" pitchFamily="34" charset="0"/>
              </a:rPr>
              <a:t>Regenmeter</a:t>
            </a:r>
            <a:r>
              <a:rPr lang="en-GB" sz="6000" b="1" dirty="0" smtClean="0">
                <a:latin typeface="Brandon Grotesque Black" pitchFamily="34" charset="0"/>
              </a:rPr>
              <a:t>…</a:t>
            </a:r>
            <a:endParaRPr lang="en-GB" sz="60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370667" cy="1754326"/>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Hoe word je </a:t>
            </a:r>
            <a:r>
              <a:rPr lang="en-GB" sz="3600" b="1" dirty="0" err="1" smtClean="0">
                <a:latin typeface="Moon Flower Bold" panose="02000500000000000000" pitchFamily="2" charset="0"/>
              </a:rPr>
              <a:t>onderzoeker</a:t>
            </a:r>
            <a:r>
              <a:rPr lang="en-GB" sz="3600" b="1" dirty="0" smtClean="0">
                <a:latin typeface="Moon Flower Bold" panose="02000500000000000000" pitchFamily="2" charset="0"/>
              </a:rPr>
              <a:t>?</a:t>
            </a:r>
          </a:p>
          <a:p>
            <a:pPr marL="285750" indent="-285750">
              <a:buFontTx/>
              <a:buChar char="-"/>
            </a:pPr>
            <a:endParaRPr lang="nl-NL" sz="3600" b="1" dirty="0">
              <a:latin typeface="Moon Flower Bold" panose="02000500000000000000" pitchFamily="2" charset="0"/>
            </a:endParaRPr>
          </a:p>
        </p:txBody>
      </p:sp>
      <p:sp>
        <p:nvSpPr>
          <p:cNvPr id="15" name="TextBox 14"/>
          <p:cNvSpPr txBox="1"/>
          <p:nvPr/>
        </p:nvSpPr>
        <p:spPr>
          <a:xfrm>
            <a:off x="321014" y="1595338"/>
            <a:ext cx="8868901" cy="3108543"/>
          </a:xfrm>
          <a:prstGeom prst="rect">
            <a:avLst/>
          </a:prstGeom>
          <a:noFill/>
        </p:spPr>
        <p:txBody>
          <a:bodyPr wrap="square" rtlCol="0">
            <a:spAutoFit/>
          </a:bodyPr>
          <a:lstStyle/>
          <a:p>
            <a:pPr marL="457200" indent="-457200">
              <a:buFont typeface="Arial" panose="020B0604020202020204" pitchFamily="34" charset="0"/>
              <a:buChar char="•"/>
            </a:pPr>
            <a:r>
              <a:rPr lang="nl-NL" sz="2800" dirty="0" smtClean="0">
                <a:latin typeface="Moon Flower Bold" panose="02000500000000000000" pitchFamily="2" charset="0"/>
              </a:rPr>
              <a:t>Wat moet je onderzoeken?</a:t>
            </a:r>
          </a:p>
          <a:p>
            <a:pPr marL="457200" indent="-457200">
              <a:buFont typeface="Arial" panose="020B0604020202020204" pitchFamily="34" charset="0"/>
              <a:buChar char="•"/>
            </a:pPr>
            <a:r>
              <a:rPr lang="nl-NL" sz="2800" dirty="0" smtClean="0">
                <a:latin typeface="Moon Flower Bold" panose="02000500000000000000" pitchFamily="2" charset="0"/>
              </a:rPr>
              <a:t>Hoe ga je deze ontwerpen?</a:t>
            </a:r>
          </a:p>
          <a:p>
            <a:pPr marL="457200" indent="-457200">
              <a:buFont typeface="Arial" panose="020B0604020202020204" pitchFamily="34" charset="0"/>
              <a:buChar char="•"/>
            </a:pPr>
            <a:r>
              <a:rPr lang="nl-NL" sz="2800" dirty="0" smtClean="0">
                <a:latin typeface="Moon Flower Bold" panose="02000500000000000000" pitchFamily="2" charset="0"/>
              </a:rPr>
              <a:t>Waar moet je allemaal aan denken?</a:t>
            </a:r>
          </a:p>
          <a:p>
            <a:endParaRPr lang="en-GB" sz="2800" dirty="0" smtClean="0">
              <a:latin typeface="Moon Flower Bold" panose="02000500000000000000" pitchFamily="2" charset="0"/>
            </a:endParaRPr>
          </a:p>
          <a:p>
            <a:r>
              <a:rPr lang="en-GB" sz="2800" dirty="0" err="1" smtClean="0">
                <a:latin typeface="Moon Flower Bold" panose="02000500000000000000" pitchFamily="2" charset="0"/>
              </a:rPr>
              <a:t>Ontwerp</a:t>
            </a:r>
            <a:r>
              <a:rPr lang="en-GB" sz="2800" dirty="0" smtClean="0">
                <a:latin typeface="Moon Flower Bold" panose="02000500000000000000" pitchFamily="2" charset="0"/>
              </a:rPr>
              <a:t> </a:t>
            </a:r>
            <a:r>
              <a:rPr lang="en-GB" sz="2800" dirty="0" err="1" smtClean="0">
                <a:latin typeface="Moon Flower Bold" panose="02000500000000000000" pitchFamily="2" charset="0"/>
              </a:rPr>
              <a:t>voor</a:t>
            </a:r>
            <a:r>
              <a:rPr lang="en-GB" sz="2800" dirty="0" smtClean="0">
                <a:latin typeface="Moon Flower Bold" panose="02000500000000000000" pitchFamily="2" charset="0"/>
              </a:rPr>
              <a:t> je </a:t>
            </a:r>
            <a:r>
              <a:rPr lang="en-GB" sz="2800" dirty="0" err="1" smtClean="0">
                <a:latin typeface="Moon Flower Bold" panose="02000500000000000000" pitchFamily="2" charset="0"/>
              </a:rPr>
              <a:t>tuin</a:t>
            </a:r>
            <a:r>
              <a:rPr lang="en-GB" sz="2800" dirty="0" smtClean="0">
                <a:latin typeface="Moon Flower Bold" panose="02000500000000000000" pitchFamily="2" charset="0"/>
              </a:rPr>
              <a:t>, </a:t>
            </a:r>
            <a:r>
              <a:rPr lang="en-GB" sz="2800" dirty="0" err="1" smtClean="0">
                <a:latin typeface="Moon Flower Bold" panose="02000500000000000000" pitchFamily="2" charset="0"/>
              </a:rPr>
              <a:t>balkon</a:t>
            </a:r>
            <a:r>
              <a:rPr lang="en-GB" sz="2800" dirty="0" smtClean="0">
                <a:latin typeface="Moon Flower Bold" panose="02000500000000000000" pitchFamily="2" charset="0"/>
              </a:rPr>
              <a:t> of </a:t>
            </a:r>
            <a:r>
              <a:rPr lang="en-GB" sz="2800" dirty="0" err="1" smtClean="0">
                <a:latin typeface="Moon Flower Bold" panose="02000500000000000000" pitchFamily="2" charset="0"/>
              </a:rPr>
              <a:t>schoolplein</a:t>
            </a:r>
            <a:r>
              <a:rPr lang="en-GB" sz="2800" dirty="0" smtClean="0">
                <a:latin typeface="Moon Flower Bold" panose="02000500000000000000" pitchFamily="2" charset="0"/>
              </a:rPr>
              <a:t> </a:t>
            </a:r>
            <a:r>
              <a:rPr lang="en-GB" sz="2800" dirty="0" err="1" smtClean="0">
                <a:latin typeface="Moon Flower Bold" panose="02000500000000000000" pitchFamily="2" charset="0"/>
              </a:rPr>
              <a:t>een</a:t>
            </a:r>
            <a:r>
              <a:rPr lang="en-GB" sz="2800" dirty="0" smtClean="0">
                <a:latin typeface="Moon Flower Bold" panose="02000500000000000000" pitchFamily="2" charset="0"/>
              </a:rPr>
              <a:t> </a:t>
            </a:r>
            <a:r>
              <a:rPr lang="en-GB" sz="2800" dirty="0" err="1" smtClean="0">
                <a:latin typeface="Moon Flower Bold" panose="02000500000000000000" pitchFamily="2" charset="0"/>
              </a:rPr>
              <a:t>toffe</a:t>
            </a:r>
            <a:r>
              <a:rPr lang="en-GB" sz="2800" dirty="0" smtClean="0">
                <a:latin typeface="Moon Flower Bold" panose="02000500000000000000" pitchFamily="2" charset="0"/>
              </a:rPr>
              <a:t> </a:t>
            </a:r>
            <a:r>
              <a:rPr lang="en-GB" sz="2800" dirty="0" err="1" smtClean="0">
                <a:latin typeface="Moon Flower Bold" panose="02000500000000000000" pitchFamily="2" charset="0"/>
              </a:rPr>
              <a:t>regenmeter</a:t>
            </a:r>
            <a:r>
              <a:rPr lang="en-GB" sz="2800" dirty="0" smtClean="0">
                <a:latin typeface="Moon Flower Bold" panose="02000500000000000000" pitchFamily="2" charset="0"/>
              </a:rPr>
              <a:t>. Hoe </a:t>
            </a:r>
            <a:r>
              <a:rPr lang="en-GB" sz="2800" dirty="0" err="1" smtClean="0">
                <a:latin typeface="Moon Flower Bold" panose="02000500000000000000" pitchFamily="2" charset="0"/>
              </a:rPr>
              <a:t>ziet</a:t>
            </a:r>
            <a:r>
              <a:rPr lang="en-GB" sz="2800" dirty="0" smtClean="0">
                <a:latin typeface="Moon Flower Bold" panose="02000500000000000000" pitchFamily="2" charset="0"/>
              </a:rPr>
              <a:t> </a:t>
            </a:r>
            <a:r>
              <a:rPr lang="en-GB" sz="2800" dirty="0" err="1" smtClean="0">
                <a:latin typeface="Moon Flower Bold" panose="02000500000000000000" pitchFamily="2" charset="0"/>
              </a:rPr>
              <a:t>jouw</a:t>
            </a:r>
            <a:r>
              <a:rPr lang="en-GB" sz="2800" dirty="0" smtClean="0">
                <a:latin typeface="Moon Flower Bold" panose="02000500000000000000" pitchFamily="2" charset="0"/>
              </a:rPr>
              <a:t> </a:t>
            </a:r>
            <a:r>
              <a:rPr lang="en-GB" sz="2800" dirty="0" err="1" smtClean="0">
                <a:latin typeface="Moon Flower Bold" panose="02000500000000000000" pitchFamily="2" charset="0"/>
              </a:rPr>
              <a:t>regenmeter</a:t>
            </a:r>
            <a:r>
              <a:rPr lang="en-GB" sz="2800" dirty="0" smtClean="0">
                <a:latin typeface="Moon Flower Bold" panose="02000500000000000000" pitchFamily="2" charset="0"/>
              </a:rPr>
              <a:t> </a:t>
            </a:r>
            <a:r>
              <a:rPr lang="en-GB" sz="2800" dirty="0" err="1" smtClean="0">
                <a:latin typeface="Moon Flower Bold" panose="02000500000000000000" pitchFamily="2" charset="0"/>
              </a:rPr>
              <a:t>eruit</a:t>
            </a:r>
            <a:r>
              <a:rPr lang="en-GB" sz="2800" dirty="0" smtClean="0">
                <a:latin typeface="Moon Flower Bold" panose="02000500000000000000" pitchFamily="2" charset="0"/>
              </a:rPr>
              <a:t>? Ga </a:t>
            </a:r>
            <a:r>
              <a:rPr lang="en-GB" sz="2800" dirty="0" err="1" smtClean="0">
                <a:latin typeface="Moon Flower Bold" panose="02000500000000000000" pitchFamily="2" charset="0"/>
              </a:rPr>
              <a:t>stap</a:t>
            </a:r>
            <a:r>
              <a:rPr lang="en-GB" sz="2800" dirty="0" smtClean="0">
                <a:latin typeface="Moon Flower Bold" panose="02000500000000000000" pitchFamily="2" charset="0"/>
              </a:rPr>
              <a:t> </a:t>
            </a:r>
            <a:r>
              <a:rPr lang="en-GB" sz="2800" dirty="0" err="1" smtClean="0">
                <a:latin typeface="Moon Flower Bold" panose="02000500000000000000" pitchFamily="2" charset="0"/>
              </a:rPr>
              <a:t>voor</a:t>
            </a:r>
            <a:r>
              <a:rPr lang="en-GB" sz="2800" dirty="0" smtClean="0">
                <a:latin typeface="Moon Flower Bold" panose="02000500000000000000" pitchFamily="2" charset="0"/>
              </a:rPr>
              <a:t> </a:t>
            </a:r>
            <a:r>
              <a:rPr lang="en-GB" sz="2800" dirty="0" err="1" smtClean="0">
                <a:latin typeface="Moon Flower Bold" panose="02000500000000000000" pitchFamily="2" charset="0"/>
              </a:rPr>
              <a:t>stap</a:t>
            </a:r>
            <a:r>
              <a:rPr lang="en-GB" sz="2800" dirty="0" smtClean="0">
                <a:latin typeface="Moon Flower Bold" panose="02000500000000000000" pitchFamily="2" charset="0"/>
              </a:rPr>
              <a:t> </a:t>
            </a:r>
            <a:r>
              <a:rPr lang="en-GB" sz="2800" dirty="0" err="1" smtClean="0">
                <a:latin typeface="Moon Flower Bold" panose="02000500000000000000" pitchFamily="2" charset="0"/>
              </a:rPr>
              <a:t>aan</a:t>
            </a:r>
            <a:r>
              <a:rPr lang="en-GB" sz="2800" dirty="0" smtClean="0">
                <a:latin typeface="Moon Flower Bold" panose="02000500000000000000" pitchFamily="2" charset="0"/>
              </a:rPr>
              <a:t> het </a:t>
            </a:r>
            <a:r>
              <a:rPr lang="en-GB" sz="2800" dirty="0" err="1" smtClean="0">
                <a:latin typeface="Moon Flower Bold" panose="02000500000000000000" pitchFamily="2" charset="0"/>
              </a:rPr>
              <a:t>werk</a:t>
            </a:r>
            <a:r>
              <a:rPr lang="en-GB" sz="2800" dirty="0" smtClean="0">
                <a:latin typeface="Moon Flower Bold" panose="02000500000000000000" pitchFamily="2" charset="0"/>
              </a:rPr>
              <a:t> met je </a:t>
            </a:r>
            <a:r>
              <a:rPr lang="en-GB" sz="2800" dirty="0" err="1" smtClean="0">
                <a:latin typeface="Moon Flower Bold" panose="02000500000000000000" pitchFamily="2" charset="0"/>
              </a:rPr>
              <a:t>onderzoek</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ontwerp</a:t>
            </a:r>
            <a:r>
              <a:rPr lang="en-GB" sz="2800" dirty="0" smtClean="0">
                <a:latin typeface="Moon Flower Bold" panose="02000500000000000000" pitchFamily="2" charset="0"/>
              </a:rPr>
              <a:t>. </a:t>
            </a:r>
            <a:r>
              <a:rPr lang="en-GB" sz="2800" dirty="0" err="1" smtClean="0">
                <a:latin typeface="Moon Flower Bold" panose="02000500000000000000" pitchFamily="2" charset="0"/>
              </a:rPr>
              <a:t>Maak</a:t>
            </a:r>
            <a:r>
              <a:rPr lang="en-GB" sz="2800" dirty="0" smtClean="0">
                <a:latin typeface="Moon Flower Bold" panose="02000500000000000000" pitchFamily="2" charset="0"/>
              </a:rPr>
              <a:t> </a:t>
            </a:r>
            <a:r>
              <a:rPr lang="en-GB" sz="2800" dirty="0" err="1" smtClean="0">
                <a:latin typeface="Moon Flower Bold" panose="02000500000000000000" pitchFamily="2" charset="0"/>
              </a:rPr>
              <a:t>hierbij</a:t>
            </a:r>
            <a:r>
              <a:rPr lang="en-GB" sz="2800" dirty="0" smtClean="0">
                <a:latin typeface="Moon Flower Bold" panose="02000500000000000000" pitchFamily="2" charset="0"/>
              </a:rPr>
              <a:t> </a:t>
            </a:r>
            <a:r>
              <a:rPr lang="en-GB" sz="2800" dirty="0" err="1" smtClean="0">
                <a:latin typeface="Moon Flower Bold" panose="02000500000000000000" pitchFamily="2" charset="0"/>
              </a:rPr>
              <a:t>gebruik</a:t>
            </a:r>
            <a:r>
              <a:rPr lang="en-GB" sz="2800" dirty="0" smtClean="0">
                <a:latin typeface="Moon Flower Bold" panose="02000500000000000000" pitchFamily="2" charset="0"/>
              </a:rPr>
              <a:t> van het </a:t>
            </a:r>
            <a:r>
              <a:rPr lang="en-GB" sz="2800" dirty="0" err="1" smtClean="0">
                <a:latin typeface="Moon Flower Bold" panose="02000500000000000000" pitchFamily="2" charset="0"/>
              </a:rPr>
              <a:t>werkblad</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het </a:t>
            </a:r>
            <a:r>
              <a:rPr lang="en-GB" sz="2800" dirty="0" err="1" smtClean="0">
                <a:latin typeface="Moon Flower Bold" panose="02000500000000000000" pitchFamily="2" charset="0"/>
              </a:rPr>
              <a:t>stappenplan</a:t>
            </a:r>
            <a:r>
              <a:rPr lang="en-GB" sz="2800" dirty="0" smtClean="0">
                <a:latin typeface="Moon Flower Bold" panose="02000500000000000000" pitchFamily="2" charset="0"/>
              </a:rPr>
              <a:t>. </a:t>
            </a:r>
            <a:endParaRPr lang="nl-NL" sz="2800" dirty="0">
              <a:latin typeface="Moon Flower Bold" panose="02000500000000000000" pitchFamily="2" charset="0"/>
            </a:endParaRPr>
          </a:p>
        </p:txBody>
      </p:sp>
      <p:pic>
        <p:nvPicPr>
          <p:cNvPr id="6146" name="Picture 2" descr="Image result for low poly mea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0544"/>
            <a:ext cx="8618220" cy="171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91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274323"/>
          </a:xfrm>
        </p:spPr>
        <p:txBody>
          <a:bodyPr>
            <a:normAutofit/>
          </a:bodyPr>
          <a:lstStyle/>
          <a:p>
            <a:pPr algn="ctr"/>
            <a:r>
              <a:rPr lang="en-GB" sz="6000" b="1" dirty="0" smtClean="0">
                <a:latin typeface="Brandon Grotesque Black" pitchFamily="34" charset="0"/>
              </a:rPr>
              <a:t>Wat  </a:t>
            </a:r>
            <a:r>
              <a:rPr lang="en-GB" sz="6000" b="1" dirty="0" err="1" smtClean="0">
                <a:latin typeface="Brandon Grotesque Black" pitchFamily="34" charset="0"/>
              </a:rPr>
              <a:t>weet</a:t>
            </a:r>
            <a:r>
              <a:rPr lang="en-GB" sz="6000" b="1" dirty="0" smtClean="0">
                <a:latin typeface="Brandon Grotesque Black" pitchFamily="34" charset="0"/>
              </a:rPr>
              <a:t>  </a:t>
            </a:r>
            <a:r>
              <a:rPr lang="en-GB" sz="6000" b="1" dirty="0" err="1" smtClean="0">
                <a:latin typeface="Brandon Grotesque Black" pitchFamily="34" charset="0"/>
              </a:rPr>
              <a:t>jij</a:t>
            </a:r>
            <a:r>
              <a:rPr lang="en-GB" sz="6000" b="1" dirty="0" smtClean="0">
                <a:latin typeface="Brandon Grotesque Black" pitchFamily="34" charset="0"/>
              </a:rPr>
              <a:t>  over  water?</a:t>
            </a:r>
            <a:endParaRPr lang="en-GB" sz="6000" b="1" dirty="0">
              <a:latin typeface="Brandon Grotesque Black" pitchFamily="34" charset="0"/>
            </a:endParaRPr>
          </a:p>
        </p:txBody>
      </p:sp>
      <p:sp>
        <p:nvSpPr>
          <p:cNvPr id="3" name="Content Placeholder 2"/>
          <p:cNvSpPr>
            <a:spLocks noGrp="1"/>
          </p:cNvSpPr>
          <p:nvPr>
            <p:ph idx="1"/>
          </p:nvPr>
        </p:nvSpPr>
        <p:spPr>
          <a:xfrm>
            <a:off x="838200" y="1825625"/>
            <a:ext cx="8342630" cy="4351338"/>
          </a:xfrm>
        </p:spPr>
        <p:txBody>
          <a:bodyPr>
            <a:normAutofit/>
          </a:bodyPr>
          <a:lstStyle/>
          <a:p>
            <a:r>
              <a:rPr lang="en-GB" dirty="0" smtClean="0">
                <a:latin typeface="Moon Flower Bold" panose="02000500000000000000" pitchFamily="2" charset="0"/>
              </a:rPr>
              <a:t>Wat </a:t>
            </a:r>
            <a:r>
              <a:rPr lang="en-GB" dirty="0" err="1" smtClean="0">
                <a:latin typeface="Moon Flower Bold" panose="02000500000000000000" pitchFamily="2" charset="0"/>
              </a:rPr>
              <a:t>weet</a:t>
            </a:r>
            <a:r>
              <a:rPr lang="en-GB" dirty="0" smtClean="0">
                <a:latin typeface="Moon Flower Bold" panose="02000500000000000000" pitchFamily="2" charset="0"/>
              </a:rPr>
              <a:t> </a:t>
            </a:r>
            <a:r>
              <a:rPr lang="en-GB" dirty="0" err="1" smtClean="0">
                <a:latin typeface="Moon Flower Bold" panose="02000500000000000000" pitchFamily="2" charset="0"/>
              </a:rPr>
              <a:t>jij</a:t>
            </a:r>
            <a:r>
              <a:rPr lang="en-GB" dirty="0" smtClean="0">
                <a:latin typeface="Moon Flower Bold" panose="02000500000000000000" pitchFamily="2" charset="0"/>
              </a:rPr>
              <a:t> al over water?</a:t>
            </a:r>
          </a:p>
          <a:p>
            <a:pPr lvl="1"/>
            <a:r>
              <a:rPr lang="en-GB" dirty="0" err="1" smtClean="0">
                <a:latin typeface="Moon Flower Bold" panose="02000500000000000000" pitchFamily="2" charset="0"/>
              </a:rPr>
              <a:t>Maak</a:t>
            </a:r>
            <a:r>
              <a:rPr lang="en-GB" dirty="0" smtClean="0">
                <a:latin typeface="Moon Flower Bold" panose="02000500000000000000" pitchFamily="2" charset="0"/>
              </a:rPr>
              <a:t> </a:t>
            </a:r>
            <a:r>
              <a:rPr lang="en-GB" dirty="0" err="1" smtClean="0">
                <a:latin typeface="Moon Flower Bold" panose="02000500000000000000" pitchFamily="2" charset="0"/>
              </a:rPr>
              <a:t>een</a:t>
            </a:r>
            <a:r>
              <a:rPr lang="en-GB" dirty="0" smtClean="0">
                <a:latin typeface="Moon Flower Bold" panose="02000500000000000000" pitchFamily="2" charset="0"/>
              </a:rPr>
              <a:t> </a:t>
            </a:r>
            <a:r>
              <a:rPr lang="en-GB" dirty="0" err="1" smtClean="0">
                <a:latin typeface="Moon Flower Bold" panose="02000500000000000000" pitchFamily="2" charset="0"/>
              </a:rPr>
              <a:t>mindmap</a:t>
            </a:r>
            <a:r>
              <a:rPr lang="en-GB" dirty="0" smtClean="0">
                <a:latin typeface="Moon Flower Bold" panose="02000500000000000000" pitchFamily="2" charset="0"/>
              </a:rPr>
              <a:t> (10 </a:t>
            </a:r>
            <a:r>
              <a:rPr lang="en-GB" dirty="0" err="1" smtClean="0">
                <a:latin typeface="Moon Flower Bold" panose="02000500000000000000" pitchFamily="2" charset="0"/>
              </a:rPr>
              <a:t>minuten</a:t>
            </a:r>
            <a:r>
              <a:rPr lang="en-GB" dirty="0" smtClean="0">
                <a:latin typeface="Moon Flower Bold" panose="02000500000000000000" pitchFamily="2" charset="0"/>
              </a:rPr>
              <a:t>)</a:t>
            </a:r>
          </a:p>
          <a:p>
            <a:pPr lvl="1"/>
            <a:endParaRPr lang="en-GB" dirty="0"/>
          </a:p>
          <a:p>
            <a:pPr lvl="1"/>
            <a:endParaRPr lang="en-GB" dirty="0"/>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026" name="Picture 2" descr="Image result for mindmap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1997"/>
            <a:ext cx="4107689" cy="2607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ndmap water nederl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29" y="3127049"/>
            <a:ext cx="4570416" cy="3490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ndmap water nederlands"/>
          <p:cNvPicPr>
            <a:picLocks noChangeAspect="1" noChangeArrowheads="1"/>
          </p:cNvPicPr>
          <p:nvPr/>
        </p:nvPicPr>
        <p:blipFill rotWithShape="1">
          <a:blip r:embed="rId5">
            <a:extLst>
              <a:ext uri="{28A0092B-C50C-407E-A947-70E740481C1C}">
                <a14:useLocalDpi xmlns:a14="http://schemas.microsoft.com/office/drawing/2010/main" val="0"/>
              </a:ext>
            </a:extLst>
          </a:blip>
          <a:srcRect l="40475" t="4088" r="2935" b="-881"/>
          <a:stretch/>
        </p:blipFill>
        <p:spPr bwMode="auto">
          <a:xfrm>
            <a:off x="7373566" y="1468878"/>
            <a:ext cx="1468878" cy="20744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423400" y="1193800"/>
            <a:ext cx="2370667" cy="646331"/>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Water</a:t>
            </a:r>
          </a:p>
        </p:txBody>
      </p:sp>
    </p:spTree>
    <p:extLst>
      <p:ext uri="{BB962C8B-B14F-4D97-AF65-F5344CB8AC3E}">
        <p14:creationId xmlns:p14="http://schemas.microsoft.com/office/powerpoint/2010/main" val="33269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2456" y="2894481"/>
            <a:ext cx="2767049" cy="1846543"/>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0" y="1"/>
            <a:ext cx="9521189" cy="1254868"/>
          </a:xfrm>
        </p:spPr>
        <p:txBody>
          <a:bodyPr>
            <a:noAutofit/>
          </a:bodyPr>
          <a:lstStyle/>
          <a:p>
            <a:r>
              <a:rPr lang="en-GB" sz="5800" b="1" dirty="0" err="1" smtClean="0">
                <a:latin typeface="Brandon Grotesque Black" pitchFamily="34" charset="0"/>
              </a:rPr>
              <a:t>Verschillende</a:t>
            </a:r>
            <a:r>
              <a:rPr lang="en-GB" sz="5800" b="1" dirty="0" smtClean="0">
                <a:latin typeface="Brandon Grotesque Black" pitchFamily="34" charset="0"/>
              </a:rPr>
              <a:t>  </a:t>
            </a:r>
            <a:r>
              <a:rPr lang="en-GB" sz="5800" b="1" dirty="0" err="1" smtClean="0">
                <a:latin typeface="Brandon Grotesque Black" pitchFamily="34" charset="0"/>
              </a:rPr>
              <a:t>soorten</a:t>
            </a:r>
            <a:r>
              <a:rPr lang="en-GB" sz="5800" b="1" dirty="0" smtClean="0">
                <a:latin typeface="Brandon Grotesque Black" pitchFamily="34" charset="0"/>
              </a:rPr>
              <a:t>  water</a:t>
            </a:r>
            <a:endParaRPr lang="en-GB" sz="5800" b="1" dirty="0">
              <a:latin typeface="Brandon Grotesque Black" pitchFamily="34" charset="0"/>
            </a:endParaRPr>
          </a:p>
        </p:txBody>
      </p:sp>
      <p:sp>
        <p:nvSpPr>
          <p:cNvPr id="3" name="Content Placeholder 2"/>
          <p:cNvSpPr>
            <a:spLocks noGrp="1"/>
          </p:cNvSpPr>
          <p:nvPr>
            <p:ph idx="1"/>
          </p:nvPr>
        </p:nvSpPr>
        <p:spPr>
          <a:xfrm>
            <a:off x="168938" y="1279660"/>
            <a:ext cx="4336914" cy="4351338"/>
          </a:xfrm>
        </p:spPr>
        <p:txBody>
          <a:bodyPr>
            <a:normAutofit/>
          </a:bodyPr>
          <a:lstStyle/>
          <a:p>
            <a:pPr>
              <a:spcBef>
                <a:spcPts val="0"/>
              </a:spcBef>
            </a:pPr>
            <a:r>
              <a:rPr lang="nl-NL" b="1" dirty="0" smtClean="0">
                <a:latin typeface="Moon Flower Bold" panose="02000500000000000000" pitchFamily="2" charset="0"/>
              </a:rPr>
              <a:t> Afvalwater</a:t>
            </a:r>
            <a:r>
              <a:rPr lang="nl-NL" dirty="0">
                <a:latin typeface="Moon Flower Bold" panose="02000500000000000000" pitchFamily="2" charset="0"/>
              </a:rPr>
              <a:t>: </a:t>
            </a:r>
            <a:r>
              <a:rPr lang="nl-NL" b="1" dirty="0" smtClean="0">
                <a:latin typeface="Moon Flower Bold" panose="02000500000000000000" pitchFamily="2" charset="0"/>
              </a:rPr>
              <a:t>Vies! </a:t>
            </a:r>
          </a:p>
          <a:p>
            <a:pPr marL="0" indent="0">
              <a:spcBef>
                <a:spcPts val="0"/>
              </a:spcBef>
              <a:buNone/>
            </a:pPr>
            <a:r>
              <a:rPr lang="nl-NL" dirty="0" smtClean="0">
                <a:latin typeface="Moon Flower Bold" panose="02000500000000000000" pitchFamily="2" charset="0"/>
              </a:rPr>
              <a:t>Gaat </a:t>
            </a:r>
            <a:r>
              <a:rPr lang="nl-NL" dirty="0">
                <a:latin typeface="Moon Flower Bold" panose="02000500000000000000" pitchFamily="2" charset="0"/>
              </a:rPr>
              <a:t>via het riool </a:t>
            </a:r>
            <a:r>
              <a:rPr lang="nl-NL" dirty="0" smtClean="0">
                <a:latin typeface="Moon Flower Bold" panose="02000500000000000000" pitchFamily="2" charset="0"/>
              </a:rPr>
              <a:t>naar </a:t>
            </a:r>
            <a:r>
              <a:rPr lang="nl-NL" dirty="0">
                <a:latin typeface="Moon Flower Bold" panose="02000500000000000000" pitchFamily="2" charset="0"/>
              </a:rPr>
              <a:t>de waterzuivering van het waterschap. Eerst schoonmaken en daarna naar </a:t>
            </a:r>
            <a:r>
              <a:rPr lang="nl-NL" dirty="0" smtClean="0">
                <a:latin typeface="Moon Flower Bold" panose="02000500000000000000" pitchFamily="2" charset="0"/>
              </a:rPr>
              <a:t>zee.</a:t>
            </a:r>
            <a:endParaRPr lang="nl-NL" dirty="0">
              <a:latin typeface="Moon Flower Bold" panose="02000500000000000000" pitchFamily="2" charset="0"/>
            </a:endParaRPr>
          </a:p>
          <a:p>
            <a:pPr>
              <a:lnSpc>
                <a:spcPct val="120000"/>
              </a:lnSpc>
            </a:pPr>
            <a:endParaRPr lang="nl-NL" dirty="0">
              <a:solidFill>
                <a:srgbClr val="0B3066"/>
              </a:solidFill>
              <a:latin typeface="+mj-lt"/>
              <a:cs typeface="ThesisSans-Bold"/>
            </a:endParaRPr>
          </a:p>
        </p:txBody>
      </p:sp>
      <p:grpSp>
        <p:nvGrpSpPr>
          <p:cNvPr id="6" name="Group 5"/>
          <p:cNvGrpSpPr>
            <a:grpSpLocks/>
          </p:cNvGrpSpPr>
          <p:nvPr/>
        </p:nvGrpSpPr>
        <p:grpSpPr bwMode="auto">
          <a:xfrm>
            <a:off x="9189914" y="-24598"/>
            <a:ext cx="2965255"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Rectangle 3"/>
          <p:cNvSpPr/>
          <p:nvPr/>
        </p:nvSpPr>
        <p:spPr>
          <a:xfrm>
            <a:off x="4537710" y="1259635"/>
            <a:ext cx="4783912" cy="1569660"/>
          </a:xfrm>
          <a:prstGeom prst="rect">
            <a:avLst/>
          </a:prstGeom>
        </p:spPr>
        <p:txBody>
          <a:bodyPr wrap="square">
            <a:spAutoFit/>
          </a:bodyPr>
          <a:lstStyle/>
          <a:p>
            <a:endParaRPr lang="nl-NL" sz="1200" b="1" dirty="0" smtClean="0">
              <a:latin typeface="Moon Flower Bold" panose="02000500000000000000" pitchFamily="2" charset="0"/>
            </a:endParaRPr>
          </a:p>
          <a:p>
            <a:pPr marL="457200" indent="-457200">
              <a:buFont typeface="Arial" panose="020B0604020202020204" pitchFamily="34" charset="0"/>
              <a:buChar char="•"/>
            </a:pPr>
            <a:r>
              <a:rPr lang="nl-NL" sz="2800" b="1" dirty="0" smtClean="0">
                <a:latin typeface="Moon Flower Bold" panose="02000500000000000000" pitchFamily="2" charset="0"/>
              </a:rPr>
              <a:t>Drinkwater</a:t>
            </a:r>
            <a:r>
              <a:rPr lang="nl-NL" sz="2800" b="1" dirty="0">
                <a:latin typeface="Moon Flower Bold" panose="02000500000000000000" pitchFamily="2" charset="0"/>
              </a:rPr>
              <a:t>: S</a:t>
            </a:r>
            <a:r>
              <a:rPr lang="nl-NL" sz="2800" b="1" dirty="0" smtClean="0">
                <a:latin typeface="Moon Flower Bold" panose="02000500000000000000" pitchFamily="2" charset="0"/>
              </a:rPr>
              <a:t>choon</a:t>
            </a:r>
            <a:r>
              <a:rPr lang="nl-NL" sz="2800" b="1" dirty="0">
                <a:latin typeface="Moon Flower Bold" panose="02000500000000000000" pitchFamily="2" charset="0"/>
              </a:rPr>
              <a:t>. </a:t>
            </a:r>
            <a:endParaRPr lang="nl-NL" sz="2800" b="1" dirty="0" smtClean="0">
              <a:latin typeface="Moon Flower Bold" panose="02000500000000000000" pitchFamily="2" charset="0"/>
            </a:endParaRPr>
          </a:p>
          <a:p>
            <a:r>
              <a:rPr lang="nl-NL" sz="2800" dirty="0">
                <a:latin typeface="Moon Flower Bold" panose="02000500000000000000" pitchFamily="2" charset="0"/>
              </a:rPr>
              <a:t>Water uit de </a:t>
            </a:r>
            <a:r>
              <a:rPr lang="nl-NL" sz="2800" dirty="0" smtClean="0">
                <a:latin typeface="Moon Flower Bold" panose="02000500000000000000" pitchFamily="2" charset="0"/>
              </a:rPr>
              <a:t>kraan. komt van oppervlakte-, </a:t>
            </a:r>
            <a:r>
              <a:rPr lang="nl-NL" sz="2800" dirty="0">
                <a:latin typeface="Moon Flower Bold" panose="02000500000000000000" pitchFamily="2" charset="0"/>
              </a:rPr>
              <a:t>geïnfiltreerd duin- of </a:t>
            </a:r>
            <a:r>
              <a:rPr lang="nl-NL" sz="2800" dirty="0" smtClean="0">
                <a:latin typeface="Moon Flower Bold" panose="02000500000000000000" pitchFamily="2" charset="0"/>
              </a:rPr>
              <a:t>grondwater.</a:t>
            </a:r>
            <a:endParaRPr lang="nl-NL" sz="2800" dirty="0">
              <a:latin typeface="Moon Flower Bold" panose="020005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rot="244892">
            <a:off x="5080291" y="4588027"/>
            <a:ext cx="4468204" cy="2038435"/>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9423400" y="1193800"/>
            <a:ext cx="2370667" cy="646331"/>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Water</a:t>
            </a:r>
          </a:p>
        </p:txBody>
      </p:sp>
      <p:sp>
        <p:nvSpPr>
          <p:cNvPr id="5" name="TextBox 4"/>
          <p:cNvSpPr txBox="1"/>
          <p:nvPr/>
        </p:nvSpPr>
        <p:spPr>
          <a:xfrm>
            <a:off x="4506847" y="2886951"/>
            <a:ext cx="5120236" cy="1815882"/>
          </a:xfrm>
          <a:prstGeom prst="rect">
            <a:avLst/>
          </a:prstGeom>
          <a:noFill/>
        </p:spPr>
        <p:txBody>
          <a:bodyPr wrap="square" rtlCol="0">
            <a:spAutoFit/>
          </a:bodyPr>
          <a:lstStyle/>
          <a:p>
            <a:pPr marL="457200" indent="-457200">
              <a:buFont typeface="Arial" panose="020B0604020202020204" pitchFamily="34" charset="0"/>
              <a:buChar char="•"/>
            </a:pPr>
            <a:r>
              <a:rPr lang="en-GB" sz="2800" b="1" dirty="0" err="1" smtClean="0">
                <a:latin typeface="Moon Flower Bold" panose="02000500000000000000" pitchFamily="2" charset="0"/>
              </a:rPr>
              <a:t>Grondwater</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Altijd</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anders</a:t>
            </a:r>
            <a:r>
              <a:rPr lang="en-GB" sz="2800" b="1" dirty="0" smtClean="0">
                <a:latin typeface="Moon Flower Bold" panose="02000500000000000000" pitchFamily="2" charset="0"/>
              </a:rPr>
              <a:t>. </a:t>
            </a:r>
          </a:p>
          <a:p>
            <a:r>
              <a:rPr lang="en-GB" sz="2800" dirty="0" smtClean="0">
                <a:latin typeface="Moon Flower Bold" panose="02000500000000000000" pitchFamily="2" charset="0"/>
              </a:rPr>
              <a:t>Water </a:t>
            </a:r>
            <a:r>
              <a:rPr lang="nl-NL" sz="2800" dirty="0" smtClean="0">
                <a:latin typeface="Moon Flower Bold" panose="02000500000000000000" pitchFamily="2" charset="0"/>
              </a:rPr>
              <a:t>dat </a:t>
            </a:r>
            <a:r>
              <a:rPr lang="nl-NL" sz="2800" dirty="0">
                <a:latin typeface="Moon Flower Bold" panose="02000500000000000000" pitchFamily="2" charset="0"/>
              </a:rPr>
              <a:t>onder de grond ligt. Meestal is grondwater ooit regen geweest </a:t>
            </a:r>
            <a:r>
              <a:rPr lang="nl-NL" sz="2800" dirty="0" smtClean="0">
                <a:latin typeface="Moon Flower Bold" panose="02000500000000000000" pitchFamily="2" charset="0"/>
              </a:rPr>
              <a:t>dat door </a:t>
            </a:r>
            <a:r>
              <a:rPr lang="nl-NL" sz="2800" dirty="0">
                <a:latin typeface="Moon Flower Bold" panose="02000500000000000000" pitchFamily="2" charset="0"/>
              </a:rPr>
              <a:t>de grond heen is </a:t>
            </a:r>
            <a:r>
              <a:rPr lang="nl-NL" sz="2800" dirty="0" smtClean="0">
                <a:latin typeface="Moon Flower Bold" panose="02000500000000000000" pitchFamily="2" charset="0"/>
              </a:rPr>
              <a:t>gezakt.</a:t>
            </a:r>
            <a:endParaRPr lang="nl-NL" sz="2800" dirty="0">
              <a:latin typeface="Moon Flower Bold" panose="02000500000000000000" pitchFamily="2" charset="0"/>
            </a:endParaRPr>
          </a:p>
        </p:txBody>
      </p:sp>
      <p:sp>
        <p:nvSpPr>
          <p:cNvPr id="15" name="Rectangle 14"/>
          <p:cNvSpPr/>
          <p:nvPr/>
        </p:nvSpPr>
        <p:spPr>
          <a:xfrm>
            <a:off x="138430" y="4802923"/>
            <a:ext cx="4724400" cy="1815882"/>
          </a:xfrm>
          <a:prstGeom prst="rect">
            <a:avLst/>
          </a:prstGeom>
        </p:spPr>
        <p:txBody>
          <a:bodyPr wrap="square">
            <a:spAutoFit/>
          </a:bodyPr>
          <a:lstStyle/>
          <a:p>
            <a:pPr marL="457200" indent="-457200">
              <a:buFont typeface="Arial" panose="020B0604020202020204" pitchFamily="34" charset="0"/>
              <a:buChar char="•"/>
            </a:pPr>
            <a:r>
              <a:rPr lang="nl-NL" sz="2800" b="1" dirty="0">
                <a:latin typeface="Moon Flower Bold" panose="02000500000000000000" pitchFamily="2" charset="0"/>
              </a:rPr>
              <a:t>Regenwater</a:t>
            </a:r>
            <a:r>
              <a:rPr lang="nl-NL" sz="2800" dirty="0">
                <a:latin typeface="Moon Flower Bold" panose="02000500000000000000" pitchFamily="2" charset="0"/>
              </a:rPr>
              <a:t>: </a:t>
            </a:r>
            <a:r>
              <a:rPr lang="nl-NL" sz="2800" b="1" dirty="0">
                <a:latin typeface="Moon Flower Bold" panose="02000500000000000000" pitchFamily="2" charset="0"/>
              </a:rPr>
              <a:t>Schoon</a:t>
            </a:r>
            <a:r>
              <a:rPr lang="nl-NL" sz="2800" dirty="0">
                <a:latin typeface="Moon Flower Bold" panose="02000500000000000000" pitchFamily="2" charset="0"/>
              </a:rPr>
              <a:t>. </a:t>
            </a:r>
          </a:p>
          <a:p>
            <a:r>
              <a:rPr lang="nl-NL" sz="2800" dirty="0">
                <a:latin typeface="Moon Flower Bold" panose="02000500000000000000" pitchFamily="2" charset="0"/>
              </a:rPr>
              <a:t>Zonde om via het riool af te voeren en te zuiveren. Kan ook gelijk de sloot of singel in. Heeft wel nadelen (viezigheid op straat). </a:t>
            </a:r>
          </a:p>
        </p:txBody>
      </p:sp>
    </p:spTree>
    <p:extLst>
      <p:ext uri="{BB962C8B-B14F-4D97-AF65-F5344CB8AC3E}">
        <p14:creationId xmlns:p14="http://schemas.microsoft.com/office/powerpoint/2010/main" val="35131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rmAutofit/>
          </a:bodyPr>
          <a:lstStyle/>
          <a:p>
            <a:pPr algn="ctr"/>
            <a:r>
              <a:rPr lang="en-GB" sz="6000" b="1" dirty="0" err="1" smtClean="0">
                <a:latin typeface="Brandon Grotesque Black" pitchFamily="34" charset="0"/>
              </a:rPr>
              <a:t>Wateroverlast</a:t>
            </a:r>
            <a:endParaRPr lang="en-GB" sz="6000" b="1" dirty="0">
              <a:latin typeface="Brandon Grotesque Black" pitchFamily="34" charset="0"/>
            </a:endParaRPr>
          </a:p>
        </p:txBody>
      </p:sp>
      <p:sp>
        <p:nvSpPr>
          <p:cNvPr id="3" name="Content Placeholder 2"/>
          <p:cNvSpPr>
            <a:spLocks noGrp="1"/>
          </p:cNvSpPr>
          <p:nvPr>
            <p:ph idx="1"/>
          </p:nvPr>
        </p:nvSpPr>
        <p:spPr>
          <a:xfrm>
            <a:off x="312906" y="1285832"/>
            <a:ext cx="8694907" cy="1856202"/>
          </a:xfrm>
        </p:spPr>
        <p:txBody>
          <a:bodyPr>
            <a:normAutofit/>
          </a:bodyPr>
          <a:lstStyle/>
          <a:p>
            <a:r>
              <a:rPr lang="nl-NL" dirty="0" smtClean="0">
                <a:latin typeface="Moon Flower Bold" panose="02000500000000000000" pitchFamily="2" charset="0"/>
              </a:rPr>
              <a:t>In </a:t>
            </a:r>
            <a:r>
              <a:rPr lang="nl-NL" dirty="0">
                <a:latin typeface="Moon Flower Bold" panose="02000500000000000000" pitchFamily="2" charset="0"/>
              </a:rPr>
              <a:t>het dagelijks leven </a:t>
            </a:r>
            <a:r>
              <a:rPr lang="nl-NL" dirty="0" smtClean="0">
                <a:latin typeface="Moon Flower Bold" panose="02000500000000000000" pitchFamily="2" charset="0"/>
              </a:rPr>
              <a:t>kom je </a:t>
            </a:r>
            <a:r>
              <a:rPr lang="nl-NL" dirty="0">
                <a:latin typeface="Moon Flower Bold" panose="02000500000000000000" pitchFamily="2" charset="0"/>
              </a:rPr>
              <a:t>- bewust of onbewust - regelmatig </a:t>
            </a:r>
            <a:r>
              <a:rPr lang="nl-NL" dirty="0" smtClean="0">
                <a:latin typeface="Moon Flower Bold" panose="02000500000000000000" pitchFamily="2" charset="0"/>
              </a:rPr>
              <a:t>problemen met water tegen. De ene keer is er veel te veel water (plassen), de andere keer weer te weinig (droogte).</a:t>
            </a:r>
            <a:endParaRPr lang="nl-NL" dirty="0">
              <a:latin typeface="Moon Flower Bold" panose="02000500000000000000" pitchFamily="2" charset="0"/>
            </a:endParaRPr>
          </a:p>
          <a:p>
            <a:endParaRPr lang="en-GB" dirty="0">
              <a:latin typeface="Moon Flower Bold" panose="02000500000000000000" pitchFamily="2"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2052" name="Picture 4" descr="Afbeeldingsresultaat voor wateroverlast">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593336" y="2905552"/>
            <a:ext cx="6229722" cy="35032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23400" y="1193800"/>
            <a:ext cx="2635250" cy="1200329"/>
          </a:xfrm>
          <a:prstGeom prst="rect">
            <a:avLst/>
          </a:prstGeom>
          <a:noFill/>
        </p:spPr>
        <p:txBody>
          <a:bodyPr wrap="square" rtlCol="0">
            <a:spAutoFit/>
          </a:bodyPr>
          <a:lstStyle/>
          <a:p>
            <a:pPr marL="285750" indent="-285750">
              <a:buFontTx/>
              <a:buChar char="-"/>
            </a:pPr>
            <a:r>
              <a:rPr lang="en-GB" sz="3600" b="1" dirty="0" err="1" smtClean="0">
                <a:latin typeface="Moon Flower Bold" panose="02000500000000000000" pitchFamily="2" charset="0"/>
              </a:rPr>
              <a:t>Waterproblemen</a:t>
            </a:r>
            <a:r>
              <a:rPr lang="en-GB" sz="3600" b="1" dirty="0" smtClean="0">
                <a:latin typeface="Moon Flower Bold" panose="02000500000000000000" pitchFamily="2" charset="0"/>
              </a:rPr>
              <a:t>?</a:t>
            </a:r>
          </a:p>
          <a:p>
            <a:pPr marL="285750" indent="-285750">
              <a:buFontTx/>
              <a:buChar char="-"/>
            </a:pPr>
            <a:endParaRPr lang="nl-NL" sz="3600" b="1" dirty="0">
              <a:latin typeface="Moon Flower Bold" panose="02000500000000000000" pitchFamily="2" charset="0"/>
            </a:endParaRPr>
          </a:p>
        </p:txBody>
      </p:sp>
      <p:sp>
        <p:nvSpPr>
          <p:cNvPr id="4" name="TextBox 3"/>
          <p:cNvSpPr txBox="1"/>
          <p:nvPr/>
        </p:nvSpPr>
        <p:spPr>
          <a:xfrm>
            <a:off x="350196" y="2986392"/>
            <a:ext cx="5077838"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Moon Flower Bold" panose="02000500000000000000" pitchFamily="2" charset="0"/>
              </a:rPr>
              <a:t>Hoe </a:t>
            </a:r>
            <a:r>
              <a:rPr lang="en-GB" sz="2800" dirty="0" err="1">
                <a:latin typeface="Moon Flower Bold" panose="02000500000000000000" pitchFamily="2" charset="0"/>
              </a:rPr>
              <a:t>komt</a:t>
            </a:r>
            <a:r>
              <a:rPr lang="en-GB" sz="2800" dirty="0">
                <a:latin typeface="Moon Flower Bold" panose="02000500000000000000" pitchFamily="2" charset="0"/>
              </a:rPr>
              <a:t> </a:t>
            </a:r>
            <a:r>
              <a:rPr lang="en-GB" sz="2800" dirty="0" err="1">
                <a:latin typeface="Moon Flower Bold" panose="02000500000000000000" pitchFamily="2" charset="0"/>
              </a:rPr>
              <a:t>dat</a:t>
            </a:r>
            <a:r>
              <a:rPr lang="en-GB" sz="2800" dirty="0">
                <a:latin typeface="Moon Flower Bold" panose="02000500000000000000" pitchFamily="2" charset="0"/>
              </a:rPr>
              <a:t> ?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Waarom</a:t>
            </a:r>
            <a:r>
              <a:rPr lang="en-GB" sz="2800" dirty="0" smtClean="0">
                <a:latin typeface="Moon Flower Bold" panose="02000500000000000000" pitchFamily="2" charset="0"/>
              </a:rPr>
              <a:t> </a:t>
            </a:r>
            <a:r>
              <a:rPr lang="en-GB" sz="2800" dirty="0">
                <a:latin typeface="Moon Flower Bold" panose="02000500000000000000" pitchFamily="2" charset="0"/>
              </a:rPr>
              <a:t>regent </a:t>
            </a:r>
            <a:r>
              <a:rPr lang="en-GB" sz="2800" dirty="0" smtClean="0">
                <a:latin typeface="Moon Flower Bold" panose="02000500000000000000" pitchFamily="2" charset="0"/>
              </a:rPr>
              <a:t>het in Nederland zo </a:t>
            </a:r>
            <a:r>
              <a:rPr lang="en-GB" sz="2800" dirty="0" err="1" smtClean="0">
                <a:latin typeface="Moon Flower Bold" panose="02000500000000000000" pitchFamily="2" charset="0"/>
              </a:rPr>
              <a:t>veel</a:t>
            </a:r>
            <a:r>
              <a:rPr lang="en-GB" sz="2800" dirty="0" smtClean="0">
                <a:latin typeface="Moon Flower Bold" panose="02000500000000000000" pitchFamily="2" charset="0"/>
              </a:rPr>
              <a:t>? </a:t>
            </a:r>
            <a:r>
              <a:rPr lang="en-GB" sz="2800" dirty="0" err="1" smtClean="0">
                <a:latin typeface="Moon Flower Bold" panose="02000500000000000000" pitchFamily="2" charset="0"/>
              </a:rPr>
              <a:t>Filmpje</a:t>
            </a:r>
            <a:r>
              <a:rPr lang="en-GB" sz="2800" dirty="0" smtClean="0">
                <a:latin typeface="Moon Flower Bold" panose="02000500000000000000" pitchFamily="2" charset="0"/>
              </a:rPr>
              <a:t>…</a:t>
            </a:r>
          </a:p>
          <a:p>
            <a:pPr marL="285750" indent="-285750">
              <a:buFont typeface="Arial" panose="020B0604020202020204" pitchFamily="34" charset="0"/>
              <a:buChar char="•"/>
            </a:pPr>
            <a:endParaRPr lang="en-GB" sz="2800" dirty="0">
              <a:latin typeface="Moon Flower Bold" panose="02000500000000000000" pitchFamily="2" charset="0"/>
            </a:endParaRPr>
          </a:p>
          <a:p>
            <a:pPr marL="285750" indent="-285750">
              <a:buFont typeface="Arial" panose="020B0604020202020204" pitchFamily="34" charset="0"/>
              <a:buChar char="•"/>
            </a:pPr>
            <a:endParaRPr lang="en-GB" sz="2800" dirty="0">
              <a:latin typeface="Moon Flower Bold" panose="02000500000000000000" pitchFamily="2" charset="0"/>
            </a:endParaRPr>
          </a:p>
        </p:txBody>
      </p:sp>
      <p:pic>
        <p:nvPicPr>
          <p:cNvPr id="15" name="isB6fEBE6sk"/>
          <p:cNvPicPr>
            <a:picLocks noRot="1" noChangeAspect="1"/>
          </p:cNvPicPr>
          <p:nvPr>
            <a:videoFile r:link="rId1"/>
          </p:nvPr>
        </p:nvPicPr>
        <p:blipFill>
          <a:blip r:embed="rId7"/>
          <a:stretch>
            <a:fillRect/>
          </a:stretch>
        </p:blipFill>
        <p:spPr>
          <a:xfrm>
            <a:off x="350196" y="4045435"/>
            <a:ext cx="4572000" cy="2571750"/>
          </a:xfrm>
          <a:prstGeom prst="rect">
            <a:avLst/>
          </a:prstGeom>
        </p:spPr>
      </p:pic>
    </p:spTree>
    <p:extLst>
      <p:ext uri="{BB962C8B-B14F-4D97-AF65-F5344CB8AC3E}">
        <p14:creationId xmlns:p14="http://schemas.microsoft.com/office/powerpoint/2010/main" val="3930895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rmAutofit/>
          </a:bodyPr>
          <a:lstStyle/>
          <a:p>
            <a:pPr algn="ctr"/>
            <a:r>
              <a:rPr lang="en-GB" sz="6000" b="1" dirty="0" smtClean="0">
                <a:latin typeface="Brandon Grotesque Black" pitchFamily="34" charset="0"/>
              </a:rPr>
              <a:t>Water  in  de  </a:t>
            </a:r>
            <a:r>
              <a:rPr lang="en-GB" sz="6000" b="1" dirty="0" err="1" smtClean="0">
                <a:latin typeface="Brandon Grotesque Black" pitchFamily="34" charset="0"/>
              </a:rPr>
              <a:t>buurt</a:t>
            </a:r>
            <a:endParaRPr lang="en-GB" sz="60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370667" cy="1200329"/>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Water in de </a:t>
            </a:r>
            <a:r>
              <a:rPr lang="en-GB" sz="3600" b="1" dirty="0" err="1" smtClean="0">
                <a:latin typeface="Moon Flower Bold" panose="02000500000000000000" pitchFamily="2" charset="0"/>
              </a:rPr>
              <a:t>buurt</a:t>
            </a:r>
            <a:endParaRPr lang="en-GB" sz="3600" b="1" dirty="0" smtClean="0">
              <a:latin typeface="Moon Flower Bold" panose="02000500000000000000" pitchFamily="2" charset="0"/>
            </a:endParaRPr>
          </a:p>
        </p:txBody>
      </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3" name="Content Placeholder 12"/>
          <p:cNvSpPr>
            <a:spLocks noGrp="1"/>
          </p:cNvSpPr>
          <p:nvPr>
            <p:ph idx="1"/>
          </p:nvPr>
        </p:nvSpPr>
        <p:spPr>
          <a:xfrm>
            <a:off x="350196" y="1825625"/>
            <a:ext cx="8628434" cy="4351338"/>
          </a:xfrm>
        </p:spPr>
        <p:txBody>
          <a:bodyPr/>
          <a:lstStyle/>
          <a:p>
            <a:r>
              <a:rPr lang="nl-NL" dirty="0">
                <a:latin typeface="Moon Flower Bold" panose="02000500000000000000" pitchFamily="2" charset="0"/>
              </a:rPr>
              <a:t>Wie heeft er ook weleens te maken gehad </a:t>
            </a:r>
            <a:r>
              <a:rPr lang="nl-NL" dirty="0" smtClean="0">
                <a:latin typeface="Moon Flower Bold" panose="02000500000000000000" pitchFamily="2" charset="0"/>
              </a:rPr>
              <a:t>met wateroverlast</a:t>
            </a:r>
            <a:r>
              <a:rPr lang="nl-NL" dirty="0">
                <a:latin typeface="Moon Flower Bold" panose="02000500000000000000" pitchFamily="2" charset="0"/>
              </a:rPr>
              <a:t>? </a:t>
            </a:r>
            <a:endParaRPr lang="nl-NL" dirty="0" smtClean="0">
              <a:latin typeface="Moon Flower Bold" panose="02000500000000000000" pitchFamily="2" charset="0"/>
            </a:endParaRPr>
          </a:p>
          <a:p>
            <a:r>
              <a:rPr lang="nl-NL" dirty="0" smtClean="0">
                <a:latin typeface="Moon Flower Bold" panose="02000500000000000000" pitchFamily="2" charset="0"/>
              </a:rPr>
              <a:t>Waar was dat?</a:t>
            </a:r>
          </a:p>
          <a:p>
            <a:r>
              <a:rPr lang="nl-NL" dirty="0" smtClean="0">
                <a:latin typeface="Moon Flower Bold" panose="02000500000000000000" pitchFamily="2" charset="0"/>
              </a:rPr>
              <a:t>Was </a:t>
            </a:r>
            <a:r>
              <a:rPr lang="nl-NL" dirty="0">
                <a:latin typeface="Moon Flower Bold" panose="02000500000000000000" pitchFamily="2" charset="0"/>
              </a:rPr>
              <a:t>er ook schade</a:t>
            </a:r>
            <a:r>
              <a:rPr lang="nl-NL" dirty="0" smtClean="0">
                <a:latin typeface="Moon Flower Bold" panose="02000500000000000000" pitchFamily="2" charset="0"/>
              </a:rPr>
              <a:t>?</a:t>
            </a:r>
          </a:p>
          <a:p>
            <a:r>
              <a:rPr lang="en-GB" dirty="0" err="1" smtClean="0">
                <a:latin typeface="Moon Flower Bold" panose="02000500000000000000" pitchFamily="2" charset="0"/>
              </a:rPr>
              <a:t>En</a:t>
            </a:r>
            <a:r>
              <a:rPr lang="en-GB" dirty="0" smtClean="0">
                <a:latin typeface="Moon Flower Bold" panose="02000500000000000000" pitchFamily="2" charset="0"/>
              </a:rPr>
              <a:t> wat </a:t>
            </a:r>
            <a:r>
              <a:rPr lang="en-GB" dirty="0" err="1" smtClean="0">
                <a:latin typeface="Moon Flower Bold" panose="02000500000000000000" pitchFamily="2" charset="0"/>
              </a:rPr>
              <a:t>kunnen</a:t>
            </a:r>
            <a:r>
              <a:rPr lang="en-GB" dirty="0" smtClean="0">
                <a:latin typeface="Moon Flower Bold" panose="02000500000000000000" pitchFamily="2" charset="0"/>
              </a:rPr>
              <a:t> we </a:t>
            </a:r>
            <a:r>
              <a:rPr lang="en-GB" dirty="0" err="1" smtClean="0">
                <a:latin typeface="Moon Flower Bold" panose="02000500000000000000" pitchFamily="2" charset="0"/>
              </a:rPr>
              <a:t>doen</a:t>
            </a:r>
            <a:r>
              <a:rPr lang="en-GB" dirty="0" smtClean="0">
                <a:latin typeface="Moon Flower Bold" panose="02000500000000000000" pitchFamily="2" charset="0"/>
              </a:rPr>
              <a:t> om </a:t>
            </a:r>
            <a:r>
              <a:rPr lang="en-GB" dirty="0" err="1" smtClean="0">
                <a:latin typeface="Moon Flower Bold" panose="02000500000000000000" pitchFamily="2" charset="0"/>
              </a:rPr>
              <a:t>te</a:t>
            </a:r>
            <a:r>
              <a:rPr lang="en-GB" dirty="0" smtClean="0">
                <a:latin typeface="Moon Flower Bold" panose="02000500000000000000" pitchFamily="2" charset="0"/>
              </a:rPr>
              <a:t> </a:t>
            </a:r>
            <a:r>
              <a:rPr lang="en-GB" dirty="0" err="1" smtClean="0">
                <a:latin typeface="Moon Flower Bold" panose="02000500000000000000" pitchFamily="2" charset="0"/>
              </a:rPr>
              <a:t>voorkomen</a:t>
            </a:r>
            <a:r>
              <a:rPr lang="en-GB" dirty="0" smtClean="0">
                <a:latin typeface="Moon Flower Bold" panose="02000500000000000000" pitchFamily="2" charset="0"/>
              </a:rPr>
              <a:t> </a:t>
            </a:r>
          </a:p>
          <a:p>
            <a:pPr marL="0" indent="0">
              <a:buNone/>
            </a:pPr>
            <a:r>
              <a:rPr lang="en-GB" dirty="0" smtClean="0">
                <a:latin typeface="Moon Flower Bold" panose="02000500000000000000" pitchFamily="2" charset="0"/>
              </a:rPr>
              <a:t>   </a:t>
            </a:r>
            <a:r>
              <a:rPr lang="en-GB" dirty="0" err="1" smtClean="0">
                <a:latin typeface="Moon Flower Bold" panose="02000500000000000000" pitchFamily="2" charset="0"/>
              </a:rPr>
              <a:t>dat</a:t>
            </a:r>
            <a:r>
              <a:rPr lang="en-GB" dirty="0" smtClean="0">
                <a:latin typeface="Moon Flower Bold" panose="02000500000000000000" pitchFamily="2" charset="0"/>
              </a:rPr>
              <a:t> het </a:t>
            </a:r>
            <a:r>
              <a:rPr lang="en-GB" dirty="0" err="1" smtClean="0">
                <a:latin typeface="Moon Flower Bold" panose="02000500000000000000" pitchFamily="2" charset="0"/>
              </a:rPr>
              <a:t>w</a:t>
            </a:r>
            <a:r>
              <a:rPr lang="en-GB" sz="2800" dirty="0" err="1" smtClean="0">
                <a:latin typeface="Moon Flower Bold" panose="02000500000000000000" pitchFamily="2" charset="0"/>
              </a:rPr>
              <a:t>eer</a:t>
            </a:r>
            <a:r>
              <a:rPr lang="en-GB" sz="2800" dirty="0" smtClean="0">
                <a:latin typeface="Moon Flower Bold" panose="02000500000000000000" pitchFamily="2" charset="0"/>
              </a:rPr>
              <a:t> </a:t>
            </a:r>
            <a:r>
              <a:rPr lang="en-GB" sz="2800" dirty="0" err="1" smtClean="0">
                <a:latin typeface="Moon Flower Bold" panose="02000500000000000000" pitchFamily="2" charset="0"/>
              </a:rPr>
              <a:t>gebeurt</a:t>
            </a:r>
            <a:r>
              <a:rPr lang="en-GB" sz="2800" dirty="0" smtClean="0">
                <a:latin typeface="Moon Flower Bold" panose="02000500000000000000" pitchFamily="2" charset="0"/>
              </a:rPr>
              <a:t>?</a:t>
            </a:r>
          </a:p>
          <a:p>
            <a:endParaRPr lang="nl-NL" dirty="0">
              <a:latin typeface="Moon Flower Bold" panose="020005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890" y="3085272"/>
            <a:ext cx="5357336"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27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703"/>
          <a:stretch/>
        </p:blipFill>
        <p:spPr>
          <a:xfrm>
            <a:off x="6585242" y="4657156"/>
            <a:ext cx="2607818" cy="2115464"/>
          </a:xfrm>
          <a:prstGeom prst="rect">
            <a:avLst/>
          </a:prstGeom>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760" y="-24598"/>
            <a:ext cx="3211640" cy="229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7133" y="0"/>
            <a:ext cx="8644467" cy="1665287"/>
          </a:xfrm>
        </p:spPr>
        <p:txBody>
          <a:bodyPr>
            <a:normAutofit/>
          </a:bodyPr>
          <a:lstStyle/>
          <a:p>
            <a:pPr algn="ctr"/>
            <a:r>
              <a:rPr lang="en-GB" sz="6000" b="1" dirty="0" smtClean="0">
                <a:latin typeface="Brandon Grotesque Black" pitchFamily="34" charset="0"/>
              </a:rPr>
              <a:t>Het  Waterlab</a:t>
            </a:r>
            <a:endParaRPr lang="en-GB" sz="60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370667" cy="1754326"/>
          </a:xfrm>
          <a:prstGeom prst="rect">
            <a:avLst/>
          </a:prstGeom>
          <a:noFill/>
        </p:spPr>
        <p:txBody>
          <a:bodyPr wrap="square" rtlCol="0">
            <a:spAutoFit/>
          </a:bodyPr>
          <a:lstStyle/>
          <a:p>
            <a:pPr marL="285750" indent="-285750">
              <a:buFontTx/>
              <a:buChar char="-"/>
            </a:pPr>
            <a:r>
              <a:rPr lang="en-GB" sz="3600" b="1" dirty="0" err="1" smtClean="0">
                <a:latin typeface="Moon Flower Bold" panose="02000500000000000000" pitchFamily="2" charset="0"/>
              </a:rPr>
              <a:t>Zelf</a:t>
            </a:r>
            <a:r>
              <a:rPr lang="en-GB" sz="3600" b="1" dirty="0" smtClean="0">
                <a:latin typeface="Moon Flower Bold" panose="02000500000000000000" pitchFamily="2" charset="0"/>
              </a:rPr>
              <a:t>  </a:t>
            </a:r>
            <a:r>
              <a:rPr lang="en-GB" sz="3600" b="1" dirty="0" err="1" smtClean="0">
                <a:latin typeface="Moon Flower Bold" panose="02000500000000000000" pitchFamily="2" charset="0"/>
              </a:rPr>
              <a:t>onderzoeken</a:t>
            </a:r>
            <a:endParaRPr lang="en-GB" sz="3600" b="1" dirty="0" smtClean="0">
              <a:latin typeface="Moon Flower Bold" panose="02000500000000000000" pitchFamily="2" charset="0"/>
            </a:endParaRPr>
          </a:p>
          <a:p>
            <a:pPr marL="285750" indent="-285750">
              <a:buFontTx/>
              <a:buChar char="-"/>
            </a:pPr>
            <a:endParaRPr lang="nl-NL" sz="3600" b="1" dirty="0">
              <a:latin typeface="Moon Flower Bold" panose="02000500000000000000" pitchFamily="2" charset="0"/>
            </a:endParaRPr>
          </a:p>
        </p:txBody>
      </p:sp>
      <p:sp>
        <p:nvSpPr>
          <p:cNvPr id="4" name="TextBox 3"/>
          <p:cNvSpPr txBox="1"/>
          <p:nvPr/>
        </p:nvSpPr>
        <p:spPr>
          <a:xfrm>
            <a:off x="350196" y="2986392"/>
            <a:ext cx="5077838"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13" name="Content Placeholder 12"/>
          <p:cNvSpPr>
            <a:spLocks noGrp="1"/>
          </p:cNvSpPr>
          <p:nvPr>
            <p:ph idx="1"/>
          </p:nvPr>
        </p:nvSpPr>
        <p:spPr>
          <a:xfrm>
            <a:off x="350196" y="1825625"/>
            <a:ext cx="8638161" cy="4351338"/>
          </a:xfrm>
        </p:spPr>
        <p:txBody>
          <a:bodyPr/>
          <a:lstStyle/>
          <a:p>
            <a:r>
              <a:rPr lang="nl-NL" dirty="0" smtClean="0">
                <a:latin typeface="Moon Flower Bold" panose="02000500000000000000" pitchFamily="2" charset="0"/>
              </a:rPr>
              <a:t>Gelukkig </a:t>
            </a:r>
            <a:r>
              <a:rPr lang="nl-NL" dirty="0">
                <a:latin typeface="Moon Flower Bold" panose="02000500000000000000" pitchFamily="2" charset="0"/>
              </a:rPr>
              <a:t>kun je </a:t>
            </a:r>
            <a:r>
              <a:rPr lang="nl-NL" dirty="0" smtClean="0">
                <a:latin typeface="Moon Flower Bold" panose="02000500000000000000" pitchFamily="2" charset="0"/>
              </a:rPr>
              <a:t>hier zelf ook iets </a:t>
            </a:r>
            <a:r>
              <a:rPr lang="nl-NL" dirty="0">
                <a:latin typeface="Moon Flower Bold" panose="02000500000000000000" pitchFamily="2" charset="0"/>
              </a:rPr>
              <a:t>aan doen! </a:t>
            </a:r>
            <a:endParaRPr lang="nl-NL" dirty="0" smtClean="0">
              <a:latin typeface="Moon Flower Bold" panose="02000500000000000000" pitchFamily="2" charset="0"/>
            </a:endParaRPr>
          </a:p>
          <a:p>
            <a:endParaRPr lang="nl-NL" dirty="0" smtClean="0">
              <a:latin typeface="Moon Flower Bold" panose="02000500000000000000" pitchFamily="2" charset="0"/>
            </a:endParaRPr>
          </a:p>
          <a:p>
            <a:r>
              <a:rPr lang="en-GB" dirty="0" err="1" smtClean="0">
                <a:latin typeface="Moon Flower Bold" panose="02000500000000000000" pitchFamily="2" charset="0"/>
              </a:rPr>
              <a:t>Wetenschappers</a:t>
            </a:r>
            <a:r>
              <a:rPr lang="en-GB" dirty="0" smtClean="0">
                <a:latin typeface="Moon Flower Bold" panose="02000500000000000000" pitchFamily="2" charset="0"/>
              </a:rPr>
              <a:t> </a:t>
            </a:r>
            <a:r>
              <a:rPr lang="en-GB" dirty="0" err="1" smtClean="0">
                <a:latin typeface="Moon Flower Bold" panose="02000500000000000000" pitchFamily="2" charset="0"/>
              </a:rPr>
              <a:t>en</a:t>
            </a:r>
            <a:r>
              <a:rPr lang="en-GB" dirty="0" smtClean="0">
                <a:latin typeface="Moon Flower Bold" panose="02000500000000000000" pitchFamily="2" charset="0"/>
              </a:rPr>
              <a:t> </a:t>
            </a:r>
            <a:r>
              <a:rPr lang="en-GB" dirty="0" err="1" smtClean="0">
                <a:latin typeface="Moon Flower Bold" panose="02000500000000000000" pitchFamily="2" charset="0"/>
              </a:rPr>
              <a:t>waterbedrijven</a:t>
            </a:r>
            <a:r>
              <a:rPr lang="en-GB" dirty="0" smtClean="0">
                <a:latin typeface="Moon Flower Bold" panose="02000500000000000000" pitchFamily="2" charset="0"/>
              </a:rPr>
              <a:t> </a:t>
            </a:r>
            <a:r>
              <a:rPr lang="en-GB" dirty="0" err="1" smtClean="0">
                <a:latin typeface="Moon Flower Bold" panose="02000500000000000000" pitchFamily="2" charset="0"/>
              </a:rPr>
              <a:t>willen</a:t>
            </a:r>
            <a:r>
              <a:rPr lang="en-GB" dirty="0">
                <a:latin typeface="Moon Flower Bold" panose="02000500000000000000" pitchFamily="2" charset="0"/>
              </a:rPr>
              <a:t> </a:t>
            </a:r>
            <a:r>
              <a:rPr lang="en-GB" dirty="0" err="1">
                <a:latin typeface="Moon Flower Bold" panose="02000500000000000000" pitchFamily="2" charset="0"/>
              </a:rPr>
              <a:t>onderzoek</a:t>
            </a:r>
            <a:r>
              <a:rPr lang="en-GB" dirty="0">
                <a:latin typeface="Moon Flower Bold" panose="02000500000000000000" pitchFamily="2" charset="0"/>
              </a:rPr>
              <a:t> </a:t>
            </a:r>
            <a:r>
              <a:rPr lang="en-GB" dirty="0" err="1">
                <a:latin typeface="Moon Flower Bold" panose="02000500000000000000" pitchFamily="2" charset="0"/>
              </a:rPr>
              <a:t>doen</a:t>
            </a:r>
            <a:r>
              <a:rPr lang="en-GB" dirty="0">
                <a:latin typeface="Moon Flower Bold" panose="02000500000000000000" pitchFamily="2" charset="0"/>
              </a:rPr>
              <a:t> </a:t>
            </a:r>
            <a:r>
              <a:rPr lang="en-GB" dirty="0" err="1">
                <a:latin typeface="Moon Flower Bold" panose="02000500000000000000" pitchFamily="2" charset="0"/>
              </a:rPr>
              <a:t>naar</a:t>
            </a:r>
            <a:r>
              <a:rPr lang="en-GB" dirty="0">
                <a:latin typeface="Moon Flower Bold" panose="02000500000000000000" pitchFamily="2" charset="0"/>
              </a:rPr>
              <a:t> </a:t>
            </a:r>
            <a:r>
              <a:rPr lang="en-GB" dirty="0" smtClean="0">
                <a:latin typeface="Moon Flower Bold" panose="02000500000000000000" pitchFamily="2" charset="0"/>
              </a:rPr>
              <a:t>water, </a:t>
            </a:r>
            <a:r>
              <a:rPr lang="en-GB" dirty="0" err="1" smtClean="0">
                <a:latin typeface="Moon Flower Bold" panose="02000500000000000000" pitchFamily="2" charset="0"/>
              </a:rPr>
              <a:t>samen</a:t>
            </a:r>
            <a:r>
              <a:rPr lang="en-GB" dirty="0" smtClean="0">
                <a:latin typeface="Moon Flower Bold" panose="02000500000000000000" pitchFamily="2" charset="0"/>
              </a:rPr>
              <a:t> </a:t>
            </a:r>
            <a:r>
              <a:rPr lang="en-GB" dirty="0">
                <a:latin typeface="Moon Flower Bold" panose="02000500000000000000" pitchFamily="2" charset="0"/>
              </a:rPr>
              <a:t>met </a:t>
            </a:r>
            <a:r>
              <a:rPr lang="en-GB" dirty="0" err="1" smtClean="0">
                <a:latin typeface="Moon Flower Bold" panose="02000500000000000000" pitchFamily="2" charset="0"/>
              </a:rPr>
              <a:t>jou</a:t>
            </a:r>
            <a:r>
              <a:rPr lang="en-GB" dirty="0" smtClean="0">
                <a:latin typeface="Moon Flower Bold" panose="02000500000000000000" pitchFamily="2" charset="0"/>
              </a:rPr>
              <a:t>; </a:t>
            </a:r>
            <a:r>
              <a:rPr lang="en-GB" dirty="0">
                <a:latin typeface="Moon Flower Bold" panose="02000500000000000000" pitchFamily="2" charset="0"/>
              </a:rPr>
              <a:t>in de </a:t>
            </a:r>
            <a:r>
              <a:rPr lang="en-GB" dirty="0" err="1">
                <a:latin typeface="Moon Flower Bold" panose="02000500000000000000" pitchFamily="2" charset="0"/>
              </a:rPr>
              <a:t>klas</a:t>
            </a:r>
            <a:r>
              <a:rPr lang="en-GB" dirty="0">
                <a:latin typeface="Moon Flower Bold" panose="02000500000000000000" pitchFamily="2" charset="0"/>
              </a:rPr>
              <a:t>, </a:t>
            </a:r>
            <a:r>
              <a:rPr lang="en-GB" dirty="0" err="1" smtClean="0">
                <a:latin typeface="Moon Flower Bold" panose="02000500000000000000" pitchFamily="2" charset="0"/>
              </a:rPr>
              <a:t>thuis</a:t>
            </a:r>
            <a:r>
              <a:rPr lang="en-GB" dirty="0" smtClean="0">
                <a:latin typeface="Moon Flower Bold" panose="02000500000000000000" pitchFamily="2" charset="0"/>
              </a:rPr>
              <a:t>, of </a:t>
            </a:r>
            <a:r>
              <a:rPr lang="en-GB" dirty="0">
                <a:latin typeface="Moon Flower Bold" panose="02000500000000000000" pitchFamily="2" charset="0"/>
              </a:rPr>
              <a:t>op </a:t>
            </a:r>
            <a:r>
              <a:rPr lang="en-GB" dirty="0" err="1" smtClean="0">
                <a:latin typeface="Moon Flower Bold" panose="02000500000000000000" pitchFamily="2" charset="0"/>
              </a:rPr>
              <a:t>vakantie</a:t>
            </a:r>
            <a:r>
              <a:rPr lang="en-GB" dirty="0" smtClean="0">
                <a:latin typeface="Moon Flower Bold" panose="02000500000000000000" pitchFamily="2" charset="0"/>
              </a:rPr>
              <a:t>.</a:t>
            </a:r>
          </a:p>
          <a:p>
            <a:endParaRPr lang="en-GB" dirty="0">
              <a:latin typeface="Moon Flower Bold" panose="02000500000000000000" pitchFamily="2" charset="0"/>
            </a:endParaRPr>
          </a:p>
          <a:p>
            <a:r>
              <a:rPr lang="nl-NL" dirty="0" smtClean="0">
                <a:latin typeface="Moon Flower Bold" panose="02000500000000000000" pitchFamily="2" charset="0"/>
              </a:rPr>
              <a:t>Hiermee help jij mee met </a:t>
            </a:r>
            <a:r>
              <a:rPr lang="nl-NL" dirty="0">
                <a:latin typeface="Moon Flower Bold" panose="02000500000000000000" pitchFamily="2" charset="0"/>
              </a:rPr>
              <a:t>het vinden van </a:t>
            </a:r>
            <a:r>
              <a:rPr lang="nl-NL" dirty="0" smtClean="0">
                <a:latin typeface="Moon Flower Bold" panose="02000500000000000000" pitchFamily="2" charset="0"/>
              </a:rPr>
              <a:t>informatie, nieuwe ideeën of  oplossingen voor problemen met water; nu </a:t>
            </a:r>
            <a:r>
              <a:rPr lang="nl-NL" dirty="0">
                <a:latin typeface="Moon Flower Bold" panose="02000500000000000000" pitchFamily="2" charset="0"/>
              </a:rPr>
              <a:t>én in de toekomst</a:t>
            </a:r>
            <a:r>
              <a:rPr lang="nl-NL" dirty="0" smtClean="0">
                <a:latin typeface="Moon Flower Bold" panose="02000500000000000000" pitchFamily="2" charset="0"/>
              </a:rPr>
              <a:t>.</a:t>
            </a:r>
          </a:p>
          <a:p>
            <a:endParaRPr lang="nl-NL" dirty="0">
              <a:latin typeface="Moon Flower Bold" panose="02000500000000000000" pitchFamily="2" charset="0"/>
            </a:endParaRPr>
          </a:p>
          <a:p>
            <a:endParaRPr lang="nl-NL" dirty="0">
              <a:latin typeface="Moon Flower Bold" panose="02000500000000000000" pitchFamily="2" charset="0"/>
            </a:endParaRPr>
          </a:p>
          <a:p>
            <a:endParaRPr lang="nl-NL" dirty="0">
              <a:latin typeface="Moon Flower Bold" panose="02000500000000000000" pitchFamily="2" charset="0"/>
            </a:endParaRPr>
          </a:p>
        </p:txBody>
      </p:sp>
    </p:spTree>
    <p:extLst>
      <p:ext uri="{BB962C8B-B14F-4D97-AF65-F5344CB8AC3E}">
        <p14:creationId xmlns:p14="http://schemas.microsoft.com/office/powerpoint/2010/main" val="233054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91600" cy="1665287"/>
          </a:xfrm>
        </p:spPr>
        <p:txBody>
          <a:bodyPr>
            <a:noAutofit/>
          </a:bodyPr>
          <a:lstStyle/>
          <a:p>
            <a:pPr algn="ctr"/>
            <a:r>
              <a:rPr lang="en-GB" sz="6000" b="1" dirty="0" smtClean="0">
                <a:latin typeface="Brandon Grotesque Black" pitchFamily="34" charset="0"/>
              </a:rPr>
              <a:t>Check de </a:t>
            </a:r>
            <a:r>
              <a:rPr lang="en-GB" sz="6000" b="1" dirty="0" err="1" smtClean="0">
                <a:latin typeface="Brandon Grotesque Black" pitchFamily="34" charset="0"/>
              </a:rPr>
              <a:t>stadsvergroening</a:t>
            </a:r>
            <a:endParaRPr lang="en-GB" sz="60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312942" y="1193800"/>
            <a:ext cx="2722848" cy="1754326"/>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Check de </a:t>
            </a:r>
            <a:r>
              <a:rPr lang="en-GB" sz="3600" b="1" dirty="0" err="1" smtClean="0">
                <a:latin typeface="Moon Flower Bold" panose="02000500000000000000" pitchFamily="2" charset="0"/>
              </a:rPr>
              <a:t>stadsvergroening</a:t>
            </a:r>
            <a:endParaRPr lang="en-GB" sz="3600" b="1" dirty="0" smtClean="0">
              <a:latin typeface="Moon Flower Bold" panose="02000500000000000000" pitchFamily="2" charset="0"/>
            </a:endParaRPr>
          </a:p>
          <a:p>
            <a:pPr marL="285750" indent="-285750">
              <a:buFontTx/>
              <a:buChar char="-"/>
            </a:pPr>
            <a:endParaRPr lang="nl-NL" sz="3600" b="1" dirty="0">
              <a:latin typeface="Moon Flower Bold" panose="02000500000000000000" pitchFamily="2" charset="0"/>
            </a:endParaRPr>
          </a:p>
        </p:txBody>
      </p:sp>
      <p:sp>
        <p:nvSpPr>
          <p:cNvPr id="4" name="TextBox 3"/>
          <p:cNvSpPr txBox="1"/>
          <p:nvPr/>
        </p:nvSpPr>
        <p:spPr>
          <a:xfrm>
            <a:off x="321014" y="1284052"/>
            <a:ext cx="9121842" cy="3108543"/>
          </a:xfrm>
          <a:prstGeom prst="rect">
            <a:avLst/>
          </a:prstGeom>
          <a:noFill/>
        </p:spPr>
        <p:txBody>
          <a:bodyPr wrap="square" rtlCol="0">
            <a:spAutoFit/>
          </a:bodyPr>
          <a:lstStyle/>
          <a:p>
            <a:r>
              <a:rPr lang="en-GB" sz="2800" b="1" dirty="0" smtClean="0">
                <a:latin typeface="Moon Flower Bold" panose="02000500000000000000" pitchFamily="2" charset="0"/>
              </a:rPr>
              <a:t>				</a:t>
            </a:r>
            <a:r>
              <a:rPr lang="en-GB" sz="2800" b="1" dirty="0" err="1" smtClean="0">
                <a:latin typeface="Moon Flower Bold" panose="02000500000000000000" pitchFamily="2" charset="0"/>
              </a:rPr>
              <a:t>Dit</a:t>
            </a:r>
            <a:r>
              <a:rPr lang="en-GB" sz="2800" b="1" dirty="0" smtClean="0">
                <a:latin typeface="Moon Flower Bold" panose="02000500000000000000" pitchFamily="2" charset="0"/>
              </a:rPr>
              <a:t> is </a:t>
            </a:r>
            <a:r>
              <a:rPr lang="en-GB" sz="2800" b="1" dirty="0" err="1" smtClean="0">
                <a:latin typeface="Moon Flower Bold" panose="02000500000000000000" pitchFamily="2" charset="0"/>
              </a:rPr>
              <a:t>zo’n</a:t>
            </a:r>
            <a:r>
              <a:rPr lang="en-GB" sz="2800" b="1" dirty="0">
                <a:latin typeface="Moon Flower Bold" panose="02000500000000000000" pitchFamily="2" charset="0"/>
              </a:rPr>
              <a:t> </a:t>
            </a:r>
            <a:r>
              <a:rPr lang="en-GB" sz="2800" b="1" dirty="0" err="1" smtClean="0">
                <a:latin typeface="Moon Flower Bold" panose="02000500000000000000" pitchFamily="2" charset="0"/>
              </a:rPr>
              <a:t>onderzoeksproject</a:t>
            </a:r>
            <a:r>
              <a:rPr lang="en-GB" sz="2800" b="1" dirty="0" smtClean="0">
                <a:latin typeface="Moon Flower Bold" panose="02000500000000000000" pitchFamily="2" charset="0"/>
              </a:rPr>
              <a:t> ..</a:t>
            </a:r>
          </a:p>
          <a:p>
            <a:pPr marL="457200" indent="-457200">
              <a:buFont typeface="Arial" panose="020B0604020202020204" pitchFamily="34" charset="0"/>
              <a:buChar char="•"/>
            </a:pPr>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smtClean="0">
                <a:latin typeface="Moon Flower Bold" panose="02000500000000000000" pitchFamily="2" charset="0"/>
              </a:rPr>
              <a:t>…</a:t>
            </a:r>
            <a:r>
              <a:rPr lang="en-GB" sz="2800" dirty="0" err="1" smtClean="0">
                <a:latin typeface="Moon Flower Bold" panose="02000500000000000000" pitchFamily="2" charset="0"/>
              </a:rPr>
              <a:t>onderzoekers</a:t>
            </a:r>
            <a:r>
              <a:rPr lang="en-GB" sz="2800" dirty="0" smtClean="0">
                <a:latin typeface="Moon Flower Bold" panose="02000500000000000000" pitchFamily="2" charset="0"/>
              </a:rPr>
              <a:t> </a:t>
            </a:r>
            <a:r>
              <a:rPr lang="en-GB" sz="2800" dirty="0" err="1" smtClean="0">
                <a:latin typeface="Moon Flower Bold" panose="02000500000000000000" pitchFamily="2" charset="0"/>
              </a:rPr>
              <a:t>hebben</a:t>
            </a:r>
            <a:r>
              <a:rPr lang="en-GB" sz="2800" dirty="0" smtClean="0">
                <a:latin typeface="Moon Flower Bold" panose="02000500000000000000" pitchFamily="2" charset="0"/>
              </a:rPr>
              <a:t> </a:t>
            </a:r>
            <a:r>
              <a:rPr lang="en-GB" sz="2800" dirty="0" err="1" smtClean="0">
                <a:latin typeface="Moon Flower Bold" panose="02000500000000000000" pitchFamily="2" charset="0"/>
              </a:rPr>
              <a:t>hulp</a:t>
            </a:r>
            <a:r>
              <a:rPr lang="en-GB" sz="2800" dirty="0" smtClean="0">
                <a:latin typeface="Moon Flower Bold" panose="02000500000000000000" pitchFamily="2" charset="0"/>
              </a:rPr>
              <a:t> </a:t>
            </a:r>
            <a:r>
              <a:rPr lang="en-GB" sz="2800" dirty="0" err="1" smtClean="0">
                <a:latin typeface="Moon Flower Bold" panose="02000500000000000000" pitchFamily="2" charset="0"/>
              </a:rPr>
              <a:t>nodig</a:t>
            </a:r>
            <a:r>
              <a:rPr lang="en-GB" sz="2800" dirty="0" smtClean="0">
                <a:latin typeface="Moon Flower Bold" panose="02000500000000000000" pitchFamily="2" charset="0"/>
              </a:rPr>
              <a:t> met het in </a:t>
            </a:r>
            <a:r>
              <a:rPr lang="en-GB" sz="2800" dirty="0" err="1" smtClean="0">
                <a:latin typeface="Moon Flower Bold" panose="02000500000000000000" pitchFamily="2" charset="0"/>
              </a:rPr>
              <a:t>kaart</a:t>
            </a:r>
            <a:r>
              <a:rPr lang="en-GB" sz="2800" dirty="0" smtClean="0">
                <a:latin typeface="Moon Flower Bold" panose="02000500000000000000" pitchFamily="2" charset="0"/>
              </a:rPr>
              <a:t> </a:t>
            </a:r>
            <a:r>
              <a:rPr lang="en-GB" sz="2800" dirty="0" err="1" smtClean="0">
                <a:latin typeface="Moon Flower Bold" panose="02000500000000000000" pitchFamily="2" charset="0"/>
              </a:rPr>
              <a:t>brengen</a:t>
            </a:r>
            <a:r>
              <a:rPr lang="en-GB" sz="2800" dirty="0" smtClean="0">
                <a:latin typeface="Moon Flower Bold" panose="02000500000000000000" pitchFamily="2" charset="0"/>
              </a:rPr>
              <a:t> van de </a:t>
            </a:r>
            <a:r>
              <a:rPr lang="en-GB" sz="2800" dirty="0" err="1" smtClean="0">
                <a:latin typeface="Moon Flower Bold" panose="02000500000000000000" pitchFamily="2" charset="0"/>
              </a:rPr>
              <a:t>bodem</a:t>
            </a:r>
            <a:r>
              <a:rPr lang="en-GB" sz="2800" dirty="0" smtClean="0">
                <a:latin typeface="Moon Flower Bold" panose="02000500000000000000" pitchFamily="2" charset="0"/>
              </a:rPr>
              <a:t> in de </a:t>
            </a:r>
            <a:r>
              <a:rPr lang="en-GB" sz="2800" dirty="0" err="1" smtClean="0">
                <a:latin typeface="Moon Flower Bold" panose="02000500000000000000" pitchFamily="2" charset="0"/>
              </a:rPr>
              <a:t>stad</a:t>
            </a:r>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err="1" smtClean="0">
                <a:latin typeface="Moon Flower Bold" panose="02000500000000000000" pitchFamily="2" charset="0"/>
              </a:rPr>
              <a:t>Daar</a:t>
            </a:r>
            <a:r>
              <a:rPr lang="en-GB" sz="2800" dirty="0" smtClean="0">
                <a:latin typeface="Moon Flower Bold" panose="02000500000000000000" pitchFamily="2" charset="0"/>
              </a:rPr>
              <a:t> </a:t>
            </a:r>
            <a:r>
              <a:rPr lang="en-GB" sz="2800" dirty="0" err="1" smtClean="0">
                <a:latin typeface="Moon Flower Bold" panose="02000500000000000000" pitchFamily="2" charset="0"/>
              </a:rPr>
              <a:t>weten</a:t>
            </a:r>
            <a:r>
              <a:rPr lang="en-GB" sz="2800" dirty="0" smtClean="0">
                <a:latin typeface="Moon Flower Bold" panose="02000500000000000000" pitchFamily="2" charset="0"/>
              </a:rPr>
              <a:t> we </a:t>
            </a:r>
            <a:r>
              <a:rPr lang="en-GB" sz="2800" dirty="0" err="1" smtClean="0">
                <a:latin typeface="Moon Flower Bold" panose="02000500000000000000" pitchFamily="2" charset="0"/>
              </a:rPr>
              <a:t>namelijk</a:t>
            </a:r>
            <a:r>
              <a:rPr lang="en-GB" sz="2800" dirty="0" smtClean="0">
                <a:latin typeface="Moon Flower Bold" panose="02000500000000000000" pitchFamily="2" charset="0"/>
              </a:rPr>
              <a:t> nog </a:t>
            </a:r>
            <a:r>
              <a:rPr lang="en-GB" sz="2800" dirty="0" err="1" smtClean="0">
                <a:latin typeface="Moon Flower Bold" panose="02000500000000000000" pitchFamily="2" charset="0"/>
              </a:rPr>
              <a:t>niet</a:t>
            </a:r>
            <a:r>
              <a:rPr lang="en-GB" sz="2800" dirty="0" smtClean="0">
                <a:latin typeface="Moon Flower Bold" panose="02000500000000000000" pitchFamily="2" charset="0"/>
              </a:rPr>
              <a:t> </a:t>
            </a:r>
            <a:r>
              <a:rPr lang="en-GB" sz="2800" dirty="0" err="1" smtClean="0">
                <a:latin typeface="Moon Flower Bold" panose="02000500000000000000" pitchFamily="2" charset="0"/>
              </a:rPr>
              <a:t>genoeg</a:t>
            </a:r>
            <a:r>
              <a:rPr lang="en-GB" sz="2800" dirty="0" smtClean="0">
                <a:latin typeface="Moon Flower Bold" panose="02000500000000000000" pitchFamily="2" charset="0"/>
              </a:rPr>
              <a:t> over</a:t>
            </a:r>
          </a:p>
          <a:p>
            <a:pPr marL="457200" indent="-457200">
              <a:buFont typeface="Arial" panose="020B0604020202020204" pitchFamily="34" charset="0"/>
              <a:buChar char="•"/>
            </a:pPr>
            <a:r>
              <a:rPr lang="en-GB" sz="2800" dirty="0" err="1" smtClean="0">
                <a:latin typeface="Moon Flower Bold" panose="02000500000000000000" pitchFamily="2" charset="0"/>
              </a:rPr>
              <a:t>Samen</a:t>
            </a:r>
            <a:r>
              <a:rPr lang="en-GB" sz="2800" dirty="0" smtClean="0">
                <a:latin typeface="Moon Flower Bold" panose="02000500000000000000" pitchFamily="2" charset="0"/>
              </a:rPr>
              <a:t> </a:t>
            </a:r>
            <a:r>
              <a:rPr lang="en-GB" sz="2800" dirty="0" err="1" smtClean="0">
                <a:latin typeface="Moon Flower Bold" panose="02000500000000000000" pitchFamily="2" charset="0"/>
              </a:rPr>
              <a:t>willen</a:t>
            </a:r>
            <a:r>
              <a:rPr lang="en-GB" sz="2800" dirty="0" smtClean="0">
                <a:latin typeface="Moon Flower Bold" panose="02000500000000000000" pitchFamily="2" charset="0"/>
              </a:rPr>
              <a:t> we </a:t>
            </a:r>
            <a:r>
              <a:rPr lang="en-GB" sz="2800" dirty="0" err="1" smtClean="0">
                <a:latin typeface="Moon Flower Bold" panose="02000500000000000000" pitchFamily="2" charset="0"/>
              </a:rPr>
              <a:t>erachter</a:t>
            </a:r>
            <a:r>
              <a:rPr lang="en-GB" sz="2800" dirty="0" smtClean="0">
                <a:latin typeface="Moon Flower Bold" panose="02000500000000000000" pitchFamily="2" charset="0"/>
              </a:rPr>
              <a:t> </a:t>
            </a:r>
            <a:r>
              <a:rPr lang="en-GB" sz="2800" dirty="0" err="1" smtClean="0">
                <a:latin typeface="Moon Flower Bold" panose="02000500000000000000" pitchFamily="2" charset="0"/>
              </a:rPr>
              <a:t>komen</a:t>
            </a:r>
            <a:r>
              <a:rPr lang="en-GB" sz="2800" dirty="0" smtClean="0">
                <a:latin typeface="Moon Flower Bold" panose="02000500000000000000" pitchFamily="2" charset="0"/>
              </a:rPr>
              <a:t> </a:t>
            </a:r>
            <a:r>
              <a:rPr lang="en-GB" sz="2800" dirty="0" err="1" smtClean="0">
                <a:latin typeface="Moon Flower Bold" panose="02000500000000000000" pitchFamily="2" charset="0"/>
              </a:rPr>
              <a:t>waar</a:t>
            </a:r>
            <a:r>
              <a:rPr lang="en-GB" sz="2800" dirty="0" smtClean="0">
                <a:latin typeface="Moon Flower Bold" panose="02000500000000000000" pitchFamily="2" charset="0"/>
              </a:rPr>
              <a:t> </a:t>
            </a:r>
            <a:r>
              <a:rPr lang="en-GB" sz="2800" dirty="0" err="1" smtClean="0">
                <a:latin typeface="Moon Flower Bold" panose="02000500000000000000" pitchFamily="2" charset="0"/>
              </a:rPr>
              <a:t>groen</a:t>
            </a:r>
            <a:r>
              <a:rPr lang="en-GB" sz="2800" dirty="0" smtClean="0">
                <a:latin typeface="Moon Flower Bold" panose="02000500000000000000" pitchFamily="2" charset="0"/>
              </a:rPr>
              <a:t> (</a:t>
            </a:r>
            <a:r>
              <a:rPr lang="en-GB" sz="2800" dirty="0" err="1" smtClean="0">
                <a:latin typeface="Moon Flower Bold" panose="02000500000000000000" pitchFamily="2" charset="0"/>
              </a:rPr>
              <a:t>gras</a:t>
            </a:r>
            <a:r>
              <a:rPr lang="en-GB" sz="2800" dirty="0" smtClean="0">
                <a:latin typeface="Moon Flower Bold" panose="02000500000000000000" pitchFamily="2" charset="0"/>
              </a:rPr>
              <a:t>, </a:t>
            </a:r>
            <a:r>
              <a:rPr lang="en-GB" sz="2800" dirty="0" err="1" smtClean="0">
                <a:latin typeface="Moon Flower Bold" panose="02000500000000000000" pitchFamily="2" charset="0"/>
              </a:rPr>
              <a:t>planten</a:t>
            </a:r>
            <a:r>
              <a:rPr lang="en-GB" sz="2800" dirty="0" smtClean="0">
                <a:latin typeface="Moon Flower Bold" panose="02000500000000000000" pitchFamily="2" charset="0"/>
              </a:rPr>
              <a:t>, </a:t>
            </a:r>
            <a:r>
              <a:rPr lang="en-GB" sz="2800" dirty="0" err="1" smtClean="0">
                <a:latin typeface="Moon Flower Bold" panose="02000500000000000000" pitchFamily="2" charset="0"/>
              </a:rPr>
              <a:t>bomen</a:t>
            </a:r>
            <a:r>
              <a:rPr lang="en-GB" sz="2800" dirty="0" smtClean="0">
                <a:latin typeface="Moon Flower Bold" panose="02000500000000000000" pitchFamily="2" charset="0"/>
              </a:rPr>
              <a:t>) </a:t>
            </a:r>
            <a:r>
              <a:rPr lang="en-GB" sz="2800" dirty="0" err="1" smtClean="0">
                <a:latin typeface="Moon Flower Bold" panose="02000500000000000000" pitchFamily="2" charset="0"/>
              </a:rPr>
              <a:t>helpt</a:t>
            </a:r>
            <a:r>
              <a:rPr lang="en-GB" sz="2800" dirty="0" smtClean="0">
                <a:latin typeface="Moon Flower Bold" panose="02000500000000000000" pitchFamily="2" charset="0"/>
              </a:rPr>
              <a:t> </a:t>
            </a:r>
            <a:r>
              <a:rPr lang="en-GB" sz="2800" dirty="0" err="1" smtClean="0">
                <a:latin typeface="Moon Flower Bold" panose="02000500000000000000" pitchFamily="2" charset="0"/>
              </a:rPr>
              <a:t>tegen</a:t>
            </a:r>
            <a:r>
              <a:rPr lang="en-GB" sz="2800" dirty="0" smtClean="0">
                <a:latin typeface="Moon Flower Bold" panose="02000500000000000000" pitchFamily="2" charset="0"/>
              </a:rPr>
              <a:t> </a:t>
            </a:r>
            <a:r>
              <a:rPr lang="en-GB" sz="2800" dirty="0" err="1" smtClean="0">
                <a:latin typeface="Moon Flower Bold" panose="02000500000000000000" pitchFamily="2" charset="0"/>
              </a:rPr>
              <a:t>waterproblemen</a:t>
            </a:r>
            <a:r>
              <a:rPr lang="en-GB" sz="2800" dirty="0" smtClean="0">
                <a:latin typeface="Moon Flower Bold" panose="02000500000000000000" pitchFamily="2" charset="0"/>
              </a:rPr>
              <a:t> (</a:t>
            </a:r>
            <a:r>
              <a:rPr lang="en-GB" sz="2800" dirty="0" err="1" smtClean="0">
                <a:latin typeface="Moon Flower Bold" panose="02000500000000000000" pitchFamily="2" charset="0"/>
              </a:rPr>
              <a:t>nat</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droog</a:t>
            </a:r>
            <a:r>
              <a:rPr lang="en-GB" sz="2800" dirty="0" smtClean="0">
                <a:latin typeface="Moon Flower Bold" panose="02000500000000000000" pitchFamily="2" charset="0"/>
              </a:rPr>
              <a:t>) </a:t>
            </a:r>
          </a:p>
        </p:txBody>
      </p:sp>
      <p:pic>
        <p:nvPicPr>
          <p:cNvPr id="3074" name="Picture 2" descr="Image result for ondergelopen grasv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9078"/>
            <a:ext cx="9180830" cy="18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03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Image result for low poly arrow"/>
          <p:cNvPicPr>
            <a:picLocks noChangeAspect="1" noChangeArrowheads="1"/>
          </p:cNvPicPr>
          <p:nvPr/>
        </p:nvPicPr>
        <p:blipFill rotWithShape="1">
          <a:blip r:embed="rId3">
            <a:extLst>
              <a:ext uri="{28A0092B-C50C-407E-A947-70E740481C1C}">
                <a14:useLocalDpi xmlns:a14="http://schemas.microsoft.com/office/drawing/2010/main" val="0"/>
              </a:ext>
            </a:extLst>
          </a:blip>
          <a:srcRect l="40653" t="67734" r="40510" b="6857"/>
          <a:stretch/>
        </p:blipFill>
        <p:spPr bwMode="auto">
          <a:xfrm rot="5400000">
            <a:off x="1559761" y="4167444"/>
            <a:ext cx="517567" cy="7291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7133" y="0"/>
            <a:ext cx="8644467" cy="1665287"/>
          </a:xfrm>
        </p:spPr>
        <p:txBody>
          <a:bodyPr>
            <a:normAutofit/>
          </a:bodyPr>
          <a:lstStyle/>
          <a:p>
            <a:pPr algn="ctr"/>
            <a:r>
              <a:rPr lang="en-GB" sz="6000" b="1" dirty="0" smtClean="0">
                <a:latin typeface="Brandon Grotesque Black" pitchFamily="34" charset="0"/>
              </a:rPr>
              <a:t>Groen  is  </a:t>
            </a:r>
            <a:r>
              <a:rPr lang="en-GB" sz="6000" b="1" dirty="0" err="1" smtClean="0">
                <a:latin typeface="Brandon Grotesque Black" pitchFamily="34" charset="0"/>
              </a:rPr>
              <a:t>goed</a:t>
            </a:r>
            <a:endParaRPr lang="en-GB" sz="60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718446" cy="1754326"/>
          </a:xfrm>
          <a:prstGeom prst="rect">
            <a:avLst/>
          </a:prstGeom>
          <a:noFill/>
        </p:spPr>
        <p:txBody>
          <a:bodyPr wrap="square" rtlCol="0">
            <a:spAutoFit/>
          </a:bodyPr>
          <a:lstStyle/>
          <a:p>
            <a:pPr marL="285750" indent="-285750">
              <a:buFontTx/>
              <a:buChar char="-"/>
            </a:pPr>
            <a:r>
              <a:rPr lang="en-GB" sz="3600" b="1" dirty="0" smtClean="0">
                <a:latin typeface="Moon Flower Bold" panose="02000500000000000000" pitchFamily="2" charset="0"/>
              </a:rPr>
              <a:t>Check de </a:t>
            </a:r>
            <a:r>
              <a:rPr lang="en-GB" sz="3600" b="1" dirty="0" err="1" smtClean="0">
                <a:latin typeface="Moon Flower Bold" panose="02000500000000000000" pitchFamily="2" charset="0"/>
              </a:rPr>
              <a:t>stadsvergroening</a:t>
            </a:r>
            <a:endParaRPr lang="en-GB" sz="3600" b="1" dirty="0" smtClean="0">
              <a:latin typeface="Moon Flower Bold" panose="02000500000000000000" pitchFamily="2" charset="0"/>
            </a:endParaRPr>
          </a:p>
          <a:p>
            <a:pPr marL="285750" indent="-285750">
              <a:buFontTx/>
              <a:buChar char="-"/>
            </a:pPr>
            <a:endParaRPr lang="nl-NL" sz="3600" b="1" dirty="0">
              <a:latin typeface="Moon Flower" panose="02000500000000000000" pitchFamily="2" charset="0"/>
            </a:endParaRPr>
          </a:p>
        </p:txBody>
      </p:sp>
      <p:sp>
        <p:nvSpPr>
          <p:cNvPr id="4" name="TextBox 3"/>
          <p:cNvSpPr txBox="1"/>
          <p:nvPr/>
        </p:nvSpPr>
        <p:spPr>
          <a:xfrm>
            <a:off x="321014" y="1284052"/>
            <a:ext cx="9121842" cy="3539430"/>
          </a:xfrm>
          <a:prstGeom prst="rect">
            <a:avLst/>
          </a:prstGeom>
          <a:noFill/>
        </p:spPr>
        <p:txBody>
          <a:bodyPr wrap="square" rtlCol="0">
            <a:spAutoFit/>
          </a:bodyPr>
          <a:lstStyle/>
          <a:p>
            <a:pPr marL="914400" lvl="1" indent="-457200">
              <a:buFont typeface="Arial" panose="020B0604020202020204" pitchFamily="34" charset="0"/>
              <a:buChar char="•"/>
            </a:pPr>
            <a:r>
              <a:rPr lang="nl-NL" sz="2800" dirty="0" smtClean="0">
                <a:latin typeface="Moon Flower Bold" panose="02000500000000000000" pitchFamily="2" charset="0"/>
              </a:rPr>
              <a:t>Voor </a:t>
            </a:r>
            <a:r>
              <a:rPr lang="nl-NL" sz="2800" dirty="0">
                <a:latin typeface="Moon Flower Bold" panose="02000500000000000000" pitchFamily="2" charset="0"/>
              </a:rPr>
              <a:t>het beperken van wateroverlast </a:t>
            </a:r>
            <a:endParaRPr lang="nl-NL" sz="2800" dirty="0" smtClean="0">
              <a:latin typeface="Moon Flower Bold" panose="02000500000000000000" pitchFamily="2" charset="0"/>
            </a:endParaRPr>
          </a:p>
          <a:p>
            <a:pPr marL="914400" lvl="1" indent="-457200">
              <a:buFont typeface="Arial" panose="020B0604020202020204" pitchFamily="34" charset="0"/>
              <a:buChar char="•"/>
            </a:pPr>
            <a:r>
              <a:rPr lang="nl-NL" sz="2800" dirty="0" smtClean="0">
                <a:latin typeface="Moon Flower Bold" panose="02000500000000000000" pitchFamily="2" charset="0"/>
              </a:rPr>
              <a:t>Tegen uitdroging (groen houdt water vast)</a:t>
            </a:r>
          </a:p>
          <a:p>
            <a:pPr marL="914400" lvl="1" indent="-457200">
              <a:buFont typeface="Arial" panose="020B0604020202020204" pitchFamily="34" charset="0"/>
              <a:buChar char="•"/>
            </a:pPr>
            <a:r>
              <a:rPr lang="nl-NL" sz="2800" dirty="0" smtClean="0">
                <a:latin typeface="Moon Flower Bold" panose="02000500000000000000" pitchFamily="2" charset="0"/>
              </a:rPr>
              <a:t>Tegen hitte (groen koelt lekker af)</a:t>
            </a:r>
          </a:p>
          <a:p>
            <a:pPr marL="457200" indent="-457200">
              <a:buFont typeface="Arial" panose="020B0604020202020204" pitchFamily="34" charset="0"/>
              <a:buChar char="•"/>
            </a:pPr>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smtClean="0">
                <a:latin typeface="Moon Flower Bold" panose="02000500000000000000" pitchFamily="2" charset="0"/>
              </a:rPr>
              <a:t>Maar </a:t>
            </a:r>
            <a:r>
              <a:rPr lang="en-GB" sz="2800" b="1" i="1" dirty="0" smtClean="0">
                <a:latin typeface="Moon Flower Bold" panose="02000500000000000000" pitchFamily="2" charset="0"/>
              </a:rPr>
              <a:t>WELK</a:t>
            </a:r>
            <a:r>
              <a:rPr lang="en-GB" sz="2800" i="1" dirty="0" smtClean="0">
                <a:latin typeface="Moon Flower Bold" panose="02000500000000000000" pitchFamily="2" charset="0"/>
              </a:rPr>
              <a:t>  </a:t>
            </a:r>
            <a:r>
              <a:rPr lang="en-GB" sz="2800" dirty="0" err="1">
                <a:latin typeface="Moon Flower Bold" panose="02000500000000000000" pitchFamily="2" charset="0"/>
              </a:rPr>
              <a:t>g</a:t>
            </a:r>
            <a:r>
              <a:rPr lang="en-GB" sz="2800" dirty="0" err="1" smtClean="0">
                <a:latin typeface="Moon Flower Bold" panose="02000500000000000000" pitchFamily="2" charset="0"/>
              </a:rPr>
              <a:t>roen</a:t>
            </a:r>
            <a:r>
              <a:rPr lang="en-GB" sz="2800" dirty="0" smtClean="0">
                <a:latin typeface="Moon Flower Bold" panose="02000500000000000000" pitchFamily="2" charset="0"/>
              </a:rPr>
              <a:t> is </a:t>
            </a:r>
            <a:r>
              <a:rPr lang="en-GB" sz="2800" b="1" i="1" dirty="0" smtClean="0">
                <a:latin typeface="Moon Flower Bold" panose="02000500000000000000" pitchFamily="2" charset="0"/>
              </a:rPr>
              <a:t>WAAR</a:t>
            </a:r>
            <a:r>
              <a:rPr lang="en-GB" sz="2800" i="1" dirty="0" smtClean="0">
                <a:latin typeface="Moon Flower Bold" panose="02000500000000000000" pitchFamily="2" charset="0"/>
              </a:rPr>
              <a:t>  </a:t>
            </a:r>
            <a:r>
              <a:rPr lang="en-GB" sz="2800" dirty="0" err="1" smtClean="0">
                <a:latin typeface="Moon Flower Bold" panose="02000500000000000000" pitchFamily="2" charset="0"/>
              </a:rPr>
              <a:t>goed</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is </a:t>
            </a:r>
            <a:r>
              <a:rPr lang="en-GB" sz="2800" i="1" dirty="0" err="1" smtClean="0">
                <a:latin typeface="Moon Flower Bold" panose="02000500000000000000" pitchFamily="2" charset="0"/>
              </a:rPr>
              <a:t>groen</a:t>
            </a:r>
            <a:r>
              <a:rPr lang="en-GB" sz="2800" i="1" dirty="0" smtClean="0">
                <a:latin typeface="Moon Flower Bold" panose="02000500000000000000" pitchFamily="2" charset="0"/>
              </a:rPr>
              <a:t> </a:t>
            </a:r>
            <a:r>
              <a:rPr lang="en-GB" sz="2800" dirty="0" err="1" smtClean="0">
                <a:latin typeface="Moon Flower Bold" panose="02000500000000000000" pitchFamily="2" charset="0"/>
              </a:rPr>
              <a:t>wel</a:t>
            </a:r>
            <a:r>
              <a:rPr lang="en-GB" sz="2800" dirty="0" smtClean="0">
                <a:latin typeface="Moon Flower Bold" panose="02000500000000000000" pitchFamily="2" charset="0"/>
              </a:rPr>
              <a:t> </a:t>
            </a:r>
            <a:r>
              <a:rPr lang="en-GB" sz="2800" dirty="0" err="1" smtClean="0">
                <a:latin typeface="Moon Flower Bold" panose="02000500000000000000" pitchFamily="2" charset="0"/>
              </a:rPr>
              <a:t>altijd</a:t>
            </a:r>
            <a:r>
              <a:rPr lang="en-GB" sz="2800" dirty="0" smtClean="0">
                <a:latin typeface="Moon Flower Bold" panose="02000500000000000000" pitchFamily="2" charset="0"/>
              </a:rPr>
              <a:t> de </a:t>
            </a:r>
            <a:r>
              <a:rPr lang="en-GB" sz="2800" dirty="0" err="1" smtClean="0">
                <a:latin typeface="Moon Flower Bold" panose="02000500000000000000" pitchFamily="2" charset="0"/>
              </a:rPr>
              <a:t>oplossing</a:t>
            </a:r>
            <a:r>
              <a:rPr lang="en-GB" sz="2800" dirty="0" smtClean="0">
                <a:latin typeface="Moon Flower Bold" panose="02000500000000000000" pitchFamily="2" charset="0"/>
              </a:rPr>
              <a:t>?</a:t>
            </a:r>
          </a:p>
          <a:p>
            <a:r>
              <a:rPr lang="en-GB" sz="2800" dirty="0">
                <a:latin typeface="Moon Flower Bold" panose="02000500000000000000" pitchFamily="2" charset="0"/>
              </a:rPr>
              <a:t>		</a:t>
            </a:r>
            <a:endParaRPr lang="en-GB" sz="2800" dirty="0" smtClean="0">
              <a:latin typeface="Moon Flower Bold" panose="02000500000000000000" pitchFamily="2" charset="0"/>
            </a:endParaRPr>
          </a:p>
          <a:p>
            <a:r>
              <a:rPr lang="en-GB" sz="2800" dirty="0">
                <a:latin typeface="Moon Flower Bold" panose="02000500000000000000" pitchFamily="2" charset="0"/>
              </a:rPr>
              <a:t>	</a:t>
            </a:r>
            <a:r>
              <a:rPr lang="en-GB" sz="2800" dirty="0" smtClean="0">
                <a:latin typeface="Moon Flower Bold" panose="02000500000000000000" pitchFamily="2" charset="0"/>
              </a:rPr>
              <a:t>	</a:t>
            </a:r>
          </a:p>
          <a:p>
            <a:r>
              <a:rPr lang="en-GB" sz="2800" dirty="0">
                <a:latin typeface="Moon Flower Bold" panose="02000500000000000000" pitchFamily="2" charset="0"/>
              </a:rPr>
              <a:t>	</a:t>
            </a:r>
            <a:r>
              <a:rPr lang="en-GB" sz="2800" dirty="0" smtClean="0">
                <a:latin typeface="Moon Flower Bold" panose="02000500000000000000" pitchFamily="2" charset="0"/>
              </a:rPr>
              <a:t>	Check de </a:t>
            </a:r>
            <a:r>
              <a:rPr lang="en-GB" sz="2800" dirty="0" err="1" smtClean="0">
                <a:latin typeface="Moon Flower Bold" panose="02000500000000000000" pitchFamily="2" charset="0"/>
              </a:rPr>
              <a:t>stadsvergroening</a:t>
            </a:r>
            <a:endParaRPr lang="nl-NL" sz="2800" dirty="0">
              <a:latin typeface="Moon Flower Bold" panose="02000500000000000000" pitchFamily="2" charset="0"/>
            </a:endParaRPr>
          </a:p>
        </p:txBody>
      </p:sp>
      <p:pic>
        <p:nvPicPr>
          <p:cNvPr id="3074" name="Picture 2" descr="Image result for ondergelopen grasv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9078"/>
            <a:ext cx="9180830" cy="18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5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65"/>
          <a:stretch/>
        </p:blipFill>
        <p:spPr bwMode="auto">
          <a:xfrm>
            <a:off x="23" y="5346699"/>
            <a:ext cx="9238583" cy="151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7133" y="0"/>
            <a:ext cx="8644467" cy="1665287"/>
          </a:xfrm>
        </p:spPr>
        <p:txBody>
          <a:bodyPr>
            <a:normAutofit/>
          </a:bodyPr>
          <a:lstStyle/>
          <a:p>
            <a:pPr algn="ctr"/>
            <a:r>
              <a:rPr lang="en-GB" sz="7200" b="1" dirty="0" smtClean="0">
                <a:latin typeface="Brandon Grotesque Black" pitchFamily="34" charset="0"/>
              </a:rPr>
              <a:t>Maar </a:t>
            </a:r>
            <a:r>
              <a:rPr lang="en-GB" sz="7200" b="1" dirty="0" err="1" smtClean="0">
                <a:latin typeface="Brandon Grotesque Black" pitchFamily="34" charset="0"/>
              </a:rPr>
              <a:t>eerst</a:t>
            </a:r>
            <a:r>
              <a:rPr lang="en-GB" sz="7200" b="1" dirty="0" smtClean="0">
                <a:latin typeface="Brandon Grotesque Black" pitchFamily="34" charset="0"/>
              </a:rPr>
              <a:t>…</a:t>
            </a:r>
            <a:endParaRPr lang="en-GB" sz="72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9423400" y="1193800"/>
            <a:ext cx="2718446" cy="1200329"/>
          </a:xfrm>
          <a:prstGeom prst="rect">
            <a:avLst/>
          </a:prstGeom>
          <a:noFill/>
        </p:spPr>
        <p:txBody>
          <a:bodyPr wrap="square" rtlCol="0">
            <a:spAutoFit/>
          </a:bodyPr>
          <a:lstStyle/>
          <a:p>
            <a:pPr marL="285750" indent="-285750">
              <a:buFontTx/>
              <a:buChar char="-"/>
            </a:pPr>
            <a:r>
              <a:rPr lang="en-GB" sz="3600" b="1" dirty="0" err="1" smtClean="0">
                <a:latin typeface="Moon Flower Bold" panose="02000500000000000000" pitchFamily="2" charset="0"/>
              </a:rPr>
              <a:t>Onderzoek</a:t>
            </a:r>
            <a:r>
              <a:rPr lang="en-GB" sz="3600" b="1" dirty="0" smtClean="0">
                <a:latin typeface="Moon Flower Bold" panose="02000500000000000000" pitchFamily="2" charset="0"/>
              </a:rPr>
              <a:t> </a:t>
            </a:r>
            <a:r>
              <a:rPr lang="en-GB" sz="3600" b="1" dirty="0" err="1" smtClean="0">
                <a:latin typeface="Moon Flower Bold" panose="02000500000000000000" pitchFamily="2" charset="0"/>
              </a:rPr>
              <a:t>doen</a:t>
            </a:r>
            <a:endParaRPr lang="en-GB" sz="3600" b="1" dirty="0" smtClean="0">
              <a:latin typeface="Moon Flower Bold" panose="02000500000000000000" pitchFamily="2" charset="0"/>
            </a:endParaRPr>
          </a:p>
          <a:p>
            <a:pPr marL="285750" indent="-285750">
              <a:buFontTx/>
              <a:buChar char="-"/>
            </a:pPr>
            <a:endParaRPr lang="nl-NL" sz="3600" b="1" dirty="0">
              <a:latin typeface="Moon Flower Bold" panose="02000500000000000000" pitchFamily="2" charset="0"/>
            </a:endParaRPr>
          </a:p>
        </p:txBody>
      </p:sp>
      <p:sp>
        <p:nvSpPr>
          <p:cNvPr id="4" name="TextBox 3"/>
          <p:cNvSpPr txBox="1"/>
          <p:nvPr/>
        </p:nvSpPr>
        <p:spPr>
          <a:xfrm>
            <a:off x="321014" y="1284052"/>
            <a:ext cx="9121842" cy="1384995"/>
          </a:xfrm>
          <a:prstGeom prst="rect">
            <a:avLst/>
          </a:prstGeom>
          <a:noFill/>
        </p:spPr>
        <p:txBody>
          <a:bodyPr wrap="square" rtlCol="0">
            <a:spAutoFit/>
          </a:bodyPr>
          <a:lstStyle/>
          <a:p>
            <a:r>
              <a:rPr lang="nl-NL" sz="2800" dirty="0" smtClean="0">
                <a:latin typeface="Moon Flower Bold" panose="02000500000000000000" pitchFamily="2" charset="0"/>
              </a:rPr>
              <a:t>Hoe doe je dat? onderzoek? Of iets nieuws verzinnen?</a:t>
            </a:r>
          </a:p>
          <a:p>
            <a:endParaRPr lang="nl-NL" sz="2800" dirty="0">
              <a:latin typeface="Moon Flower Bold" panose="02000500000000000000" pitchFamily="2" charset="0"/>
            </a:endParaRPr>
          </a:p>
          <a:p>
            <a:r>
              <a:rPr lang="nl-NL" sz="2800" dirty="0" smtClean="0">
                <a:latin typeface="Moon Flower Bold" panose="02000500000000000000" pitchFamily="2" charset="0"/>
              </a:rPr>
              <a:t>om te kunnen onderzoeken, of om iets te ontwerpen moet je een aantal stappen volgen. </a:t>
            </a:r>
            <a:endParaRPr lang="nl-NL" sz="2800" dirty="0">
              <a:latin typeface="Moon Flower Bold" panose="02000500000000000000" pitchFamily="2"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027960979"/>
              </p:ext>
            </p:extLst>
          </p:nvPr>
        </p:nvGraphicFramePr>
        <p:xfrm>
          <a:off x="300233" y="2708483"/>
          <a:ext cx="8638162" cy="3197017"/>
        </p:xfrm>
        <a:graphic>
          <a:graphicData uri="http://schemas.openxmlformats.org/drawingml/2006/table">
            <a:tbl>
              <a:tblPr firstRow="1" bandRow="1">
                <a:tableStyleId>{5C22544A-7EE6-4342-B048-85BDC9FD1C3A}</a:tableStyleId>
              </a:tblPr>
              <a:tblGrid>
                <a:gridCol w="4319081"/>
                <a:gridCol w="4319081"/>
              </a:tblGrid>
              <a:tr h="789097">
                <a:tc>
                  <a:txBody>
                    <a:bodyPr/>
                    <a:lstStyle/>
                    <a:p>
                      <a:pPr algn="ctr"/>
                      <a:r>
                        <a:rPr lang="en-GB" sz="4400" b="0" dirty="0" err="1" smtClean="0">
                          <a:latin typeface="Brandon Grotesque Black" pitchFamily="34" charset="0"/>
                        </a:rPr>
                        <a:t>Onderzoek</a:t>
                      </a:r>
                      <a:endParaRPr lang="nl-NL" sz="4400" b="0" dirty="0">
                        <a:latin typeface="Brandon Grotesque Black" pitchFamily="34" charset="0"/>
                      </a:endParaRPr>
                    </a:p>
                  </a:txBody>
                  <a:tcPr>
                    <a:solidFill>
                      <a:srgbClr val="31C3D7"/>
                    </a:solidFill>
                  </a:tcPr>
                </a:tc>
                <a:tc>
                  <a:txBody>
                    <a:bodyPr/>
                    <a:lstStyle/>
                    <a:p>
                      <a:pPr algn="ctr"/>
                      <a:r>
                        <a:rPr lang="en-GB" sz="4400" b="0" dirty="0" err="1" smtClean="0">
                          <a:latin typeface="Brandon Grotesque Black" pitchFamily="34" charset="0"/>
                        </a:rPr>
                        <a:t>Ontwerp</a:t>
                      </a:r>
                      <a:endParaRPr lang="nl-NL" sz="4400" b="0" dirty="0">
                        <a:latin typeface="Brandon Grotesque Black" pitchFamily="34" charset="0"/>
                      </a:endParaRPr>
                    </a:p>
                  </a:txBody>
                  <a:tcPr>
                    <a:solidFill>
                      <a:srgbClr val="31C3D7"/>
                    </a:solidFill>
                  </a:tcPr>
                </a:tc>
              </a:tr>
              <a:tr h="451323">
                <a:tc>
                  <a:txBody>
                    <a:bodyPr/>
                    <a:lstStyle/>
                    <a:p>
                      <a:r>
                        <a:rPr lang="en-GB" sz="2800" b="1" dirty="0" smtClean="0">
                          <a:latin typeface="Moon Flower Bold" panose="02000500000000000000" pitchFamily="2" charset="0"/>
                        </a:rPr>
                        <a:t>Wat?</a:t>
                      </a:r>
                      <a:r>
                        <a:rPr lang="en-GB" sz="2800" dirty="0" smtClean="0">
                          <a:latin typeface="Moon Flower Bold" panose="02000500000000000000" pitchFamily="2" charset="0"/>
                        </a:rPr>
                        <a:t> -&gt; </a:t>
                      </a:r>
                      <a:r>
                        <a:rPr lang="en-GB" sz="2800" dirty="0" err="1" smtClean="0">
                          <a:latin typeface="Moon Flower Bold" panose="02000500000000000000" pitchFamily="2" charset="0"/>
                        </a:rPr>
                        <a:t>antwoord</a:t>
                      </a:r>
                      <a:r>
                        <a:rPr lang="en-GB" sz="2800" dirty="0" smtClean="0">
                          <a:latin typeface="Moon Flower Bold" panose="02000500000000000000" pitchFamily="2" charset="0"/>
                        </a:rPr>
                        <a:t> op </a:t>
                      </a:r>
                      <a:r>
                        <a:rPr lang="en-GB" sz="2800" dirty="0" err="1" smtClean="0">
                          <a:latin typeface="Moon Flower Bold" panose="02000500000000000000" pitchFamily="2" charset="0"/>
                        </a:rPr>
                        <a:t>een</a:t>
                      </a:r>
                      <a:r>
                        <a:rPr lang="en-GB" sz="2800" dirty="0" smtClean="0">
                          <a:latin typeface="Moon Flower Bold" panose="02000500000000000000" pitchFamily="2" charset="0"/>
                        </a:rPr>
                        <a:t> </a:t>
                      </a:r>
                      <a:r>
                        <a:rPr lang="en-GB" sz="2800" dirty="0" err="1" smtClean="0">
                          <a:latin typeface="Moon Flower Bold" panose="02000500000000000000" pitchFamily="2" charset="0"/>
                        </a:rPr>
                        <a:t>vraag</a:t>
                      </a:r>
                      <a:endParaRPr lang="nl-NL" sz="2800" dirty="0">
                        <a:latin typeface="Moon Flower Bold" panose="02000500000000000000" pitchFamily="2" charset="0"/>
                      </a:endParaRPr>
                    </a:p>
                  </a:txBody>
                  <a:tcPr/>
                </a:tc>
                <a:tc>
                  <a:txBody>
                    <a:bodyPr/>
                    <a:lstStyle/>
                    <a:p>
                      <a:r>
                        <a:rPr lang="en-GB" sz="2800" b="1" dirty="0" smtClean="0">
                          <a:latin typeface="Moon Flower Bold" panose="02000500000000000000" pitchFamily="2" charset="0"/>
                        </a:rPr>
                        <a:t>Wat?</a:t>
                      </a:r>
                      <a:r>
                        <a:rPr lang="en-GB" sz="2800" baseline="0" dirty="0" smtClean="0">
                          <a:latin typeface="Moon Flower Bold" panose="02000500000000000000" pitchFamily="2" charset="0"/>
                        </a:rPr>
                        <a:t> -&gt; </a:t>
                      </a:r>
                      <a:r>
                        <a:rPr lang="en-GB" sz="2800" baseline="0" dirty="0" err="1" smtClean="0">
                          <a:latin typeface="Moon Flower Bold" panose="02000500000000000000" pitchFamily="2" charset="0"/>
                        </a:rPr>
                        <a:t>apparaat</a:t>
                      </a:r>
                      <a:r>
                        <a:rPr lang="en-GB" sz="2800" baseline="0" dirty="0" smtClean="0">
                          <a:latin typeface="Moon Flower Bold" panose="02000500000000000000" pitchFamily="2" charset="0"/>
                        </a:rPr>
                        <a:t> of </a:t>
                      </a:r>
                      <a:r>
                        <a:rPr lang="en-GB" sz="2800" baseline="0" dirty="0" err="1" smtClean="0">
                          <a:latin typeface="Moon Flower Bold" panose="02000500000000000000" pitchFamily="2" charset="0"/>
                        </a:rPr>
                        <a:t>voorwerp</a:t>
                      </a:r>
                      <a:endParaRPr lang="nl-NL" sz="2800" dirty="0">
                        <a:latin typeface="Moon Flower Bold" panose="02000500000000000000" pitchFamily="2" charset="0"/>
                      </a:endParaRPr>
                    </a:p>
                  </a:txBody>
                  <a:tcPr/>
                </a:tc>
              </a:tr>
              <a:tr h="778996">
                <a:tc>
                  <a:txBody>
                    <a:bodyPr/>
                    <a:lstStyle/>
                    <a:p>
                      <a:r>
                        <a:rPr lang="en-GB" sz="2800" dirty="0" err="1" smtClean="0">
                          <a:latin typeface="Moon Flower Bold" panose="02000500000000000000" pitchFamily="2" charset="0"/>
                        </a:rPr>
                        <a:t>Vraag</a:t>
                      </a:r>
                      <a:r>
                        <a:rPr lang="en-GB" sz="2800" dirty="0" smtClean="0">
                          <a:latin typeface="Moon Flower Bold" panose="02000500000000000000" pitchFamily="2" charset="0"/>
                        </a:rPr>
                        <a:t> </a:t>
                      </a:r>
                      <a:r>
                        <a:rPr lang="en-GB" sz="2800" dirty="0" err="1" smtClean="0">
                          <a:latin typeface="Moon Flower Bold" panose="02000500000000000000" pitchFamily="2" charset="0"/>
                        </a:rPr>
                        <a:t>kan</a:t>
                      </a:r>
                      <a:r>
                        <a:rPr lang="en-GB" sz="2800" dirty="0" smtClean="0">
                          <a:latin typeface="Moon Flower Bold" panose="02000500000000000000" pitchFamily="2" charset="0"/>
                        </a:rPr>
                        <a:t> van </a:t>
                      </a:r>
                      <a:r>
                        <a:rPr lang="en-GB" sz="2800" dirty="0" err="1" smtClean="0">
                          <a:latin typeface="Moon Flower Bold" panose="02000500000000000000" pitchFamily="2" charset="0"/>
                        </a:rPr>
                        <a:t>iedereen</a:t>
                      </a:r>
                      <a:r>
                        <a:rPr lang="en-GB" sz="2800" dirty="0" smtClean="0">
                          <a:latin typeface="Moon Flower Bold" panose="02000500000000000000" pitchFamily="2" charset="0"/>
                        </a:rPr>
                        <a:t> </a:t>
                      </a:r>
                      <a:r>
                        <a:rPr lang="en-GB" sz="2800" dirty="0" err="1" smtClean="0">
                          <a:latin typeface="Moon Flower Bold" panose="02000500000000000000" pitchFamily="2" charset="0"/>
                        </a:rPr>
                        <a:t>zijn</a:t>
                      </a:r>
                      <a:r>
                        <a:rPr lang="en-GB" sz="2800" dirty="0" smtClean="0">
                          <a:latin typeface="Moon Flower Bold" panose="02000500000000000000" pitchFamily="2" charset="0"/>
                        </a:rPr>
                        <a:t>, </a:t>
                      </a:r>
                      <a:r>
                        <a:rPr lang="en-GB" sz="2800" dirty="0" err="1" smtClean="0">
                          <a:latin typeface="Moon Flower Bold" panose="02000500000000000000" pitchFamily="2" charset="0"/>
                        </a:rPr>
                        <a:t>ook</a:t>
                      </a:r>
                      <a:r>
                        <a:rPr lang="en-GB" sz="2800" dirty="0" smtClean="0">
                          <a:latin typeface="Moon Flower Bold" panose="02000500000000000000" pitchFamily="2" charset="0"/>
                        </a:rPr>
                        <a:t> </a:t>
                      </a:r>
                      <a:r>
                        <a:rPr lang="en-GB" sz="2800" dirty="0" err="1" smtClean="0">
                          <a:latin typeface="Moon Flower Bold" panose="02000500000000000000" pitchFamily="2" charset="0"/>
                        </a:rPr>
                        <a:t>eigen</a:t>
                      </a:r>
                      <a:r>
                        <a:rPr lang="en-GB" sz="2800" dirty="0" smtClean="0">
                          <a:latin typeface="Moon Flower Bold" panose="02000500000000000000" pitchFamily="2" charset="0"/>
                        </a:rPr>
                        <a:t> </a:t>
                      </a:r>
                      <a:r>
                        <a:rPr lang="en-GB" sz="2800" dirty="0" err="1" smtClean="0">
                          <a:latin typeface="Moon Flower Bold" panose="02000500000000000000" pitchFamily="2" charset="0"/>
                        </a:rPr>
                        <a:t>nieuwsgierigheid</a:t>
                      </a:r>
                      <a:endParaRPr lang="nl-NL" sz="2800" dirty="0">
                        <a:latin typeface="Moon Flower Bold" panose="02000500000000000000" pitchFamily="2" charset="0"/>
                      </a:endParaRPr>
                    </a:p>
                  </a:txBody>
                  <a:tcPr>
                    <a:solidFill>
                      <a:srgbClr val="31C3D7"/>
                    </a:solidFill>
                  </a:tcPr>
                </a:tc>
                <a:tc>
                  <a:txBody>
                    <a:bodyPr/>
                    <a:lstStyle/>
                    <a:p>
                      <a:r>
                        <a:rPr lang="en-GB" sz="2800" dirty="0" err="1" smtClean="0">
                          <a:latin typeface="Moon Flower Bold" panose="02000500000000000000" pitchFamily="2" charset="0"/>
                        </a:rPr>
                        <a:t>Ontwerp</a:t>
                      </a:r>
                      <a:r>
                        <a:rPr lang="en-GB" sz="2800" dirty="0" smtClean="0">
                          <a:latin typeface="Moon Flower Bold" panose="02000500000000000000" pitchFamily="2" charset="0"/>
                        </a:rPr>
                        <a:t> </a:t>
                      </a:r>
                      <a:r>
                        <a:rPr lang="en-GB" sz="2800" dirty="0" err="1" smtClean="0">
                          <a:latin typeface="Moon Flower Bold" panose="02000500000000000000" pitchFamily="2" charset="0"/>
                        </a:rPr>
                        <a:t>maak</a:t>
                      </a:r>
                      <a:r>
                        <a:rPr lang="en-GB" sz="2800" dirty="0" smtClean="0">
                          <a:latin typeface="Moon Flower Bold" panose="02000500000000000000" pitchFamily="2" charset="0"/>
                        </a:rPr>
                        <a:t> je </a:t>
                      </a:r>
                      <a:r>
                        <a:rPr lang="en-GB" sz="2800" dirty="0" err="1" smtClean="0">
                          <a:latin typeface="Moon Flower Bold" panose="02000500000000000000" pitchFamily="2" charset="0"/>
                        </a:rPr>
                        <a:t>voor</a:t>
                      </a:r>
                      <a:r>
                        <a:rPr lang="en-GB" sz="2800" dirty="0" smtClean="0">
                          <a:latin typeface="Moon Flower Bold" panose="02000500000000000000" pitchFamily="2" charset="0"/>
                        </a:rPr>
                        <a:t> </a:t>
                      </a:r>
                      <a:r>
                        <a:rPr lang="en-GB" sz="2800" dirty="0" err="1" smtClean="0">
                          <a:latin typeface="Moon Flower Bold" panose="02000500000000000000" pitchFamily="2" charset="0"/>
                        </a:rPr>
                        <a:t>iemand</a:t>
                      </a:r>
                      <a:r>
                        <a:rPr lang="en-GB" sz="2800" baseline="0" dirty="0" smtClean="0">
                          <a:latin typeface="Moon Flower Bold" panose="02000500000000000000" pitchFamily="2" charset="0"/>
                        </a:rPr>
                        <a:t> </a:t>
                      </a:r>
                      <a:r>
                        <a:rPr lang="en-GB" sz="2800" baseline="0" dirty="0" err="1" smtClean="0">
                          <a:latin typeface="Moon Flower Bold" panose="02000500000000000000" pitchFamily="2" charset="0"/>
                        </a:rPr>
                        <a:t>anders</a:t>
                      </a:r>
                      <a:r>
                        <a:rPr lang="en-GB" sz="2800" baseline="0" dirty="0" smtClean="0">
                          <a:latin typeface="Moon Flower Bold" panose="02000500000000000000" pitchFamily="2" charset="0"/>
                        </a:rPr>
                        <a:t> (met </a:t>
                      </a:r>
                      <a:r>
                        <a:rPr lang="en-GB" sz="2800" baseline="0" dirty="0" err="1" smtClean="0">
                          <a:latin typeface="Moon Flower Bold" panose="02000500000000000000" pitchFamily="2" charset="0"/>
                        </a:rPr>
                        <a:t>een</a:t>
                      </a:r>
                      <a:r>
                        <a:rPr lang="en-GB" sz="2800" baseline="0" dirty="0" smtClean="0">
                          <a:latin typeface="Moon Flower Bold" panose="02000500000000000000" pitchFamily="2" charset="0"/>
                        </a:rPr>
                        <a:t> </a:t>
                      </a:r>
                      <a:r>
                        <a:rPr lang="en-GB" sz="2800" baseline="0" dirty="0" err="1" smtClean="0">
                          <a:latin typeface="Moon Flower Bold" panose="02000500000000000000" pitchFamily="2" charset="0"/>
                        </a:rPr>
                        <a:t>probleem</a:t>
                      </a:r>
                      <a:r>
                        <a:rPr lang="en-GB" sz="2800" baseline="0" dirty="0" smtClean="0">
                          <a:latin typeface="Moon Flower Bold" panose="02000500000000000000" pitchFamily="2" charset="0"/>
                        </a:rPr>
                        <a:t>)</a:t>
                      </a:r>
                      <a:endParaRPr lang="nl-NL" sz="2800" dirty="0">
                        <a:latin typeface="Moon Flower Bold" panose="02000500000000000000" pitchFamily="2" charset="0"/>
                      </a:endParaRPr>
                    </a:p>
                  </a:txBody>
                  <a:tcPr>
                    <a:solidFill>
                      <a:srgbClr val="31C3D7"/>
                    </a:solidFill>
                  </a:tcPr>
                </a:tc>
              </a:tr>
              <a:tr h="778996">
                <a:tc>
                  <a:txBody>
                    <a:bodyPr/>
                    <a:lstStyle/>
                    <a:p>
                      <a:r>
                        <a:rPr lang="en-GB" sz="2800" dirty="0" err="1" smtClean="0">
                          <a:latin typeface="Moon Flower Bold" panose="02000500000000000000" pitchFamily="2" charset="0"/>
                        </a:rPr>
                        <a:t>Nadruk</a:t>
                      </a:r>
                      <a:r>
                        <a:rPr lang="en-GB" sz="2800" dirty="0" smtClean="0">
                          <a:latin typeface="Moon Flower Bold" panose="02000500000000000000" pitchFamily="2" charset="0"/>
                        </a:rPr>
                        <a:t> </a:t>
                      </a:r>
                      <a:r>
                        <a:rPr lang="en-GB" sz="2800" dirty="0" err="1" smtClean="0">
                          <a:latin typeface="Moon Flower Bold" panose="02000500000000000000" pitchFamily="2" charset="0"/>
                        </a:rPr>
                        <a:t>ligt</a:t>
                      </a:r>
                      <a:r>
                        <a:rPr lang="en-GB" sz="2800" dirty="0" smtClean="0">
                          <a:latin typeface="Moon Flower Bold" panose="02000500000000000000" pitchFamily="2" charset="0"/>
                        </a:rPr>
                        <a:t> op</a:t>
                      </a:r>
                      <a:r>
                        <a:rPr lang="en-GB" sz="2800" baseline="0" dirty="0" smtClean="0">
                          <a:latin typeface="Moon Flower Bold" panose="02000500000000000000" pitchFamily="2" charset="0"/>
                        </a:rPr>
                        <a:t> het </a:t>
                      </a:r>
                      <a:r>
                        <a:rPr lang="en-GB" sz="2800" b="1" i="1" baseline="0" dirty="0" err="1" smtClean="0">
                          <a:latin typeface="Moon Flower Bold" panose="02000500000000000000" pitchFamily="2" charset="0"/>
                        </a:rPr>
                        <a:t>onderzoeken</a:t>
                      </a:r>
                      <a:r>
                        <a:rPr lang="en-GB" sz="2800" i="1" baseline="0" dirty="0" smtClean="0">
                          <a:latin typeface="Moon Flower Bold" panose="02000500000000000000" pitchFamily="2" charset="0"/>
                        </a:rPr>
                        <a:t>  </a:t>
                      </a:r>
                      <a:r>
                        <a:rPr lang="en-GB" sz="2800" i="0" baseline="0" dirty="0" smtClean="0">
                          <a:latin typeface="Moon Flower Bold" panose="02000500000000000000" pitchFamily="2" charset="0"/>
                        </a:rPr>
                        <a:t>van het </a:t>
                      </a:r>
                      <a:r>
                        <a:rPr lang="en-GB" sz="2800" i="0" baseline="0" dirty="0" err="1" smtClean="0">
                          <a:latin typeface="Moon Flower Bold" panose="02000500000000000000" pitchFamily="2" charset="0"/>
                        </a:rPr>
                        <a:t>probleem</a:t>
                      </a:r>
                      <a:endParaRPr lang="nl-NL" sz="2800" i="0" dirty="0">
                        <a:latin typeface="Moon Flower Bold" panose="02000500000000000000" pitchFamily="2" charset="0"/>
                      </a:endParaRPr>
                    </a:p>
                  </a:txBody>
                  <a:tcPr/>
                </a:tc>
                <a:tc>
                  <a:txBody>
                    <a:bodyPr/>
                    <a:lstStyle/>
                    <a:p>
                      <a:r>
                        <a:rPr lang="en-GB" sz="2800" dirty="0" err="1" smtClean="0">
                          <a:latin typeface="Moon Flower Bold" panose="02000500000000000000" pitchFamily="2" charset="0"/>
                        </a:rPr>
                        <a:t>Nadruk</a:t>
                      </a:r>
                      <a:r>
                        <a:rPr lang="en-GB" sz="2800" dirty="0" smtClean="0">
                          <a:latin typeface="Moon Flower Bold" panose="02000500000000000000" pitchFamily="2" charset="0"/>
                        </a:rPr>
                        <a:t> </a:t>
                      </a:r>
                      <a:r>
                        <a:rPr lang="en-GB" sz="2800" dirty="0" err="1" smtClean="0">
                          <a:latin typeface="Moon Flower Bold" panose="02000500000000000000" pitchFamily="2" charset="0"/>
                        </a:rPr>
                        <a:t>ligt</a:t>
                      </a:r>
                      <a:r>
                        <a:rPr lang="en-GB" sz="2800" dirty="0" smtClean="0">
                          <a:latin typeface="Moon Flower Bold" panose="02000500000000000000" pitchFamily="2" charset="0"/>
                        </a:rPr>
                        <a:t> op het </a:t>
                      </a:r>
                      <a:r>
                        <a:rPr lang="en-GB" sz="2800" b="1" i="1" dirty="0" err="1" smtClean="0">
                          <a:latin typeface="Moon Flower Bold" panose="02000500000000000000" pitchFamily="2" charset="0"/>
                        </a:rPr>
                        <a:t>oplossen</a:t>
                      </a:r>
                      <a:r>
                        <a:rPr lang="en-GB" sz="2800" i="0" dirty="0" smtClean="0">
                          <a:latin typeface="Moon Flower Bold" panose="02000500000000000000" pitchFamily="2" charset="0"/>
                        </a:rPr>
                        <a:t>  van het </a:t>
                      </a:r>
                      <a:r>
                        <a:rPr lang="en-GB" sz="2800" i="0" dirty="0" err="1" smtClean="0">
                          <a:latin typeface="Moon Flower Bold" panose="02000500000000000000" pitchFamily="2" charset="0"/>
                        </a:rPr>
                        <a:t>probleem</a:t>
                      </a:r>
                      <a:endParaRPr lang="nl-NL" sz="2800" dirty="0">
                        <a:latin typeface="Moon Flower Bold" panose="02000500000000000000" pitchFamily="2" charset="0"/>
                      </a:endParaRPr>
                    </a:p>
                  </a:txBody>
                  <a:tcPr/>
                </a:tc>
              </a:tr>
            </a:tbl>
          </a:graphicData>
        </a:graphic>
      </p:graphicFrame>
    </p:spTree>
    <p:extLst>
      <p:ext uri="{BB962C8B-B14F-4D97-AF65-F5344CB8AC3E}">
        <p14:creationId xmlns:p14="http://schemas.microsoft.com/office/powerpoint/2010/main" val="3432186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3883</TotalTime>
  <Words>1113</Words>
  <Application>Microsoft Office PowerPoint</Application>
  <PresentationFormat>Aangepast</PresentationFormat>
  <Paragraphs>153</Paragraphs>
  <Slides>11</Slides>
  <Notes>11</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11</vt:i4>
      </vt:variant>
    </vt:vector>
  </HeadingPairs>
  <TitlesOfParts>
    <vt:vector size="21" baseType="lpstr">
      <vt:lpstr>Arial</vt:lpstr>
      <vt:lpstr>Calibri</vt:lpstr>
      <vt:lpstr>Brandon Grotesque Bold</vt:lpstr>
      <vt:lpstr>Times New Roman</vt:lpstr>
      <vt:lpstr>Brandon Grotesque Black</vt:lpstr>
      <vt:lpstr>ThesisSans-Bold</vt:lpstr>
      <vt:lpstr>Moon Flower Bold</vt:lpstr>
      <vt:lpstr>Calibri Light</vt:lpstr>
      <vt:lpstr>Moon Flower</vt:lpstr>
      <vt:lpstr>Office Theme</vt:lpstr>
      <vt:lpstr>PowerPoint-presentatie</vt:lpstr>
      <vt:lpstr>Wat  weet  jij  over  water?</vt:lpstr>
      <vt:lpstr>Verschillende  soorten  water</vt:lpstr>
      <vt:lpstr>Wateroverlast</vt:lpstr>
      <vt:lpstr>Water  in  de  buurt</vt:lpstr>
      <vt:lpstr>Het  Waterlab</vt:lpstr>
      <vt:lpstr>Check de stadsvergroening</vt:lpstr>
      <vt:lpstr>Groen  is  goed</vt:lpstr>
      <vt:lpstr>Maar eerst…</vt:lpstr>
      <vt:lpstr>Hoe  word  je  onderzoeker/ontwerper</vt:lpstr>
      <vt:lpstr>Regenmeter…</vt:lpstr>
    </vt:vector>
  </TitlesOfParts>
  <Company>UNESCO-IHE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en waarom gaan we meten?</dc:title>
  <dc:creator>Sandra de Vries</dc:creator>
  <cp:lastModifiedBy>Marit Bogert</cp:lastModifiedBy>
  <cp:revision>108</cp:revision>
  <dcterms:created xsi:type="dcterms:W3CDTF">2018-05-04T14:06:26Z</dcterms:created>
  <dcterms:modified xsi:type="dcterms:W3CDTF">2018-10-30T12:19:19Z</dcterms:modified>
</cp:coreProperties>
</file>