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60" r:id="rId2"/>
    <p:sldId id="279" r:id="rId3"/>
    <p:sldId id="257" r:id="rId4"/>
    <p:sldId id="274" r:id="rId5"/>
    <p:sldId id="284" r:id="rId6"/>
    <p:sldId id="285" r:id="rId7"/>
    <p:sldId id="283" r:id="rId8"/>
    <p:sldId id="288" r:id="rId9"/>
    <p:sldId id="287"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Moon Flower Bold" panose="020005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00" autoAdjust="0"/>
  </p:normalViewPr>
  <p:slideViewPr>
    <p:cSldViewPr snapToGrid="0">
      <p:cViewPr varScale="1">
        <p:scale>
          <a:sx n="83" d="100"/>
          <a:sy n="83" d="100"/>
        </p:scale>
        <p:origin x="-149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6BD5E-4CDD-467A-9DB1-972A97AE6E24}" type="datetimeFigureOut">
              <a:rPr lang="en-GB" smtClean="0"/>
              <a:t>31/10/2018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FF213-3CF5-4DFC-B283-EBB1BB4BFA8E}" type="slidenum">
              <a:rPr lang="en-GB" smtClean="0"/>
              <a:t>‹#›</a:t>
            </a:fld>
            <a:endParaRPr lang="en-GB"/>
          </a:p>
        </p:txBody>
      </p:sp>
    </p:spTree>
    <p:extLst>
      <p:ext uri="{BB962C8B-B14F-4D97-AF65-F5344CB8AC3E}">
        <p14:creationId xmlns:p14="http://schemas.microsoft.com/office/powerpoint/2010/main" val="140292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879718-3067-4C57-B3E4-58B807972A0A}" type="slidenum">
              <a:rPr lang="en-GB" smtClean="0"/>
              <a:t>1</a:t>
            </a:fld>
            <a:endParaRPr lang="en-GB"/>
          </a:p>
        </p:txBody>
      </p:sp>
    </p:spTree>
    <p:extLst>
      <p:ext uri="{BB962C8B-B14F-4D97-AF65-F5344CB8AC3E}">
        <p14:creationId xmlns:p14="http://schemas.microsoft.com/office/powerpoint/2010/main" val="101810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000" b="0" i="0" u="none" strike="noStrike" kern="1200" baseline="0" dirty="0" smtClean="0">
                <a:solidFill>
                  <a:schemeClr val="tx1"/>
                </a:solidFill>
                <a:latin typeface="+mn-lt"/>
                <a:ea typeface="+mn-ea"/>
                <a:cs typeface="+mn-cs"/>
              </a:rPr>
              <a:t>In deze slide gaat u simpelweg met de leerlingen in discussie wat er in de vorige twee lessen is gebeurd, en wat ze hebben geleerd. Ook goed om te ontdekken waar ze nu nog vragen over hebben. </a:t>
            </a:r>
          </a:p>
        </p:txBody>
      </p:sp>
      <p:sp>
        <p:nvSpPr>
          <p:cNvPr id="4" name="Slide Number Placeholder 3"/>
          <p:cNvSpPr>
            <a:spLocks noGrp="1"/>
          </p:cNvSpPr>
          <p:nvPr>
            <p:ph type="sldNum" sz="quarter" idx="10"/>
          </p:nvPr>
        </p:nvSpPr>
        <p:spPr/>
        <p:txBody>
          <a:bodyPr/>
          <a:lstStyle/>
          <a:p>
            <a:fld id="{40EFF213-3CF5-4DFC-B283-EBB1BB4BFA8E}" type="slidenum">
              <a:rPr lang="en-GB" smtClean="0"/>
              <a:t>2</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De leerlingen gaan de data online invoeren via de volgende link: </a:t>
            </a:r>
          </a:p>
          <a:p>
            <a:r>
              <a:rPr lang="nl-NL" sz="1200" b="0" i="0" u="none" strike="noStrike" kern="1200" baseline="0" dirty="0" smtClean="0">
                <a:solidFill>
                  <a:srgbClr val="FF0000"/>
                </a:solidFill>
                <a:latin typeface="+mn-lt"/>
                <a:ea typeface="+mn-ea"/>
                <a:cs typeface="+mn-cs"/>
              </a:rPr>
              <a:t>https://survey123.arcgis.com/share/0aea9682510847f78f5fd225180a54f0 </a:t>
            </a:r>
          </a:p>
          <a:p>
            <a:r>
              <a:rPr lang="nl-NL" dirty="0" smtClean="0"/>
              <a:t> </a:t>
            </a:r>
          </a:p>
          <a:p>
            <a:r>
              <a:rPr lang="nl-NL" b="1" dirty="0" smtClean="0"/>
              <a:t>LET</a:t>
            </a:r>
            <a:r>
              <a:rPr lang="nl-NL" b="1" baseline="0" dirty="0" smtClean="0"/>
              <a:t> OP!!! Aan het eind van de invoer krijgen de leerlingen 3 resultaten van hun metingen. Die hebben ze nodig en moeten ze opschrijven in hun Werkblad</a:t>
            </a:r>
          </a:p>
          <a:p>
            <a:endParaRPr lang="nl-NL" b="1" baseline="0" dirty="0" smtClean="0"/>
          </a:p>
          <a:p>
            <a:r>
              <a:rPr lang="nl-NL" b="0" baseline="0" dirty="0" smtClean="0"/>
              <a:t>Het werkblad kunt u online vinden (en het beste zal zijn om die per groepje of leerling uit te printen) via www.onderzoekwater.nl Project: Check de Stadsvergroening</a:t>
            </a:r>
          </a:p>
          <a:p>
            <a:endParaRPr lang="nl-NL" b="0" dirty="0" smtClean="0"/>
          </a:p>
          <a:p>
            <a:r>
              <a:rPr lang="nl-NL" b="0" dirty="0" smtClean="0"/>
              <a:t>De</a:t>
            </a:r>
            <a:r>
              <a:rPr lang="nl-NL" b="0" baseline="0" dirty="0" smtClean="0"/>
              <a:t> kinderen kunnen nu met het werkblad verder kijken wat hun resultaten nou echt betekenen. Wanneer iedereen klaar is, is het een goed idee om te kijken wat de verschillen zijn tussen de groepjes. Ook al is er dicht bij elkaar gemeten, zeer waarschijnlijk zullen  er toch verschillen zijn omdat de omstandigheden (grondsoort, wortels onder de grond, dichterbij sloot of ander water, etc.) snel kunnen veranderen. </a:t>
            </a:r>
          </a:p>
          <a:p>
            <a:endParaRPr lang="nl-NL" b="0" baseline="0" dirty="0" smtClean="0"/>
          </a:p>
          <a:p>
            <a:r>
              <a:rPr lang="nl-NL" b="0" baseline="0" dirty="0" smtClean="0"/>
              <a:t>Hierna kunt u slide 4, 5 en 6 gebruiken om met zijn allen het stappenplan te volgen en zo uit te vinden welke groene oplossing werkt, en wat alternatieve oplossingen zijn als groen niet zo handig is (zoals bij een veel belopen gebied).  </a:t>
            </a:r>
            <a:endParaRPr lang="nl-NL" b="0" dirty="0"/>
          </a:p>
        </p:txBody>
      </p:sp>
      <p:sp>
        <p:nvSpPr>
          <p:cNvPr id="4" name="Slide Number Placeholder 3"/>
          <p:cNvSpPr>
            <a:spLocks noGrp="1"/>
          </p:cNvSpPr>
          <p:nvPr>
            <p:ph type="sldNum" sz="quarter" idx="10"/>
          </p:nvPr>
        </p:nvSpPr>
        <p:spPr/>
        <p:txBody>
          <a:bodyPr/>
          <a:lstStyle/>
          <a:p>
            <a:fld id="{40EFF213-3CF5-4DFC-B283-EBB1BB4BFA8E}" type="slidenum">
              <a:rPr lang="en-GB" smtClean="0"/>
              <a:t>3</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Bekijk per stap welke antwoorden de leerlingen hadden, en volg zo de route door het stappenplan (flowchart) om tot de aanpassing te komen. Op de volgende slide staan de aanpassingen uitgelegd, en waarom die aanpassing een goed idee is. Aan de hand van het werkblad Data analyse (online te downloaden), worden de leerlingen stap voor stap meegenomen door de flowchart.</a:t>
            </a:r>
          </a:p>
          <a:p>
            <a:r>
              <a:rPr lang="nl-NL" sz="1200" b="0" i="0" u="none" strike="noStrike" kern="1200" baseline="0" dirty="0" smtClean="0">
                <a:solidFill>
                  <a:schemeClr val="tx1"/>
                </a:solidFill>
                <a:latin typeface="+mn-lt"/>
                <a:ea typeface="+mn-ea"/>
                <a:cs typeface="+mn-cs"/>
              </a:rPr>
              <a:t>Was dit beste oplossing al toegepast op die locatie? Mooi. Eventueel zou ter uitbreiding op die locatie de wateroverlast gemonitord kunnen worden: werkt het echt?</a:t>
            </a:r>
          </a:p>
          <a:p>
            <a:r>
              <a:rPr lang="nl-NL" sz="1200" b="0" i="0" u="none" strike="noStrike" kern="1200" baseline="0" dirty="0" smtClean="0">
                <a:solidFill>
                  <a:schemeClr val="tx1"/>
                </a:solidFill>
                <a:latin typeface="+mn-lt"/>
                <a:ea typeface="+mn-ea"/>
                <a:cs typeface="+mn-cs"/>
              </a:rPr>
              <a:t> </a:t>
            </a:r>
          </a:p>
          <a:p>
            <a:r>
              <a:rPr lang="nl-NL" sz="1200" b="0" i="0" u="none" strike="noStrike" kern="1200" baseline="0" dirty="0" smtClean="0">
                <a:solidFill>
                  <a:schemeClr val="tx1"/>
                </a:solidFill>
                <a:latin typeface="+mn-lt"/>
                <a:ea typeface="+mn-ea"/>
                <a:cs typeface="+mn-cs"/>
              </a:rPr>
              <a:t>Is dit niet het geval? Bedenk waarom niet en onderneem actie (bijvoorbeeld: zou er in plaats van een plein, niet een grasveld aangelegd kunnen worden?)!</a:t>
            </a:r>
          </a:p>
        </p:txBody>
      </p:sp>
      <p:sp>
        <p:nvSpPr>
          <p:cNvPr id="4" name="Slide Number Placeholder 3"/>
          <p:cNvSpPr>
            <a:spLocks noGrp="1"/>
          </p:cNvSpPr>
          <p:nvPr>
            <p:ph type="sldNum" sz="quarter" idx="10"/>
          </p:nvPr>
        </p:nvSpPr>
        <p:spPr/>
        <p:txBody>
          <a:bodyPr/>
          <a:lstStyle/>
          <a:p>
            <a:fld id="{40EFF213-3CF5-4DFC-B283-EBB1BB4BFA8E}" type="slidenum">
              <a:rPr lang="en-GB" smtClean="0"/>
              <a:t>4</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Deze slide illustreert de groene oplossingen. De essentie is hierbij vooral hoe de bodem interactie heeft met de beplanting. Het is belangrijk dat afhankelijk van de bodem de juiste beplanting gekozen wordt, voor een zo’n effectief mogelijk oplossing.</a:t>
            </a:r>
          </a:p>
        </p:txBody>
      </p:sp>
      <p:sp>
        <p:nvSpPr>
          <p:cNvPr id="4" name="Slide Number Placeholder 3"/>
          <p:cNvSpPr>
            <a:spLocks noGrp="1"/>
          </p:cNvSpPr>
          <p:nvPr>
            <p:ph type="sldNum" sz="quarter" idx="10"/>
          </p:nvPr>
        </p:nvSpPr>
        <p:spPr/>
        <p:txBody>
          <a:bodyPr/>
          <a:lstStyle/>
          <a:p>
            <a:fld id="{40EFF213-3CF5-4DFC-B283-EBB1BB4BFA8E}" type="slidenum">
              <a:rPr lang="en-GB" smtClean="0"/>
              <a:t>5</a:t>
            </a:fld>
            <a:endParaRPr lang="en-GB"/>
          </a:p>
        </p:txBody>
      </p:sp>
    </p:spTree>
    <p:extLst>
      <p:ext uri="{BB962C8B-B14F-4D97-AF65-F5344CB8AC3E}">
        <p14:creationId xmlns:p14="http://schemas.microsoft.com/office/powerpoint/2010/main" val="170386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Deze pagina laat innovatieve niet-groene oplossingen zien. Soms heb je nou eenmaal een vorm van bestrating nodig (bijvoorbeeld bij een weg of stoep) en moet je een andere oplossing zoeken. Deze innovaties zijn voor een groot deel te zien op de WaterStraat op de Green Village van de TU Delft. Je kunt hier zonder afspraak naartoe, maar een rondleiding is aan te raden: https://www.vpdelta.nl/nl/proeftuinen/urban-delta/waterstraat </a:t>
            </a:r>
          </a:p>
          <a:p>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6</a:t>
            </a:fld>
            <a:endParaRPr lang="en-GB"/>
          </a:p>
        </p:txBody>
      </p:sp>
    </p:spTree>
    <p:extLst>
      <p:ext uri="{BB962C8B-B14F-4D97-AF65-F5344CB8AC3E}">
        <p14:creationId xmlns:p14="http://schemas.microsoft.com/office/powerpoint/2010/main" val="337403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Print de kleurplaat uit op twee A3 papieren en laat de kinderen hun fantasie erop los laten door te tekenen hoe en waar het groener moet om de wateroverlast en -problemen in deze buurt op te lossen. </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U vindt de kleurplaat ook op www.onderzoekwater.nl bij het project Check de Stadsvergroening</a:t>
            </a:r>
          </a:p>
        </p:txBody>
      </p:sp>
      <p:sp>
        <p:nvSpPr>
          <p:cNvPr id="4" name="Slide Number Placeholder 3"/>
          <p:cNvSpPr>
            <a:spLocks noGrp="1"/>
          </p:cNvSpPr>
          <p:nvPr>
            <p:ph type="sldNum" sz="quarter" idx="10"/>
          </p:nvPr>
        </p:nvSpPr>
        <p:spPr/>
        <p:txBody>
          <a:bodyPr/>
          <a:lstStyle/>
          <a:p>
            <a:fld id="{40EFF213-3CF5-4DFC-B283-EBB1BB4BFA8E}" type="slidenum">
              <a:rPr lang="en-GB" smtClean="0"/>
              <a:t>7</a:t>
            </a:fld>
            <a:endParaRPr lang="en-GB"/>
          </a:p>
        </p:txBody>
      </p:sp>
    </p:spTree>
    <p:extLst>
      <p:ext uri="{BB962C8B-B14F-4D97-AF65-F5344CB8AC3E}">
        <p14:creationId xmlns:p14="http://schemas.microsoft.com/office/powerpoint/2010/main" val="362031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8</a:t>
            </a:fld>
            <a:endParaRPr lang="en-GB"/>
          </a:p>
        </p:txBody>
      </p:sp>
    </p:spTree>
    <p:extLst>
      <p:ext uri="{BB962C8B-B14F-4D97-AF65-F5344CB8AC3E}">
        <p14:creationId xmlns:p14="http://schemas.microsoft.com/office/powerpoint/2010/main" val="362031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9</a:t>
            </a:fld>
            <a:endParaRPr lang="en-GB"/>
          </a:p>
        </p:txBody>
      </p:sp>
    </p:spTree>
    <p:extLst>
      <p:ext uri="{BB962C8B-B14F-4D97-AF65-F5344CB8AC3E}">
        <p14:creationId xmlns:p14="http://schemas.microsoft.com/office/powerpoint/2010/main" val="253842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249887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00578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90751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392132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A2A77-6F33-47E0-8DDD-F0CB2EC9AC75}"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07388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4A2A77-6F33-47E0-8DDD-F0CB2EC9AC75}"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283756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4A2A77-6F33-47E0-8DDD-F0CB2EC9AC75}" type="datetimeFigureOut">
              <a:rPr lang="en-GB" smtClean="0"/>
              <a:t>31/10/2018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93346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4A2A77-6F33-47E0-8DDD-F0CB2EC9AC75}" type="datetimeFigureOut">
              <a:rPr lang="en-GB" smtClean="0"/>
              <a:t>31/10/2018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78500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A2A77-6F33-47E0-8DDD-F0CB2EC9AC75}" type="datetimeFigureOut">
              <a:rPr lang="en-GB" smtClean="0"/>
              <a:t>31/10/2018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8164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A2A77-6F33-47E0-8DDD-F0CB2EC9AC75}"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6186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A2A77-6F33-47E0-8DDD-F0CB2EC9AC75}"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04846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A2A77-6F33-47E0-8DDD-F0CB2EC9AC75}" type="datetimeFigureOut">
              <a:rPr lang="en-GB" smtClean="0"/>
              <a:t>31/10/2018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14713-AC09-4E3A-A55E-BB385E16476E}" type="slidenum">
              <a:rPr lang="en-GB" smtClean="0"/>
              <a:t>‹#›</a:t>
            </a:fld>
            <a:endParaRPr lang="en-GB"/>
          </a:p>
        </p:txBody>
      </p:sp>
    </p:spTree>
    <p:extLst>
      <p:ext uri="{BB962C8B-B14F-4D97-AF65-F5344CB8AC3E}">
        <p14:creationId xmlns:p14="http://schemas.microsoft.com/office/powerpoint/2010/main" val="395373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nderzoekwater.n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22311"/>
          <a:stretch/>
        </p:blipFill>
        <p:spPr>
          <a:xfrm>
            <a:off x="2774306" y="460020"/>
            <a:ext cx="4256891" cy="2757314"/>
          </a:xfrm>
          <a:prstGeom prst="rect">
            <a:avLst/>
          </a:prstGeom>
        </p:spPr>
      </p:pic>
      <p:sp>
        <p:nvSpPr>
          <p:cNvPr id="14" name="Subtitle 13"/>
          <p:cNvSpPr>
            <a:spLocks noGrp="1"/>
          </p:cNvSpPr>
          <p:nvPr>
            <p:ph type="subTitle" idx="1"/>
          </p:nvPr>
        </p:nvSpPr>
        <p:spPr>
          <a:xfrm>
            <a:off x="330751" y="3969000"/>
            <a:ext cx="8652382" cy="1655762"/>
          </a:xfrm>
        </p:spPr>
        <p:txBody>
          <a:bodyPr>
            <a:normAutofit/>
          </a:bodyPr>
          <a:lstStyle/>
          <a:p>
            <a:r>
              <a:rPr lang="en-GB" sz="8000" dirty="0" err="1" smtClean="0">
                <a:latin typeface="Brandon Grotesque Black" pitchFamily="34" charset="0"/>
              </a:rPr>
              <a:t>Onderzoek</a:t>
            </a:r>
            <a:r>
              <a:rPr lang="en-GB" sz="8000" dirty="0" smtClean="0">
                <a:latin typeface="Brandon Grotesque Black" pitchFamily="34" charset="0"/>
              </a:rPr>
              <a:t> water!!</a:t>
            </a:r>
            <a:r>
              <a:rPr lang="en-GB" sz="8000" dirty="0">
                <a:latin typeface="Brandon Grotesque Black" pitchFamily="34" charset="0"/>
                <a:cs typeface="Arial" panose="020B0604020202020204" pitchFamily="34" charset="0"/>
              </a:rPr>
              <a:t> </a:t>
            </a:r>
            <a:endParaRPr lang="nl-NL" sz="8000" dirty="0">
              <a:latin typeface="Brandon Grotesque Black" pitchFamily="34" charset="0"/>
            </a:endParaRPr>
          </a:p>
        </p:txBody>
      </p:sp>
      <p:sp>
        <p:nvSpPr>
          <p:cNvPr id="2" name="TextBox 1"/>
          <p:cNvSpPr txBox="1"/>
          <p:nvPr/>
        </p:nvSpPr>
        <p:spPr>
          <a:xfrm>
            <a:off x="9435969" y="1065234"/>
            <a:ext cx="2718446" cy="5262979"/>
          </a:xfrm>
          <a:prstGeom prst="rect">
            <a:avLst/>
          </a:prstGeom>
          <a:noFill/>
        </p:spPr>
        <p:txBody>
          <a:bodyPr wrap="square" rtlCol="0">
            <a:spAutoFit/>
          </a:bodyPr>
          <a:lstStyle/>
          <a:p>
            <a:pPr marL="285750" indent="-285750">
              <a:lnSpc>
                <a:spcPct val="150000"/>
              </a:lnSpc>
              <a:buFontTx/>
              <a:buChar char="-"/>
            </a:pPr>
            <a:r>
              <a:rPr lang="nl-NL" sz="2800" b="1" dirty="0" smtClean="0">
                <a:latin typeface="Moon Flower Bold" panose="02000500000000000000" pitchFamily="2" charset="0"/>
              </a:rPr>
              <a:t>Kijkje terug </a:t>
            </a:r>
          </a:p>
          <a:p>
            <a:pPr marL="285750" indent="-285750">
              <a:lnSpc>
                <a:spcPct val="150000"/>
              </a:lnSpc>
              <a:buFontTx/>
              <a:buChar char="-"/>
            </a:pPr>
            <a:r>
              <a:rPr lang="en-GB" sz="2800" b="1" dirty="0" smtClean="0">
                <a:latin typeface="Moon Flower Bold" panose="02000500000000000000" pitchFamily="2" charset="0"/>
              </a:rPr>
              <a:t>Data </a:t>
            </a:r>
            <a:r>
              <a:rPr lang="en-GB" sz="2800" b="1" dirty="0" err="1" smtClean="0">
                <a:latin typeface="Moon Flower Bold" panose="02000500000000000000" pitchFamily="2" charset="0"/>
              </a:rPr>
              <a:t>verzamelen</a:t>
            </a:r>
            <a:endParaRPr lang="en-GB" sz="2800" b="1" dirty="0" smtClean="0">
              <a:latin typeface="Moon Flower Bold" panose="02000500000000000000" pitchFamily="2" charset="0"/>
            </a:endParaRPr>
          </a:p>
          <a:p>
            <a:pPr marL="285750" indent="-285750">
              <a:lnSpc>
                <a:spcPct val="150000"/>
              </a:lnSpc>
              <a:buFontTx/>
              <a:buChar char="-"/>
            </a:pPr>
            <a:r>
              <a:rPr lang="nl-NL" sz="2800" b="1" dirty="0" smtClean="0">
                <a:latin typeface="Moon Flower Bold" panose="02000500000000000000" pitchFamily="2" charset="0"/>
              </a:rPr>
              <a:t>Stappenplan</a:t>
            </a:r>
          </a:p>
          <a:p>
            <a:pPr marL="285750" indent="-285750">
              <a:lnSpc>
                <a:spcPct val="150000"/>
              </a:lnSpc>
              <a:buFontTx/>
              <a:buChar char="-"/>
            </a:pPr>
            <a:r>
              <a:rPr lang="nl-NL" sz="2800" b="1" dirty="0" smtClean="0">
                <a:latin typeface="Moon Flower Bold" panose="02000500000000000000" pitchFamily="2" charset="0"/>
              </a:rPr>
              <a:t>Wateroverlast oplossen</a:t>
            </a:r>
          </a:p>
          <a:p>
            <a:pPr marL="285750" indent="-285750">
              <a:lnSpc>
                <a:spcPct val="150000"/>
              </a:lnSpc>
              <a:buFontTx/>
              <a:buChar char="-"/>
            </a:pPr>
            <a:r>
              <a:rPr lang="nl-NL" sz="2800" b="1" dirty="0" smtClean="0">
                <a:latin typeface="Moon Flower Bold" panose="02000500000000000000" pitchFamily="2" charset="0"/>
              </a:rPr>
              <a:t>Innovatieve oplossingen</a:t>
            </a:r>
          </a:p>
          <a:p>
            <a:pPr marL="285750" indent="-285750">
              <a:lnSpc>
                <a:spcPct val="150000"/>
              </a:lnSpc>
              <a:buFontTx/>
              <a:buChar char="-"/>
            </a:pPr>
            <a:r>
              <a:rPr lang="en-GB" sz="2800" b="1" dirty="0" smtClean="0">
                <a:latin typeface="Moon Flower Bold" panose="02000500000000000000" pitchFamily="2" charset="0"/>
              </a:rPr>
              <a:t>DIY</a:t>
            </a:r>
            <a:endParaRPr lang="en-GB" sz="2800" b="1" dirty="0">
              <a:latin typeface="Moon Flower Bold" panose="02000500000000000000" pitchFamily="2" charset="0"/>
            </a:endParaRPr>
          </a:p>
        </p:txBody>
      </p:sp>
      <p:sp>
        <p:nvSpPr>
          <p:cNvPr id="23" name="TextBox 22"/>
          <p:cNvSpPr txBox="1"/>
          <p:nvPr/>
        </p:nvSpPr>
        <p:spPr>
          <a:xfrm>
            <a:off x="277249" y="5927862"/>
            <a:ext cx="8868901" cy="707886"/>
          </a:xfrm>
          <a:prstGeom prst="rect">
            <a:avLst/>
          </a:prstGeom>
          <a:noFill/>
        </p:spPr>
        <p:txBody>
          <a:bodyPr wrap="square" rtlCol="0">
            <a:spAutoFit/>
          </a:bodyPr>
          <a:lstStyle/>
          <a:p>
            <a:pPr algn="ctr"/>
            <a:r>
              <a:rPr lang="en-GB" sz="4000" dirty="0">
                <a:latin typeface="Brandon Grotesque Black" pitchFamily="34" charset="0"/>
                <a:cs typeface="Arial" panose="020B0604020202020204" pitchFamily="34" charset="0"/>
              </a:rPr>
              <a:t>www. onderzoekwater.nl</a:t>
            </a:r>
            <a:endParaRPr lang="nl-NL" sz="4000" dirty="0">
              <a:latin typeface="Brandon Grotesque Black" pitchFamily="34" charset="0"/>
              <a:cs typeface="Arial" panose="020B0604020202020204" pitchFamily="34" charset="0"/>
            </a:endParaRPr>
          </a:p>
        </p:txBody>
      </p:sp>
    </p:spTree>
    <p:extLst>
      <p:ext uri="{BB962C8B-B14F-4D97-AF65-F5344CB8AC3E}">
        <p14:creationId xmlns:p14="http://schemas.microsoft.com/office/powerpoint/2010/main" val="3859829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rain low p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204" y="269092"/>
            <a:ext cx="3736636" cy="3736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7133" y="0"/>
            <a:ext cx="8644467" cy="1665287"/>
          </a:xfrm>
        </p:spPr>
        <p:txBody>
          <a:bodyPr>
            <a:normAutofit/>
          </a:bodyPr>
          <a:lstStyle/>
          <a:p>
            <a:pPr algn="ctr"/>
            <a:r>
              <a:rPr lang="en-GB" sz="5400" b="1" dirty="0" smtClean="0">
                <a:latin typeface="Brandon Grotesque Black" pitchFamily="34" charset="0"/>
              </a:rPr>
              <a:t>Wat </a:t>
            </a:r>
            <a:r>
              <a:rPr lang="en-GB" sz="5400" b="1" dirty="0" err="1" smtClean="0">
                <a:latin typeface="Brandon Grotesque Black" pitchFamily="34" charset="0"/>
              </a:rPr>
              <a:t>hebben</a:t>
            </a:r>
            <a:r>
              <a:rPr lang="en-GB" sz="5400" b="1" dirty="0" smtClean="0">
                <a:latin typeface="Brandon Grotesque Black" pitchFamily="34" charset="0"/>
              </a:rPr>
              <a:t> we </a:t>
            </a:r>
            <a:r>
              <a:rPr lang="en-GB" sz="5400" b="1" dirty="0" err="1" smtClean="0">
                <a:latin typeface="Brandon Grotesque Black" pitchFamily="34" charset="0"/>
              </a:rPr>
              <a:t>allemaal</a:t>
            </a:r>
            <a:r>
              <a:rPr lang="en-GB" sz="5400" b="1" dirty="0" smtClean="0">
                <a:latin typeface="Brandon Grotesque Black" pitchFamily="34" charset="0"/>
              </a:rPr>
              <a:t> </a:t>
            </a:r>
            <a:r>
              <a:rPr lang="en-GB" sz="5400" b="1" dirty="0" err="1" smtClean="0">
                <a:latin typeface="Brandon Grotesque Black" pitchFamily="34" charset="0"/>
              </a:rPr>
              <a:t>gedaan</a:t>
            </a:r>
            <a:endParaRPr lang="en-GB" sz="54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9423400" y="1193800"/>
            <a:ext cx="2370667" cy="1200329"/>
          </a:xfrm>
          <a:prstGeom prst="rect">
            <a:avLst/>
          </a:prstGeom>
          <a:noFill/>
        </p:spPr>
        <p:txBody>
          <a:bodyPr wrap="square" rtlCol="0">
            <a:spAutoFit/>
          </a:bodyPr>
          <a:lstStyle/>
          <a:p>
            <a:pPr marL="285750" indent="-285750">
              <a:buFontTx/>
              <a:buChar char="-"/>
            </a:pPr>
            <a:r>
              <a:rPr lang="en-GB" sz="3600" b="1" dirty="0" err="1" smtClean="0">
                <a:latin typeface="Moon Flower Bold" panose="02000500000000000000" pitchFamily="2" charset="0"/>
              </a:rPr>
              <a:t>Kijkje</a:t>
            </a:r>
            <a:r>
              <a:rPr lang="en-GB" sz="3600" b="1" dirty="0" smtClean="0">
                <a:latin typeface="Moon Flower Bold" panose="02000500000000000000" pitchFamily="2" charset="0"/>
              </a:rPr>
              <a:t> </a:t>
            </a:r>
            <a:r>
              <a:rPr lang="en-GB" sz="3600" b="1" dirty="0" err="1" smtClean="0">
                <a:latin typeface="Moon Flower Bold" panose="02000500000000000000" pitchFamily="2" charset="0"/>
              </a:rPr>
              <a:t>terug</a:t>
            </a:r>
            <a:endParaRPr lang="en-GB" sz="3600" b="1" dirty="0" smtClean="0">
              <a:latin typeface="Moon Flower Bold" panose="02000500000000000000" pitchFamily="2" charset="0"/>
            </a:endParaRPr>
          </a:p>
          <a:p>
            <a:pPr marL="285750" indent="-285750">
              <a:buFontTx/>
              <a:buChar char="-"/>
            </a:pPr>
            <a:endParaRPr lang="nl-NL" sz="3600" b="1" dirty="0">
              <a:latin typeface="Moon Flower Bold" panose="02000500000000000000" pitchFamily="2" charset="0"/>
            </a:endParaRPr>
          </a:p>
        </p:txBody>
      </p:sp>
      <p:sp>
        <p:nvSpPr>
          <p:cNvPr id="14" name="TextBox 13"/>
          <p:cNvSpPr txBox="1"/>
          <p:nvPr/>
        </p:nvSpPr>
        <p:spPr>
          <a:xfrm>
            <a:off x="321014" y="1957101"/>
            <a:ext cx="8868901" cy="3662541"/>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Moon Flower Bold" panose="02000500000000000000" pitchFamily="2" charset="0"/>
              </a:rPr>
              <a:t>Les 1: </a:t>
            </a:r>
            <a:r>
              <a:rPr lang="en-GB" sz="2800" dirty="0" err="1" smtClean="0">
                <a:latin typeface="Moon Flower Bold" panose="02000500000000000000" pitchFamily="2" charset="0"/>
              </a:rPr>
              <a:t>onderzoek</a:t>
            </a:r>
            <a:r>
              <a:rPr lang="en-GB" sz="2800" dirty="0" smtClean="0">
                <a:latin typeface="Moon Flower Bold" panose="02000500000000000000" pitchFamily="2" charset="0"/>
              </a:rPr>
              <a:t> </a:t>
            </a:r>
            <a:r>
              <a:rPr lang="en-GB" sz="2800" dirty="0" err="1" smtClean="0">
                <a:latin typeface="Moon Flower Bold" panose="02000500000000000000" pitchFamily="2" charset="0"/>
              </a:rPr>
              <a:t>en</a:t>
            </a:r>
            <a:r>
              <a:rPr lang="en-GB" sz="2800" dirty="0" smtClean="0">
                <a:latin typeface="Moon Flower Bold" panose="02000500000000000000" pitchFamily="2" charset="0"/>
              </a:rPr>
              <a:t> </a:t>
            </a:r>
            <a:r>
              <a:rPr lang="en-GB" sz="2800" dirty="0" err="1" smtClean="0">
                <a:latin typeface="Moon Flower Bold" panose="02000500000000000000" pitchFamily="2" charset="0"/>
              </a:rPr>
              <a:t>ontwerp</a:t>
            </a:r>
            <a:r>
              <a:rPr lang="en-GB" sz="2800" dirty="0" smtClean="0">
                <a:latin typeface="Moon Flower Bold" panose="02000500000000000000" pitchFamily="2" charset="0"/>
              </a:rPr>
              <a:t> </a:t>
            </a:r>
            <a:r>
              <a:rPr lang="en-GB" sz="2800" dirty="0" err="1" smtClean="0">
                <a:latin typeface="Moon Flower Bold" panose="02000500000000000000" pitchFamily="2" charset="0"/>
              </a:rPr>
              <a:t>opdracht</a:t>
            </a:r>
            <a:endParaRPr lang="en-GB" sz="2800" dirty="0" smtClean="0">
              <a:latin typeface="Moon Flower Bold" panose="02000500000000000000" pitchFamily="2" charset="0"/>
            </a:endParaRPr>
          </a:p>
          <a:p>
            <a:pPr marL="914400" lvl="1" indent="-457200">
              <a:buFont typeface="Arial" panose="020B0604020202020204" pitchFamily="34" charset="0"/>
              <a:buChar char="•"/>
            </a:pPr>
            <a:r>
              <a:rPr lang="en-GB" sz="2400" dirty="0" err="1" smtClean="0">
                <a:latin typeface="Moon Flower Bold" panose="02000500000000000000" pitchFamily="2" charset="0"/>
              </a:rPr>
              <a:t>Regenmeter</a:t>
            </a:r>
            <a:endParaRPr lang="en-GB" sz="2400" dirty="0" smtClean="0">
              <a:latin typeface="Moon Flower Bold" panose="02000500000000000000" pitchFamily="2" charset="0"/>
            </a:endParaRPr>
          </a:p>
          <a:p>
            <a:pPr marL="914400" lvl="1" indent="-457200">
              <a:buFont typeface="Arial" panose="020B0604020202020204" pitchFamily="34" charset="0"/>
              <a:buChar char="•"/>
            </a:pPr>
            <a:r>
              <a:rPr lang="en-GB" sz="2400" dirty="0" smtClean="0">
                <a:latin typeface="Moon Flower Bold" panose="02000500000000000000" pitchFamily="2" charset="0"/>
              </a:rPr>
              <a:t>Data </a:t>
            </a:r>
            <a:r>
              <a:rPr lang="en-GB" sz="2400" dirty="0" err="1" smtClean="0">
                <a:latin typeface="Moon Flower Bold" panose="02000500000000000000" pitchFamily="2" charset="0"/>
              </a:rPr>
              <a:t>verzameld</a:t>
            </a:r>
            <a:r>
              <a:rPr lang="en-GB" sz="2400" dirty="0" smtClean="0">
                <a:latin typeface="Moon Flower Bold" panose="02000500000000000000" pitchFamily="2" charset="0"/>
              </a:rPr>
              <a:t>?</a:t>
            </a:r>
            <a:endParaRPr lang="nl-NL" sz="2400" dirty="0">
              <a:latin typeface="Moon Flower Bold" panose="02000500000000000000" pitchFamily="2" charset="0"/>
            </a:endParaRPr>
          </a:p>
          <a:p>
            <a:endParaRPr lang="en-GB" sz="2800" dirty="0" smtClean="0">
              <a:latin typeface="Moon Flower Bold" panose="02000500000000000000" pitchFamily="2" charset="0"/>
            </a:endParaRPr>
          </a:p>
          <a:p>
            <a:pPr marL="457200" indent="-457200">
              <a:buFont typeface="Arial" panose="020B0604020202020204" pitchFamily="34" charset="0"/>
              <a:buChar char="•"/>
            </a:pPr>
            <a:r>
              <a:rPr lang="en-GB" sz="2800" dirty="0" smtClean="0">
                <a:latin typeface="Moon Flower Bold" panose="02000500000000000000" pitchFamily="2" charset="0"/>
              </a:rPr>
              <a:t>Les </a:t>
            </a:r>
            <a:r>
              <a:rPr lang="en-GB" sz="2800" dirty="0">
                <a:latin typeface="Moon Flower Bold" panose="02000500000000000000" pitchFamily="2" charset="0"/>
              </a:rPr>
              <a:t>2: data </a:t>
            </a:r>
            <a:r>
              <a:rPr lang="en-GB" sz="2800" dirty="0" err="1">
                <a:latin typeface="Moon Flower Bold" panose="02000500000000000000" pitchFamily="2" charset="0"/>
              </a:rPr>
              <a:t>verzameld</a:t>
            </a:r>
            <a:r>
              <a:rPr lang="en-GB" sz="2800" dirty="0">
                <a:latin typeface="Moon Flower Bold" panose="02000500000000000000" pitchFamily="2" charset="0"/>
              </a:rPr>
              <a:t> </a:t>
            </a:r>
            <a:r>
              <a:rPr lang="en-GB" sz="2800" dirty="0" smtClean="0">
                <a:latin typeface="Moon Flower Bold" panose="02000500000000000000" pitchFamily="2" charset="0"/>
              </a:rPr>
              <a:t>Check de </a:t>
            </a:r>
            <a:r>
              <a:rPr lang="en-GB" sz="2800" dirty="0" err="1" smtClean="0">
                <a:latin typeface="Moon Flower Bold" panose="02000500000000000000" pitchFamily="2" charset="0"/>
              </a:rPr>
              <a:t>Stadsvergroening</a:t>
            </a:r>
            <a:endParaRPr lang="en-GB" sz="2800" dirty="0" smtClean="0">
              <a:latin typeface="Moon Flower Bold" panose="02000500000000000000" pitchFamily="2" charset="0"/>
            </a:endParaRPr>
          </a:p>
          <a:p>
            <a:pPr marL="914400" lvl="1" indent="-457200">
              <a:buFont typeface="Arial" panose="020B0604020202020204" pitchFamily="34" charset="0"/>
              <a:buChar char="•"/>
            </a:pPr>
            <a:r>
              <a:rPr lang="en-GB" sz="2400" dirty="0" smtClean="0">
                <a:latin typeface="Moon Flower Bold" panose="02000500000000000000" pitchFamily="2" charset="0"/>
              </a:rPr>
              <a:t>Meting 1: </a:t>
            </a:r>
            <a:r>
              <a:rPr lang="en-GB" sz="2400" dirty="0" err="1" smtClean="0">
                <a:latin typeface="Moon Flower Bold" panose="02000500000000000000" pitchFamily="2" charset="0"/>
              </a:rPr>
              <a:t>Bodemsoort</a:t>
            </a:r>
            <a:endParaRPr lang="en-GB" sz="2400" dirty="0" smtClean="0">
              <a:latin typeface="Moon Flower Bold" panose="02000500000000000000" pitchFamily="2" charset="0"/>
            </a:endParaRPr>
          </a:p>
          <a:p>
            <a:pPr marL="914400" lvl="1" indent="-457200">
              <a:buFont typeface="Arial" panose="020B0604020202020204" pitchFamily="34" charset="0"/>
              <a:buChar char="•"/>
            </a:pPr>
            <a:r>
              <a:rPr lang="en-GB" sz="2400" dirty="0" smtClean="0">
                <a:latin typeface="Moon Flower Bold" panose="02000500000000000000" pitchFamily="2" charset="0"/>
              </a:rPr>
              <a:t>Meting 2: </a:t>
            </a:r>
            <a:r>
              <a:rPr lang="en-GB" sz="2400" dirty="0" err="1" smtClean="0">
                <a:latin typeface="Moon Flower Bold" panose="02000500000000000000" pitchFamily="2" charset="0"/>
              </a:rPr>
              <a:t>Infiltratiecapaciteit</a:t>
            </a:r>
            <a:r>
              <a:rPr lang="en-GB" sz="2400" dirty="0" smtClean="0">
                <a:latin typeface="Moon Flower Bold" panose="02000500000000000000" pitchFamily="2" charset="0"/>
              </a:rPr>
              <a:t> (</a:t>
            </a:r>
            <a:r>
              <a:rPr lang="en-GB" sz="2400" dirty="0" err="1" smtClean="0">
                <a:latin typeface="Moon Flower Bold" panose="02000500000000000000" pitchFamily="2" charset="0"/>
              </a:rPr>
              <a:t>hoeveel</a:t>
            </a:r>
            <a:r>
              <a:rPr lang="en-GB" sz="2400" dirty="0" smtClean="0">
                <a:latin typeface="Moon Flower Bold" panose="02000500000000000000" pitchFamily="2" charset="0"/>
              </a:rPr>
              <a:t> water </a:t>
            </a:r>
            <a:r>
              <a:rPr lang="en-GB" sz="2400" dirty="0" err="1" smtClean="0">
                <a:latin typeface="Moon Flower Bold" panose="02000500000000000000" pitchFamily="2" charset="0"/>
              </a:rPr>
              <a:t>laat</a:t>
            </a:r>
            <a:r>
              <a:rPr lang="en-GB" sz="2400" dirty="0" smtClean="0">
                <a:latin typeface="Moon Flower Bold" panose="02000500000000000000" pitchFamily="2" charset="0"/>
              </a:rPr>
              <a:t> de </a:t>
            </a:r>
            <a:r>
              <a:rPr lang="en-GB" sz="2400" dirty="0" err="1" smtClean="0">
                <a:latin typeface="Moon Flower Bold" panose="02000500000000000000" pitchFamily="2" charset="0"/>
              </a:rPr>
              <a:t>grond</a:t>
            </a:r>
            <a:r>
              <a:rPr lang="en-GB" sz="2400" dirty="0" smtClean="0">
                <a:latin typeface="Moon Flower Bold" panose="02000500000000000000" pitchFamily="2" charset="0"/>
              </a:rPr>
              <a:t> door)</a:t>
            </a:r>
          </a:p>
          <a:p>
            <a:pPr marL="914400" lvl="1" indent="-457200">
              <a:buFont typeface="Arial" panose="020B0604020202020204" pitchFamily="34" charset="0"/>
              <a:buChar char="•"/>
            </a:pPr>
            <a:r>
              <a:rPr lang="en-GB" sz="2400" dirty="0" smtClean="0">
                <a:latin typeface="Moon Flower Bold" panose="02000500000000000000" pitchFamily="2" charset="0"/>
              </a:rPr>
              <a:t>Meting 3: </a:t>
            </a:r>
            <a:r>
              <a:rPr lang="en-GB" sz="2400" dirty="0" err="1" smtClean="0">
                <a:latin typeface="Moon Flower Bold" panose="02000500000000000000" pitchFamily="2" charset="0"/>
              </a:rPr>
              <a:t>Bodemvocht</a:t>
            </a:r>
            <a:r>
              <a:rPr lang="en-GB" sz="2400" dirty="0" smtClean="0">
                <a:latin typeface="Moon Flower Bold" panose="02000500000000000000" pitchFamily="2" charset="0"/>
              </a:rPr>
              <a:t> (</a:t>
            </a:r>
            <a:r>
              <a:rPr lang="en-GB" sz="2400" dirty="0" err="1" smtClean="0">
                <a:latin typeface="Moon Flower Bold" panose="02000500000000000000" pitchFamily="2" charset="0"/>
              </a:rPr>
              <a:t>hoeveel</a:t>
            </a:r>
            <a:r>
              <a:rPr lang="en-GB" sz="2400" dirty="0" smtClean="0">
                <a:latin typeface="Moon Flower Bold" panose="02000500000000000000" pitchFamily="2" charset="0"/>
              </a:rPr>
              <a:t> water </a:t>
            </a:r>
            <a:r>
              <a:rPr lang="en-GB" sz="2400" dirty="0" err="1" smtClean="0">
                <a:latin typeface="Moon Flower Bold" panose="02000500000000000000" pitchFamily="2" charset="0"/>
              </a:rPr>
              <a:t>houdt</a:t>
            </a:r>
            <a:r>
              <a:rPr lang="en-GB" sz="2400" dirty="0" smtClean="0">
                <a:latin typeface="Moon Flower Bold" panose="02000500000000000000" pitchFamily="2" charset="0"/>
              </a:rPr>
              <a:t> de </a:t>
            </a:r>
            <a:r>
              <a:rPr lang="en-GB" sz="2400" dirty="0" err="1" smtClean="0">
                <a:latin typeface="Moon Flower Bold" panose="02000500000000000000" pitchFamily="2" charset="0"/>
              </a:rPr>
              <a:t>grond</a:t>
            </a:r>
            <a:r>
              <a:rPr lang="en-GB" sz="2400" dirty="0" smtClean="0">
                <a:latin typeface="Moon Flower Bold" panose="02000500000000000000" pitchFamily="2" charset="0"/>
              </a:rPr>
              <a:t> vast) </a:t>
            </a:r>
            <a:endParaRPr lang="en-GB" sz="2400" dirty="0">
              <a:latin typeface="Moon Flower Bold" panose="02000500000000000000" pitchFamily="2" charset="0"/>
            </a:endParaRPr>
          </a:p>
          <a:p>
            <a:endParaRPr lang="en-GB" sz="2800" dirty="0" smtClean="0">
              <a:latin typeface="Moon Flower Bold" panose="02000500000000000000" pitchFamily="2" charset="0"/>
            </a:endParaRPr>
          </a:p>
        </p:txBody>
      </p:sp>
    </p:spTree>
    <p:extLst>
      <p:ext uri="{BB962C8B-B14F-4D97-AF65-F5344CB8AC3E}">
        <p14:creationId xmlns:p14="http://schemas.microsoft.com/office/powerpoint/2010/main" val="242999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274323"/>
          </a:xfrm>
        </p:spPr>
        <p:txBody>
          <a:bodyPr>
            <a:normAutofit/>
          </a:bodyPr>
          <a:lstStyle/>
          <a:p>
            <a:pPr algn="ctr"/>
            <a:r>
              <a:rPr lang="en-GB" sz="5400" b="1" dirty="0" smtClean="0">
                <a:latin typeface="Brandon Grotesque Black" pitchFamily="34" charset="0"/>
              </a:rPr>
              <a:t>Wat  </a:t>
            </a:r>
            <a:r>
              <a:rPr lang="en-GB" sz="5400" b="1" dirty="0" err="1" smtClean="0">
                <a:latin typeface="Brandon Grotesque Black" pitchFamily="34" charset="0"/>
              </a:rPr>
              <a:t>gaan</a:t>
            </a:r>
            <a:r>
              <a:rPr lang="en-GB" sz="5400" b="1" dirty="0" smtClean="0">
                <a:latin typeface="Brandon Grotesque Black" pitchFamily="34" charset="0"/>
              </a:rPr>
              <a:t> we </a:t>
            </a:r>
            <a:r>
              <a:rPr lang="en-GB" sz="5400" b="1" dirty="0" err="1" smtClean="0">
                <a:latin typeface="Brandon Grotesque Black" pitchFamily="34" charset="0"/>
              </a:rPr>
              <a:t>vandaag</a:t>
            </a:r>
            <a:r>
              <a:rPr lang="en-GB" sz="5400" b="1" dirty="0" smtClean="0">
                <a:latin typeface="Brandon Grotesque Black" pitchFamily="34" charset="0"/>
              </a:rPr>
              <a:t> </a:t>
            </a:r>
            <a:r>
              <a:rPr lang="en-GB" sz="5400" b="1" dirty="0" err="1" smtClean="0">
                <a:latin typeface="Brandon Grotesque Black" pitchFamily="34" charset="0"/>
              </a:rPr>
              <a:t>doen</a:t>
            </a:r>
            <a:endParaRPr lang="en-GB" sz="5400" b="1" dirty="0">
              <a:latin typeface="Brandon Grotesque Black" pitchFamily="34" charset="0"/>
            </a:endParaRPr>
          </a:p>
        </p:txBody>
      </p:sp>
      <p:sp>
        <p:nvSpPr>
          <p:cNvPr id="3" name="Content Placeholder 2"/>
          <p:cNvSpPr>
            <a:spLocks noGrp="1"/>
          </p:cNvSpPr>
          <p:nvPr>
            <p:ph idx="1"/>
          </p:nvPr>
        </p:nvSpPr>
        <p:spPr>
          <a:xfrm>
            <a:off x="838200" y="1825625"/>
            <a:ext cx="8342630" cy="4351338"/>
          </a:xfrm>
        </p:spPr>
        <p:txBody>
          <a:bodyPr>
            <a:normAutofit/>
          </a:bodyPr>
          <a:lstStyle/>
          <a:p>
            <a:pPr marL="514350" indent="-514350">
              <a:buFont typeface="+mj-lt"/>
              <a:buAutoNum type="arabicPeriod"/>
            </a:pPr>
            <a:r>
              <a:rPr lang="en-GB" dirty="0" smtClean="0">
                <a:latin typeface="Moon Flower Bold" panose="02000500000000000000" pitchFamily="2" charset="0"/>
              </a:rPr>
              <a:t>Data </a:t>
            </a:r>
            <a:r>
              <a:rPr lang="en-GB" dirty="0" err="1" smtClean="0">
                <a:latin typeface="Moon Flower Bold" panose="02000500000000000000" pitchFamily="2" charset="0"/>
              </a:rPr>
              <a:t>invoeren</a:t>
            </a:r>
            <a:r>
              <a:rPr lang="en-GB" dirty="0" smtClean="0">
                <a:latin typeface="Moon Flower Bold" panose="02000500000000000000" pitchFamily="2" charset="0"/>
              </a:rPr>
              <a:t> op de website  </a:t>
            </a:r>
          </a:p>
          <a:p>
            <a:pPr marL="971550" lvl="1" indent="-514350">
              <a:buFont typeface="+mj-lt"/>
              <a:buAutoNum type="alphaLcParenR"/>
            </a:pPr>
            <a:r>
              <a:rPr lang="en-GB" dirty="0">
                <a:latin typeface="Moon Flower Bold" panose="02000500000000000000" pitchFamily="2" charset="0"/>
              </a:rPr>
              <a:t>Wat </a:t>
            </a:r>
            <a:r>
              <a:rPr lang="en-GB" dirty="0" err="1">
                <a:latin typeface="Moon Flower Bold" panose="02000500000000000000" pitchFamily="2" charset="0"/>
              </a:rPr>
              <a:t>zijn</a:t>
            </a:r>
            <a:r>
              <a:rPr lang="en-GB" dirty="0">
                <a:latin typeface="Moon Flower Bold" panose="02000500000000000000" pitchFamily="2" charset="0"/>
              </a:rPr>
              <a:t> de </a:t>
            </a:r>
            <a:r>
              <a:rPr lang="en-GB" dirty="0" err="1">
                <a:latin typeface="Moon Flower Bold" panose="02000500000000000000" pitchFamily="2" charset="0"/>
              </a:rPr>
              <a:t>resultaten</a:t>
            </a:r>
            <a:r>
              <a:rPr lang="en-GB" dirty="0">
                <a:latin typeface="Moon Flower Bold" panose="02000500000000000000" pitchFamily="2" charset="0"/>
              </a:rPr>
              <a:t> van de </a:t>
            </a:r>
            <a:r>
              <a:rPr lang="en-GB" dirty="0" err="1">
                <a:latin typeface="Moon Flower Bold" panose="02000500000000000000" pitchFamily="2" charset="0"/>
              </a:rPr>
              <a:t>proeven</a:t>
            </a:r>
            <a:r>
              <a:rPr lang="en-GB" dirty="0" smtClean="0">
                <a:latin typeface="Moon Flower Bold" panose="02000500000000000000" pitchFamily="2" charset="0"/>
              </a:rPr>
              <a:t>?</a:t>
            </a:r>
          </a:p>
          <a:p>
            <a:pPr marL="457200" lvl="1" indent="0">
              <a:buNone/>
            </a:pPr>
            <a:endParaRPr lang="en-GB" dirty="0">
              <a:latin typeface="Moon Flower Bold" panose="02000500000000000000" pitchFamily="2" charset="0"/>
            </a:endParaRPr>
          </a:p>
          <a:p>
            <a:pPr marL="514350" indent="-514350">
              <a:buFont typeface="+mj-lt"/>
              <a:buAutoNum type="arabicPeriod"/>
            </a:pPr>
            <a:r>
              <a:rPr lang="en-GB" dirty="0" smtClean="0">
                <a:latin typeface="Moon Flower Bold" panose="02000500000000000000" pitchFamily="2" charset="0"/>
              </a:rPr>
              <a:t>Data </a:t>
            </a:r>
            <a:r>
              <a:rPr lang="en-GB" dirty="0" err="1" smtClean="0">
                <a:latin typeface="Moon Flower Bold" panose="02000500000000000000" pitchFamily="2" charset="0"/>
              </a:rPr>
              <a:t>analyseren</a:t>
            </a:r>
            <a:r>
              <a:rPr lang="en-GB" dirty="0" smtClean="0">
                <a:latin typeface="Moon Flower Bold" panose="02000500000000000000" pitchFamily="2" charset="0"/>
              </a:rPr>
              <a:t> met de </a:t>
            </a:r>
            <a:r>
              <a:rPr lang="en-GB" dirty="0" err="1" smtClean="0">
                <a:latin typeface="Moon Flower Bold" panose="02000500000000000000" pitchFamily="2" charset="0"/>
              </a:rPr>
              <a:t>werkbladen</a:t>
            </a:r>
            <a:endParaRPr lang="en-GB" dirty="0" smtClean="0">
              <a:latin typeface="Moon Flower Bold" panose="02000500000000000000" pitchFamily="2" charset="0"/>
            </a:endParaRPr>
          </a:p>
          <a:p>
            <a:pPr marL="971550" lvl="1" indent="-514350">
              <a:buFont typeface="+mj-lt"/>
              <a:buAutoNum type="alphaLcParenR"/>
            </a:pPr>
            <a:r>
              <a:rPr lang="nl-NL" dirty="0" smtClean="0">
                <a:latin typeface="Moon Flower Bold" panose="02000500000000000000" pitchFamily="2" charset="0"/>
              </a:rPr>
              <a:t>Wat betekenen die resultaten nou eigenlijk?</a:t>
            </a:r>
          </a:p>
          <a:p>
            <a:pPr marL="971550" lvl="1" indent="-514350">
              <a:buFont typeface="+mj-lt"/>
              <a:buAutoNum type="alphaLcParenR"/>
            </a:pPr>
            <a:r>
              <a:rPr lang="nl-NL" dirty="0" smtClean="0">
                <a:latin typeface="Moon Flower Bold" panose="02000500000000000000" pitchFamily="2" charset="0"/>
              </a:rPr>
              <a:t>Welk groen is goed voor jullie meetlocatie?</a:t>
            </a:r>
            <a:endParaRPr lang="en-GB" dirty="0" smtClean="0">
              <a:latin typeface="Moon Flower Bold" panose="02000500000000000000" pitchFamily="2" charset="0"/>
            </a:endParaRPr>
          </a:p>
          <a:p>
            <a:pPr marL="0" indent="0">
              <a:buNone/>
            </a:pPr>
            <a:endParaRPr lang="en-GB" dirty="0" smtClean="0">
              <a:latin typeface="Moon Flower Bold" panose="02000500000000000000" pitchFamily="2" charset="0"/>
            </a:endParaRPr>
          </a:p>
          <a:p>
            <a:pPr marL="0" indent="0">
              <a:buNone/>
            </a:pPr>
            <a:r>
              <a:rPr lang="nl-NL" dirty="0" smtClean="0">
                <a:latin typeface="Moon Flower Bold" panose="02000500000000000000" pitchFamily="2" charset="0"/>
              </a:rPr>
              <a:t>Daarvoor gebruiken we een stappenplan om tot mogelijke groene of alternatieve oplossingen te komen. </a:t>
            </a:r>
            <a:endParaRPr lang="en-GB" dirty="0">
              <a:latin typeface="Moon Flower Bold" panose="02000500000000000000" pitchFamily="2" charset="0"/>
            </a:endParaRPr>
          </a:p>
          <a:p>
            <a:pPr lvl="1"/>
            <a:endParaRPr lang="en-GB" dirty="0">
              <a:latin typeface="Moon Flower Bold" panose="02000500000000000000" pitchFamily="2"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3" name="TextBox 12"/>
          <p:cNvSpPr txBox="1"/>
          <p:nvPr/>
        </p:nvSpPr>
        <p:spPr>
          <a:xfrm>
            <a:off x="9423400" y="1193800"/>
            <a:ext cx="2370667" cy="1200329"/>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Data </a:t>
            </a:r>
            <a:r>
              <a:rPr lang="en-GB" sz="3600" b="1" dirty="0" err="1" smtClean="0">
                <a:latin typeface="Moon Flower Bold" panose="02000500000000000000" pitchFamily="2" charset="0"/>
              </a:rPr>
              <a:t>analyseren</a:t>
            </a:r>
            <a:endParaRPr lang="en-GB" sz="3600" b="1" dirty="0" smtClean="0">
              <a:latin typeface="Moon Flower Bold" panose="02000500000000000000" pitchFamily="2" charset="0"/>
            </a:endParaRPr>
          </a:p>
        </p:txBody>
      </p:sp>
    </p:spTree>
    <p:extLst>
      <p:ext uri="{BB962C8B-B14F-4D97-AF65-F5344CB8AC3E}">
        <p14:creationId xmlns:p14="http://schemas.microsoft.com/office/powerpoint/2010/main" val="3326926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TextBox 3"/>
          <p:cNvSpPr txBox="1"/>
          <p:nvPr/>
        </p:nvSpPr>
        <p:spPr>
          <a:xfrm>
            <a:off x="350196" y="2986392"/>
            <a:ext cx="5077838"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12" name="Title 11"/>
          <p:cNvSpPr>
            <a:spLocks noGrp="1"/>
          </p:cNvSpPr>
          <p:nvPr>
            <p:ph type="title"/>
          </p:nvPr>
        </p:nvSpPr>
        <p:spPr>
          <a:xfrm>
            <a:off x="0" y="-196048"/>
            <a:ext cx="10515600" cy="1325563"/>
          </a:xfrm>
        </p:spPr>
        <p:txBody>
          <a:bodyPr>
            <a:normAutofit/>
          </a:bodyPr>
          <a:lstStyle/>
          <a:p>
            <a:r>
              <a:rPr lang="en-GB" sz="4800" dirty="0" err="1" smtClean="0">
                <a:latin typeface="Brandon Grotesque Black" pitchFamily="34" charset="0"/>
              </a:rPr>
              <a:t>Stappenplan</a:t>
            </a:r>
            <a:r>
              <a:rPr lang="en-GB" sz="4800" dirty="0" smtClean="0">
                <a:latin typeface="Brandon Grotesque Black" pitchFamily="34" charset="0"/>
              </a:rPr>
              <a:t>: van data </a:t>
            </a:r>
            <a:r>
              <a:rPr lang="en-GB" sz="4800" dirty="0" err="1" smtClean="0">
                <a:latin typeface="Brandon Grotesque Black" pitchFamily="34" charset="0"/>
              </a:rPr>
              <a:t>naar</a:t>
            </a:r>
            <a:r>
              <a:rPr lang="en-GB" sz="4800" dirty="0" smtClean="0">
                <a:latin typeface="Brandon Grotesque Black" pitchFamily="34" charset="0"/>
              </a:rPr>
              <a:t> </a:t>
            </a:r>
            <a:r>
              <a:rPr lang="en-GB" sz="4800" dirty="0" err="1" smtClean="0">
                <a:latin typeface="Brandon Grotesque Black" pitchFamily="34" charset="0"/>
              </a:rPr>
              <a:t>oplossing</a:t>
            </a:r>
            <a:endParaRPr lang="en-GB" sz="4800" dirty="0">
              <a:latin typeface="Brandon Grotesque Black" pitchFamily="34" charset="0"/>
            </a:endParaRPr>
          </a:p>
        </p:txBody>
      </p:sp>
      <p:pic>
        <p:nvPicPr>
          <p:cNvPr id="13" name="Picture 12"/>
          <p:cNvPicPr>
            <a:picLocks noChangeAspect="1"/>
          </p:cNvPicPr>
          <p:nvPr/>
        </p:nvPicPr>
        <p:blipFill rotWithShape="1">
          <a:blip r:embed="rId3"/>
          <a:srcRect t="7826"/>
          <a:stretch/>
        </p:blipFill>
        <p:spPr>
          <a:xfrm>
            <a:off x="-76601" y="902676"/>
            <a:ext cx="9254573" cy="5941741"/>
          </a:xfrm>
          <a:prstGeom prst="rect">
            <a:avLst/>
          </a:prstGeom>
        </p:spPr>
      </p:pic>
      <p:sp>
        <p:nvSpPr>
          <p:cNvPr id="14" name="TextBox 13"/>
          <p:cNvSpPr txBox="1"/>
          <p:nvPr/>
        </p:nvSpPr>
        <p:spPr>
          <a:xfrm>
            <a:off x="9423400" y="1193800"/>
            <a:ext cx="2370667" cy="646331"/>
          </a:xfrm>
          <a:prstGeom prst="rect">
            <a:avLst/>
          </a:prstGeom>
          <a:noFill/>
        </p:spPr>
        <p:txBody>
          <a:bodyPr wrap="square" rtlCol="0">
            <a:spAutoFit/>
          </a:bodyPr>
          <a:lstStyle/>
          <a:p>
            <a:pPr marL="285750" indent="-285750">
              <a:buFontTx/>
              <a:buChar char="-"/>
            </a:pPr>
            <a:r>
              <a:rPr lang="nl-NL" sz="3600" b="1" dirty="0" smtClean="0">
                <a:latin typeface="Moon Flower Bold" panose="02000500000000000000" pitchFamily="2" charset="0"/>
              </a:rPr>
              <a:t>Stappenplan</a:t>
            </a:r>
            <a:endParaRPr lang="en-GB" sz="3600" b="1" dirty="0" smtClean="0">
              <a:latin typeface="Moon Flower Bold" panose="02000500000000000000" pitchFamily="2" charset="0"/>
            </a:endParaRPr>
          </a:p>
        </p:txBody>
      </p:sp>
    </p:spTree>
    <p:extLst>
      <p:ext uri="{BB962C8B-B14F-4D97-AF65-F5344CB8AC3E}">
        <p14:creationId xmlns:p14="http://schemas.microsoft.com/office/powerpoint/2010/main" val="1621278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7" t="9934" r="2912"/>
          <a:stretch/>
        </p:blipFill>
        <p:spPr bwMode="auto">
          <a:xfrm>
            <a:off x="-11429" y="859494"/>
            <a:ext cx="9192259" cy="608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TextBox 3"/>
          <p:cNvSpPr txBox="1"/>
          <p:nvPr/>
        </p:nvSpPr>
        <p:spPr>
          <a:xfrm>
            <a:off x="350196" y="2986392"/>
            <a:ext cx="5077838"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12" name="Title 11"/>
          <p:cNvSpPr>
            <a:spLocks noGrp="1"/>
          </p:cNvSpPr>
          <p:nvPr>
            <p:ph type="title"/>
          </p:nvPr>
        </p:nvSpPr>
        <p:spPr>
          <a:xfrm>
            <a:off x="6088" y="0"/>
            <a:ext cx="9183828" cy="1325563"/>
          </a:xfrm>
        </p:spPr>
        <p:txBody>
          <a:bodyPr>
            <a:normAutofit/>
          </a:bodyPr>
          <a:lstStyle/>
          <a:p>
            <a:r>
              <a:rPr lang="en-GB" dirty="0" err="1" smtClean="0">
                <a:latin typeface="Brandon Grotesque Black" pitchFamily="34" charset="0"/>
              </a:rPr>
              <a:t>Wateroverlast</a:t>
            </a:r>
            <a:r>
              <a:rPr lang="en-GB" dirty="0" smtClean="0">
                <a:latin typeface="Brandon Grotesque Black" pitchFamily="34" charset="0"/>
              </a:rPr>
              <a:t> </a:t>
            </a:r>
            <a:r>
              <a:rPr lang="en-GB" dirty="0" err="1" smtClean="0">
                <a:latin typeface="Brandon Grotesque Black" pitchFamily="34" charset="0"/>
              </a:rPr>
              <a:t>oplossen</a:t>
            </a:r>
            <a:r>
              <a:rPr lang="en-GB" dirty="0" smtClean="0">
                <a:latin typeface="Brandon Grotesque Black" pitchFamily="34" charset="0"/>
              </a:rPr>
              <a:t>: </a:t>
            </a:r>
            <a:r>
              <a:rPr lang="en-GB" dirty="0" err="1" smtClean="0">
                <a:latin typeface="Brandon Grotesque Black" pitchFamily="34" charset="0"/>
              </a:rPr>
              <a:t>aanpassingen</a:t>
            </a:r>
            <a:endParaRPr lang="en-GB" dirty="0">
              <a:latin typeface="Brandon Grotesque Black" pitchFamily="34" charset="0"/>
            </a:endParaRPr>
          </a:p>
        </p:txBody>
      </p:sp>
      <p:sp>
        <p:nvSpPr>
          <p:cNvPr id="13" name="TextBox 12"/>
          <p:cNvSpPr txBox="1"/>
          <p:nvPr/>
        </p:nvSpPr>
        <p:spPr>
          <a:xfrm>
            <a:off x="9423400" y="1193800"/>
            <a:ext cx="2370667" cy="1200329"/>
          </a:xfrm>
          <a:prstGeom prst="rect">
            <a:avLst/>
          </a:prstGeom>
          <a:noFill/>
        </p:spPr>
        <p:txBody>
          <a:bodyPr wrap="square" rtlCol="0">
            <a:spAutoFit/>
          </a:bodyPr>
          <a:lstStyle/>
          <a:p>
            <a:pPr marL="285750" indent="-285750">
              <a:buFontTx/>
              <a:buChar char="-"/>
            </a:pPr>
            <a:r>
              <a:rPr lang="nl-NL" sz="3600" b="1" dirty="0" smtClean="0">
                <a:latin typeface="Moon Flower Bold" panose="02000500000000000000" pitchFamily="2" charset="0"/>
              </a:rPr>
              <a:t>Wateroverlast oplossen</a:t>
            </a:r>
            <a:endParaRPr lang="en-GB" sz="3600" b="1" dirty="0" smtClean="0">
              <a:latin typeface="Moon Flower Bold" panose="02000500000000000000" pitchFamily="2" charset="0"/>
            </a:endParaRPr>
          </a:p>
        </p:txBody>
      </p:sp>
    </p:spTree>
    <p:extLst>
      <p:ext uri="{BB962C8B-B14F-4D97-AF65-F5344CB8AC3E}">
        <p14:creationId xmlns:p14="http://schemas.microsoft.com/office/powerpoint/2010/main" val="2030052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TextBox 3"/>
          <p:cNvSpPr txBox="1"/>
          <p:nvPr/>
        </p:nvSpPr>
        <p:spPr>
          <a:xfrm>
            <a:off x="350196" y="2986392"/>
            <a:ext cx="5077838"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12" name="Title 11"/>
          <p:cNvSpPr>
            <a:spLocks noGrp="1"/>
          </p:cNvSpPr>
          <p:nvPr>
            <p:ph type="title"/>
          </p:nvPr>
        </p:nvSpPr>
        <p:spPr>
          <a:xfrm>
            <a:off x="0" y="0"/>
            <a:ext cx="9189915" cy="1325563"/>
          </a:xfrm>
        </p:spPr>
        <p:txBody>
          <a:bodyPr>
            <a:normAutofit/>
          </a:bodyPr>
          <a:lstStyle/>
          <a:p>
            <a:pPr algn="ctr"/>
            <a:r>
              <a:rPr lang="en-GB" sz="5400" dirty="0" smtClean="0">
                <a:latin typeface="Brandon Grotesque Black" pitchFamily="34" charset="0"/>
              </a:rPr>
              <a:t>Extra </a:t>
            </a:r>
            <a:r>
              <a:rPr lang="en-GB" sz="5400" dirty="0" err="1" smtClean="0">
                <a:latin typeface="Brandon Grotesque Black" pitchFamily="34" charset="0"/>
              </a:rPr>
              <a:t>opties</a:t>
            </a:r>
            <a:endParaRPr lang="en-GB" sz="5400" dirty="0">
              <a:latin typeface="Brandon Grotesque Black" pitchFamily="34" charset="0"/>
            </a:endParaRPr>
          </a:p>
        </p:txBody>
      </p:sp>
      <p:pic>
        <p:nvPicPr>
          <p:cNvPr id="2" name="Picture 1"/>
          <p:cNvPicPr>
            <a:picLocks noChangeAspect="1"/>
          </p:cNvPicPr>
          <p:nvPr/>
        </p:nvPicPr>
        <p:blipFill rotWithShape="1">
          <a:blip r:embed="rId3"/>
          <a:srcRect t="8812"/>
          <a:stretch/>
        </p:blipFill>
        <p:spPr>
          <a:xfrm>
            <a:off x="80010" y="937260"/>
            <a:ext cx="9150616" cy="5920739"/>
          </a:xfrm>
          <a:prstGeom prst="rect">
            <a:avLst/>
          </a:prstGeom>
        </p:spPr>
      </p:pic>
      <p:sp>
        <p:nvSpPr>
          <p:cNvPr id="13" name="TextBox 12"/>
          <p:cNvSpPr txBox="1"/>
          <p:nvPr/>
        </p:nvSpPr>
        <p:spPr>
          <a:xfrm>
            <a:off x="9423400" y="1193800"/>
            <a:ext cx="2370667" cy="1200329"/>
          </a:xfrm>
          <a:prstGeom prst="rect">
            <a:avLst/>
          </a:prstGeom>
          <a:noFill/>
        </p:spPr>
        <p:txBody>
          <a:bodyPr wrap="square" rtlCol="0">
            <a:spAutoFit/>
          </a:bodyPr>
          <a:lstStyle/>
          <a:p>
            <a:pPr marL="285750" indent="-285750">
              <a:buFontTx/>
              <a:buChar char="-"/>
            </a:pPr>
            <a:r>
              <a:rPr lang="nl-NL" sz="3600" b="1" dirty="0" smtClean="0">
                <a:latin typeface="Moon Flower Bold" panose="02000500000000000000" pitchFamily="2" charset="0"/>
              </a:rPr>
              <a:t>Innovatieve oplossingen</a:t>
            </a:r>
            <a:endParaRPr lang="en-GB" sz="3600" b="1" dirty="0" smtClean="0">
              <a:latin typeface="Moon Flower Bold" panose="02000500000000000000" pitchFamily="2" charset="0"/>
            </a:endParaRPr>
          </a:p>
        </p:txBody>
      </p:sp>
    </p:spTree>
    <p:extLst>
      <p:ext uri="{BB962C8B-B14F-4D97-AF65-F5344CB8AC3E}">
        <p14:creationId xmlns:p14="http://schemas.microsoft.com/office/powerpoint/2010/main" val="112541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12941" cy="1665287"/>
          </a:xfrm>
        </p:spPr>
        <p:txBody>
          <a:bodyPr>
            <a:normAutofit/>
          </a:bodyPr>
          <a:lstStyle/>
          <a:p>
            <a:r>
              <a:rPr lang="en-GB" sz="4800" b="1" dirty="0" smtClean="0">
                <a:latin typeface="Brandon Grotesque Black" pitchFamily="34" charset="0"/>
              </a:rPr>
              <a:t>Hoe </a:t>
            </a:r>
            <a:r>
              <a:rPr lang="en-GB" sz="4800" b="1" dirty="0" err="1" smtClean="0">
                <a:latin typeface="Brandon Grotesque Black" pitchFamily="34" charset="0"/>
              </a:rPr>
              <a:t>gaan</a:t>
            </a:r>
            <a:r>
              <a:rPr lang="en-GB" sz="4800" b="1" dirty="0" smtClean="0">
                <a:latin typeface="Brandon Grotesque Black" pitchFamily="34" charset="0"/>
              </a:rPr>
              <a:t> we </a:t>
            </a:r>
            <a:r>
              <a:rPr lang="en-GB" sz="4800" b="1" dirty="0" err="1" smtClean="0">
                <a:latin typeface="Brandon Grotesque Black" pitchFamily="34" charset="0"/>
              </a:rPr>
              <a:t>onze</a:t>
            </a:r>
            <a:r>
              <a:rPr lang="en-GB" sz="4800" b="1" dirty="0" smtClean="0">
                <a:latin typeface="Brandon Grotesque Black" pitchFamily="34" charset="0"/>
              </a:rPr>
              <a:t> </a:t>
            </a:r>
            <a:r>
              <a:rPr lang="en-GB" sz="4800" b="1" dirty="0" err="1" smtClean="0">
                <a:latin typeface="Brandon Grotesque Black" pitchFamily="34" charset="0"/>
              </a:rPr>
              <a:t>buurt</a:t>
            </a:r>
            <a:r>
              <a:rPr lang="en-GB" sz="4800" b="1" dirty="0" smtClean="0">
                <a:latin typeface="Brandon Grotesque Black" pitchFamily="34" charset="0"/>
              </a:rPr>
              <a:t> </a:t>
            </a:r>
            <a:r>
              <a:rPr lang="en-GB" sz="4800" b="1" dirty="0" err="1" smtClean="0">
                <a:latin typeface="Brandon Grotesque Black" pitchFamily="34" charset="0"/>
              </a:rPr>
              <a:t>vergroenen</a:t>
            </a:r>
            <a:endParaRPr lang="en-GB" sz="48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TextBox 3"/>
          <p:cNvSpPr txBox="1"/>
          <p:nvPr/>
        </p:nvSpPr>
        <p:spPr>
          <a:xfrm>
            <a:off x="350196" y="2986392"/>
            <a:ext cx="5077838"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0838" y="2276086"/>
            <a:ext cx="8628062" cy="3450415"/>
          </a:xfrm>
        </p:spPr>
      </p:pic>
      <p:sp>
        <p:nvSpPr>
          <p:cNvPr id="12" name="TextBox 11"/>
          <p:cNvSpPr txBox="1"/>
          <p:nvPr/>
        </p:nvSpPr>
        <p:spPr>
          <a:xfrm>
            <a:off x="9423400" y="1193800"/>
            <a:ext cx="2370667" cy="1200329"/>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DIY: </a:t>
            </a:r>
            <a:r>
              <a:rPr lang="en-GB" sz="3600" b="1" dirty="0" err="1" smtClean="0">
                <a:latin typeface="Moon Flower Bold" panose="02000500000000000000" pitchFamily="2" charset="0"/>
              </a:rPr>
              <a:t>waar</a:t>
            </a:r>
            <a:r>
              <a:rPr lang="en-GB" sz="3600" b="1" dirty="0" smtClean="0">
                <a:latin typeface="Moon Flower Bold" panose="02000500000000000000" pitchFamily="2" charset="0"/>
              </a:rPr>
              <a:t> </a:t>
            </a:r>
            <a:r>
              <a:rPr lang="en-GB" sz="3600" b="1" dirty="0" err="1" smtClean="0">
                <a:latin typeface="Moon Flower Bold" panose="02000500000000000000" pitchFamily="2" charset="0"/>
              </a:rPr>
              <a:t>kan</a:t>
            </a:r>
            <a:r>
              <a:rPr lang="en-GB" sz="3600" b="1" dirty="0" smtClean="0">
                <a:latin typeface="Moon Flower Bold" panose="02000500000000000000" pitchFamily="2" charset="0"/>
              </a:rPr>
              <a:t> het </a:t>
            </a:r>
            <a:r>
              <a:rPr lang="en-GB" sz="3600" b="1" dirty="0" err="1" smtClean="0">
                <a:latin typeface="Moon Flower Bold" panose="02000500000000000000" pitchFamily="2" charset="0"/>
              </a:rPr>
              <a:t>groener</a:t>
            </a:r>
            <a:r>
              <a:rPr lang="en-GB" sz="3600" b="1" dirty="0" smtClean="0">
                <a:latin typeface="Moon Flower Bold" panose="02000500000000000000" pitchFamily="2" charset="0"/>
              </a:rPr>
              <a:t>?</a:t>
            </a:r>
          </a:p>
        </p:txBody>
      </p:sp>
      <p:sp>
        <p:nvSpPr>
          <p:cNvPr id="5" name="TextBox 4"/>
          <p:cNvSpPr txBox="1"/>
          <p:nvPr/>
        </p:nvSpPr>
        <p:spPr>
          <a:xfrm>
            <a:off x="6212931" y="5726501"/>
            <a:ext cx="2888996" cy="307777"/>
          </a:xfrm>
          <a:prstGeom prst="rect">
            <a:avLst/>
          </a:prstGeom>
          <a:noFill/>
        </p:spPr>
        <p:txBody>
          <a:bodyPr wrap="none" rtlCol="0">
            <a:spAutoFit/>
          </a:bodyPr>
          <a:lstStyle/>
          <a:p>
            <a:r>
              <a:rPr lang="nl-NL" sz="1400" dirty="0"/>
              <a:t>Van https://www.waterklimaatles.nl/</a:t>
            </a:r>
            <a:endParaRPr lang="en-GB" sz="1400" dirty="0"/>
          </a:p>
        </p:txBody>
      </p:sp>
    </p:spTree>
    <p:extLst>
      <p:ext uri="{BB962C8B-B14F-4D97-AF65-F5344CB8AC3E}">
        <p14:creationId xmlns:p14="http://schemas.microsoft.com/office/powerpoint/2010/main" val="2886804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12941" cy="1665287"/>
          </a:xfrm>
        </p:spPr>
        <p:txBody>
          <a:bodyPr>
            <a:normAutofit/>
          </a:bodyPr>
          <a:lstStyle/>
          <a:p>
            <a:pPr algn="ctr"/>
            <a:r>
              <a:rPr lang="en-GB" sz="4800" b="1" dirty="0" err="1" smtClean="0">
                <a:latin typeface="Brandon Grotesque Black" pitchFamily="34" charset="0"/>
              </a:rPr>
              <a:t>Blijf</a:t>
            </a:r>
            <a:r>
              <a:rPr lang="en-GB" sz="4800" b="1" dirty="0" smtClean="0">
                <a:latin typeface="Brandon Grotesque Black" pitchFamily="34" charset="0"/>
              </a:rPr>
              <a:t> op de </a:t>
            </a:r>
            <a:r>
              <a:rPr lang="en-GB" sz="4800" b="1" dirty="0" err="1" smtClean="0">
                <a:latin typeface="Brandon Grotesque Black" pitchFamily="34" charset="0"/>
              </a:rPr>
              <a:t>hoogte</a:t>
            </a:r>
            <a:endParaRPr lang="en-GB" sz="48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TextBox 3"/>
          <p:cNvSpPr txBox="1"/>
          <p:nvPr/>
        </p:nvSpPr>
        <p:spPr>
          <a:xfrm>
            <a:off x="350196" y="2986392"/>
            <a:ext cx="5077838"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13" name="Tijdelijke aanduiding voor inhoud 12"/>
          <p:cNvSpPr>
            <a:spLocks noGrp="1"/>
          </p:cNvSpPr>
          <p:nvPr>
            <p:ph idx="1"/>
          </p:nvPr>
        </p:nvSpPr>
        <p:spPr>
          <a:xfrm>
            <a:off x="838200" y="1825625"/>
            <a:ext cx="8263727" cy="3475718"/>
          </a:xfrm>
        </p:spPr>
        <p:txBody>
          <a:bodyPr/>
          <a:lstStyle/>
          <a:p>
            <a:r>
              <a:rPr lang="nl-NL" smtClean="0">
                <a:latin typeface="Moon Flower Bold" panose="02000500000000000000" pitchFamily="2" charset="0"/>
              </a:rPr>
              <a:t>Meer leren? </a:t>
            </a:r>
            <a:r>
              <a:rPr lang="nl-NL" dirty="0" smtClean="0">
                <a:latin typeface="Moon Flower Bold" panose="02000500000000000000" pitchFamily="2" charset="0"/>
              </a:rPr>
              <a:t>Via </a:t>
            </a:r>
            <a:r>
              <a:rPr lang="nl-NL" dirty="0" smtClean="0">
                <a:latin typeface="Moon Flower Bold" panose="02000500000000000000" pitchFamily="2" charset="0"/>
                <a:hlinkClick r:id="rId3"/>
              </a:rPr>
              <a:t>www.onderzoekwater.nl</a:t>
            </a:r>
            <a:r>
              <a:rPr lang="nl-NL" dirty="0" smtClean="0">
                <a:latin typeface="Moon Flower Bold" panose="02000500000000000000" pitchFamily="2" charset="0"/>
              </a:rPr>
              <a:t> kun je nog veel meer leren over water en groen!</a:t>
            </a:r>
          </a:p>
          <a:p>
            <a:endParaRPr lang="nl-NL" dirty="0">
              <a:latin typeface="Moon Flower Bold" panose="02000500000000000000" pitchFamily="2" charset="0"/>
            </a:endParaRPr>
          </a:p>
          <a:p>
            <a:r>
              <a:rPr lang="nl-NL" dirty="0" smtClean="0">
                <a:latin typeface="Moon Flower Bold" panose="02000500000000000000" pitchFamily="2" charset="0"/>
              </a:rPr>
              <a:t>Op de website kun je ook jouw data vergelijken met die van andere plekken.</a:t>
            </a:r>
          </a:p>
          <a:p>
            <a:endParaRPr lang="nl-NL" dirty="0" smtClean="0">
              <a:latin typeface="Moon Flower Bold" panose="02000500000000000000" pitchFamily="2" charset="0"/>
            </a:endParaRPr>
          </a:p>
          <a:p>
            <a:r>
              <a:rPr lang="nl-NL" dirty="0" smtClean="0">
                <a:latin typeface="Moon Flower Bold" panose="02000500000000000000" pitchFamily="2" charset="0"/>
              </a:rPr>
              <a:t>Facebook: @ </a:t>
            </a:r>
            <a:r>
              <a:rPr lang="nl-NL" dirty="0" err="1" smtClean="0">
                <a:latin typeface="Moon Flower Bold" panose="02000500000000000000" pitchFamily="2" charset="0"/>
              </a:rPr>
              <a:t>WaterLabSC</a:t>
            </a:r>
            <a:endParaRPr lang="nl-NL" dirty="0" smtClean="0">
              <a:latin typeface="Moon Flower Bold" panose="02000500000000000000" pitchFamily="2" charset="0"/>
            </a:endParaRPr>
          </a:p>
          <a:p>
            <a:endParaRPr lang="nl-NL" dirty="0"/>
          </a:p>
        </p:txBody>
      </p:sp>
    </p:spTree>
    <p:extLst>
      <p:ext uri="{BB962C8B-B14F-4D97-AF65-F5344CB8AC3E}">
        <p14:creationId xmlns:p14="http://schemas.microsoft.com/office/powerpoint/2010/main" val="193929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p:cNvGrpSpPr>
          <p:nvPr/>
        </p:nvGrpSpPr>
        <p:grpSpPr bwMode="auto">
          <a:xfrm rot="5400000">
            <a:off x="5358959" y="127439"/>
            <a:ext cx="1474082" cy="12192003"/>
            <a:chOff x="7329" y="0"/>
            <a:chExt cx="4911" cy="15840"/>
          </a:xfrm>
          <a:noFill/>
        </p:grpSpPr>
        <p:grpSp>
          <p:nvGrpSpPr>
            <p:cNvPr id="19" name="Group 18"/>
            <p:cNvGrpSpPr>
              <a:grpSpLocks/>
            </p:cNvGrpSpPr>
            <p:nvPr/>
          </p:nvGrpSpPr>
          <p:grpSpPr bwMode="auto">
            <a:xfrm>
              <a:off x="7344" y="0"/>
              <a:ext cx="4896" cy="15840"/>
              <a:chOff x="7560" y="0"/>
              <a:chExt cx="4700" cy="15840"/>
            </a:xfrm>
            <a:grpFill/>
          </p:grpSpPr>
          <p:sp>
            <p:nvSpPr>
              <p:cNvPr id="22" name="Rectangle 21"/>
              <p:cNvSpPr>
                <a:spLocks noChangeArrowheads="1"/>
              </p:cNvSpPr>
              <p:nvPr/>
            </p:nvSpPr>
            <p:spPr bwMode="auto">
              <a:xfrm>
                <a:off x="7755" y="0"/>
                <a:ext cx="4505" cy="15840"/>
              </a:xfrm>
              <a:prstGeom prst="rect">
                <a:avLst/>
              </a:prstGeom>
              <a:grp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23" name="Rectangle 22" descr="Light vertical"/>
              <p:cNvSpPr>
                <a:spLocks noChangeArrowheads="1"/>
              </p:cNvSpPr>
              <p:nvPr/>
            </p:nvSpPr>
            <p:spPr bwMode="auto">
              <a:xfrm>
                <a:off x="7560" y="8"/>
                <a:ext cx="195" cy="15825"/>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20" name="Rectangle 19"/>
            <p:cNvSpPr>
              <a:spLocks noChangeArrowheads="1"/>
            </p:cNvSpPr>
            <p:nvPr/>
          </p:nvSpPr>
          <p:spPr bwMode="auto">
            <a:xfrm>
              <a:off x="7344" y="0"/>
              <a:ext cx="4896" cy="5161"/>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Rectangle 20"/>
            <p:cNvSpPr>
              <a:spLocks noChangeArrowheads="1"/>
            </p:cNvSpPr>
            <p:nvPr/>
          </p:nvSpPr>
          <p:spPr bwMode="auto">
            <a:xfrm>
              <a:off x="7329" y="10658"/>
              <a:ext cx="4889" cy="4462"/>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TextBox 3"/>
          <p:cNvSpPr txBox="1"/>
          <p:nvPr/>
        </p:nvSpPr>
        <p:spPr>
          <a:xfrm>
            <a:off x="350196" y="2986392"/>
            <a:ext cx="5077838"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8065321" y="6062003"/>
            <a:ext cx="1044813" cy="642141"/>
          </a:xfrm>
          <a:prstGeom prst="rect">
            <a:avLst/>
          </a:prstGeom>
          <a:ln w="12700">
            <a:solidFill>
              <a:schemeClr val="bg1"/>
            </a:solidFill>
          </a:ln>
        </p:spPr>
      </p:pic>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216735" y="6199718"/>
            <a:ext cx="1730598" cy="581039"/>
          </a:xfrm>
          <a:prstGeom prst="rect">
            <a:avLst/>
          </a:prstGeom>
        </p:spPr>
      </p:pic>
      <p:pic>
        <p:nvPicPr>
          <p:cNvPr id="15" name="Picture 14"/>
          <p:cNvPicPr/>
          <p:nvPr/>
        </p:nvPicPr>
        <p:blipFill>
          <a:blip r:embed="rId5">
            <a:extLst>
              <a:ext uri="{28A0092B-C50C-407E-A947-70E740481C1C}">
                <a14:useLocalDpi xmlns:a14="http://schemas.microsoft.com/office/drawing/2010/main" val="0"/>
              </a:ext>
            </a:extLst>
          </a:blip>
          <a:stretch>
            <a:fillRect/>
          </a:stretch>
        </p:blipFill>
        <p:spPr>
          <a:xfrm>
            <a:off x="5964793" y="6101599"/>
            <a:ext cx="1634013" cy="61757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9022" y="5901800"/>
            <a:ext cx="1739429" cy="94943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b="22311"/>
          <a:stretch/>
        </p:blipFill>
        <p:spPr>
          <a:xfrm>
            <a:off x="1971775" y="1012362"/>
            <a:ext cx="5627031" cy="3644794"/>
          </a:xfrm>
          <a:prstGeom prst="rect">
            <a:avLst/>
          </a:prstGeom>
        </p:spPr>
      </p:pic>
    </p:spTree>
    <p:extLst>
      <p:ext uri="{BB962C8B-B14F-4D97-AF65-F5344CB8AC3E}">
        <p14:creationId xmlns:p14="http://schemas.microsoft.com/office/powerpoint/2010/main" val="1656836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3255</TotalTime>
  <Words>750</Words>
  <Application>Microsoft Office PowerPoint</Application>
  <PresentationFormat>Custom</PresentationFormat>
  <Paragraphs>91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Times New Roman</vt:lpstr>
      <vt:lpstr>Brandon Grotesque Black</vt:lpstr>
      <vt:lpstr>Calibri Light</vt:lpstr>
      <vt:lpstr>Moon Flower Bold</vt:lpstr>
      <vt:lpstr>Office Theme</vt:lpstr>
      <vt:lpstr>PowerPoint Presentation</vt:lpstr>
      <vt:lpstr>Wat hebben we allemaal gedaan</vt:lpstr>
      <vt:lpstr>Wat  gaan we vandaag doen</vt:lpstr>
      <vt:lpstr>Stappenplan: van data naar oplossing</vt:lpstr>
      <vt:lpstr>Wateroverlast oplossen: aanpassingen</vt:lpstr>
      <vt:lpstr>Extra opties</vt:lpstr>
      <vt:lpstr>Hoe gaan we onze buurt vergroenen</vt:lpstr>
      <vt:lpstr>Blijf op de hoogte</vt:lpstr>
      <vt:lpstr>PowerPoint Presentation</vt:lpstr>
    </vt:vector>
  </TitlesOfParts>
  <Company>UNESCO-IHE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en waarom gaan we meten?</dc:title>
  <dc:creator>Sandra de Vries</dc:creator>
  <cp:lastModifiedBy>Tanja Klop</cp:lastModifiedBy>
  <cp:revision>82</cp:revision>
  <dcterms:created xsi:type="dcterms:W3CDTF">2018-05-04T14:06:26Z</dcterms:created>
  <dcterms:modified xsi:type="dcterms:W3CDTF">2018-10-31T15:24:11Z</dcterms:modified>
</cp:coreProperties>
</file>