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omments/modernComment_204_DC6ED36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07_1CC15767.xml" ContentType="application/vnd.ms-powerpoint.comments+xml"/>
  <Override PartName="/ppt/comments/modernComment_189_796E14AB.xml" ContentType="application/vnd.ms-powerpoint.comments+xml"/>
  <Override PartName="/ppt/comments/modernComment_205_C0931D20.xml" ContentType="application/vnd.ms-powerpoint.comments+xml"/>
  <Override PartName="/ppt/comments/modernComment_215_22BFC4EB.xml" ContentType="application/vnd.ms-powerpoint.comments+xml"/>
  <Override PartName="/ppt/comments/modernComment_208_4050ECDC.xml" ContentType="application/vnd.ms-powerpoint.comments+xml"/>
  <Override PartName="/ppt/notesSlides/notesSlide5.xml" ContentType="application/vnd.openxmlformats-officedocument.presentationml.notesSlide+xml"/>
  <Override PartName="/ppt/comments/modernComment_216_8A036900.xml" ContentType="application/vnd.ms-powerpoint.comments+xml"/>
  <Override PartName="/ppt/comments/modernComment_105_33DE8FA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sldIdLst>
    <p:sldId id="256" r:id="rId5"/>
    <p:sldId id="516" r:id="rId6"/>
    <p:sldId id="392" r:id="rId7"/>
    <p:sldId id="519" r:id="rId8"/>
    <p:sldId id="532" r:id="rId9"/>
    <p:sldId id="393" r:id="rId10"/>
    <p:sldId id="517" r:id="rId11"/>
    <p:sldId id="533" r:id="rId12"/>
    <p:sldId id="520" r:id="rId13"/>
    <p:sldId id="534" r:id="rId14"/>
    <p:sldId id="261" r:id="rId15"/>
    <p:sldId id="259" r:id="rId16"/>
    <p:sldId id="260" r:id="rId17"/>
    <p:sldId id="535"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1pPr>
    <a:lvl2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2pPr>
    <a:lvl3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3pPr>
    <a:lvl4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4pPr>
    <a:lvl5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5pPr>
    <a:lvl6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6pPr>
    <a:lvl7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7pPr>
    <a:lvl8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8pPr>
    <a:lvl9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B29B57-8770-FE4F-046B-B03642E3653B}" name="Victoria Taranu" initials="VT" userId="S::Victoria.Taranu@bpie.eu::9aeb7c3a-7896-45f9-946f-724c75a81965" providerId="AD"/>
  <p188:author id="{0FBC36D3-83C2-2560-57A0-98C807FE9CCD}" name="Rutger Broer" initials="RB" userId="Rutger Bro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FFD90-D399-4B6A-95B6-7A4B4A7B3D29}" v="10" dt="2022-04-07T15:55:45.62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
          <a:latin typeface="Tahoma Bold"/>
          <a:ea typeface="Tahoma Bold"/>
          <a:cs typeface="Tahom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Tahoma Bold"/>
          <a:ea typeface="Tahoma Bold"/>
          <a:cs typeface="Tahom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Tahoma Bold"/>
          <a:ea typeface="Tahoma Bold"/>
          <a:cs typeface="Tahom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Tahoma Bold"/>
          <a:ea typeface="Tahoma Bold"/>
          <a:cs typeface="Tahoma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ahoma Bold"/>
          <a:ea typeface="Tahoma Bold"/>
          <a:cs typeface="Tahom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Bold"/>
          <a:ea typeface="Tahoma Bold"/>
          <a:cs typeface="Tahoma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Bold"/>
          <a:ea typeface="Tahoma Bold"/>
          <a:cs typeface="Tahoma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Tahoma Bold"/>
          <a:ea typeface="Tahoma Bold"/>
          <a:cs typeface="Tahom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ahoma Bold"/>
          <a:ea typeface="Tahoma Bold"/>
          <a:cs typeface="Tahom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Tahoma Bold"/>
          <a:ea typeface="Tahoma Bold"/>
          <a:cs typeface="Tahom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ahoma Bold"/>
          <a:ea typeface="Tahoma Bold"/>
          <a:cs typeface="Tahom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ahoma Bold"/>
          <a:ea typeface="Tahoma Bold"/>
          <a:cs typeface="Tahoma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ahoma Bold"/>
          <a:ea typeface="Tahoma Bold"/>
          <a:cs typeface="Tahom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39" d="100"/>
          <a:sy n="39" d="100"/>
        </p:scale>
        <p:origin x="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925A61D2-598F-4D3A-B0B9-7CF4F2C63A38}" authorId="{0BB29B57-8770-FE4F-046B-B03642E3653B}" status="resolved" created="2022-03-22T10:44:06.836" complete="100000">
    <ac:txMkLst xmlns:ac="http://schemas.microsoft.com/office/drawing/2013/main/command">
      <pc:docMk xmlns:pc="http://schemas.microsoft.com/office/powerpoint/2013/main/command"/>
      <pc:sldMk xmlns:pc="http://schemas.microsoft.com/office/powerpoint/2013/main/command" cId="0" sldId="256"/>
      <ac:spMk id="126" creationId="{00000000-0000-0000-0000-000000000000}"/>
      <ac:txMk cp="0" len="35">
        <ac:context len="55" hash="2031890144"/>
      </ac:txMk>
    </ac:txMkLst>
    <p188:pos x="22036567" y="1144857"/>
    <p188:txBody>
      <a:bodyPr/>
      <a:lstStyle/>
      <a:p>
        <a:r>
          <a:rPr lang="en-GB"/>
          <a:t>You talk about EE policies, not policies about social innovation.
What about "EU policies and the need for social innovation"?
Or title "EU policies for energy efficiency and seismic resilience." Subtitle: 'The need for social innovation"
or EU policies for energy renovation: integration of seismic resilience and social fairness.</a:t>
        </a:r>
      </a:p>
    </p188:txBody>
  </p188:cm>
</p188:cmLst>
</file>

<file path=ppt/comments/modernComment_105_33DE8FA1.xml><?xml version="1.0" encoding="utf-8"?>
<p188:cmLst xmlns:a="http://schemas.openxmlformats.org/drawingml/2006/main" xmlns:r="http://schemas.openxmlformats.org/officeDocument/2006/relationships" xmlns:p188="http://schemas.microsoft.com/office/powerpoint/2018/8/main">
  <p188:cm id="{E1456658-B447-4ABB-99B9-098AB59735D9}" authorId="{0BB29B57-8770-FE4F-046B-B03642E3653B}" status="resolved" created="2022-04-06T08:35:10.179" complete="100000">
    <ac:txMkLst xmlns:ac="http://schemas.microsoft.com/office/drawing/2013/main/command">
      <pc:docMk xmlns:pc="http://schemas.microsoft.com/office/powerpoint/2013/main/command"/>
      <pc:sldMk xmlns:pc="http://schemas.microsoft.com/office/powerpoint/2013/main/command" cId="870223777" sldId="261"/>
      <ac:spMk id="4" creationId="{6BCE46EC-E8DF-4D97-8E8F-08A01C418381}"/>
      <ac:txMk cp="0" len="678">
        <ac:context len="679" hash="130198132"/>
      </ac:txMk>
    </ac:txMkLst>
    <p188:pos x="21930242" y="559981"/>
    <p188:txBody>
      <a:bodyPr/>
      <a:lstStyle/>
      <a:p>
        <a:r>
          <a:rPr lang="en-GB"/>
          <a:t>I would focus on the main take aways relevant for e-SAFE:
'Novel introduction of seismic safety and resilience in the EPBD recast proposal, but need to operationalise the implementation with requirements for training, advice, inclusion in the building information and renovation advice, such as logbook, building passport'
'MEPs to renovate the worst performing buildings'
'Funds from ETS to support social fairness and tackle fuel poverty'
'New European Bauhaus- focus on human-centred design and co-design'</a:t>
        </a:r>
      </a:p>
    </p188:txBody>
  </p188:cm>
</p188:cmLst>
</file>

<file path=ppt/comments/modernComment_189_796E14AB.xml><?xml version="1.0" encoding="utf-8"?>
<p188:cmLst xmlns:a="http://schemas.openxmlformats.org/drawingml/2006/main" xmlns:r="http://schemas.openxmlformats.org/officeDocument/2006/relationships" xmlns:p188="http://schemas.microsoft.com/office/powerpoint/2018/8/main">
  <p188:cm id="{5B27AF2A-8597-4ADB-AE36-8787FFC0946C}" authorId="{0BB29B57-8770-FE4F-046B-B03642E3653B}" status="resolved" created="2022-03-22T11:07:55.440" complete="100000">
    <ac:deMkLst xmlns:ac="http://schemas.microsoft.com/office/drawing/2013/main/command">
      <pc:docMk xmlns:pc="http://schemas.microsoft.com/office/powerpoint/2013/main/command"/>
      <pc:sldMk xmlns:pc="http://schemas.microsoft.com/office/powerpoint/2013/main/command" cId="2037257387" sldId="393"/>
      <ac:spMk id="2" creationId="{7B320C09-EBD8-4A34-A34D-5312A8309CC1}"/>
    </ac:deMkLst>
    <p188:txBody>
      <a:bodyPr/>
      <a:lstStyle/>
      <a:p>
        <a:r>
          <a:rPr lang="en-GB"/>
          <a:t>In the ppt is missing the New European Bauhaus, which also focuses on co-design and user-centred design. You can decide how and where to add it.</a:t>
        </a:r>
      </a:p>
    </p188:txBody>
  </p188:cm>
  <p188:cm id="{5B3EE857-E066-4FEA-A812-CAA4F6FCED83}" authorId="{0BB29B57-8770-FE4F-046B-B03642E3653B}" status="resolved" created="2022-04-06T08:18:01.427" complete="100000">
    <ac:txMkLst xmlns:ac="http://schemas.microsoft.com/office/drawing/2013/main/command">
      <pc:docMk xmlns:pc="http://schemas.microsoft.com/office/powerpoint/2013/main/command"/>
      <pc:sldMk xmlns:pc="http://schemas.microsoft.com/office/powerpoint/2013/main/command" cId="2037257387" sldId="393"/>
      <ac:spMk id="2" creationId="{7B320C09-EBD8-4A34-A34D-5312A8309CC1}"/>
      <ac:txMk cp="361" len="25">
        <ac:context len="505" hash="250740447"/>
      </ac:txMk>
    </ac:txMkLst>
    <p188:pos x="21720179" y="5017241"/>
    <p188:replyLst>
      <p188:reply id="{3E6904E7-81A9-4FB4-A82F-4E65A4A4E0D5}" authorId="{0FBC36D3-83C2-2560-57A0-98C807FE9CCD}" created="2022-04-06T17:41:48.407">
        <p188:txBody>
          <a:bodyPr/>
          <a:lstStyle/>
          <a:p>
            <a:r>
              <a:rPr lang="en-GB"/>
              <a:t>https://europa.eu/new-european-bauhaus/about/co-design-process-and-contributions_en</a:t>
            </a:r>
          </a:p>
        </p188:txBody>
      </p188:reply>
    </p188:replyLst>
    <p188:txBody>
      <a:bodyPr/>
      <a:lstStyle/>
      <a:p>
        <a:r>
          <a:rPr lang="en-GB"/>
          <a:t> 'co-design of the movement' is confusing, as if you're co-designing a movement, not the project.
Just keep 'co-design' and 'human-centred design', maybe with a mention of e-SAFE pilot in Catania
 </a:t>
        </a:r>
      </a:p>
    </p188:txBody>
  </p188:cm>
  <p188:cm id="{6782321F-E289-4EC7-A5F3-F185CA46BD3A}" authorId="{0BB29B57-8770-FE4F-046B-B03642E3653B}" status="resolved" created="2022-04-06T08:18:55.017" complete="100000">
    <ac:txMkLst xmlns:ac="http://schemas.microsoft.com/office/drawing/2013/main/command">
      <pc:docMk xmlns:pc="http://schemas.microsoft.com/office/powerpoint/2013/main/command"/>
      <pc:sldMk xmlns:pc="http://schemas.microsoft.com/office/powerpoint/2013/main/command" cId="2037257387" sldId="393"/>
      <ac:spMk id="2" creationId="{7B320C09-EBD8-4A34-A34D-5312A8309CC1}"/>
      <ac:txMk cp="388" len="52">
        <ac:context len="505" hash="250740447"/>
      </ac:txMk>
    </ac:txMkLst>
    <p188:pos x="18870654" y="5676459"/>
    <p188:replyLst>
      <p188:reply id="{2F6D50FB-E1EA-4085-B294-335ED71AF119}" authorId="{0FBC36D3-83C2-2560-57A0-98C807FE9CCD}" created="2022-04-06T17:43:18.776">
        <p188:txBody>
          <a:bodyPr/>
          <a:lstStyle/>
          <a:p>
            <a:r>
              <a:rPr lang="en-GB"/>
              <a:t>https://ec.europa.eu/commission/presscorner/detail/en/IP_22_347</a:t>
            </a:r>
          </a:p>
        </p188:txBody>
      </p188:reply>
    </p188:replyLst>
    <p188:txBody>
      <a:bodyPr/>
      <a:lstStyle/>
      <a:p>
        <a:r>
          <a:rPr lang="en-GB"/>
          <a:t>this is not really part of the core principles of NEB, I would add this instead:
1) sustainability, from climate goals, to circularity, zero pollution, and biodiversity
2) aesthetics, quality of experience and style, beyond functionality
3) inclusion, from valuing diversity, to securing accessibility and affordability
</a:t>
        </a:r>
      </a:p>
    </p188:txBody>
  </p188:cm>
</p188:cmLst>
</file>

<file path=ppt/comments/modernComment_204_DC6ED366.xml><?xml version="1.0" encoding="utf-8"?>
<p188:cmLst xmlns:a="http://schemas.openxmlformats.org/drawingml/2006/main" xmlns:r="http://schemas.openxmlformats.org/officeDocument/2006/relationships" xmlns:p188="http://schemas.microsoft.com/office/powerpoint/2018/8/main">
  <p188:cm id="{54A82AC5-DE22-4D66-9453-BB1FCBBC439C}" authorId="{0BB29B57-8770-FE4F-046B-B03642E3653B}" status="resolved" created="2022-04-06T07:55:23.691" complete="100000">
    <ac:deMkLst xmlns:ac="http://schemas.microsoft.com/office/drawing/2013/main/command">
      <pc:docMk xmlns:pc="http://schemas.microsoft.com/office/powerpoint/2013/main/command"/>
      <pc:sldMk xmlns:pc="http://schemas.microsoft.com/office/powerpoint/2013/main/command" cId="3698250598" sldId="516"/>
      <ac:picMk id="7" creationId="{A814947B-8ABB-4F29-B337-E6980F2330FD}"/>
    </ac:deMkLst>
    <p188:replyLst>
      <p188:reply id="{E71A69A7-1C29-4F8B-8B38-4EBBDFF75D40}" authorId="{0FBC36D3-83C2-2560-57A0-98C807FE9CCD}" created="2022-04-06T17:34:03.906">
        <p188:txBody>
          <a:bodyPr/>
          <a:lstStyle/>
          <a:p>
            <a:r>
              <a:rPr lang="en-GB"/>
              <a:t>I will be speaking during the event. </a:t>
            </a:r>
          </a:p>
        </p188:txBody>
      </p188:reply>
    </p188:replyLst>
    <p188:txBody>
      <a:bodyPr/>
      <a:lstStyle/>
      <a:p>
        <a:r>
          <a:rPr lang="en-GB"/>
          <a:t>you forgot to mention that it is the Working group of The Intergovernmental Panel on Climate Change (IPCC), United Nations.
You can write it over 'Report multimedia', which catches unnecessary  attention.
Assume a general audience.</a:t>
        </a:r>
      </a:p>
    </p188:txBody>
  </p188:cm>
  <p188:cm id="{1B3F12DC-9C39-49CA-BBC0-FA531DC29A59}" authorId="{0BB29B57-8770-FE4F-046B-B03642E3653B}" status="resolved" created="2022-04-06T07:58:39.278" complete="100000">
    <ac:deMkLst xmlns:ac="http://schemas.microsoft.com/office/drawing/2013/main/command">
      <pc:docMk xmlns:pc="http://schemas.microsoft.com/office/powerpoint/2013/main/command"/>
      <pc:sldMk xmlns:pc="http://schemas.microsoft.com/office/powerpoint/2013/main/command" cId="3698250598" sldId="516"/>
      <ac:picMk id="7" creationId="{A814947B-8ABB-4F29-B337-E6980F2330FD}"/>
    </ac:deMkLst>
    <p188:txBody>
      <a:bodyPr/>
      <a:lstStyle/>
      <a:p>
        <a:r>
          <a:rPr lang="en-GB"/>
          <a:t>in general this slide doesn´t say much, because you don´t have time to explain the key findings.
I would consider removing it, and just focus on EU policies and mention Paris Agreement of you wish.</a:t>
        </a:r>
      </a:p>
    </p188:txBody>
  </p188:cm>
  <p188:cm id="{5759FBB9-F635-4E4E-B43A-DDE75BDFBBE2}" authorId="{0BB29B57-8770-FE4F-046B-B03642E3653B}" status="resolved" created="2022-04-06T08:09:37.335" complete="100000">
    <pc:sldMkLst xmlns:pc="http://schemas.microsoft.com/office/powerpoint/2013/main/command">
      <pc:docMk/>
      <pc:sldMk cId="3698250598" sldId="516"/>
    </pc:sldMkLst>
    <p188:txBody>
      <a:bodyPr/>
      <a:lstStyle/>
      <a:p>
        <a:r>
          <a:rPr lang="en-GB"/>
          <a:t>Regarding the focus of the ppt: the 1st and the 3rd bullet points are basically the same.</a:t>
        </a:r>
      </a:p>
    </p188:txBody>
  </p188:cm>
</p188:cmLst>
</file>

<file path=ppt/comments/modernComment_205_C0931D20.xml><?xml version="1.0" encoding="utf-8"?>
<p188:cmLst xmlns:a="http://schemas.openxmlformats.org/drawingml/2006/main" xmlns:r="http://schemas.openxmlformats.org/officeDocument/2006/relationships" xmlns:p188="http://schemas.microsoft.com/office/powerpoint/2018/8/main">
  <p188:cm id="{25E3793D-8F8D-4212-9B7E-0A08B7C2D279}" authorId="{0BB29B57-8770-FE4F-046B-B03642E3653B}" status="resolved" created="2022-04-06T08:05:04.799" complete="100000">
    <ac:txMkLst xmlns:ac="http://schemas.microsoft.com/office/drawing/2013/main/command">
      <pc:docMk xmlns:pc="http://schemas.microsoft.com/office/powerpoint/2013/main/command"/>
      <pc:sldMk xmlns:pc="http://schemas.microsoft.com/office/powerpoint/2013/main/command" cId="3230866720" sldId="517"/>
      <ac:spMk id="7" creationId="{E2319812-C0DA-40E8-859B-DE57C2E4A06D}"/>
      <ac:txMk cp="74" len="52">
        <ac:context len="573" hash="1896944521"/>
      </ac:txMk>
    </ac:txMkLst>
    <p188:pos x="18309951" y="1470183"/>
    <p188:replyLst>
      <p188:reply id="{ACED5459-9703-4CA7-802B-B2CFA6715EEE}" authorId="{0FBC36D3-83C2-2560-57A0-98C807FE9CCD}" created="2022-04-06T17:45:09.160">
        <p188:txBody>
          <a:bodyPr/>
          <a:lstStyle/>
          <a:p>
            <a:r>
              <a:rPr lang="en-GB"/>
              <a:t>2030 for 2020 reference scenario projectinons</a:t>
            </a:r>
          </a:p>
        </p188:txBody>
      </p188:reply>
    </p188:replyLst>
    <p188:txBody>
      <a:bodyPr/>
      <a:lstStyle/>
      <a:p>
        <a:r>
          <a:rPr lang="en-GB"/>
          <a:t>by which year and compared to which base year</a:t>
        </a:r>
      </a:p>
    </p188:txBody>
  </p188:cm>
  <p188:cm id="{DE8E281B-0C32-42AB-BC58-193F30BE6D6B}" authorId="{0BB29B57-8770-FE4F-046B-B03642E3653B}" status="resolved" created="2022-04-06T08:06:18.839" complete="100000">
    <ac:txMkLst xmlns:ac="http://schemas.microsoft.com/office/drawing/2013/main/command">
      <pc:docMk xmlns:pc="http://schemas.microsoft.com/office/powerpoint/2013/main/command"/>
      <pc:sldMk xmlns:pc="http://schemas.microsoft.com/office/powerpoint/2013/main/command" cId="3230866720" sldId="517"/>
      <ac:spMk id="7" creationId="{E2319812-C0DA-40E8-859B-DE57C2E4A06D}"/>
      <ac:txMk cp="43" len="3">
        <ac:context len="573" hash="1896944521"/>
      </ac:txMk>
    </ac:txMkLst>
    <p188:pos x="5423291" y="896024"/>
    <p188:txBody>
      <a:bodyPr/>
      <a:lstStyle/>
      <a:p>
        <a:r>
          <a:rPr lang="en-GB"/>
          <a:t>always add the full name of the directives (for general audience) and the abbreviations (for experts).</a:t>
        </a:r>
      </a:p>
    </p188:txBody>
  </p188:cm>
</p188:cmLst>
</file>

<file path=ppt/comments/modernComment_207_1CC15767.xml><?xml version="1.0" encoding="utf-8"?>
<p188:cmLst xmlns:a="http://schemas.openxmlformats.org/drawingml/2006/main" xmlns:r="http://schemas.openxmlformats.org/officeDocument/2006/relationships" xmlns:p188="http://schemas.microsoft.com/office/powerpoint/2018/8/main">
  <p188:cm id="{DAD0F917-DE99-4F79-9940-6EF2BFD5CE84}" authorId="{0BB29B57-8770-FE4F-046B-B03642E3653B}" status="resolved" created="2022-04-06T08:07:11.298" complete="100000">
    <ac:txMkLst xmlns:ac="http://schemas.microsoft.com/office/drawing/2013/main/command">
      <pc:docMk xmlns:pc="http://schemas.microsoft.com/office/powerpoint/2013/main/command"/>
      <pc:sldMk xmlns:pc="http://schemas.microsoft.com/office/powerpoint/2013/main/command" cId="482432871" sldId="519"/>
      <ac:spMk id="2" creationId="{44D70026-8517-4223-87C5-F03BFAF41F4A}"/>
      <ac:txMk cp="193" len="10">
        <ac:context len="536" hash="2613549801"/>
      </ac:txMk>
    </ac:txMkLst>
    <p188:pos x="1817155" y="3733113"/>
    <p188:txBody>
      <a:bodyPr/>
      <a:lstStyle/>
      <a:p>
        <a:r>
          <a:rPr lang="en-GB"/>
          <a:t>Use only Fit for 55, this abbreviation is confusing for general audience.</a:t>
        </a:r>
      </a:p>
    </p188:txBody>
  </p188:cm>
  <p188:cm id="{3EB0AA50-C361-4700-8ABB-7A33565DC68D}" authorId="{0BB29B57-8770-FE4F-046B-B03642E3653B}" status="resolved" created="2022-04-06T08:07:50.008" complete="100000">
    <ac:txMkLst xmlns:ac="http://schemas.microsoft.com/office/drawing/2013/main/command">
      <pc:docMk xmlns:pc="http://schemas.microsoft.com/office/powerpoint/2013/main/command"/>
      <pc:sldMk xmlns:pc="http://schemas.microsoft.com/office/powerpoint/2013/main/command" cId="482432871" sldId="519"/>
      <ac:spMk id="2" creationId="{44D70026-8517-4223-87C5-F03BFAF41F4A}"/>
      <ac:txMk cp="0" len="21">
        <ac:context len="536" hash="2613549801"/>
      </ac:txMk>
    </ac:txMkLst>
    <p188:pos x="7324820" y="543346"/>
    <p188:txBody>
      <a:bodyPr/>
      <a:lstStyle/>
      <a:p>
        <a:r>
          <a:rPr lang="en-GB"/>
          <a:t>I would add that Green Deal is a vision for 2050</a:t>
        </a:r>
      </a:p>
    </p188:txBody>
  </p188:cm>
</p188:cmLst>
</file>

<file path=ppt/comments/modernComment_208_4050ECDC.xml><?xml version="1.0" encoding="utf-8"?>
<p188:cmLst xmlns:a="http://schemas.openxmlformats.org/drawingml/2006/main" xmlns:r="http://schemas.openxmlformats.org/officeDocument/2006/relationships" xmlns:p188="http://schemas.microsoft.com/office/powerpoint/2018/8/main">
  <p188:cm id="{81B1B4C8-6634-4C85-88B3-02CC430FAAE0}" authorId="{0BB29B57-8770-FE4F-046B-B03642E3653B}" status="resolved" created="2022-04-06T08:23:43.407" complete="100000">
    <ac:txMkLst xmlns:ac="http://schemas.microsoft.com/office/drawing/2013/main/command">
      <pc:docMk xmlns:pc="http://schemas.microsoft.com/office/powerpoint/2013/main/command"/>
      <pc:sldMk xmlns:pc="http://schemas.microsoft.com/office/powerpoint/2013/main/command" cId="1079045340" sldId="520"/>
      <ac:spMk id="4" creationId="{78078F0E-4D5A-4603-BB15-F15C8930286C}"/>
      <ac:txMk cp="23" len="41">
        <ac:context len="73" hash="3403421317"/>
      </ac:txMk>
    </ac:txMkLst>
    <p188:pos x="10676711" y="542365"/>
    <p188:txBody>
      <a:bodyPr/>
      <a:lstStyle/>
      <a:p>
        <a:r>
          <a:rPr lang="en-GB"/>
          <a:t>add everywhere also the full terms besides the abbreviations</a:t>
        </a:r>
      </a:p>
    </p188:txBody>
  </p188:cm>
  <p188:cm id="{3F1B2FE7-131D-42EC-80FB-E404FC12DC28}" authorId="{0BB29B57-8770-FE4F-046B-B03642E3653B}" status="resolved" created="2022-04-06T08:24:07.982" complete="100000">
    <ac:txMkLst xmlns:ac="http://schemas.microsoft.com/office/drawing/2013/main/command">
      <pc:docMk xmlns:pc="http://schemas.microsoft.com/office/powerpoint/2013/main/command"/>
      <pc:sldMk xmlns:pc="http://schemas.microsoft.com/office/powerpoint/2013/main/command" cId="1079045340" sldId="520"/>
      <ac:spMk id="2" creationId="{C13F8BE3-C9BE-4C02-9669-4241A923CCAD}"/>
      <ac:txMk cp="741" len="14">
        <ac:context len="879" hash="2423633993"/>
      </ac:txMk>
    </ac:txMkLst>
    <p188:pos x="11347775" y="6747631"/>
    <p188:txBody>
      <a:bodyPr/>
      <a:lstStyle/>
      <a:p>
        <a:r>
          <a:rPr lang="en-GB"/>
          <a:t>ditto</a:t>
        </a:r>
      </a:p>
    </p188:txBody>
  </p188:cm>
</p188:cmLst>
</file>

<file path=ppt/comments/modernComment_215_22BFC4EB.xml><?xml version="1.0" encoding="utf-8"?>
<p188:cmLst xmlns:a="http://schemas.openxmlformats.org/drawingml/2006/main" xmlns:r="http://schemas.openxmlformats.org/officeDocument/2006/relationships" xmlns:p188="http://schemas.microsoft.com/office/powerpoint/2018/8/main">
  <p188:cm id="{1C7708E7-E8AE-4D70-B72D-02458B55A493}" authorId="{0BB29B57-8770-FE4F-046B-B03642E3653B}" status="resolved" created="2022-04-06T08:14:58.848" complete="100000">
    <ac:txMkLst xmlns:ac="http://schemas.microsoft.com/office/drawing/2013/main/command">
      <pc:docMk xmlns:pc="http://schemas.microsoft.com/office/powerpoint/2013/main/command"/>
      <pc:sldMk xmlns:pc="http://schemas.microsoft.com/office/powerpoint/2013/main/command" cId="582993131" sldId="533"/>
      <ac:spMk id="7" creationId="{E2319812-C0DA-40E8-859B-DE57C2E4A06D}"/>
      <ac:txMk cp="13" len="50">
        <ac:context len="959" hash="3818327871"/>
      </ac:txMk>
    </ac:txMkLst>
    <p188:pos x="5635943" y="585197"/>
    <p188:txBody>
      <a:bodyPr/>
      <a:lstStyle/>
      <a:p>
        <a:r>
          <a:rPr lang="en-GB"/>
          <a:t>Add also the long terms for ETS and SCF
</a:t>
        </a:r>
      </a:p>
    </p188:txBody>
  </p188:cm>
  <p188:cm id="{54953989-16CC-4EBE-A73F-9DCAFE9CE4E6}" authorId="{0BB29B57-8770-FE4F-046B-B03642E3653B}" status="resolved" created="2022-04-06T08:22:45.911" complete="100000">
    <ac:txMkLst xmlns:ac="http://schemas.microsoft.com/office/drawing/2013/main/command">
      <pc:docMk xmlns:pc="http://schemas.microsoft.com/office/powerpoint/2013/main/command"/>
      <pc:sldMk xmlns:pc="http://schemas.microsoft.com/office/powerpoint/2013/main/command" cId="582993131" sldId="533"/>
      <ac:spMk id="7" creationId="{E2319812-C0DA-40E8-859B-DE57C2E4A06D}"/>
      <ac:txMk cp="455" len="503">
        <ac:context len="959" hash="3818327871"/>
      </ac:txMk>
    </ac:txMkLst>
    <p188:pos x="18076036" y="5263523"/>
    <p188:txBody>
      <a:bodyPr/>
      <a:lstStyle/>
      <a:p>
        <a:r>
          <a:rPr lang="en-GB"/>
          <a:t>not sure you have time to discuss all these details.
I would focus on the key point, that this is supposed to be a source of revenue to tackle fuel poverty and have a just transition, leaving no one behind.</a:t>
        </a:r>
      </a:p>
    </p188:txBody>
  </p188:cm>
</p188:cmLst>
</file>

<file path=ppt/comments/modernComment_216_8A036900.xml><?xml version="1.0" encoding="utf-8"?>
<p188:cmLst xmlns:a="http://schemas.openxmlformats.org/drawingml/2006/main" xmlns:r="http://schemas.openxmlformats.org/officeDocument/2006/relationships" xmlns:p188="http://schemas.microsoft.com/office/powerpoint/2018/8/main">
  <p188:cm id="{D731A312-5C29-45B8-82B0-504DBF172CFB}" authorId="{0BB29B57-8770-FE4F-046B-B03642E3653B}" status="resolved" created="2022-04-06T08:29:07.474" complete="100000">
    <pc:sldMkLst xmlns:pc="http://schemas.microsoft.com/office/powerpoint/2013/main/command">
      <pc:docMk/>
      <pc:sldMk cId="2315479296" sldId="534"/>
    </pc:sldMkLst>
    <p188:txBody>
      <a:bodyPr/>
      <a:lstStyle/>
      <a:p>
        <a:r>
          <a:rPr lang="en-GB"/>
          <a:t>the exact articles are not so relevant for the general audience.
I would rather make different bullet points on: definition of deep renovation, need for training, in order to provide advice. These are key points on implementaron.
Member States shall ensure that guidance and training... Such guidance and training may also address structural improvements, adaptation to climate change, fire safety, risks related to intense seismic activity, the removal of hazardous substances including asbestos, air pollutant emissions (including fine particulate matter) and accessibility for persons with disabilities.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Add your logo </a:t>
            </a:r>
          </a:p>
        </p:txBody>
      </p:sp>
    </p:spTree>
    <p:extLst>
      <p:ext uri="{BB962C8B-B14F-4D97-AF65-F5344CB8AC3E}">
        <p14:creationId xmlns:p14="http://schemas.microsoft.com/office/powerpoint/2010/main" val="237172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C64CE7-DAC1-46ED-AE7E-5C4890914DCA}" type="slidenum">
              <a:rPr lang="de-DE" smtClean="0"/>
              <a:t>2</a:t>
            </a:fld>
            <a:endParaRPr lang="de-DE"/>
          </a:p>
        </p:txBody>
      </p:sp>
    </p:spTree>
    <p:extLst>
      <p:ext uri="{BB962C8B-B14F-4D97-AF65-F5344CB8AC3E}">
        <p14:creationId xmlns:p14="http://schemas.microsoft.com/office/powerpoint/2010/main" val="316079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0688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C64CE7-DAC1-46ED-AE7E-5C4890914DCA}" type="slidenum">
              <a:rPr lang="de-DE" smtClean="0"/>
              <a:t>4</a:t>
            </a:fld>
            <a:endParaRPr lang="de-DE"/>
          </a:p>
        </p:txBody>
      </p:sp>
    </p:spTree>
    <p:extLst>
      <p:ext uri="{BB962C8B-B14F-4D97-AF65-F5344CB8AC3E}">
        <p14:creationId xmlns:p14="http://schemas.microsoft.com/office/powerpoint/2010/main" val="333249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For BRP – health and comfort are mentioned – improved adaptive capacity – info about TA. But no </a:t>
            </a:r>
          </a:p>
        </p:txBody>
      </p:sp>
    </p:spTree>
    <p:extLst>
      <p:ext uri="{BB962C8B-B14F-4D97-AF65-F5344CB8AC3E}">
        <p14:creationId xmlns:p14="http://schemas.microsoft.com/office/powerpoint/2010/main" val="812970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t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olo">
    <p:spTree>
      <p:nvGrpSpPr>
        <p:cNvPr id="1" name=""/>
        <p:cNvGrpSpPr/>
        <p:nvPr/>
      </p:nvGrpSpPr>
      <p:grpSpPr>
        <a:xfrm>
          <a:off x="0" y="0"/>
          <a:ext cx="0" cy="0"/>
          <a:chOff x="0" y="0"/>
          <a:chExt cx="0" cy="0"/>
        </a:xfrm>
      </p:grpSpPr>
      <p:pic>
        <p:nvPicPr>
          <p:cNvPr id="17" name="Immagine" descr="Immagine"/>
          <p:cNvPicPr>
            <a:picLocks noChangeAspect="1"/>
          </p:cNvPicPr>
          <p:nvPr/>
        </p:nvPicPr>
        <p:blipFill>
          <a:blip r:embed="rId2">
            <a:alphaModFix amt="21616"/>
          </a:blip>
          <a:stretch>
            <a:fillRect/>
          </a:stretch>
        </p:blipFill>
        <p:spPr>
          <a:xfrm>
            <a:off x="-1062254" y="-3274881"/>
            <a:ext cx="31893936" cy="18134105"/>
          </a:xfrm>
          <a:prstGeom prst="rect">
            <a:avLst/>
          </a:prstGeom>
          <a:ln w="12700">
            <a:miter lim="400000"/>
          </a:ln>
        </p:spPr>
      </p:pic>
      <p:sp>
        <p:nvSpPr>
          <p:cNvPr id="18" name="Titolo presentazione"/>
          <p:cNvSpPr txBox="1">
            <a:spLocks noGrp="1"/>
          </p:cNvSpPr>
          <p:nvPr>
            <p:ph type="title" hasCustomPrompt="1"/>
          </p:nvPr>
        </p:nvSpPr>
        <p:spPr>
          <a:xfrm>
            <a:off x="1270000" y="3852445"/>
            <a:ext cx="21844000" cy="3879454"/>
          </a:xfrm>
          <a:prstGeom prst="rect">
            <a:avLst/>
          </a:prstGeom>
        </p:spPr>
        <p:txBody>
          <a:bodyPr/>
          <a:lstStyle>
            <a:lvl1pPr defTabSz="2438337">
              <a:lnSpc>
                <a:spcPct val="90000"/>
              </a:lnSpc>
              <a:defRPr sz="11600" spc="-348"/>
            </a:lvl1pPr>
          </a:lstStyle>
          <a:p>
            <a:r>
              <a:t>Titolo presentazione</a:t>
            </a:r>
          </a:p>
        </p:txBody>
      </p:sp>
      <p:sp>
        <p:nvSpPr>
          <p:cNvPr id="19" name="Corpo livello uno…"/>
          <p:cNvSpPr txBox="1">
            <a:spLocks noGrp="1"/>
          </p:cNvSpPr>
          <p:nvPr>
            <p:ph type="body" sz="quarter" idx="1" hasCustomPrompt="1"/>
          </p:nvPr>
        </p:nvSpPr>
        <p:spPr>
          <a:xfrm>
            <a:off x="10100033" y="11002153"/>
            <a:ext cx="9569362" cy="1298903"/>
          </a:xfrm>
          <a:prstGeom prst="rect">
            <a:avLst/>
          </a:prstGeom>
        </p:spPr>
        <p:txBody>
          <a:bodyPr/>
          <a:lstStyle>
            <a:lvl1pPr algn="l">
              <a:defRPr sz="3500">
                <a:solidFill>
                  <a:srgbClr val="000000"/>
                </a:solidFill>
                <a:latin typeface="Graphik Medium"/>
                <a:ea typeface="Graphik Medium"/>
                <a:cs typeface="Graphik Medium"/>
                <a:sym typeface="Graphik Medium"/>
              </a:defRPr>
            </a:lvl1pPr>
            <a:lvl2pPr marL="966258" indent="-407458" algn="l">
              <a:defRPr sz="3500">
                <a:solidFill>
                  <a:srgbClr val="000000"/>
                </a:solidFill>
                <a:latin typeface="Graphik Medium"/>
                <a:ea typeface="Graphik Medium"/>
                <a:cs typeface="Graphik Medium"/>
                <a:sym typeface="Graphik Medium"/>
              </a:defRPr>
            </a:lvl2pPr>
            <a:lvl3pPr marL="1525058" indent="-407458" algn="l">
              <a:defRPr sz="3500">
                <a:solidFill>
                  <a:srgbClr val="000000"/>
                </a:solidFill>
                <a:latin typeface="Graphik Medium"/>
                <a:ea typeface="Graphik Medium"/>
                <a:cs typeface="Graphik Medium"/>
                <a:sym typeface="Graphik Medium"/>
              </a:defRPr>
            </a:lvl3pPr>
            <a:lvl4pPr marL="2083858" indent="-407458" algn="l">
              <a:defRPr sz="3500">
                <a:solidFill>
                  <a:srgbClr val="000000"/>
                </a:solidFill>
                <a:latin typeface="Graphik Medium"/>
                <a:ea typeface="Graphik Medium"/>
                <a:cs typeface="Graphik Medium"/>
                <a:sym typeface="Graphik Medium"/>
              </a:defRPr>
            </a:lvl4pPr>
            <a:lvl5pPr marL="2642658" indent="-407458" algn="l">
              <a:defRPr sz="3500">
                <a:solidFill>
                  <a:srgbClr val="000000"/>
                </a:solidFill>
                <a:latin typeface="Graphik Medium"/>
                <a:ea typeface="Graphik Medium"/>
                <a:cs typeface="Graphik Medium"/>
                <a:sym typeface="Graphik Medium"/>
              </a:defRPr>
            </a:lvl5pPr>
          </a:lstStyle>
          <a:p>
            <a:r>
              <a:t>Autore e data</a:t>
            </a:r>
          </a:p>
          <a:p>
            <a:pPr lvl="1"/>
            <a:endParaRPr/>
          </a:p>
          <a:p>
            <a:pPr lvl="2"/>
            <a:endParaRPr/>
          </a:p>
          <a:p>
            <a:pPr lvl="3"/>
            <a:endParaRPr/>
          </a:p>
          <a:p>
            <a:pPr lvl="4"/>
            <a:endParaRPr/>
          </a:p>
        </p:txBody>
      </p:sp>
      <p:sp>
        <p:nvSpPr>
          <p:cNvPr id="20" name="Corpo livello uno…"/>
          <p:cNvSpPr txBox="1">
            <a:spLocks noGrp="1"/>
          </p:cNvSpPr>
          <p:nvPr>
            <p:ph type="body" sz="quarter" idx="21" hasCustomPrompt="1"/>
          </p:nvPr>
        </p:nvSpPr>
        <p:spPr>
          <a:xfrm>
            <a:off x="1270000" y="7873479"/>
            <a:ext cx="21844000" cy="2512353"/>
          </a:xfrm>
          <a:prstGeom prst="rect">
            <a:avLst/>
          </a:prstGeom>
        </p:spPr>
        <p:txBody>
          <a:bodyPr/>
          <a:lstStyle>
            <a:lvl1pPr>
              <a:defRPr sz="6400"/>
            </a:lvl1pPr>
          </a:lstStyle>
          <a:p>
            <a:r>
              <a:t>Sottotitolo presentazione</a:t>
            </a:r>
          </a:p>
        </p:txBody>
      </p:sp>
      <p:pic>
        <p:nvPicPr>
          <p:cNvPr id="21" name="Immagine" descr="Immagine"/>
          <p:cNvPicPr>
            <a:picLocks noChangeAspect="1"/>
          </p:cNvPicPr>
          <p:nvPr/>
        </p:nvPicPr>
        <p:blipFill>
          <a:blip r:embed="rId3"/>
          <a:stretch>
            <a:fillRect/>
          </a:stretch>
        </p:blipFill>
        <p:spPr>
          <a:xfrm>
            <a:off x="2036763" y="12777212"/>
            <a:ext cx="1026766" cy="686734"/>
          </a:xfrm>
          <a:prstGeom prst="rect">
            <a:avLst/>
          </a:prstGeom>
          <a:ln w="25400">
            <a:solidFill>
              <a:srgbClr val="FFFFFF"/>
            </a:solidFill>
            <a:miter lim="400000"/>
          </a:ln>
        </p:spPr>
      </p:pic>
      <p:sp>
        <p:nvSpPr>
          <p:cNvPr id="22" name="e-SAFE has received funding from the European Union’s Horizon 2020. Coordination and support action programme under grant agreement No 893135."/>
          <p:cNvSpPr txBox="1"/>
          <p:nvPr/>
        </p:nvSpPr>
        <p:spPr>
          <a:xfrm>
            <a:off x="3338307" y="12917376"/>
            <a:ext cx="17104768"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Tahoma"/>
                <a:ea typeface="Tahoma"/>
                <a:cs typeface="Tahoma"/>
                <a:sym typeface="Tahoma"/>
              </a:defRPr>
            </a:lvl1pPr>
          </a:lstStyle>
          <a:p>
            <a:r>
              <a:t>e-SAFE has received funding from the European Union’s Horizon 2020. Coordination and support action programme under grant agreement No 893135.</a:t>
            </a:r>
          </a:p>
        </p:txBody>
      </p:sp>
      <p:pic>
        <p:nvPicPr>
          <p:cNvPr id="23" name="Immagine" descr="Immagine"/>
          <p:cNvPicPr>
            <a:picLocks noChangeAspect="1"/>
          </p:cNvPicPr>
          <p:nvPr/>
        </p:nvPicPr>
        <p:blipFill>
          <a:blip r:embed="rId4"/>
          <a:stretch>
            <a:fillRect/>
          </a:stretch>
        </p:blipFill>
        <p:spPr>
          <a:xfrm>
            <a:off x="9669657" y="764016"/>
            <a:ext cx="5044685" cy="3740280"/>
          </a:xfrm>
          <a:prstGeom prst="rect">
            <a:avLst/>
          </a:prstGeom>
          <a:ln w="12700">
            <a:miter lim="400000"/>
          </a:ln>
        </p:spPr>
      </p:pic>
      <p:sp>
        <p:nvSpPr>
          <p:cNvPr id="25" name="Linea"/>
          <p:cNvSpPr/>
          <p:nvPr/>
        </p:nvSpPr>
        <p:spPr>
          <a:xfrm flipH="1" flipV="1">
            <a:off x="9518612" y="10741429"/>
            <a:ext cx="2" cy="1820350"/>
          </a:xfrm>
          <a:prstGeom prst="line">
            <a:avLst/>
          </a:prstGeom>
          <a:ln w="88900">
            <a:solidFill>
              <a:srgbClr val="8DBE23"/>
            </a:solidFill>
            <a:miter lim="400000"/>
          </a:ln>
        </p:spPr>
        <p:txBody>
          <a:bodyPr lIns="45718" tIns="45718" rIns="45718" bIns="45718"/>
          <a:lstStyle/>
          <a:p>
            <a:endParaRPr/>
          </a:p>
        </p:txBody>
      </p:sp>
      <p:sp>
        <p:nvSpPr>
          <p:cNvPr id="2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Immagine 2">
            <a:extLst>
              <a:ext uri="{FF2B5EF4-FFF2-40B4-BE49-F238E27FC236}">
                <a16:creationId xmlns:a16="http://schemas.microsoft.com/office/drawing/2014/main" id="{A14D7C8E-C58D-984A-92F7-9F7EF630FE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3412" y="10741429"/>
            <a:ext cx="3505200" cy="1778000"/>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SKYLINE_Title Sub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664562B-75C6-5640-B116-E876419AAB11}"/>
              </a:ext>
            </a:extLst>
          </p:cNvPr>
          <p:cNvCxnSpPr>
            <a:cxnSpLocks/>
          </p:cNvCxnSpPr>
          <p:nvPr userDrawn="1"/>
        </p:nvCxnSpPr>
        <p:spPr>
          <a:xfrm>
            <a:off x="4070888" y="588937"/>
            <a:ext cx="0" cy="18037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E319629-D22C-1D42-B9E2-03D681D6C6E2}"/>
              </a:ext>
            </a:extLst>
          </p:cNvPr>
          <p:cNvSpPr>
            <a:spLocks noGrp="1"/>
          </p:cNvSpPr>
          <p:nvPr>
            <p:ph type="ctrTitle" hasCustomPrompt="1"/>
          </p:nvPr>
        </p:nvSpPr>
        <p:spPr>
          <a:xfrm>
            <a:off x="4378995" y="1673895"/>
            <a:ext cx="20168462" cy="869078"/>
          </a:xfrm>
          <a:prstGeom prst="rect">
            <a:avLst/>
          </a:prstGeom>
        </p:spPr>
        <p:txBody>
          <a:bodyPr anchor="ctr"/>
          <a:lstStyle>
            <a:lvl1pPr algn="l">
              <a:defRPr sz="6400" b="0" i="0" spc="800">
                <a:solidFill>
                  <a:schemeClr val="accent5"/>
                </a:solidFill>
                <a:latin typeface="Franklin Gothic Medium Cond" panose="020B0606030402020204" pitchFamily="34" charset="0"/>
                <a:cs typeface="Calibri" panose="020F0502020204030204" pitchFamily="34" charset="0"/>
              </a:defRPr>
            </a:lvl1pPr>
          </a:lstStyle>
          <a:p>
            <a:r>
              <a:rPr lang="en-US"/>
              <a:t>Sub-heading</a:t>
            </a:r>
          </a:p>
        </p:txBody>
      </p:sp>
      <p:sp>
        <p:nvSpPr>
          <p:cNvPr id="5" name="Subtitle 2">
            <a:extLst>
              <a:ext uri="{FF2B5EF4-FFF2-40B4-BE49-F238E27FC236}">
                <a16:creationId xmlns:a16="http://schemas.microsoft.com/office/drawing/2014/main" id="{1226E830-4B67-AC4C-AB83-554DA6852D66}"/>
              </a:ext>
            </a:extLst>
          </p:cNvPr>
          <p:cNvSpPr>
            <a:spLocks noGrp="1"/>
          </p:cNvSpPr>
          <p:nvPr>
            <p:ph type="subTitle" idx="1" hasCustomPrompt="1"/>
          </p:nvPr>
        </p:nvSpPr>
        <p:spPr>
          <a:xfrm>
            <a:off x="4378991" y="520891"/>
            <a:ext cx="20168458" cy="869078"/>
          </a:xfrm>
          <a:prstGeom prst="rect">
            <a:avLst/>
          </a:prstGeom>
        </p:spPr>
        <p:txBody>
          <a:bodyPr/>
          <a:lstStyle>
            <a:lvl1pPr marL="0" indent="0" algn="l">
              <a:buNone/>
              <a:defRPr sz="6400" b="1" i="0" spc="800">
                <a:solidFill>
                  <a:schemeClr val="accent4"/>
                </a:solidFill>
                <a:latin typeface="Franklin Gothic Demi Cond" panose="020B0603020102020204" pitchFamily="34" charset="0"/>
                <a:cs typeface="Calibri" panose="020F0502020204030204" pitchFamily="34" charset="0"/>
              </a:defRPr>
            </a:lvl1pPr>
            <a:lvl2pPr marL="1219140" indent="0" algn="ctr">
              <a:buNone/>
              <a:defRPr sz="5334"/>
            </a:lvl2pPr>
            <a:lvl3pPr marL="2438278" indent="0" algn="ctr">
              <a:buNone/>
              <a:defRPr sz="4800"/>
            </a:lvl3pPr>
            <a:lvl4pPr marL="3657418" indent="0" algn="ctr">
              <a:buNone/>
              <a:defRPr sz="4266"/>
            </a:lvl4pPr>
            <a:lvl5pPr marL="4876556" indent="0" algn="ctr">
              <a:buNone/>
              <a:defRPr sz="4266"/>
            </a:lvl5pPr>
            <a:lvl6pPr marL="6095696" indent="0" algn="ctr">
              <a:buNone/>
              <a:defRPr sz="4266"/>
            </a:lvl6pPr>
            <a:lvl7pPr marL="7314834" indent="0" algn="ctr">
              <a:buNone/>
              <a:defRPr sz="4266"/>
            </a:lvl7pPr>
            <a:lvl8pPr marL="8533974" indent="0" algn="ctr">
              <a:buNone/>
              <a:defRPr sz="4266"/>
            </a:lvl8pPr>
            <a:lvl9pPr marL="9753114" indent="0" algn="ctr">
              <a:buNone/>
              <a:defRPr sz="4266"/>
            </a:lvl9pPr>
          </a:lstStyle>
          <a:p>
            <a:r>
              <a:rPr lang="en-GB"/>
              <a:t>SLIDE HEADING IN ALL CAPS</a:t>
            </a:r>
            <a:endParaRPr lang="en-BE"/>
          </a:p>
        </p:txBody>
      </p:sp>
      <p:sp>
        <p:nvSpPr>
          <p:cNvPr id="6" name="Text Placeholder 28">
            <a:extLst>
              <a:ext uri="{FF2B5EF4-FFF2-40B4-BE49-F238E27FC236}">
                <a16:creationId xmlns:a16="http://schemas.microsoft.com/office/drawing/2014/main" id="{B927F301-37FC-EA49-A91F-D511E900430D}"/>
              </a:ext>
            </a:extLst>
          </p:cNvPr>
          <p:cNvSpPr>
            <a:spLocks noGrp="1"/>
          </p:cNvSpPr>
          <p:nvPr>
            <p:ph type="body" sz="quarter" idx="10" hasCustomPrompt="1"/>
          </p:nvPr>
        </p:nvSpPr>
        <p:spPr>
          <a:xfrm>
            <a:off x="4378990" y="13071701"/>
            <a:ext cx="6821120" cy="584846"/>
          </a:xfrm>
          <a:prstGeom prst="rect">
            <a:avLst/>
          </a:prstGeom>
        </p:spPr>
        <p:txBody>
          <a:bodyPr anchor="ctr"/>
          <a:lstStyle>
            <a:lvl1pPr marL="0" indent="0">
              <a:buFontTx/>
              <a:buNone/>
              <a:defRPr sz="3734" spc="800">
                <a:solidFill>
                  <a:schemeClr val="accent1"/>
                </a:solidFill>
                <a:latin typeface="+mn-lt"/>
              </a:defRPr>
            </a:lvl1pPr>
          </a:lstStyle>
          <a:p>
            <a:pPr lvl="0"/>
            <a:r>
              <a:rPr lang="en-GB"/>
              <a:t>Name of presentation</a:t>
            </a:r>
            <a:endParaRPr lang="en-BE"/>
          </a:p>
        </p:txBody>
      </p:sp>
      <p:sp>
        <p:nvSpPr>
          <p:cNvPr id="7" name="Text Placeholder 28">
            <a:extLst>
              <a:ext uri="{FF2B5EF4-FFF2-40B4-BE49-F238E27FC236}">
                <a16:creationId xmlns:a16="http://schemas.microsoft.com/office/drawing/2014/main" id="{39B949E1-BACD-D14F-8DA5-4C49D6B164C6}"/>
              </a:ext>
            </a:extLst>
          </p:cNvPr>
          <p:cNvSpPr>
            <a:spLocks noGrp="1"/>
          </p:cNvSpPr>
          <p:nvPr>
            <p:ph type="body" sz="quarter" idx="11" hasCustomPrompt="1"/>
          </p:nvPr>
        </p:nvSpPr>
        <p:spPr>
          <a:xfrm>
            <a:off x="3" y="13071701"/>
            <a:ext cx="4070886" cy="584846"/>
          </a:xfrm>
          <a:prstGeom prst="rect">
            <a:avLst/>
          </a:prstGeom>
        </p:spPr>
        <p:txBody>
          <a:bodyPr anchor="ctr"/>
          <a:lstStyle>
            <a:lvl1pPr marL="0" indent="0" algn="ctr">
              <a:buFontTx/>
              <a:buNone/>
              <a:defRPr sz="3734" spc="800">
                <a:solidFill>
                  <a:schemeClr val="accent1"/>
                </a:solidFill>
                <a:latin typeface="+mn-lt"/>
              </a:defRPr>
            </a:lvl1pPr>
          </a:lstStyle>
          <a:p>
            <a:pPr lvl="0"/>
            <a:r>
              <a:rPr lang="en-GB"/>
              <a:t>23/02/2021</a:t>
            </a:r>
            <a:endParaRPr lang="en-BE"/>
          </a:p>
        </p:txBody>
      </p:sp>
    </p:spTree>
    <p:extLst>
      <p:ext uri="{BB962C8B-B14F-4D97-AF65-F5344CB8AC3E}">
        <p14:creationId xmlns:p14="http://schemas.microsoft.com/office/powerpoint/2010/main" val="382395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olo e foto 2">
    <p:spTree>
      <p:nvGrpSpPr>
        <p:cNvPr id="1" name=""/>
        <p:cNvGrpSpPr/>
        <p:nvPr/>
      </p:nvGrpSpPr>
      <p:grpSpPr>
        <a:xfrm>
          <a:off x="0" y="0"/>
          <a:ext cx="0" cy="0"/>
          <a:chOff x="0" y="0"/>
          <a:chExt cx="0" cy="0"/>
        </a:xfrm>
      </p:grpSpPr>
      <p:sp>
        <p:nvSpPr>
          <p:cNvPr id="33" name="184386109_2439x1626.jpg"/>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34" name="Titolo"/>
          <p:cNvSpPr txBox="1">
            <a:spLocks noGrp="1"/>
          </p:cNvSpPr>
          <p:nvPr>
            <p:ph type="title" hasCustomPrompt="1"/>
          </p:nvPr>
        </p:nvSpPr>
        <p:spPr>
          <a:xfrm>
            <a:off x="1270000" y="3885107"/>
            <a:ext cx="9652000" cy="3200204"/>
          </a:xfrm>
          <a:prstGeom prst="rect">
            <a:avLst/>
          </a:prstGeom>
        </p:spPr>
        <p:txBody>
          <a:bodyPr/>
          <a:lstStyle/>
          <a:p>
            <a:r>
              <a:t>Titolo</a:t>
            </a:r>
          </a:p>
        </p:txBody>
      </p:sp>
      <p:sp>
        <p:nvSpPr>
          <p:cNvPr id="35" name="Corpo livello uno…"/>
          <p:cNvSpPr txBox="1">
            <a:spLocks noGrp="1"/>
          </p:cNvSpPr>
          <p:nvPr>
            <p:ph type="body" sz="quarter" idx="1" hasCustomPrompt="1"/>
          </p:nvPr>
        </p:nvSpPr>
        <p:spPr>
          <a:xfrm>
            <a:off x="1270000" y="6845300"/>
            <a:ext cx="9652000" cy="5664200"/>
          </a:xfrm>
          <a:prstGeom prst="rect">
            <a:avLst/>
          </a:prstGeom>
        </p:spPr>
        <p:txBody>
          <a:bodyPr/>
          <a:lstStyle>
            <a:lvl2pPr marL="0" indent="0">
              <a:buSzTx/>
              <a:buNone/>
            </a:lvl2pPr>
            <a:lvl3pPr marL="0" indent="0">
              <a:buSzTx/>
              <a:buNone/>
            </a:lvl3pPr>
            <a:lvl4pPr marL="0" indent="0">
              <a:buSzTx/>
              <a:buNone/>
            </a:lvl4pPr>
            <a:lvl5pPr marL="0" indent="0">
              <a:buSzTx/>
              <a:buNone/>
            </a:lvl5pPr>
          </a:lstStyle>
          <a:p>
            <a:r>
              <a:t>Sottotitolo diapositiva</a:t>
            </a:r>
          </a:p>
          <a:p>
            <a:pPr lvl="1"/>
            <a:endParaRPr/>
          </a:p>
          <a:p>
            <a:pPr lvl="2"/>
            <a:endParaRPr/>
          </a:p>
          <a:p>
            <a:pPr lvl="3"/>
            <a:endParaRPr/>
          </a:p>
          <a:p>
            <a:pPr lvl="4"/>
            <a:endParaRPr/>
          </a:p>
        </p:txBody>
      </p:sp>
      <p:pic>
        <p:nvPicPr>
          <p:cNvPr id="36" name="Immagine" descr="Immagine"/>
          <p:cNvPicPr>
            <a:picLocks noChangeAspect="1"/>
          </p:cNvPicPr>
          <p:nvPr/>
        </p:nvPicPr>
        <p:blipFill>
          <a:blip r:embed="rId2"/>
          <a:stretch>
            <a:fillRect/>
          </a:stretch>
        </p:blipFill>
        <p:spPr>
          <a:xfrm>
            <a:off x="332635" y="12836324"/>
            <a:ext cx="1026768" cy="686734"/>
          </a:xfrm>
          <a:prstGeom prst="rect">
            <a:avLst/>
          </a:prstGeom>
          <a:ln w="12700">
            <a:miter lim="400000"/>
          </a:ln>
        </p:spPr>
      </p:pic>
      <p:sp>
        <p:nvSpPr>
          <p:cNvPr id="37" name="e-SAFE has received funding from the European Union’s Horizon 2020.…"/>
          <p:cNvSpPr txBox="1"/>
          <p:nvPr/>
        </p:nvSpPr>
        <p:spPr>
          <a:xfrm>
            <a:off x="1634182" y="12798690"/>
            <a:ext cx="912944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latin typeface="Tahoma"/>
                <a:ea typeface="Tahoma"/>
                <a:cs typeface="Tahoma"/>
                <a:sym typeface="Tahoma"/>
              </a:defRPr>
            </a:pPr>
            <a:r>
              <a:t>e-SAFE has received funding from the European Union’s Horizon 2020. </a:t>
            </a:r>
          </a:p>
          <a:p>
            <a:pPr>
              <a:defRPr>
                <a:latin typeface="Tahoma"/>
                <a:ea typeface="Tahoma"/>
                <a:cs typeface="Tahoma"/>
                <a:sym typeface="Tahoma"/>
              </a:defRPr>
            </a:pPr>
            <a:r>
              <a:t>Coordination and support action programme under grant agreement No 893135.</a:t>
            </a:r>
          </a:p>
        </p:txBody>
      </p:sp>
      <p:pic>
        <p:nvPicPr>
          <p:cNvPr id="38" name="Immagine" descr="Immagine"/>
          <p:cNvPicPr>
            <a:picLocks noChangeAspect="1"/>
          </p:cNvPicPr>
          <p:nvPr/>
        </p:nvPicPr>
        <p:blipFill>
          <a:blip r:embed="rId3"/>
          <a:stretch>
            <a:fillRect/>
          </a:stretch>
        </p:blipFill>
        <p:spPr>
          <a:xfrm>
            <a:off x="353203" y="226572"/>
            <a:ext cx="1202743" cy="891749"/>
          </a:xfrm>
          <a:prstGeom prst="rect">
            <a:avLst/>
          </a:prstGeom>
          <a:ln w="12700">
            <a:miter lim="400000"/>
          </a:ln>
        </p:spPr>
      </p:pic>
      <p:sp>
        <p:nvSpPr>
          <p:cNvPr id="3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Linea">
            <a:extLst>
              <a:ext uri="{FF2B5EF4-FFF2-40B4-BE49-F238E27FC236}">
                <a16:creationId xmlns:a16="http://schemas.microsoft.com/office/drawing/2014/main" id="{32563742-3D9D-8042-9852-504D46025435}"/>
              </a:ext>
            </a:extLst>
          </p:cNvPr>
          <p:cNvSpPr/>
          <p:nvPr userDrawn="1"/>
        </p:nvSpPr>
        <p:spPr>
          <a:xfrm flipV="1">
            <a:off x="1875189" y="221145"/>
            <a:ext cx="2" cy="891749"/>
          </a:xfrm>
          <a:prstGeom prst="line">
            <a:avLst/>
          </a:prstGeom>
          <a:ln w="38100">
            <a:solidFill>
              <a:srgbClr val="8DBE23"/>
            </a:solidFill>
            <a:miter lim="400000"/>
          </a:ln>
        </p:spPr>
        <p:txBody>
          <a:bodyPr lIns="45718" tIns="45718" rIns="45718" bIns="45718"/>
          <a:lstStyle/>
          <a:p>
            <a:endParaRPr/>
          </a:p>
        </p:txBody>
      </p:sp>
      <p:pic>
        <p:nvPicPr>
          <p:cNvPr id="10" name="Immagine 9">
            <a:extLst>
              <a:ext uri="{FF2B5EF4-FFF2-40B4-BE49-F238E27FC236}">
                <a16:creationId xmlns:a16="http://schemas.microsoft.com/office/drawing/2014/main" id="{4CF385FF-BBB7-E244-A2D8-008FCB1C5C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5189" y="223370"/>
            <a:ext cx="1758022" cy="89175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6" name="Titolo"/>
          <p:cNvSpPr txBox="1">
            <a:spLocks noGrp="1"/>
          </p:cNvSpPr>
          <p:nvPr>
            <p:ph type="title" hasCustomPrompt="1"/>
          </p:nvPr>
        </p:nvSpPr>
        <p:spPr>
          <a:prstGeom prst="rect">
            <a:avLst/>
          </a:prstGeom>
        </p:spPr>
        <p:txBody>
          <a:bodyPr/>
          <a:lstStyle/>
          <a:p>
            <a:r>
              <a:t>Titolo</a:t>
            </a:r>
          </a:p>
        </p:txBody>
      </p:sp>
      <p:sp>
        <p:nvSpPr>
          <p:cNvPr id="47" name="Corpo livello uno…"/>
          <p:cNvSpPr txBox="1">
            <a:spLocks noGrp="1"/>
          </p:cNvSpPr>
          <p:nvPr>
            <p:ph type="body" sz="quarter" idx="1" hasCustomPrompt="1"/>
          </p:nvPr>
        </p:nvSpPr>
        <p:spPr>
          <a:prstGeom prst="rect">
            <a:avLst/>
          </a:prstGeom>
        </p:spPr>
        <p:txBody>
          <a:bodyPr/>
          <a:lstStyle/>
          <a:p>
            <a:r>
              <a:t>Sottotitolo diapositiva</a:t>
            </a:r>
          </a:p>
          <a:p>
            <a:pPr lvl="1"/>
            <a:endParaRPr/>
          </a:p>
          <a:p>
            <a:pPr lvl="2"/>
            <a:endParaRPr/>
          </a:p>
          <a:p>
            <a:pPr lvl="3"/>
            <a:endParaRPr/>
          </a:p>
          <a:p>
            <a:pPr lvl="4"/>
            <a:endParaRPr/>
          </a:p>
        </p:txBody>
      </p:sp>
      <p:sp>
        <p:nvSpPr>
          <p:cNvPr id="48" name="Corpo livello uno…"/>
          <p:cNvSpPr txBox="1">
            <a:spLocks noGrp="1"/>
          </p:cNvSpPr>
          <p:nvPr>
            <p:ph type="body" idx="21" hasCustomPrompt="1"/>
          </p:nvPr>
        </p:nvSpPr>
        <p:spPr>
          <a:xfrm>
            <a:off x="1270000" y="4267200"/>
            <a:ext cx="21844000" cy="8432800"/>
          </a:xfrm>
          <a:prstGeom prst="rect">
            <a:avLst/>
          </a:prstGeom>
        </p:spPr>
        <p:txBody>
          <a:bodyPr/>
          <a:lstStyle>
            <a:lvl1pPr marL="558800" indent="-558800" algn="l" defTabSz="2438400">
              <a:spcBef>
                <a:spcPts val="2400"/>
              </a:spcBef>
              <a:buClr>
                <a:srgbClr val="9622BF"/>
              </a:buClr>
              <a:buSzPct val="100000"/>
              <a:buChar char="•"/>
              <a:defRPr sz="4800">
                <a:solidFill>
                  <a:srgbClr val="000000"/>
                </a:solidFill>
              </a:defRPr>
            </a:lvl1pPr>
          </a:lstStyle>
          <a:p>
            <a:r>
              <a:t>Testo elenco puntato diapositiva</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olo, punti elenco e foto">
    <p:spTree>
      <p:nvGrpSpPr>
        <p:cNvPr id="1" name=""/>
        <p:cNvGrpSpPr/>
        <p:nvPr/>
      </p:nvGrpSpPr>
      <p:grpSpPr>
        <a:xfrm>
          <a:off x="0" y="0"/>
          <a:ext cx="0" cy="0"/>
          <a:chOff x="0" y="0"/>
          <a:chExt cx="0" cy="0"/>
        </a:xfrm>
      </p:grpSpPr>
      <p:sp>
        <p:nvSpPr>
          <p:cNvPr id="56" name="988149250_2145x1620.jpg"/>
          <p:cNvSpPr>
            <a:spLocks noGrp="1"/>
          </p:cNvSpPr>
          <p:nvPr>
            <p:ph type="pic" idx="21"/>
          </p:nvPr>
        </p:nvSpPr>
        <p:spPr>
          <a:xfrm>
            <a:off x="10185400" y="0"/>
            <a:ext cx="18161000" cy="13716000"/>
          </a:xfrm>
          <a:prstGeom prst="rect">
            <a:avLst/>
          </a:prstGeom>
        </p:spPr>
        <p:txBody>
          <a:bodyPr lIns="91439" tIns="45719" rIns="91439" bIns="45719">
            <a:noAutofit/>
          </a:bodyPr>
          <a:lstStyle/>
          <a:p>
            <a:endParaRPr/>
          </a:p>
        </p:txBody>
      </p:sp>
      <p:sp>
        <p:nvSpPr>
          <p:cNvPr id="57" name="Titolo"/>
          <p:cNvSpPr txBox="1">
            <a:spLocks noGrp="1"/>
          </p:cNvSpPr>
          <p:nvPr>
            <p:ph type="title" hasCustomPrompt="1"/>
          </p:nvPr>
        </p:nvSpPr>
        <p:spPr>
          <a:xfrm>
            <a:off x="1270000" y="838200"/>
            <a:ext cx="9652000" cy="1549400"/>
          </a:xfrm>
          <a:prstGeom prst="rect">
            <a:avLst/>
          </a:prstGeom>
        </p:spPr>
        <p:txBody>
          <a:bodyPr/>
          <a:lstStyle/>
          <a:p>
            <a:r>
              <a:t>Titolo</a:t>
            </a:r>
          </a:p>
        </p:txBody>
      </p:sp>
      <p:sp>
        <p:nvSpPr>
          <p:cNvPr id="58" name="Corpo livello uno…"/>
          <p:cNvSpPr txBox="1">
            <a:spLocks noGrp="1"/>
          </p:cNvSpPr>
          <p:nvPr>
            <p:ph type="body" sz="half" idx="1" hasCustomPrompt="1"/>
          </p:nvPr>
        </p:nvSpPr>
        <p:spPr>
          <a:xfrm>
            <a:off x="1270000" y="4267200"/>
            <a:ext cx="9652000" cy="8432800"/>
          </a:xfrm>
          <a:prstGeom prst="rect">
            <a:avLst/>
          </a:prstGeom>
        </p:spPr>
        <p:txBody>
          <a:bodyPr/>
          <a:lstStyle>
            <a:lvl1pPr marL="558800" indent="-558800" algn="l" defTabSz="2438400">
              <a:spcBef>
                <a:spcPts val="2400"/>
              </a:spcBef>
              <a:buClr>
                <a:srgbClr val="000000"/>
              </a:buClr>
              <a:buSzPct val="100000"/>
              <a:buChar char="•"/>
              <a:defRPr sz="4800">
                <a:solidFill>
                  <a:srgbClr val="000000"/>
                </a:solidFill>
              </a:defRPr>
            </a:lvl1pPr>
            <a:lvl2pPr marL="1117600" indent="-558800" algn="l" defTabSz="2438400">
              <a:spcBef>
                <a:spcPts val="2400"/>
              </a:spcBef>
              <a:buClr>
                <a:srgbClr val="000000"/>
              </a:buClr>
              <a:defRPr sz="4800">
                <a:solidFill>
                  <a:srgbClr val="000000"/>
                </a:solidFill>
              </a:defRPr>
            </a:lvl2pPr>
            <a:lvl3pPr marL="1676400" indent="-558800" algn="l" defTabSz="2438400">
              <a:spcBef>
                <a:spcPts val="2400"/>
              </a:spcBef>
              <a:buClr>
                <a:srgbClr val="000000"/>
              </a:buClr>
              <a:defRPr sz="4800">
                <a:solidFill>
                  <a:srgbClr val="000000"/>
                </a:solidFill>
              </a:defRPr>
            </a:lvl3pPr>
            <a:lvl4pPr marL="2235200" indent="-558800" algn="l" defTabSz="2438400">
              <a:spcBef>
                <a:spcPts val="2400"/>
              </a:spcBef>
              <a:buClr>
                <a:srgbClr val="000000"/>
              </a:buClr>
              <a:defRPr sz="4800">
                <a:solidFill>
                  <a:srgbClr val="000000"/>
                </a:solidFill>
              </a:defRPr>
            </a:lvl4pPr>
            <a:lvl5pPr marL="2794000" indent="-558800" algn="l" defTabSz="2438400">
              <a:spcBef>
                <a:spcPts val="2400"/>
              </a:spcBef>
              <a:buClr>
                <a:srgbClr val="000000"/>
              </a:buClr>
              <a:defRPr sz="4800">
                <a:solidFill>
                  <a:srgbClr val="000000"/>
                </a:solidFill>
              </a:defRPr>
            </a:lvl5pPr>
          </a:lstStyle>
          <a:p>
            <a:r>
              <a:t>Testo elenco puntato diapositiva</a:t>
            </a:r>
          </a:p>
          <a:p>
            <a:pPr lvl="1"/>
            <a:endParaRPr/>
          </a:p>
          <a:p>
            <a:pPr lvl="2"/>
            <a:endParaRPr/>
          </a:p>
          <a:p>
            <a:pPr lvl="3"/>
            <a:endParaRPr/>
          </a:p>
          <a:p>
            <a:pPr lvl="4"/>
            <a:endParaRPr/>
          </a:p>
        </p:txBody>
      </p:sp>
      <p:sp>
        <p:nvSpPr>
          <p:cNvPr id="59" name="Sottotitolo diapositiva"/>
          <p:cNvSpPr txBox="1">
            <a:spLocks noGrp="1"/>
          </p:cNvSpPr>
          <p:nvPr>
            <p:ph type="body" sz="quarter" idx="22" hasCustomPrompt="1"/>
          </p:nvPr>
        </p:nvSpPr>
        <p:spPr>
          <a:xfrm>
            <a:off x="1270000" y="2133600"/>
            <a:ext cx="9652000" cy="1016000"/>
          </a:xfrm>
          <a:prstGeom prst="rect">
            <a:avLst/>
          </a:prstGeom>
        </p:spPr>
        <p:txBody>
          <a:bodyPr/>
          <a:lstStyle/>
          <a:p>
            <a:r>
              <a:t>Sottotitolo diapositiva</a:t>
            </a:r>
          </a:p>
        </p:txBody>
      </p:sp>
      <p:pic>
        <p:nvPicPr>
          <p:cNvPr id="60" name="Immagine" descr="Immagine"/>
          <p:cNvPicPr>
            <a:picLocks noChangeAspect="1"/>
          </p:cNvPicPr>
          <p:nvPr/>
        </p:nvPicPr>
        <p:blipFill>
          <a:blip r:embed="rId2"/>
          <a:stretch>
            <a:fillRect/>
          </a:stretch>
        </p:blipFill>
        <p:spPr>
          <a:xfrm>
            <a:off x="332635" y="12836324"/>
            <a:ext cx="1026768" cy="686734"/>
          </a:xfrm>
          <a:prstGeom prst="rect">
            <a:avLst/>
          </a:prstGeom>
          <a:ln w="12700">
            <a:miter lim="400000"/>
          </a:ln>
        </p:spPr>
      </p:pic>
      <p:sp>
        <p:nvSpPr>
          <p:cNvPr id="61" name="e-SAFE has received funding from the European Union’s Horizon 2020.…"/>
          <p:cNvSpPr txBox="1"/>
          <p:nvPr/>
        </p:nvSpPr>
        <p:spPr>
          <a:xfrm>
            <a:off x="1634182" y="12798690"/>
            <a:ext cx="912944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latin typeface="Tahoma"/>
                <a:ea typeface="Tahoma"/>
                <a:cs typeface="Tahoma"/>
                <a:sym typeface="Tahoma"/>
              </a:defRPr>
            </a:pPr>
            <a:r>
              <a:t>e-SAFE has received funding from the European Union’s Horizon 2020. </a:t>
            </a:r>
          </a:p>
          <a:p>
            <a:pPr>
              <a:defRPr>
                <a:latin typeface="Tahoma"/>
                <a:ea typeface="Tahoma"/>
                <a:cs typeface="Tahoma"/>
                <a:sym typeface="Tahoma"/>
              </a:defRPr>
            </a:pPr>
            <a:r>
              <a:t>Coordination and support action programme under grant agreement No 893135.</a:t>
            </a:r>
          </a:p>
        </p:txBody>
      </p:sp>
      <p:pic>
        <p:nvPicPr>
          <p:cNvPr id="62" name="Immagine" descr="Immagine"/>
          <p:cNvPicPr>
            <a:picLocks noChangeAspect="1"/>
          </p:cNvPicPr>
          <p:nvPr/>
        </p:nvPicPr>
        <p:blipFill>
          <a:blip r:embed="rId3"/>
          <a:stretch>
            <a:fillRect/>
          </a:stretch>
        </p:blipFill>
        <p:spPr>
          <a:xfrm>
            <a:off x="315103" y="221145"/>
            <a:ext cx="1202743" cy="891749"/>
          </a:xfrm>
          <a:prstGeom prst="rect">
            <a:avLst/>
          </a:prstGeom>
          <a:ln w="12700">
            <a:miter lim="400000"/>
          </a:ln>
        </p:spPr>
      </p:pic>
      <p:sp>
        <p:nvSpPr>
          <p:cNvPr id="63" name="Linea"/>
          <p:cNvSpPr/>
          <p:nvPr/>
        </p:nvSpPr>
        <p:spPr>
          <a:xfrm flipV="1">
            <a:off x="1875189" y="221145"/>
            <a:ext cx="2" cy="891749"/>
          </a:xfrm>
          <a:prstGeom prst="line">
            <a:avLst/>
          </a:prstGeom>
          <a:ln w="38100">
            <a:solidFill>
              <a:srgbClr val="8DBE23"/>
            </a:solidFill>
            <a:miter lim="400000"/>
          </a:ln>
        </p:spPr>
        <p:txBody>
          <a:bodyPr lIns="45718" tIns="45718" rIns="45718" bIns="45718"/>
          <a:lstStyle/>
          <a:p>
            <a:endParaRPr/>
          </a:p>
        </p:txBody>
      </p:sp>
      <p:sp>
        <p:nvSpPr>
          <p:cNvPr id="6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1" name="Immagine 10">
            <a:extLst>
              <a:ext uri="{FF2B5EF4-FFF2-40B4-BE49-F238E27FC236}">
                <a16:creationId xmlns:a16="http://schemas.microsoft.com/office/drawing/2014/main" id="{43D91A4E-F5B6-5140-8834-68C9B3ADE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5189" y="223370"/>
            <a:ext cx="1758022" cy="891750"/>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olo titolo">
    <p:spTree>
      <p:nvGrpSpPr>
        <p:cNvPr id="1" name=""/>
        <p:cNvGrpSpPr/>
        <p:nvPr/>
      </p:nvGrpSpPr>
      <p:grpSpPr>
        <a:xfrm>
          <a:off x="0" y="0"/>
          <a:ext cx="0" cy="0"/>
          <a:chOff x="0" y="0"/>
          <a:chExt cx="0" cy="0"/>
        </a:xfrm>
      </p:grpSpPr>
      <p:sp>
        <p:nvSpPr>
          <p:cNvPr id="81" name="Titolo"/>
          <p:cNvSpPr txBox="1">
            <a:spLocks noGrp="1"/>
          </p:cNvSpPr>
          <p:nvPr>
            <p:ph type="title" hasCustomPrompt="1"/>
          </p:nvPr>
        </p:nvSpPr>
        <p:spPr>
          <a:prstGeom prst="rect">
            <a:avLst/>
          </a:prstGeom>
        </p:spPr>
        <p:txBody>
          <a:bodyPr/>
          <a:lstStyle/>
          <a:p>
            <a:r>
              <a:t>Titolo</a:t>
            </a:r>
          </a:p>
        </p:txBody>
      </p:sp>
      <p:sp>
        <p:nvSpPr>
          <p:cNvPr id="82" name="Corpo livello uno…"/>
          <p:cNvSpPr txBox="1">
            <a:spLocks noGrp="1"/>
          </p:cNvSpPr>
          <p:nvPr>
            <p:ph type="body" sz="quarter" idx="1" hasCustomPrompt="1"/>
          </p:nvPr>
        </p:nvSpPr>
        <p:spPr>
          <a:prstGeom prst="rect">
            <a:avLst/>
          </a:prstGeom>
        </p:spPr>
        <p:txBody>
          <a:bodyPr/>
          <a:lstStyle/>
          <a:p>
            <a:r>
              <a:t>Sottotitolo diapositiva</a:t>
            </a:r>
          </a:p>
          <a:p>
            <a:pPr lvl="1"/>
            <a:endParaRPr/>
          </a:p>
          <a:p>
            <a:pPr lvl="2"/>
            <a:endParaRPr/>
          </a:p>
          <a:p>
            <a:pPr lvl="3"/>
            <a:endParaRPr/>
          </a:p>
          <a:p>
            <a:pPr lvl="4"/>
            <a:endParaRPr/>
          </a:p>
        </p:txBody>
      </p:sp>
      <p:pic>
        <p:nvPicPr>
          <p:cNvPr id="83" name="Immagine" descr="Immagine"/>
          <p:cNvPicPr>
            <a:picLocks noChangeAspect="1"/>
          </p:cNvPicPr>
          <p:nvPr/>
        </p:nvPicPr>
        <p:blipFill>
          <a:blip r:embed="rId2">
            <a:alphaModFix amt="21616"/>
          </a:blip>
          <a:stretch>
            <a:fillRect/>
          </a:stretch>
        </p:blipFill>
        <p:spPr>
          <a:xfrm>
            <a:off x="19264450" y="9690265"/>
            <a:ext cx="7514446" cy="4272531"/>
          </a:xfrm>
          <a:prstGeom prst="rect">
            <a:avLst/>
          </a:prstGeom>
          <a:ln w="12700">
            <a:miter lim="400000"/>
          </a:ln>
        </p:spPr>
      </p:pic>
      <p:pic>
        <p:nvPicPr>
          <p:cNvPr id="84" name="Immagine" descr="Immagine"/>
          <p:cNvPicPr>
            <a:picLocks noChangeAspect="1"/>
          </p:cNvPicPr>
          <p:nvPr/>
        </p:nvPicPr>
        <p:blipFill>
          <a:blip r:embed="rId3"/>
          <a:stretch>
            <a:fillRect/>
          </a:stretch>
        </p:blipFill>
        <p:spPr>
          <a:xfrm>
            <a:off x="332635" y="12836324"/>
            <a:ext cx="1026768" cy="686734"/>
          </a:xfrm>
          <a:prstGeom prst="rect">
            <a:avLst/>
          </a:prstGeom>
          <a:ln w="12700">
            <a:miter lim="400000"/>
          </a:ln>
        </p:spPr>
      </p:pic>
      <p:sp>
        <p:nvSpPr>
          <p:cNvPr id="85" name="e-SAFE has received funding from the European Union’s Horizon 2020. Coordination and support action programme under grant agreement No 893135."/>
          <p:cNvSpPr txBox="1"/>
          <p:nvPr/>
        </p:nvSpPr>
        <p:spPr>
          <a:xfrm>
            <a:off x="1634181" y="12976490"/>
            <a:ext cx="17104768"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Tahoma"/>
                <a:ea typeface="Tahoma"/>
                <a:cs typeface="Tahoma"/>
                <a:sym typeface="Tahoma"/>
              </a:defRPr>
            </a:lvl1pPr>
          </a:lstStyle>
          <a:p>
            <a:r>
              <a:t>e-SAFE has received funding from the European Union’s Horizon 2020. Coordination and support action programme under grant agreement No 893135.</a:t>
            </a:r>
          </a:p>
        </p:txBody>
      </p:sp>
      <p:pic>
        <p:nvPicPr>
          <p:cNvPr id="86" name="Immagine" descr="Immagine"/>
          <p:cNvPicPr>
            <a:picLocks noChangeAspect="1"/>
          </p:cNvPicPr>
          <p:nvPr/>
        </p:nvPicPr>
        <p:blipFill>
          <a:blip r:embed="rId4"/>
          <a:stretch>
            <a:fillRect/>
          </a:stretch>
        </p:blipFill>
        <p:spPr>
          <a:xfrm>
            <a:off x="315103" y="221145"/>
            <a:ext cx="1202743" cy="891749"/>
          </a:xfrm>
          <a:prstGeom prst="rect">
            <a:avLst/>
          </a:prstGeom>
          <a:ln w="12700">
            <a:miter lim="400000"/>
          </a:ln>
        </p:spPr>
      </p:pic>
      <p:sp>
        <p:nvSpPr>
          <p:cNvPr id="87" name="Linea"/>
          <p:cNvSpPr/>
          <p:nvPr/>
        </p:nvSpPr>
        <p:spPr>
          <a:xfrm flipV="1">
            <a:off x="1875189" y="221145"/>
            <a:ext cx="2" cy="891749"/>
          </a:xfrm>
          <a:prstGeom prst="line">
            <a:avLst/>
          </a:prstGeom>
          <a:ln w="38100">
            <a:solidFill>
              <a:srgbClr val="8DBE23"/>
            </a:solidFill>
            <a:miter lim="400000"/>
          </a:ln>
        </p:spPr>
        <p:txBody>
          <a:bodyPr lIns="45718" tIns="45718" rIns="45718" bIns="45718"/>
          <a:lstStyle/>
          <a:p>
            <a:endParaRPr/>
          </a:p>
        </p:txBody>
      </p:sp>
      <p:sp>
        <p:nvSpPr>
          <p:cNvPr id="8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0" name="Immagine 9">
            <a:extLst>
              <a:ext uri="{FF2B5EF4-FFF2-40B4-BE49-F238E27FC236}">
                <a16:creationId xmlns:a16="http://schemas.microsoft.com/office/drawing/2014/main" id="{DB2B0F0D-CDE6-0142-9BE5-73C81EE97A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75189" y="223370"/>
            <a:ext cx="1758022" cy="891750"/>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rogramma">
    <p:spTree>
      <p:nvGrpSpPr>
        <p:cNvPr id="1" name=""/>
        <p:cNvGrpSpPr/>
        <p:nvPr/>
      </p:nvGrpSpPr>
      <p:grpSpPr>
        <a:xfrm>
          <a:off x="0" y="0"/>
          <a:ext cx="0" cy="0"/>
          <a:chOff x="0" y="0"/>
          <a:chExt cx="0" cy="0"/>
        </a:xfrm>
      </p:grpSpPr>
      <p:sp>
        <p:nvSpPr>
          <p:cNvPr id="96" name="Titolo programma"/>
          <p:cNvSpPr txBox="1">
            <a:spLocks noGrp="1"/>
          </p:cNvSpPr>
          <p:nvPr>
            <p:ph type="title" hasCustomPrompt="1"/>
          </p:nvPr>
        </p:nvSpPr>
        <p:spPr>
          <a:xfrm>
            <a:off x="1270000" y="812800"/>
            <a:ext cx="21844000" cy="1562100"/>
          </a:xfrm>
          <a:prstGeom prst="rect">
            <a:avLst/>
          </a:prstGeom>
        </p:spPr>
        <p:txBody>
          <a:bodyPr/>
          <a:lstStyle/>
          <a:p>
            <a:r>
              <a:t>Titolo programma</a:t>
            </a:r>
          </a:p>
        </p:txBody>
      </p:sp>
      <p:sp>
        <p:nvSpPr>
          <p:cNvPr id="97" name="Corpo livello uno…"/>
          <p:cNvSpPr txBox="1">
            <a:spLocks noGrp="1"/>
          </p:cNvSpPr>
          <p:nvPr>
            <p:ph type="body" sz="quarter" idx="1" hasCustomPrompt="1"/>
          </p:nvPr>
        </p:nvSpPr>
        <p:spPr>
          <a:prstGeom prst="rect">
            <a:avLst/>
          </a:prstGeom>
        </p:spPr>
        <p:txBody>
          <a:bodyPr/>
          <a:lstStyle/>
          <a:p>
            <a:r>
              <a:t>Sottotitolo programma</a:t>
            </a:r>
          </a:p>
          <a:p>
            <a:pPr lvl="1"/>
            <a:endParaRPr/>
          </a:p>
          <a:p>
            <a:pPr lvl="2"/>
            <a:endParaRPr/>
          </a:p>
          <a:p>
            <a:pPr lvl="3"/>
            <a:endParaRPr/>
          </a:p>
          <a:p>
            <a:pPr lvl="4"/>
            <a:endParaRPr/>
          </a:p>
        </p:txBody>
      </p:sp>
      <p:sp>
        <p:nvSpPr>
          <p:cNvPr id="98" name="Corpo livello uno…"/>
          <p:cNvSpPr txBox="1">
            <a:spLocks noGrp="1"/>
          </p:cNvSpPr>
          <p:nvPr>
            <p:ph type="body" idx="21" hasCustomPrompt="1"/>
          </p:nvPr>
        </p:nvSpPr>
        <p:spPr>
          <a:xfrm>
            <a:off x="1270000" y="4267200"/>
            <a:ext cx="21844000" cy="8432800"/>
          </a:xfrm>
          <a:prstGeom prst="rect">
            <a:avLst/>
          </a:prstGeom>
        </p:spPr>
        <p:txBody>
          <a:bodyPr/>
          <a:lstStyle>
            <a:lvl1pPr algn="l">
              <a:spcBef>
                <a:spcPts val="2400"/>
              </a:spcBef>
              <a:defRPr sz="5500" spc="-99">
                <a:solidFill>
                  <a:srgbClr val="000000"/>
                </a:solidFill>
              </a:defRPr>
            </a:lvl1pPr>
          </a:lstStyle>
          <a:p>
            <a:r>
              <a:t>Argomenti del programma</a:t>
            </a:r>
          </a:p>
        </p:txBody>
      </p:sp>
      <p:pic>
        <p:nvPicPr>
          <p:cNvPr id="99" name="Immagine" descr="Immagine"/>
          <p:cNvPicPr>
            <a:picLocks noChangeAspect="1"/>
          </p:cNvPicPr>
          <p:nvPr/>
        </p:nvPicPr>
        <p:blipFill>
          <a:blip r:embed="rId2"/>
          <a:stretch>
            <a:fillRect/>
          </a:stretch>
        </p:blipFill>
        <p:spPr>
          <a:xfrm>
            <a:off x="315103" y="221145"/>
            <a:ext cx="1202743" cy="891749"/>
          </a:xfrm>
          <a:prstGeom prst="rect">
            <a:avLst/>
          </a:prstGeom>
          <a:ln w="12700">
            <a:miter lim="400000"/>
          </a:ln>
        </p:spPr>
      </p:pic>
      <p:sp>
        <p:nvSpPr>
          <p:cNvPr id="100" name="Linea"/>
          <p:cNvSpPr/>
          <p:nvPr/>
        </p:nvSpPr>
        <p:spPr>
          <a:xfrm flipV="1">
            <a:off x="1875189" y="221145"/>
            <a:ext cx="2" cy="891749"/>
          </a:xfrm>
          <a:prstGeom prst="line">
            <a:avLst/>
          </a:prstGeom>
          <a:ln w="38100">
            <a:solidFill>
              <a:srgbClr val="8DBE23"/>
            </a:solidFill>
            <a:miter lim="400000"/>
          </a:ln>
        </p:spPr>
        <p:txBody>
          <a:bodyPr lIns="45718" tIns="45718" rIns="45718" bIns="45718"/>
          <a:lstStyle/>
          <a:p>
            <a:endParaRPr/>
          </a:p>
        </p:txBody>
      </p:sp>
      <p:sp>
        <p:nvSpPr>
          <p:cNvPr id="102"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Immagine 7">
            <a:extLst>
              <a:ext uri="{FF2B5EF4-FFF2-40B4-BE49-F238E27FC236}">
                <a16:creationId xmlns:a16="http://schemas.microsoft.com/office/drawing/2014/main" id="{D4D6AD24-475B-A244-84CE-529DF18823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5189" y="223370"/>
            <a:ext cx="1758022" cy="891750"/>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Inale">
    <p:spTree>
      <p:nvGrpSpPr>
        <p:cNvPr id="1" name=""/>
        <p:cNvGrpSpPr/>
        <p:nvPr/>
      </p:nvGrpSpPr>
      <p:grpSpPr>
        <a:xfrm>
          <a:off x="0" y="0"/>
          <a:ext cx="0" cy="0"/>
          <a:chOff x="0" y="0"/>
          <a:chExt cx="0" cy="0"/>
        </a:xfrm>
      </p:grpSpPr>
      <p:pic>
        <p:nvPicPr>
          <p:cNvPr id="116" name="Immagine" descr="Immagine"/>
          <p:cNvPicPr>
            <a:picLocks noChangeAspect="1"/>
          </p:cNvPicPr>
          <p:nvPr/>
        </p:nvPicPr>
        <p:blipFill>
          <a:blip r:embed="rId2">
            <a:alphaModFix amt="21616"/>
          </a:blip>
          <a:stretch>
            <a:fillRect/>
          </a:stretch>
        </p:blipFill>
        <p:spPr>
          <a:xfrm>
            <a:off x="-1086722" y="-3126921"/>
            <a:ext cx="31893936" cy="18134105"/>
          </a:xfrm>
          <a:prstGeom prst="rect">
            <a:avLst/>
          </a:prstGeom>
          <a:ln w="12700">
            <a:miter lim="400000"/>
          </a:ln>
        </p:spPr>
      </p:pic>
      <p:pic>
        <p:nvPicPr>
          <p:cNvPr id="109" name="E-SAFE Logo - RGB.png" descr="E-SAFE Logo - RGB.png"/>
          <p:cNvPicPr>
            <a:picLocks noChangeAspect="1"/>
          </p:cNvPicPr>
          <p:nvPr/>
        </p:nvPicPr>
        <p:blipFill>
          <a:blip r:embed="rId3"/>
          <a:stretch>
            <a:fillRect/>
          </a:stretch>
        </p:blipFill>
        <p:spPr>
          <a:xfrm>
            <a:off x="7609276" y="2270480"/>
            <a:ext cx="4568122" cy="3669652"/>
          </a:xfrm>
          <a:prstGeom prst="rect">
            <a:avLst/>
          </a:prstGeom>
          <a:ln w="12700">
            <a:miter lim="400000"/>
          </a:ln>
        </p:spPr>
      </p:pic>
      <p:pic>
        <p:nvPicPr>
          <p:cNvPr id="110" name="Immagine" descr="Immagine"/>
          <p:cNvPicPr>
            <a:picLocks noChangeAspect="1"/>
          </p:cNvPicPr>
          <p:nvPr/>
        </p:nvPicPr>
        <p:blipFill>
          <a:blip r:embed="rId4"/>
          <a:stretch>
            <a:fillRect/>
          </a:stretch>
        </p:blipFill>
        <p:spPr>
          <a:xfrm>
            <a:off x="6077875" y="12374860"/>
            <a:ext cx="1405140" cy="939802"/>
          </a:xfrm>
          <a:prstGeom prst="rect">
            <a:avLst/>
          </a:prstGeom>
          <a:ln w="12700">
            <a:miter lim="400000"/>
          </a:ln>
        </p:spPr>
      </p:pic>
      <p:sp>
        <p:nvSpPr>
          <p:cNvPr id="111" name="e-SAFE has received funding from the European Union’s Horizon 2020.…"/>
          <p:cNvSpPr txBox="1"/>
          <p:nvPr/>
        </p:nvSpPr>
        <p:spPr>
          <a:xfrm>
            <a:off x="7757792" y="12374860"/>
            <a:ext cx="12629275"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latin typeface="Tahoma"/>
                <a:ea typeface="Tahoma"/>
                <a:cs typeface="Tahoma"/>
                <a:sym typeface="Tahoma"/>
              </a:defRPr>
            </a:pPr>
            <a:r>
              <a:t>e-SAFE has received funding from the European Union’s Horizon 2020. </a:t>
            </a:r>
          </a:p>
          <a:p>
            <a:pPr>
              <a:defRPr sz="2700">
                <a:latin typeface="Tahoma"/>
                <a:ea typeface="Tahoma"/>
                <a:cs typeface="Tahoma"/>
                <a:sym typeface="Tahoma"/>
              </a:defRPr>
            </a:pPr>
            <a:r>
              <a:t>Coordination and support action programme under grant agreement No 893135.</a:t>
            </a:r>
          </a:p>
        </p:txBody>
      </p:sp>
      <p:sp>
        <p:nvSpPr>
          <p:cNvPr id="112" name="Thank you"/>
          <p:cNvSpPr txBox="1">
            <a:spLocks noGrp="1"/>
          </p:cNvSpPr>
          <p:nvPr>
            <p:ph type="title" hasCustomPrompt="1"/>
          </p:nvPr>
        </p:nvSpPr>
        <p:spPr>
          <a:xfrm>
            <a:off x="7366000" y="5892555"/>
            <a:ext cx="9652000" cy="1524002"/>
          </a:xfrm>
          <a:prstGeom prst="rect">
            <a:avLst/>
          </a:prstGeom>
        </p:spPr>
        <p:txBody>
          <a:bodyPr/>
          <a:lstStyle/>
          <a:p>
            <a:r>
              <a:t>Thank you</a:t>
            </a:r>
          </a:p>
        </p:txBody>
      </p:sp>
      <p:sp>
        <p:nvSpPr>
          <p:cNvPr id="113" name="Corpo livello uno…"/>
          <p:cNvSpPr txBox="1">
            <a:spLocks noGrp="1"/>
          </p:cNvSpPr>
          <p:nvPr>
            <p:ph type="body" sz="quarter" idx="1" hasCustomPrompt="1"/>
          </p:nvPr>
        </p:nvSpPr>
        <p:spPr>
          <a:xfrm>
            <a:off x="7366000" y="7992802"/>
            <a:ext cx="9652000" cy="2807794"/>
          </a:xfrm>
          <a:prstGeom prst="rect">
            <a:avLst/>
          </a:prstGeom>
        </p:spPr>
        <p:txBody>
          <a:bodyPr/>
          <a:lstStyle>
            <a:lvl1pPr defTabSz="2438400">
              <a:spcBef>
                <a:spcPts val="2400"/>
              </a:spcBef>
              <a:defRPr sz="4800">
                <a:solidFill>
                  <a:srgbClr val="000000"/>
                </a:solidFill>
              </a:defRPr>
            </a:lvl1pPr>
            <a:lvl2pPr marL="0" indent="0" defTabSz="2438400">
              <a:spcBef>
                <a:spcPts val="2400"/>
              </a:spcBef>
              <a:buSzTx/>
              <a:buNone/>
              <a:defRPr sz="4800">
                <a:solidFill>
                  <a:srgbClr val="000000"/>
                </a:solidFill>
              </a:defRPr>
            </a:lvl2pPr>
            <a:lvl3pPr marL="0" indent="0" defTabSz="2438400">
              <a:spcBef>
                <a:spcPts val="2400"/>
              </a:spcBef>
              <a:buSzTx/>
              <a:buNone/>
              <a:defRPr sz="4800">
                <a:solidFill>
                  <a:srgbClr val="000000"/>
                </a:solidFill>
              </a:defRPr>
            </a:lvl3pPr>
            <a:lvl4pPr marL="0" indent="0" defTabSz="2438400">
              <a:spcBef>
                <a:spcPts val="2400"/>
              </a:spcBef>
              <a:buSzTx/>
              <a:buNone/>
              <a:defRPr sz="4800">
                <a:solidFill>
                  <a:srgbClr val="000000"/>
                </a:solidFill>
              </a:defRPr>
            </a:lvl4pPr>
            <a:lvl5pPr marL="0" indent="0" defTabSz="2438400">
              <a:spcBef>
                <a:spcPts val="2400"/>
              </a:spcBef>
              <a:buSzTx/>
              <a:buNone/>
              <a:defRPr sz="4800">
                <a:solidFill>
                  <a:srgbClr val="000000"/>
                </a:solidFill>
              </a:defRPr>
            </a:lvl5pPr>
          </a:lstStyle>
          <a:p>
            <a:r>
              <a:t>author contacts</a:t>
            </a:r>
          </a:p>
          <a:p>
            <a:pPr lvl="1"/>
            <a:endParaRPr/>
          </a:p>
          <a:p>
            <a:pPr lvl="2"/>
            <a:endParaRPr/>
          </a:p>
          <a:p>
            <a:pPr lvl="3"/>
            <a:endParaRPr/>
          </a:p>
          <a:p>
            <a:pPr lvl="4"/>
            <a:endParaRPr/>
          </a:p>
        </p:txBody>
      </p:sp>
      <p:sp>
        <p:nvSpPr>
          <p:cNvPr id="114" name="Linea"/>
          <p:cNvSpPr/>
          <p:nvPr/>
        </p:nvSpPr>
        <p:spPr>
          <a:xfrm flipV="1">
            <a:off x="12191999" y="2764792"/>
            <a:ext cx="2" cy="2681029"/>
          </a:xfrm>
          <a:prstGeom prst="line">
            <a:avLst/>
          </a:prstGeom>
          <a:ln w="88900">
            <a:solidFill>
              <a:srgbClr val="8DBE23"/>
            </a:solidFill>
            <a:miter lim="400000"/>
          </a:ln>
        </p:spPr>
        <p:txBody>
          <a:bodyPr lIns="45718" tIns="45718" rIns="45718" bIns="45718"/>
          <a:lstStyle/>
          <a:p>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0" name="Immagine 9">
            <a:extLst>
              <a:ext uri="{FF2B5EF4-FFF2-40B4-BE49-F238E27FC236}">
                <a16:creationId xmlns:a16="http://schemas.microsoft.com/office/drawing/2014/main" id="{710EBF58-5B10-5546-A33B-6EBEE48755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77623" y="2864878"/>
            <a:ext cx="4797038" cy="2433280"/>
          </a:xfrm>
          <a:prstGeom prst="rect">
            <a:avLst/>
          </a:prstGeom>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2113-D191-4164-8F46-392255A0C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7657A-4F71-4A57-A9D0-A0D7BBBA8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E8EFE-B5F9-48CC-9DDB-6D30A3359100}"/>
              </a:ext>
            </a:extLst>
          </p:cNvPr>
          <p:cNvSpPr>
            <a:spLocks noGrp="1"/>
          </p:cNvSpPr>
          <p:nvPr>
            <p:ph type="dt" sz="half" idx="10"/>
          </p:nvPr>
        </p:nvSpPr>
        <p:spPr/>
        <p:txBody>
          <a:bodyPr/>
          <a:lstStyle/>
          <a:p>
            <a:fld id="{0E89D482-563B-4120-8E2D-EA8119F48DA9}" type="datetimeFigureOut">
              <a:rPr lang="en-US" smtClean="0"/>
              <a:t>4/8/2022</a:t>
            </a:fld>
            <a:endParaRPr lang="en-US"/>
          </a:p>
        </p:txBody>
      </p:sp>
      <p:sp>
        <p:nvSpPr>
          <p:cNvPr id="5" name="Footer Placeholder 4">
            <a:extLst>
              <a:ext uri="{FF2B5EF4-FFF2-40B4-BE49-F238E27FC236}">
                <a16:creationId xmlns:a16="http://schemas.microsoft.com/office/drawing/2014/main" id="{63AC54CB-C30A-4D55-87FF-6B7152F11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5D21C-EA8B-4CF4-A7CD-AC9D18FB8417}"/>
              </a:ext>
            </a:extLst>
          </p:cNvPr>
          <p:cNvSpPr>
            <a:spLocks noGrp="1"/>
          </p:cNvSpPr>
          <p:nvPr>
            <p:ph type="sldNum" sz="quarter" idx="12"/>
          </p:nvPr>
        </p:nvSpPr>
        <p:spPr>
          <a:xfrm>
            <a:off x="11967641" y="13106961"/>
            <a:ext cx="436018" cy="441146"/>
          </a:xfrm>
        </p:spPr>
        <p:txBody>
          <a:bodyPr/>
          <a:lstStyle/>
          <a:p>
            <a:fld id="{D5C3095F-7F75-4C94-AF2C-CE48AF29B09D}" type="slidenum">
              <a:rPr lang="en-US" smtClean="0"/>
              <a:t>‹#›</a:t>
            </a:fld>
            <a:endParaRPr lang="en-US"/>
          </a:p>
        </p:txBody>
      </p:sp>
    </p:spTree>
    <p:extLst>
      <p:ext uri="{BB962C8B-B14F-4D97-AF65-F5344CB8AC3E}">
        <p14:creationId xmlns:p14="http://schemas.microsoft.com/office/powerpoint/2010/main" val="149593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YELLOW LINE_Title+Subtitle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434971-1E1E-E64F-B76C-F6D89B457845}"/>
              </a:ext>
            </a:extLst>
          </p:cNvPr>
          <p:cNvSpPr>
            <a:spLocks noGrp="1"/>
          </p:cNvSpPr>
          <p:nvPr>
            <p:ph idx="1"/>
          </p:nvPr>
        </p:nvSpPr>
        <p:spPr>
          <a:xfrm>
            <a:off x="1885627" y="4339528"/>
            <a:ext cx="20821974" cy="7485680"/>
          </a:xfrm>
          <a:prstGeom prst="rect">
            <a:avLst/>
          </a:prstGeom>
        </p:spPr>
        <p:txBody>
          <a:bodyPr/>
          <a:lstStyle>
            <a:lvl1pPr marL="609568" indent="-609568">
              <a:buSzPct val="110000"/>
              <a:buFontTx/>
              <a:buBlip>
                <a:blip r:embed="rId2"/>
              </a:buBlip>
              <a:defRPr sz="6400" b="0" i="0">
                <a:solidFill>
                  <a:schemeClr val="accent1"/>
                </a:solidFill>
                <a:latin typeface="Calibri" panose="020F0502020204030204" pitchFamily="34" charset="0"/>
                <a:cs typeface="Calibri" panose="020F0502020204030204" pitchFamily="34" charset="0"/>
              </a:defRPr>
            </a:lvl1pPr>
            <a:lvl2pPr marL="2133494" indent="-914354">
              <a:buClr>
                <a:schemeClr val="accent4"/>
              </a:buClr>
              <a:buSzPct val="100000"/>
              <a:buFont typeface="Wingdings" pitchFamily="2" charset="2"/>
              <a:buChar char="§"/>
              <a:defRPr sz="5334">
                <a:solidFill>
                  <a:schemeClr val="tx1"/>
                </a:solidFill>
              </a:defRPr>
            </a:lvl2pPr>
            <a:lvl3pPr marL="3200242" indent="-761964">
              <a:buClr>
                <a:schemeClr val="accent5"/>
              </a:buClr>
              <a:buFont typeface="Arial" panose="020B0604020202020204" pitchFamily="34" charset="0"/>
              <a:buChar char="•"/>
              <a:defRPr sz="4800">
                <a:solidFill>
                  <a:schemeClr val="tx1"/>
                </a:solidFill>
              </a:defRPr>
            </a:lvl3pPr>
            <a:lvl4pPr marL="4419380" indent="-761964">
              <a:buClr>
                <a:schemeClr val="tx2"/>
              </a:buClr>
              <a:buFont typeface="Arial" panose="020B0604020202020204" pitchFamily="34" charset="0"/>
              <a:buChar char="•"/>
              <a:defRPr sz="4266">
                <a:solidFill>
                  <a:schemeClr val="tx1"/>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8" name="Straight Connector 7">
            <a:extLst>
              <a:ext uri="{FF2B5EF4-FFF2-40B4-BE49-F238E27FC236}">
                <a16:creationId xmlns:a16="http://schemas.microsoft.com/office/drawing/2014/main" id="{03DABF2C-DC0F-2B45-9A48-4A4491BD13EE}"/>
              </a:ext>
            </a:extLst>
          </p:cNvPr>
          <p:cNvCxnSpPr>
            <a:cxnSpLocks/>
          </p:cNvCxnSpPr>
          <p:nvPr userDrawn="1"/>
        </p:nvCxnSpPr>
        <p:spPr>
          <a:xfrm>
            <a:off x="4070888" y="588937"/>
            <a:ext cx="0" cy="18037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5747DB2D-935A-DC4B-9683-117F04F342C2}"/>
              </a:ext>
            </a:extLst>
          </p:cNvPr>
          <p:cNvSpPr>
            <a:spLocks noGrp="1"/>
          </p:cNvSpPr>
          <p:nvPr>
            <p:ph type="ctrTitle" hasCustomPrompt="1"/>
          </p:nvPr>
        </p:nvSpPr>
        <p:spPr>
          <a:xfrm>
            <a:off x="4378995" y="1673895"/>
            <a:ext cx="20168462" cy="869078"/>
          </a:xfrm>
          <a:prstGeom prst="rect">
            <a:avLst/>
          </a:prstGeom>
        </p:spPr>
        <p:txBody>
          <a:bodyPr anchor="ctr"/>
          <a:lstStyle>
            <a:lvl1pPr algn="l">
              <a:defRPr sz="6400" b="0" i="0" spc="800">
                <a:solidFill>
                  <a:schemeClr val="accent5"/>
                </a:solidFill>
                <a:latin typeface="Franklin Gothic Medium Cond" panose="020B0606030402020204" pitchFamily="34" charset="0"/>
                <a:cs typeface="Calibri" panose="020F0502020204030204" pitchFamily="34" charset="0"/>
              </a:defRPr>
            </a:lvl1pPr>
          </a:lstStyle>
          <a:p>
            <a:r>
              <a:rPr lang="en-US"/>
              <a:t>Sub-heading</a:t>
            </a:r>
          </a:p>
        </p:txBody>
      </p:sp>
      <p:sp>
        <p:nvSpPr>
          <p:cNvPr id="13" name="Subtitle 2">
            <a:extLst>
              <a:ext uri="{FF2B5EF4-FFF2-40B4-BE49-F238E27FC236}">
                <a16:creationId xmlns:a16="http://schemas.microsoft.com/office/drawing/2014/main" id="{30CA79FF-541F-5F45-88E7-0861B9BF326D}"/>
              </a:ext>
            </a:extLst>
          </p:cNvPr>
          <p:cNvSpPr>
            <a:spLocks noGrp="1"/>
          </p:cNvSpPr>
          <p:nvPr>
            <p:ph type="subTitle" idx="12" hasCustomPrompt="1"/>
          </p:nvPr>
        </p:nvSpPr>
        <p:spPr>
          <a:xfrm>
            <a:off x="4378991" y="520891"/>
            <a:ext cx="20168458" cy="869078"/>
          </a:xfrm>
          <a:prstGeom prst="rect">
            <a:avLst/>
          </a:prstGeom>
        </p:spPr>
        <p:txBody>
          <a:bodyPr/>
          <a:lstStyle>
            <a:lvl1pPr marL="0" indent="0" algn="l">
              <a:buNone/>
              <a:defRPr sz="6400" b="1" i="0" spc="800">
                <a:solidFill>
                  <a:schemeClr val="accent4"/>
                </a:solidFill>
                <a:latin typeface="Franklin Gothic Demi Cond" panose="020B0603020102020204" pitchFamily="34" charset="0"/>
                <a:cs typeface="Calibri" panose="020F0502020204030204" pitchFamily="34" charset="0"/>
              </a:defRPr>
            </a:lvl1pPr>
            <a:lvl2pPr marL="1219140" indent="0" algn="ctr">
              <a:buNone/>
              <a:defRPr sz="5334"/>
            </a:lvl2pPr>
            <a:lvl3pPr marL="2438278" indent="0" algn="ctr">
              <a:buNone/>
              <a:defRPr sz="4800"/>
            </a:lvl3pPr>
            <a:lvl4pPr marL="3657418" indent="0" algn="ctr">
              <a:buNone/>
              <a:defRPr sz="4266"/>
            </a:lvl4pPr>
            <a:lvl5pPr marL="4876556" indent="0" algn="ctr">
              <a:buNone/>
              <a:defRPr sz="4266"/>
            </a:lvl5pPr>
            <a:lvl6pPr marL="6095696" indent="0" algn="ctr">
              <a:buNone/>
              <a:defRPr sz="4266"/>
            </a:lvl6pPr>
            <a:lvl7pPr marL="7314834" indent="0" algn="ctr">
              <a:buNone/>
              <a:defRPr sz="4266"/>
            </a:lvl7pPr>
            <a:lvl8pPr marL="8533974" indent="0" algn="ctr">
              <a:buNone/>
              <a:defRPr sz="4266"/>
            </a:lvl8pPr>
            <a:lvl9pPr marL="9753114" indent="0" algn="ctr">
              <a:buNone/>
              <a:defRPr sz="4266"/>
            </a:lvl9pPr>
          </a:lstStyle>
          <a:p>
            <a:r>
              <a:rPr lang="en-GB"/>
              <a:t>SLIDE HEADING IN ALL CAPS</a:t>
            </a:r>
            <a:endParaRPr lang="en-BE"/>
          </a:p>
        </p:txBody>
      </p:sp>
      <p:sp>
        <p:nvSpPr>
          <p:cNvPr id="14" name="Text Placeholder 28">
            <a:extLst>
              <a:ext uri="{FF2B5EF4-FFF2-40B4-BE49-F238E27FC236}">
                <a16:creationId xmlns:a16="http://schemas.microsoft.com/office/drawing/2014/main" id="{B93F5AC3-F7D6-A04A-99CD-4C7BC49C7202}"/>
              </a:ext>
            </a:extLst>
          </p:cNvPr>
          <p:cNvSpPr>
            <a:spLocks noGrp="1"/>
          </p:cNvSpPr>
          <p:nvPr>
            <p:ph type="body" sz="quarter" idx="10" hasCustomPrompt="1"/>
          </p:nvPr>
        </p:nvSpPr>
        <p:spPr>
          <a:xfrm>
            <a:off x="4378990" y="13071701"/>
            <a:ext cx="6821120" cy="584846"/>
          </a:xfrm>
          <a:prstGeom prst="rect">
            <a:avLst/>
          </a:prstGeom>
        </p:spPr>
        <p:txBody>
          <a:bodyPr/>
          <a:lstStyle>
            <a:lvl1pPr marL="0" indent="0">
              <a:buFontTx/>
              <a:buNone/>
              <a:defRPr sz="3734" spc="800">
                <a:solidFill>
                  <a:schemeClr val="accent1"/>
                </a:solidFill>
                <a:latin typeface="+mn-lt"/>
              </a:defRPr>
            </a:lvl1pPr>
          </a:lstStyle>
          <a:p>
            <a:pPr lvl="0"/>
            <a:r>
              <a:rPr lang="en-GB"/>
              <a:t>Name of presenter</a:t>
            </a:r>
            <a:endParaRPr lang="en-BE"/>
          </a:p>
        </p:txBody>
      </p:sp>
      <p:sp>
        <p:nvSpPr>
          <p:cNvPr id="15" name="Text Placeholder 28">
            <a:extLst>
              <a:ext uri="{FF2B5EF4-FFF2-40B4-BE49-F238E27FC236}">
                <a16:creationId xmlns:a16="http://schemas.microsoft.com/office/drawing/2014/main" id="{C1100F97-F7DF-4E4F-BC05-C18E467625B6}"/>
              </a:ext>
            </a:extLst>
          </p:cNvPr>
          <p:cNvSpPr>
            <a:spLocks noGrp="1"/>
          </p:cNvSpPr>
          <p:nvPr>
            <p:ph type="body" sz="quarter" idx="11" hasCustomPrompt="1"/>
          </p:nvPr>
        </p:nvSpPr>
        <p:spPr>
          <a:xfrm>
            <a:off x="3" y="13071701"/>
            <a:ext cx="4070886" cy="584846"/>
          </a:xfrm>
          <a:prstGeom prst="rect">
            <a:avLst/>
          </a:prstGeom>
        </p:spPr>
        <p:txBody>
          <a:bodyPr/>
          <a:lstStyle>
            <a:lvl1pPr marL="0" indent="0" algn="ctr">
              <a:buFontTx/>
              <a:buNone/>
              <a:defRPr sz="3734" spc="800">
                <a:solidFill>
                  <a:schemeClr val="accent1"/>
                </a:solidFill>
                <a:latin typeface="+mn-lt"/>
              </a:defRPr>
            </a:lvl1pPr>
          </a:lstStyle>
          <a:p>
            <a:pPr lvl="0"/>
            <a:r>
              <a:rPr lang="en-GB"/>
              <a:t>23/02/2021</a:t>
            </a:r>
            <a:endParaRPr lang="en-BE"/>
          </a:p>
        </p:txBody>
      </p:sp>
    </p:spTree>
    <p:extLst>
      <p:ext uri="{BB962C8B-B14F-4D97-AF65-F5344CB8AC3E}">
        <p14:creationId xmlns:p14="http://schemas.microsoft.com/office/powerpoint/2010/main" val="120883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magine" descr="Immagine"/>
          <p:cNvPicPr>
            <a:picLocks noChangeAspect="1"/>
          </p:cNvPicPr>
          <p:nvPr/>
        </p:nvPicPr>
        <p:blipFill>
          <a:blip r:embed="rId12">
            <a:alphaModFix amt="21616"/>
          </a:blip>
          <a:stretch>
            <a:fillRect/>
          </a:stretch>
        </p:blipFill>
        <p:spPr>
          <a:xfrm>
            <a:off x="20917890" y="9690265"/>
            <a:ext cx="7514446" cy="4272531"/>
          </a:xfrm>
          <a:prstGeom prst="rect">
            <a:avLst/>
          </a:prstGeom>
          <a:ln w="12700">
            <a:miter lim="400000"/>
          </a:ln>
        </p:spPr>
      </p:pic>
      <p:pic>
        <p:nvPicPr>
          <p:cNvPr id="3" name="Immagine" descr="Immagine"/>
          <p:cNvPicPr>
            <a:picLocks noChangeAspect="1"/>
          </p:cNvPicPr>
          <p:nvPr/>
        </p:nvPicPr>
        <p:blipFill>
          <a:blip r:embed="rId13"/>
          <a:stretch>
            <a:fillRect/>
          </a:stretch>
        </p:blipFill>
        <p:spPr>
          <a:xfrm>
            <a:off x="315103" y="221145"/>
            <a:ext cx="1202743" cy="891749"/>
          </a:xfrm>
          <a:prstGeom prst="rect">
            <a:avLst/>
          </a:prstGeom>
          <a:ln w="12700">
            <a:miter lim="400000"/>
          </a:ln>
        </p:spPr>
      </p:pic>
      <p:pic>
        <p:nvPicPr>
          <p:cNvPr id="4" name="Immagine" descr="Immagine"/>
          <p:cNvPicPr>
            <a:picLocks noChangeAspect="1"/>
          </p:cNvPicPr>
          <p:nvPr/>
        </p:nvPicPr>
        <p:blipFill>
          <a:blip r:embed="rId14"/>
          <a:stretch>
            <a:fillRect/>
          </a:stretch>
        </p:blipFill>
        <p:spPr>
          <a:xfrm>
            <a:off x="332635" y="12836324"/>
            <a:ext cx="1026768" cy="686734"/>
          </a:xfrm>
          <a:prstGeom prst="rect">
            <a:avLst/>
          </a:prstGeom>
          <a:ln w="12700">
            <a:miter lim="400000"/>
          </a:ln>
        </p:spPr>
      </p:pic>
      <p:sp>
        <p:nvSpPr>
          <p:cNvPr id="5" name="e-SAFE has received funding from the European Union’s Horizon 2020. Coordination and support action programme under grant agreement No 893135."/>
          <p:cNvSpPr txBox="1"/>
          <p:nvPr/>
        </p:nvSpPr>
        <p:spPr>
          <a:xfrm>
            <a:off x="1634181" y="12976490"/>
            <a:ext cx="17104768"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Tahoma"/>
                <a:ea typeface="Tahoma"/>
                <a:cs typeface="Tahoma"/>
                <a:sym typeface="Tahoma"/>
              </a:defRPr>
            </a:lvl1pPr>
          </a:lstStyle>
          <a:p>
            <a:r>
              <a:t>e-SAFE has received funding from the European Union’s Horizon 2020. Coordination and support action programme under grant agreement No 893135.</a:t>
            </a:r>
          </a:p>
        </p:txBody>
      </p:sp>
      <p:sp>
        <p:nvSpPr>
          <p:cNvPr id="7" name="Linea"/>
          <p:cNvSpPr/>
          <p:nvPr/>
        </p:nvSpPr>
        <p:spPr>
          <a:xfrm flipV="1">
            <a:off x="1875189" y="221145"/>
            <a:ext cx="2" cy="891749"/>
          </a:xfrm>
          <a:prstGeom prst="line">
            <a:avLst/>
          </a:prstGeom>
          <a:ln w="38100">
            <a:solidFill>
              <a:srgbClr val="8DBE23"/>
            </a:solidFill>
            <a:miter lim="400000"/>
          </a:ln>
        </p:spPr>
        <p:txBody>
          <a:bodyPr lIns="45718" tIns="45718" rIns="45718" bIns="45718"/>
          <a:lstStyle/>
          <a:p>
            <a:endParaRPr/>
          </a:p>
        </p:txBody>
      </p:sp>
      <p:sp>
        <p:nvSpPr>
          <p:cNvPr id="8" name="Titolo"/>
          <p:cNvSpPr txBox="1">
            <a:spLocks noGrp="1"/>
          </p:cNvSpPr>
          <p:nvPr>
            <p:ph type="title" hasCustomPrompt="1"/>
          </p:nvPr>
        </p:nvSpPr>
        <p:spPr>
          <a:xfrm>
            <a:off x="1270000" y="812800"/>
            <a:ext cx="21844000" cy="1557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Titolo</a:t>
            </a:r>
          </a:p>
        </p:txBody>
      </p:sp>
      <p:sp>
        <p:nvSpPr>
          <p:cNvPr id="9" name="Corpo livello uno…"/>
          <p:cNvSpPr txBox="1">
            <a:spLocks noGrp="1"/>
          </p:cNvSpPr>
          <p:nvPr>
            <p:ph type="body" idx="1" hasCustomPrompt="1"/>
          </p:nvPr>
        </p:nvSpPr>
        <p:spPr>
          <a:xfrm>
            <a:off x="1270000" y="2133600"/>
            <a:ext cx="21844000"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Sottotitolo diapositiva</a:t>
            </a:r>
          </a:p>
          <a:p>
            <a:pPr lvl="1"/>
            <a:endParaRPr/>
          </a:p>
          <a:p>
            <a:pPr lvl="2"/>
            <a:endParaRPr/>
          </a:p>
          <a:p>
            <a:pPr lvl="3"/>
            <a:endParaRPr/>
          </a:p>
          <a:p>
            <a:pPr lvl="4"/>
            <a:endParaRPr/>
          </a:p>
        </p:txBody>
      </p:sp>
      <p:sp>
        <p:nvSpPr>
          <p:cNvPr id="10" name="Numero diapositiva"/>
          <p:cNvSpPr txBox="1">
            <a:spLocks noGrp="1"/>
          </p:cNvSpPr>
          <p:nvPr>
            <p:ph type="sldNum" sz="quarter" idx="2"/>
          </p:nvPr>
        </p:nvSpPr>
        <p:spPr>
          <a:xfrm>
            <a:off x="11977623" y="13081001"/>
            <a:ext cx="416053" cy="467106"/>
          </a:xfrm>
          <a:prstGeom prst="rect">
            <a:avLst/>
          </a:prstGeom>
          <a:ln w="12700">
            <a:miter lim="400000"/>
          </a:ln>
        </p:spPr>
        <p:txBody>
          <a:bodyPr wrap="none" lIns="50800" tIns="50800" rIns="50800" bIns="50800" anchor="b">
            <a:spAutoFit/>
          </a:bodyPr>
          <a:lstStyle>
            <a:lvl1pPr algn="ctr">
              <a:defRPr sz="2200">
                <a:latin typeface="Graphik"/>
                <a:ea typeface="Graphik"/>
                <a:cs typeface="Graphik"/>
                <a:sym typeface="Graphik"/>
              </a:defRPr>
            </a:lvl1pPr>
          </a:lstStyle>
          <a:p>
            <a:fld id="{86CB4B4D-7CA3-9044-876B-883B54F8677D}" type="slidenum">
              <a:t>‹#›</a:t>
            </a:fld>
            <a:endParaRPr/>
          </a:p>
        </p:txBody>
      </p:sp>
      <p:pic>
        <p:nvPicPr>
          <p:cNvPr id="11" name="Immagine 10">
            <a:extLst>
              <a:ext uri="{FF2B5EF4-FFF2-40B4-BE49-F238E27FC236}">
                <a16:creationId xmlns:a16="http://schemas.microsoft.com/office/drawing/2014/main" id="{729449C2-A530-C640-9759-250B2E8335A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5189" y="223370"/>
            <a:ext cx="1758022" cy="8917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1pPr>
      <a:lvl2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2pPr>
      <a:lvl3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3pPr>
      <a:lvl4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4pPr>
      <a:lvl5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5pPr>
      <a:lvl6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6pPr>
      <a:lvl7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7pPr>
      <a:lvl8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8pPr>
      <a:lvl9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8DBE23"/>
          </a:solidFill>
          <a:uFillTx/>
          <a:latin typeface="Tahoma Bold"/>
          <a:ea typeface="Tahoma Bold"/>
          <a:cs typeface="Tahoma Bold"/>
          <a:sym typeface="Tahoma Bold"/>
        </a:defRPr>
      </a:lvl9pPr>
    </p:titleStyle>
    <p:body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9622BF"/>
          </a:solidFill>
          <a:uFillTx/>
          <a:latin typeface="Tahoma"/>
          <a:ea typeface="Tahoma"/>
          <a:cs typeface="Tahoma"/>
          <a:sym typeface="Tahoma"/>
        </a:defRPr>
      </a:lvl1pPr>
      <a:lvl2pPr marL="11874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2pPr>
      <a:lvl3pPr marL="17462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3pPr>
      <a:lvl4pPr marL="23050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4pPr>
      <a:lvl5pPr marL="28638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5pPr>
      <a:lvl6pPr marL="34226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6pPr>
      <a:lvl7pPr marL="39814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7pPr>
      <a:lvl8pPr marL="45402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8pPr>
      <a:lvl9pPr marL="5099050" marR="0" indent="-628650" algn="ctr" defTabSz="825500" rtl="0" latinLnBrk="0">
        <a:lnSpc>
          <a:spcPct val="100000"/>
        </a:lnSpc>
        <a:spcBef>
          <a:spcPts val="0"/>
        </a:spcBef>
        <a:spcAft>
          <a:spcPts val="0"/>
        </a:spcAft>
        <a:buClrTx/>
        <a:buSzPct val="100000"/>
        <a:buFontTx/>
        <a:buChar char="•"/>
        <a:tabLst/>
        <a:defRPr sz="5400" b="0" i="0" u="none" strike="noStrike" cap="none" spc="0" baseline="0">
          <a:solidFill>
            <a:srgbClr val="9622BF"/>
          </a:solidFill>
          <a:uFillTx/>
          <a:latin typeface="Tahoma"/>
          <a:ea typeface="Tahoma"/>
          <a:cs typeface="Tahoma"/>
          <a:sym typeface="Tahoma"/>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216_8A036900.xm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5_33DE8FA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8/10/relationships/comments" Target="../comments/modernComment_204_DC6ED366.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207_1CC15767.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commission/presscorner/detail/en/QANDA_21_6823" TargetMode="External"/><Relationship Id="rId2" Type="http://schemas.microsoft.com/office/2018/10/relationships/comments" Target="../comments/modernComment_189_796E14AB.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microsoft.com/office/2018/10/relationships/comments" Target="../comments/modernComment_205_C0931D20.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215_22BFC4EB.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208_4050ECDC.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olo presentazione"/>
          <p:cNvSpPr txBox="1">
            <a:spLocks noGrp="1"/>
          </p:cNvSpPr>
          <p:nvPr>
            <p:ph type="title"/>
          </p:nvPr>
        </p:nvSpPr>
        <p:spPr>
          <a:xfrm>
            <a:off x="1270000" y="3852445"/>
            <a:ext cx="21844000" cy="3879455"/>
          </a:xfrm>
          <a:prstGeom prst="rect">
            <a:avLst/>
          </a:prstGeom>
        </p:spPr>
        <p:txBody>
          <a:bodyPr/>
          <a:lstStyle/>
          <a:p>
            <a:r>
              <a:rPr lang="fr-BE" dirty="0"/>
              <a:t>EU </a:t>
            </a:r>
            <a:r>
              <a:rPr lang="fr-BE" dirty="0" err="1"/>
              <a:t>policy</a:t>
            </a:r>
            <a:r>
              <a:rPr lang="fr-BE" dirty="0"/>
              <a:t> for </a:t>
            </a:r>
            <a:r>
              <a:rPr lang="fr-BE" dirty="0" err="1"/>
              <a:t>energy</a:t>
            </a:r>
            <a:r>
              <a:rPr lang="fr-BE" dirty="0"/>
              <a:t> </a:t>
            </a:r>
            <a:r>
              <a:rPr lang="fr-BE" dirty="0" err="1"/>
              <a:t>efficiency</a:t>
            </a:r>
            <a:r>
              <a:rPr lang="fr-BE" dirty="0"/>
              <a:t> and </a:t>
            </a:r>
            <a:r>
              <a:rPr lang="fr-BE" dirty="0" err="1"/>
              <a:t>seismic</a:t>
            </a:r>
            <a:r>
              <a:rPr lang="fr-BE" dirty="0"/>
              <a:t> </a:t>
            </a:r>
            <a:r>
              <a:rPr lang="fr-BE" dirty="0" err="1"/>
              <a:t>resilience</a:t>
            </a:r>
            <a:endParaRPr dirty="0"/>
          </a:p>
        </p:txBody>
      </p:sp>
      <p:sp>
        <p:nvSpPr>
          <p:cNvPr id="127" name="Autore e data"/>
          <p:cNvSpPr txBox="1">
            <a:spLocks noGrp="1"/>
          </p:cNvSpPr>
          <p:nvPr>
            <p:ph type="body" sz="quarter" idx="1"/>
          </p:nvPr>
        </p:nvSpPr>
        <p:spPr>
          <a:xfrm>
            <a:off x="10100033" y="11002153"/>
            <a:ext cx="9569362" cy="1298903"/>
          </a:xfrm>
          <a:prstGeom prst="rect">
            <a:avLst/>
          </a:prstGeom>
        </p:spPr>
        <p:txBody>
          <a:bodyPr>
            <a:normAutofit/>
          </a:bodyPr>
          <a:lstStyle/>
          <a:p>
            <a:r>
              <a:rPr lang="fr-BE" sz="4000" b="1" dirty="0"/>
              <a:t>Rutger Broer – 08.02.2022</a:t>
            </a:r>
            <a:endParaRPr sz="4000" b="1" dirty="0"/>
          </a:p>
        </p:txBody>
      </p:sp>
      <p:sp>
        <p:nvSpPr>
          <p:cNvPr id="128" name="Corpo livello uno…"/>
          <p:cNvSpPr txBox="1">
            <a:spLocks noGrp="1"/>
          </p:cNvSpPr>
          <p:nvPr>
            <p:ph type="body" idx="21"/>
          </p:nvPr>
        </p:nvSpPr>
        <p:spPr>
          <a:prstGeom prst="rect">
            <a:avLst/>
          </a:prstGeom>
        </p:spPr>
        <p:txBody>
          <a:bodyPr/>
          <a:lstStyle/>
          <a:p>
            <a:r>
              <a:rPr lang="fr-BE" dirty="0"/>
              <a:t>The </a:t>
            </a:r>
            <a:r>
              <a:rPr lang="fr-BE" dirty="0" err="1"/>
              <a:t>need</a:t>
            </a:r>
            <a:r>
              <a:rPr lang="fr-BE" dirty="0"/>
              <a:t> for social </a:t>
            </a:r>
            <a:r>
              <a:rPr lang="fr-BE" dirty="0" err="1"/>
              <a:t>fairness</a:t>
            </a:r>
            <a:endParaRPr dirty="0"/>
          </a:p>
        </p:txBody>
      </p:sp>
      <p:pic>
        <p:nvPicPr>
          <p:cNvPr id="3" name="Picture 2" descr="Logo, icon&#10;&#10;Description automatically generated">
            <a:extLst>
              <a:ext uri="{FF2B5EF4-FFF2-40B4-BE49-F238E27FC236}">
                <a16:creationId xmlns:a16="http://schemas.microsoft.com/office/drawing/2014/main" id="{9FE71A61-1E57-42ED-8BCD-B0C055485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9986" y="10412088"/>
            <a:ext cx="2333297" cy="2101923"/>
          </a:xfrm>
          <a:prstGeom prst="rect">
            <a:avLst/>
          </a:prstGeom>
        </p:spPr>
      </p:pic>
    </p:spTree>
  </p:cSld>
  <p:clrMapOvr>
    <a:masterClrMapping/>
  </p:clrMapOvr>
  <p:transition spd="med"/>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3F8BE3-C9BE-4C02-9669-4241A923CCAD}"/>
              </a:ext>
            </a:extLst>
          </p:cNvPr>
          <p:cNvSpPr>
            <a:spLocks noGrp="1"/>
          </p:cNvSpPr>
          <p:nvPr>
            <p:ph idx="1"/>
          </p:nvPr>
        </p:nvSpPr>
        <p:spPr>
          <a:xfrm>
            <a:off x="518160" y="2870512"/>
            <a:ext cx="23865840" cy="9413055"/>
          </a:xfrm>
        </p:spPr>
        <p:txBody>
          <a:bodyPr>
            <a:normAutofit fontScale="92500" lnSpcReduction="20000"/>
          </a:bodyPr>
          <a:lstStyle/>
          <a:p>
            <a:pPr marL="0" indent="0" algn="l">
              <a:buNone/>
            </a:pPr>
            <a:r>
              <a:rPr lang="en-GB" sz="5000" dirty="0">
                <a:solidFill>
                  <a:schemeClr val="tx1"/>
                </a:solidFill>
                <a:latin typeface="Tahoma" panose="020B0604030504040204" pitchFamily="34" charset="0"/>
                <a:ea typeface="Tahoma" panose="020B0604030504040204" pitchFamily="34" charset="0"/>
                <a:cs typeface="Tahoma" panose="020B0604030504040204" pitchFamily="34" charset="0"/>
              </a:rPr>
              <a:t>Seismic resilience in the Energy Performance of Buildings Directive</a:t>
            </a:r>
          </a:p>
          <a:p>
            <a:pPr marL="0" indent="0" algn="l">
              <a:buNone/>
            </a:pPr>
            <a:endParaRPr lang="en-GB" sz="5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GB" sz="5000"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Definition of deep renovation</a:t>
            </a:r>
          </a:p>
          <a:p>
            <a:pPr marL="0" indent="0" algn="l">
              <a:buNone/>
            </a:pPr>
            <a:r>
              <a:rPr lang="en-GB" sz="5000" dirty="0">
                <a:solidFill>
                  <a:schemeClr val="tx1"/>
                </a:solidFill>
                <a:latin typeface="Tahoma" panose="020B0604030504040204" pitchFamily="34" charset="0"/>
                <a:ea typeface="Tahoma" panose="020B0604030504040204" pitchFamily="34" charset="0"/>
                <a:cs typeface="Tahoma" panose="020B0604030504040204" pitchFamily="34" charset="0"/>
              </a:rPr>
              <a:t>Deep renovations are a prime opportunity to address “other aspects such as … resilience against disaster risks including seismic resilience”</a:t>
            </a:r>
          </a:p>
          <a:p>
            <a:pPr marL="0" indent="0" algn="l">
              <a:buNone/>
            </a:pPr>
            <a:endParaRPr lang="en-GB" sz="5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GB" sz="5000"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Information provision – providing guidance and training</a:t>
            </a:r>
          </a:p>
          <a:p>
            <a:pPr marL="0" indent="0" algn="l">
              <a:buNone/>
            </a:pPr>
            <a:r>
              <a:rPr lang="en-GB" sz="5000" dirty="0">
                <a:solidFill>
                  <a:schemeClr val="tx1"/>
                </a:solidFill>
                <a:latin typeface="Tahoma" panose="020B0604030504040204" pitchFamily="34" charset="0"/>
                <a:ea typeface="Tahoma" panose="020B0604030504040204" pitchFamily="34" charset="0"/>
                <a:cs typeface="Tahoma" panose="020B0604030504040204" pitchFamily="34" charset="0"/>
              </a:rPr>
              <a:t>Next to energy efficiency – training may “also address risks related to intense seismic activity.’’</a:t>
            </a:r>
          </a:p>
          <a:p>
            <a:pPr marL="0" indent="0" algn="l">
              <a:buNone/>
            </a:pPr>
            <a:endParaRPr lang="en-GB" sz="5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GB" sz="5000"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Although articles clearly steer towards social fairness, seismic resilience is not yet well-anchored in instruments.</a:t>
            </a:r>
          </a:p>
          <a:p>
            <a:pPr marL="0" indent="0" algn="l">
              <a:buNone/>
            </a:pPr>
            <a:r>
              <a:rPr lang="en-GB" sz="5000" dirty="0">
                <a:solidFill>
                  <a:schemeClr val="tx1"/>
                </a:solidFill>
                <a:latin typeface="Tahoma" panose="020B0604030504040204" pitchFamily="34" charset="0"/>
                <a:ea typeface="Tahoma" panose="020B0604030504040204" pitchFamily="34" charset="0"/>
                <a:cs typeface="Tahoma" panose="020B0604030504040204" pitchFamily="34" charset="0"/>
              </a:rPr>
              <a:t>No reference to seismic resilience in sections on information provision generally or information tools (Building Renovation Passports, One-stop-shops, training and guidance </a:t>
            </a:r>
            <a:r>
              <a:rPr lang="en-GB" sz="5000" dirty="0" err="1">
                <a:solidFill>
                  <a:schemeClr val="tx1"/>
                </a:solidFill>
                <a:latin typeface="Tahoma" panose="020B0604030504040204" pitchFamily="34" charset="0"/>
                <a:ea typeface="Tahoma" panose="020B0604030504040204" pitchFamily="34" charset="0"/>
                <a:cs typeface="Tahoma" panose="020B0604030504040204" pitchFamily="34" charset="0"/>
              </a:rPr>
              <a:t>implementeres</a:t>
            </a:r>
            <a:r>
              <a:rPr lang="en-GB" sz="50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l">
              <a:buNone/>
            </a:pPr>
            <a:endParaRPr lang="en-GB" sz="5000" dirty="0">
              <a:solidFill>
                <a:srgbClr val="92D050"/>
              </a:solidFill>
              <a:latin typeface="Tahoma Bold" panose="020B0804030504040204" pitchFamily="34" charset="0"/>
              <a:ea typeface="Tahoma Bold" panose="020B0804030504040204" pitchFamily="34" charset="0"/>
              <a:cs typeface="Tahoma Bold" panose="020B0804030504040204" pitchFamily="34" charset="0"/>
            </a:endParaRPr>
          </a:p>
          <a:p>
            <a:pPr marL="0" indent="0" algn="l">
              <a:buNone/>
            </a:pPr>
            <a:endParaRPr lang="en-GB" sz="5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2">
            <a:extLst>
              <a:ext uri="{FF2B5EF4-FFF2-40B4-BE49-F238E27FC236}">
                <a16:creationId xmlns:a16="http://schemas.microsoft.com/office/drawing/2014/main" id="{AC0614FC-FDE9-4FCD-8DBF-30561063895F}"/>
              </a:ext>
            </a:extLst>
          </p:cNvPr>
          <p:cNvSpPr>
            <a:spLocks noGrp="1"/>
          </p:cNvSpPr>
          <p:nvPr>
            <p:ph type="ctrTitle"/>
          </p:nvPr>
        </p:nvSpPr>
        <p:spPr/>
        <p:txBody>
          <a:bodyPr>
            <a:normAutofit fontScale="90000"/>
          </a:bodyPr>
          <a:lstStyle/>
          <a:p>
            <a:r>
              <a:rPr lang="en-GB" dirty="0">
                <a:solidFill>
                  <a:schemeClr val="tx1"/>
                </a:solidFill>
              </a:rPr>
              <a:t>Why focussing on energy is not enough</a:t>
            </a:r>
          </a:p>
        </p:txBody>
      </p:sp>
      <p:sp>
        <p:nvSpPr>
          <p:cNvPr id="4" name="Subtitle 3">
            <a:extLst>
              <a:ext uri="{FF2B5EF4-FFF2-40B4-BE49-F238E27FC236}">
                <a16:creationId xmlns:a16="http://schemas.microsoft.com/office/drawing/2014/main" id="{78078F0E-4D5A-4603-BB15-F15C8930286C}"/>
              </a:ext>
            </a:extLst>
          </p:cNvPr>
          <p:cNvSpPr>
            <a:spLocks noGrp="1"/>
          </p:cNvSpPr>
          <p:nvPr>
            <p:ph type="subTitle" idx="12"/>
          </p:nvPr>
        </p:nvSpPr>
        <p:spPr>
          <a:xfrm>
            <a:off x="4378991" y="233355"/>
            <a:ext cx="20168458" cy="1488092"/>
          </a:xfrm>
        </p:spPr>
        <p:txBody>
          <a:bodyPr>
            <a:normAutofit fontScale="85000" lnSpcReduction="20000"/>
          </a:bodyPr>
          <a:lstStyle/>
          <a:p>
            <a:r>
              <a:rPr lang="en-GB" dirty="0">
                <a:solidFill>
                  <a:srgbClr val="92D050"/>
                </a:solidFill>
              </a:rPr>
              <a:t>Linking energy efficiency and seismic resilience in the </a:t>
            </a:r>
          </a:p>
          <a:p>
            <a:r>
              <a:rPr lang="en-GB" dirty="0">
                <a:solidFill>
                  <a:srgbClr val="92D050"/>
                </a:solidFill>
              </a:rPr>
              <a:t>Energy Performance of Buildings Directive </a:t>
            </a:r>
          </a:p>
        </p:txBody>
      </p:sp>
      <p:sp>
        <p:nvSpPr>
          <p:cNvPr id="5" name="Text Placeholder 4">
            <a:extLst>
              <a:ext uri="{FF2B5EF4-FFF2-40B4-BE49-F238E27FC236}">
                <a16:creationId xmlns:a16="http://schemas.microsoft.com/office/drawing/2014/main" id="{F0450843-23E6-487F-B3C1-A00F450EBB62}"/>
              </a:ext>
            </a:extLst>
          </p:cNvPr>
          <p:cNvSpPr>
            <a:spLocks noGrp="1"/>
          </p:cNvSpPr>
          <p:nvPr>
            <p:ph type="body" sz="quarter" idx="10"/>
          </p:nvPr>
        </p:nvSpPr>
        <p:spPr>
          <a:xfrm>
            <a:off x="4146199" y="13349016"/>
            <a:ext cx="20401250" cy="461438"/>
          </a:xfrm>
        </p:spPr>
        <p:txBody>
          <a:bodyPr>
            <a:normAutofit fontScale="40000" lnSpcReduction="20000"/>
          </a:bodyPr>
          <a:lstStyle/>
          <a:p>
            <a:r>
              <a:rPr lang="en-GB" dirty="0"/>
              <a:t>https://ec.europa.eu/energy/sites/default/files/proposal-recast-energy-performance-buildings-directive.pdf</a:t>
            </a:r>
          </a:p>
        </p:txBody>
      </p:sp>
      <p:sp>
        <p:nvSpPr>
          <p:cNvPr id="6" name="Text Placeholder 5">
            <a:extLst>
              <a:ext uri="{FF2B5EF4-FFF2-40B4-BE49-F238E27FC236}">
                <a16:creationId xmlns:a16="http://schemas.microsoft.com/office/drawing/2014/main" id="{0E52690A-DFCC-4473-90E4-BF00955DE542}"/>
              </a:ext>
            </a:extLst>
          </p:cNvPr>
          <p:cNvSpPr>
            <a:spLocks noGrp="1"/>
          </p:cNvSpPr>
          <p:nvPr>
            <p:ph type="body" sz="quarter" idx="11"/>
          </p:nvPr>
        </p:nvSpPr>
        <p:spPr/>
        <p:txBody>
          <a:bodyPr>
            <a:normAutofit fontScale="92500" lnSpcReduction="10000"/>
          </a:bodyPr>
          <a:lstStyle/>
          <a:p>
            <a:endParaRPr lang="en-GB"/>
          </a:p>
        </p:txBody>
      </p:sp>
      <p:pic>
        <p:nvPicPr>
          <p:cNvPr id="3074" name="Picture 2" descr="Italian scientists shocked by earthquake devastation | Nature">
            <a:extLst>
              <a:ext uri="{FF2B5EF4-FFF2-40B4-BE49-F238E27FC236}">
                <a16:creationId xmlns:a16="http://schemas.microsoft.com/office/drawing/2014/main" id="{F05B5725-B834-4A32-8018-7240AF769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8164" y="1435255"/>
            <a:ext cx="3965840" cy="2870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147D7F-B7D7-42DC-A96F-493211F58865}"/>
              </a:ext>
            </a:extLst>
          </p:cNvPr>
          <p:cNvPicPr>
            <a:picLocks noChangeAspect="1"/>
          </p:cNvPicPr>
          <p:nvPr/>
        </p:nvPicPr>
        <p:blipFill>
          <a:blip r:embed="rId5"/>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231547929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5B05-421A-41EE-B481-AE875B9652F5}"/>
              </a:ext>
            </a:extLst>
          </p:cNvPr>
          <p:cNvSpPr>
            <a:spLocks noGrp="1"/>
          </p:cNvSpPr>
          <p:nvPr>
            <p:ph type="title"/>
          </p:nvPr>
        </p:nvSpPr>
        <p:spPr/>
        <p:txBody>
          <a:bodyPr/>
          <a:lstStyle/>
          <a:p>
            <a:r>
              <a:rPr lang="en-GB" dirty="0"/>
              <a:t>Conclusion</a:t>
            </a:r>
          </a:p>
        </p:txBody>
      </p:sp>
      <p:sp>
        <p:nvSpPr>
          <p:cNvPr id="4" name="Text Placeholder 3">
            <a:extLst>
              <a:ext uri="{FF2B5EF4-FFF2-40B4-BE49-F238E27FC236}">
                <a16:creationId xmlns:a16="http://schemas.microsoft.com/office/drawing/2014/main" id="{6BCE46EC-E8DF-4D97-8E8F-08A01C418381}"/>
              </a:ext>
            </a:extLst>
          </p:cNvPr>
          <p:cNvSpPr>
            <a:spLocks noGrp="1"/>
          </p:cNvSpPr>
          <p:nvPr>
            <p:ph type="body" idx="21"/>
          </p:nvPr>
        </p:nvSpPr>
        <p:spPr>
          <a:xfrm>
            <a:off x="1270000" y="3762703"/>
            <a:ext cx="21844000" cy="8432800"/>
          </a:xfrm>
        </p:spPr>
        <p:txBody>
          <a:bodyPr>
            <a:normAutofit fontScale="92500" lnSpcReduction="10000"/>
          </a:bodyPr>
          <a:lstStyle/>
          <a:p>
            <a:r>
              <a:rPr lang="en-GB" dirty="0"/>
              <a:t>The European Commission has introduced articles focussing on social fairness and seismic resilience into the Fit for 55 / Green Deal policies</a:t>
            </a:r>
          </a:p>
          <a:p>
            <a:pPr marL="1473200" lvl="1" indent="-914400" algn="l">
              <a:buFont typeface="+mj-lt"/>
              <a:buAutoNum type="arabicPeriod"/>
            </a:pPr>
            <a:r>
              <a:rPr lang="en-GB" sz="5000" dirty="0">
                <a:solidFill>
                  <a:srgbClr val="92D050"/>
                </a:solidFill>
              </a:rPr>
              <a:t>Priority financing for vulnerable households (EPBD, EED)</a:t>
            </a:r>
          </a:p>
          <a:p>
            <a:pPr marL="1473200" lvl="1" indent="-914400" algn="l">
              <a:buFont typeface="+mj-lt"/>
              <a:buAutoNum type="arabicPeriod"/>
            </a:pPr>
            <a:r>
              <a:rPr lang="en-GB" sz="5000" dirty="0">
                <a:solidFill>
                  <a:srgbClr val="92D050"/>
                </a:solidFill>
              </a:rPr>
              <a:t>Emission Trading System – generates funds but also risk or rising costs for most vulnerable</a:t>
            </a:r>
          </a:p>
          <a:p>
            <a:pPr marL="1473200" lvl="1" indent="-914400" algn="l">
              <a:buFont typeface="+mj-lt"/>
              <a:buAutoNum type="arabicPeriod"/>
            </a:pPr>
            <a:r>
              <a:rPr lang="en-GB" sz="5000" dirty="0">
                <a:solidFill>
                  <a:srgbClr val="92D050"/>
                </a:solidFill>
              </a:rPr>
              <a:t>Minimum energy performance standards aim to renovate worst performing buildings</a:t>
            </a:r>
          </a:p>
          <a:p>
            <a:pPr marL="1473200" lvl="1" indent="-914400" algn="l">
              <a:buFont typeface="+mj-lt"/>
              <a:buAutoNum type="arabicPeriod"/>
            </a:pPr>
            <a:r>
              <a:rPr lang="en-GB" sz="5000" dirty="0">
                <a:solidFill>
                  <a:srgbClr val="92D050"/>
                </a:solidFill>
              </a:rPr>
              <a:t>Seismic resilience should be operationalised in policy instruments </a:t>
            </a:r>
          </a:p>
          <a:p>
            <a:pPr lvl="2" algn="l"/>
            <a:r>
              <a:rPr lang="en-GB" sz="5000" dirty="0">
                <a:solidFill>
                  <a:srgbClr val="92D050"/>
                </a:solidFill>
              </a:rPr>
              <a:t>Training experts to think holistically</a:t>
            </a:r>
          </a:p>
          <a:p>
            <a:pPr lvl="2" algn="l"/>
            <a:r>
              <a:rPr lang="en-GB" sz="5000" dirty="0">
                <a:solidFill>
                  <a:srgbClr val="92D050"/>
                </a:solidFill>
              </a:rPr>
              <a:t>Combine energy efficiency and seismic safety for the most vulnerable</a:t>
            </a:r>
          </a:p>
          <a:p>
            <a:r>
              <a:rPr lang="en-GB" dirty="0"/>
              <a:t>Co-design and social innovation is essential to achieve the EU policy goals </a:t>
            </a:r>
          </a:p>
          <a:p>
            <a:pPr lvl="1" algn="l"/>
            <a:r>
              <a:rPr lang="en-GB" b="1" dirty="0">
                <a:solidFill>
                  <a:srgbClr val="92D050"/>
                </a:solidFill>
              </a:rPr>
              <a:t>e-SAFE is developing and validating methods in Catania</a:t>
            </a:r>
          </a:p>
        </p:txBody>
      </p:sp>
      <p:pic>
        <p:nvPicPr>
          <p:cNvPr id="5" name="Picture 4">
            <a:extLst>
              <a:ext uri="{FF2B5EF4-FFF2-40B4-BE49-F238E27FC236}">
                <a16:creationId xmlns:a16="http://schemas.microsoft.com/office/drawing/2014/main" id="{537BD419-11F7-4C0A-9C33-C63C4B55FEA0}"/>
              </a:ext>
            </a:extLst>
          </p:cNvPr>
          <p:cNvPicPr>
            <a:picLocks noChangeAspect="1"/>
          </p:cNvPicPr>
          <p:nvPr/>
        </p:nvPicPr>
        <p:blipFill>
          <a:blip r:embed="rId3"/>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870223777"/>
      </p:ext>
    </p:extLst>
  </p:cSld>
  <p:clrMapOvr>
    <a:masterClrMapping/>
  </p:clrMapOvr>
  <p:transition spd="med"/>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magine" descr="Immagine"/>
          <p:cNvPicPr>
            <a:picLocks noGrp="1" noChangeAspect="1"/>
          </p:cNvPicPr>
          <p:nvPr>
            <p:ph type="pic" idx="21"/>
          </p:nvPr>
        </p:nvPicPr>
        <p:blipFill>
          <a:blip r:embed="rId2"/>
          <a:srcRect l="20479" r="20479"/>
          <a:stretch>
            <a:fillRect/>
          </a:stretch>
        </p:blipFill>
        <p:spPr>
          <a:xfrm>
            <a:off x="12191999" y="-25400"/>
            <a:ext cx="12192002" cy="13766800"/>
          </a:xfrm>
          <a:prstGeom prst="rect">
            <a:avLst/>
          </a:prstGeom>
        </p:spPr>
      </p:pic>
      <p:sp>
        <p:nvSpPr>
          <p:cNvPr id="137" name="Titolo"/>
          <p:cNvSpPr txBox="1">
            <a:spLocks noGrp="1"/>
          </p:cNvSpPr>
          <p:nvPr>
            <p:ph type="title"/>
          </p:nvPr>
        </p:nvSpPr>
        <p:spPr>
          <a:xfrm>
            <a:off x="1270000" y="3885107"/>
            <a:ext cx="9652000" cy="3200204"/>
          </a:xfrm>
          <a:prstGeom prst="rect">
            <a:avLst/>
          </a:prstGeom>
        </p:spPr>
        <p:txBody>
          <a:bodyPr/>
          <a:lstStyle/>
          <a:p>
            <a:r>
              <a:rPr lang="fr-BE" dirty="0"/>
              <a:t>Questions?</a:t>
            </a:r>
            <a:endParaRPr dirty="0"/>
          </a:p>
        </p:txBody>
      </p:sp>
      <p:sp>
        <p:nvSpPr>
          <p:cNvPr id="138" name="Sottotitolo diapositiva"/>
          <p:cNvSpPr txBox="1">
            <a:spLocks noGrp="1"/>
          </p:cNvSpPr>
          <p:nvPr>
            <p:ph type="body" sz="quarter" idx="1"/>
          </p:nvPr>
        </p:nvSpPr>
        <p:spPr>
          <a:prstGeom prst="rect">
            <a:avLst/>
          </a:prstGeom>
        </p:spPr>
        <p:txBody>
          <a:bodyPr/>
          <a:lstStyle/>
          <a:p>
            <a:endParaRPr lang="fr-BE" dirty="0"/>
          </a:p>
        </p:txBody>
      </p:sp>
      <p:pic>
        <p:nvPicPr>
          <p:cNvPr id="5" name="Picture 4">
            <a:extLst>
              <a:ext uri="{FF2B5EF4-FFF2-40B4-BE49-F238E27FC236}">
                <a16:creationId xmlns:a16="http://schemas.microsoft.com/office/drawing/2014/main" id="{625B20A6-F475-4304-872B-3AA95CCAB256}"/>
              </a:ext>
            </a:extLst>
          </p:cNvPr>
          <p:cNvPicPr>
            <a:picLocks noChangeAspect="1"/>
          </p:cNvPicPr>
          <p:nvPr/>
        </p:nvPicPr>
        <p:blipFill>
          <a:blip r:embed="rId3"/>
          <a:stretch>
            <a:fillRect/>
          </a:stretch>
        </p:blipFill>
        <p:spPr>
          <a:xfrm>
            <a:off x="2035446" y="72730"/>
            <a:ext cx="1681148" cy="1404795"/>
          </a:xfrm>
          <a:prstGeom prst="rect">
            <a:avLst/>
          </a:prstGeom>
        </p:spPr>
      </p:pic>
      <p:sp>
        <p:nvSpPr>
          <p:cNvPr id="2" name="Rectangle 1">
            <a:extLst>
              <a:ext uri="{FF2B5EF4-FFF2-40B4-BE49-F238E27FC236}">
                <a16:creationId xmlns:a16="http://schemas.microsoft.com/office/drawing/2014/main" id="{8C23E92C-A03A-49F8-941A-6528A5A3AE42}"/>
              </a:ext>
            </a:extLst>
          </p:cNvPr>
          <p:cNvSpPr/>
          <p:nvPr/>
        </p:nvSpPr>
        <p:spPr>
          <a:xfrm>
            <a:off x="11857702" y="-25401"/>
            <a:ext cx="13362039" cy="14449323"/>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a:ln>
                <a:noFill/>
              </a:ln>
              <a:solidFill>
                <a:srgbClr val="000000"/>
              </a:solidFill>
              <a:effectLst/>
              <a:uFillTx/>
              <a:latin typeface="Tahoma Bold"/>
              <a:ea typeface="Tahoma Bold"/>
              <a:cs typeface="Tahoma Bold"/>
              <a:sym typeface="Tahoma Bold"/>
            </a:endParaRPr>
          </a:p>
        </p:txBody>
      </p:sp>
      <p:pic>
        <p:nvPicPr>
          <p:cNvPr id="6" name="Immagine 2" descr="Immagine che contiene testo, cielo, esterni, edificio&#10;&#10;Descrizione generata automaticamente">
            <a:extLst>
              <a:ext uri="{FF2B5EF4-FFF2-40B4-BE49-F238E27FC236}">
                <a16:creationId xmlns:a16="http://schemas.microsoft.com/office/drawing/2014/main" id="{ACC251D6-F134-48FF-AEB0-6FBA704A493E}"/>
              </a:ext>
            </a:extLst>
          </p:cNvPr>
          <p:cNvPicPr>
            <a:picLocks noChangeAspect="1"/>
          </p:cNvPicPr>
          <p:nvPr/>
        </p:nvPicPr>
        <p:blipFill rotWithShape="1">
          <a:blip r:embed="rId4">
            <a:extLst>
              <a:ext uri="{28A0092B-C50C-407E-A947-70E740481C1C}">
                <a14:useLocalDpi xmlns:a14="http://schemas.microsoft.com/office/drawing/2010/main" val="0"/>
              </a:ext>
            </a:extLst>
          </a:blip>
          <a:srcRect r="28737"/>
          <a:stretch/>
        </p:blipFill>
        <p:spPr>
          <a:xfrm>
            <a:off x="12855667" y="1965632"/>
            <a:ext cx="12364074" cy="9759335"/>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hank you"/>
          <p:cNvSpPr txBox="1">
            <a:spLocks noGrp="1"/>
          </p:cNvSpPr>
          <p:nvPr>
            <p:ph type="title"/>
          </p:nvPr>
        </p:nvSpPr>
        <p:spPr>
          <a:xfrm>
            <a:off x="7366000" y="5892555"/>
            <a:ext cx="9652000" cy="1524002"/>
          </a:xfrm>
          <a:prstGeom prst="rect">
            <a:avLst/>
          </a:prstGeom>
        </p:spPr>
        <p:txBody>
          <a:bodyPr/>
          <a:lstStyle/>
          <a:p>
            <a:r>
              <a:rPr lang="en-GB" dirty="0"/>
              <a:t>Thank you!</a:t>
            </a:r>
            <a:endParaRPr dirty="0"/>
          </a:p>
        </p:txBody>
      </p:sp>
      <p:sp>
        <p:nvSpPr>
          <p:cNvPr id="141" name="author contacts"/>
          <p:cNvSpPr txBox="1">
            <a:spLocks noGrp="1"/>
          </p:cNvSpPr>
          <p:nvPr>
            <p:ph type="body" sz="quarter" idx="1"/>
          </p:nvPr>
        </p:nvSpPr>
        <p:spPr>
          <a:xfrm>
            <a:off x="7366000" y="7992802"/>
            <a:ext cx="9652000" cy="2807794"/>
          </a:xfrm>
          <a:prstGeom prst="rect">
            <a:avLst/>
          </a:prstGeom>
        </p:spPr>
        <p:txBody>
          <a:bodyPr/>
          <a:lstStyle/>
          <a:p>
            <a:r>
              <a:rPr lang="fr-BE" dirty="0">
                <a:solidFill>
                  <a:schemeClr val="tx1"/>
                </a:solidFill>
              </a:rPr>
              <a:t>Rutger.broer@bpie.eu</a:t>
            </a:r>
          </a:p>
          <a:p>
            <a:endParaRPr dirty="0"/>
          </a:p>
        </p:txBody>
      </p:sp>
      <p:pic>
        <p:nvPicPr>
          <p:cNvPr id="4" name="Picture 3">
            <a:extLst>
              <a:ext uri="{FF2B5EF4-FFF2-40B4-BE49-F238E27FC236}">
                <a16:creationId xmlns:a16="http://schemas.microsoft.com/office/drawing/2014/main" id="{BF0092E8-93C3-4CF6-9709-C5F2EC942F2C}"/>
              </a:ext>
            </a:extLst>
          </p:cNvPr>
          <p:cNvPicPr>
            <a:picLocks noChangeAspect="1"/>
          </p:cNvPicPr>
          <p:nvPr/>
        </p:nvPicPr>
        <p:blipFill>
          <a:blip r:embed="rId2"/>
          <a:stretch>
            <a:fillRect/>
          </a:stretch>
        </p:blipFill>
        <p:spPr>
          <a:xfrm>
            <a:off x="12654284" y="2625213"/>
            <a:ext cx="3565296" cy="297922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3F8BE3-C9BE-4C02-9669-4241A923CCAD}"/>
              </a:ext>
            </a:extLst>
          </p:cNvPr>
          <p:cNvSpPr>
            <a:spLocks noGrp="1"/>
          </p:cNvSpPr>
          <p:nvPr>
            <p:ph idx="1"/>
          </p:nvPr>
        </p:nvSpPr>
        <p:spPr>
          <a:xfrm>
            <a:off x="518160" y="2870513"/>
            <a:ext cx="19392163" cy="7069900"/>
          </a:xfrm>
        </p:spPr>
        <p:txBody>
          <a:bodyPr>
            <a:normAutofit fontScale="25000" lnSpcReduction="20000"/>
          </a:bodyPr>
          <a:lstStyle/>
          <a:p>
            <a:pPr algn="l">
              <a:buFont typeface="Arial" panose="020B0604020202020204" pitchFamily="34" charset="0"/>
              <a:buChar char="•"/>
            </a:pPr>
            <a:r>
              <a:rPr lang="en-GB" sz="12800"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Numbered recital 11</a:t>
            </a:r>
          </a:p>
          <a:p>
            <a:pPr lvl="1" algn="l">
              <a:buFont typeface="Arial" panose="020B0604020202020204" pitchFamily="34" charset="0"/>
              <a:buChar char="•"/>
            </a:pPr>
            <a:r>
              <a:rPr lang="en-GB" sz="13200" dirty="0"/>
              <a:t>“Measures to improve further the energy performance of buildings should … not affect other requirements concerning buildings such as accessibility, fire safety and </a:t>
            </a:r>
            <a:r>
              <a:rPr lang="en-GB" sz="13200" b="1" dirty="0"/>
              <a:t>seismic safety.”</a:t>
            </a:r>
          </a:p>
          <a:p>
            <a:pPr marL="1219140" lvl="1" indent="0" algn="l">
              <a:buNone/>
            </a:pPr>
            <a:endParaRPr lang="en-GB" sz="13200" dirty="0"/>
          </a:p>
          <a:p>
            <a:pPr algn="l">
              <a:buFont typeface="Arial" panose="020B0604020202020204" pitchFamily="34" charset="0"/>
              <a:buChar char="•"/>
            </a:pPr>
            <a:r>
              <a:rPr lang="en-GB" sz="13200" b="1"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Numbered recital 33</a:t>
            </a:r>
          </a:p>
          <a:p>
            <a:pPr lvl="1" algn="l">
              <a:buFont typeface="Arial" panose="020B0604020202020204" pitchFamily="34" charset="0"/>
              <a:buChar char="•"/>
            </a:pPr>
            <a:r>
              <a:rPr lang="en-GB" sz="13200" dirty="0"/>
              <a:t>“A deep renovation for energy performance purposes is a prime opportunity to address other aspects such as </a:t>
            </a:r>
            <a:r>
              <a:rPr lang="en-GB" sz="13200" b="1" dirty="0"/>
              <a:t>living conditions of vulnerable households </a:t>
            </a:r>
            <a:r>
              <a:rPr lang="en-GB" sz="13200" dirty="0"/>
              <a:t>… and resilience against disasters including </a:t>
            </a:r>
            <a:r>
              <a:rPr lang="en-GB" sz="13200" b="1" dirty="0"/>
              <a:t>seismic resilience</a:t>
            </a:r>
            <a:r>
              <a:rPr lang="en-GB" sz="13200" dirty="0"/>
              <a:t>.”</a:t>
            </a:r>
          </a:p>
          <a:p>
            <a:pPr marL="1219140" lvl="1" indent="0" algn="l">
              <a:buNone/>
            </a:pPr>
            <a:endParaRPr lang="en-GB" sz="13200" dirty="0"/>
          </a:p>
          <a:p>
            <a:pPr algn="l">
              <a:buFont typeface="Arial" panose="020B0604020202020204" pitchFamily="34" charset="0"/>
              <a:buChar char="•"/>
            </a:pPr>
            <a:r>
              <a:rPr lang="en-GB" sz="13200" b="1"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Existing buildings (Article 8)</a:t>
            </a:r>
          </a:p>
          <a:p>
            <a:pPr lvl="1" algn="l">
              <a:buFont typeface="Arial" panose="020B0604020202020204" pitchFamily="34" charset="0"/>
              <a:buChar char="•"/>
            </a:pPr>
            <a:r>
              <a:rPr lang="en-GB" sz="13200" dirty="0"/>
              <a:t>“MS shall encourage, in relation to buildings undergoing major renovations, issues of IEQ, … and the risks related to intense </a:t>
            </a:r>
            <a:r>
              <a:rPr lang="en-GB" sz="13200" b="1" dirty="0"/>
              <a:t>seismic activity</a:t>
            </a:r>
            <a:r>
              <a:rPr lang="en-GB" sz="13200" dirty="0"/>
              <a:t>”</a:t>
            </a:r>
          </a:p>
          <a:p>
            <a:pPr lvl="1" algn="l">
              <a:buFont typeface="Arial" panose="020B0604020202020204" pitchFamily="34" charset="0"/>
              <a:buChar char="•"/>
            </a:pPr>
            <a:endParaRPr lang="en-GB" sz="13200" dirty="0"/>
          </a:p>
          <a:p>
            <a:pPr algn="l">
              <a:buFont typeface="Arial" panose="020B0604020202020204" pitchFamily="34" charset="0"/>
              <a:buChar char="•"/>
            </a:pPr>
            <a:r>
              <a:rPr lang="en-GB" sz="13200" b="1"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Information (Article 26)</a:t>
            </a:r>
          </a:p>
          <a:p>
            <a:pPr lvl="1" algn="l">
              <a:buFont typeface="Arial" panose="020B0604020202020204" pitchFamily="34" charset="0"/>
              <a:buChar char="•"/>
            </a:pPr>
            <a:r>
              <a:rPr lang="en-GB" sz="13200" dirty="0"/>
              <a:t>“MS shall ensure that guidance is available for those implementing the directive... Such guidance may also address …. </a:t>
            </a:r>
            <a:r>
              <a:rPr lang="en-GB" sz="13200" b="1" dirty="0"/>
              <a:t>risks related to seismic activity</a:t>
            </a:r>
            <a:r>
              <a:rPr lang="en-GB" sz="13200" dirty="0"/>
              <a:t>,” </a:t>
            </a:r>
          </a:p>
          <a:p>
            <a:pPr algn="l">
              <a:buFont typeface="Arial" panose="020B0604020202020204" pitchFamily="34" charset="0"/>
              <a:buChar char="•"/>
            </a:pPr>
            <a:endParaRPr lang="en-GB" sz="13200" dirty="0"/>
          </a:p>
          <a:p>
            <a:pPr algn="l">
              <a:buFont typeface="Arial" panose="020B0604020202020204" pitchFamily="34" charset="0"/>
              <a:buChar char="•"/>
            </a:pPr>
            <a:r>
              <a:rPr lang="en-GB" sz="13200" b="1" dirty="0">
                <a:solidFill>
                  <a:srgbClr val="92D050"/>
                </a:solidFill>
                <a:latin typeface="Tahoma Bold" panose="020B0804030504040204" pitchFamily="34" charset="0"/>
                <a:ea typeface="Tahoma Bold" panose="020B0804030504040204" pitchFamily="34" charset="0"/>
                <a:cs typeface="Tahoma Bold" panose="020B0804030504040204" pitchFamily="34" charset="0"/>
              </a:rPr>
              <a:t>Annex II – Template for National Building Renovation Plans</a:t>
            </a:r>
          </a:p>
          <a:p>
            <a:pPr lvl="1" algn="l">
              <a:buFont typeface="Arial" panose="020B0604020202020204" pitchFamily="34" charset="0"/>
              <a:buChar char="•"/>
            </a:pPr>
            <a:r>
              <a:rPr lang="en-GB" sz="13200" dirty="0"/>
              <a:t>Optional indicator for </a:t>
            </a:r>
            <a:r>
              <a:rPr lang="en-GB" sz="13200" b="1" i="1" dirty="0"/>
              <a:t>Overview of implemented and planned policies and measures</a:t>
            </a:r>
            <a:r>
              <a:rPr lang="en-GB" sz="13200" b="1" dirty="0"/>
              <a:t> </a:t>
            </a:r>
            <a:r>
              <a:rPr lang="en-GB" sz="13200" dirty="0"/>
              <a:t>includes “policies and measures with regard to .. The increase of resilience against disaster risks, including risks related to intense </a:t>
            </a:r>
            <a:r>
              <a:rPr lang="en-GB" sz="13200" b="1" dirty="0"/>
              <a:t>seismic activity</a:t>
            </a:r>
            <a:r>
              <a:rPr lang="en-GB" sz="13200" dirty="0"/>
              <a:t>”</a:t>
            </a:r>
          </a:p>
          <a:p>
            <a:pPr marL="1219140" lvl="1" indent="0" algn="l">
              <a:buNone/>
            </a:pPr>
            <a:endParaRPr lang="en-GB" sz="4000" dirty="0"/>
          </a:p>
        </p:txBody>
      </p:sp>
      <p:sp>
        <p:nvSpPr>
          <p:cNvPr id="3" name="Title 2">
            <a:extLst>
              <a:ext uri="{FF2B5EF4-FFF2-40B4-BE49-F238E27FC236}">
                <a16:creationId xmlns:a16="http://schemas.microsoft.com/office/drawing/2014/main" id="{AC0614FC-FDE9-4FCD-8DBF-30561063895F}"/>
              </a:ext>
            </a:extLst>
          </p:cNvPr>
          <p:cNvSpPr>
            <a:spLocks noGrp="1"/>
          </p:cNvSpPr>
          <p:nvPr>
            <p:ph type="ctrTitle"/>
          </p:nvPr>
        </p:nvSpPr>
        <p:spPr/>
        <p:txBody>
          <a:bodyPr>
            <a:normAutofit fontScale="90000"/>
          </a:bodyPr>
          <a:lstStyle/>
          <a:p>
            <a:r>
              <a:rPr lang="en-GB" dirty="0">
                <a:solidFill>
                  <a:schemeClr val="tx1"/>
                </a:solidFill>
              </a:rPr>
              <a:t>Why focussing on energy is not enough</a:t>
            </a:r>
          </a:p>
        </p:txBody>
      </p:sp>
      <p:sp>
        <p:nvSpPr>
          <p:cNvPr id="4" name="Subtitle 3">
            <a:extLst>
              <a:ext uri="{FF2B5EF4-FFF2-40B4-BE49-F238E27FC236}">
                <a16:creationId xmlns:a16="http://schemas.microsoft.com/office/drawing/2014/main" id="{78078F0E-4D5A-4603-BB15-F15C8930286C}"/>
              </a:ext>
            </a:extLst>
          </p:cNvPr>
          <p:cNvSpPr>
            <a:spLocks noGrp="1"/>
          </p:cNvSpPr>
          <p:nvPr>
            <p:ph type="subTitle" idx="12"/>
          </p:nvPr>
        </p:nvSpPr>
        <p:spPr>
          <a:xfrm>
            <a:off x="4378991" y="233355"/>
            <a:ext cx="20168458" cy="1488092"/>
          </a:xfrm>
        </p:spPr>
        <p:txBody>
          <a:bodyPr>
            <a:normAutofit fontScale="85000" lnSpcReduction="20000"/>
          </a:bodyPr>
          <a:lstStyle/>
          <a:p>
            <a:r>
              <a:rPr lang="en-GB" dirty="0">
                <a:solidFill>
                  <a:srgbClr val="92D050"/>
                </a:solidFill>
              </a:rPr>
              <a:t>Linking EE and seismic resilience in the </a:t>
            </a:r>
          </a:p>
          <a:p>
            <a:r>
              <a:rPr lang="en-GB" dirty="0">
                <a:solidFill>
                  <a:srgbClr val="92D050"/>
                </a:solidFill>
              </a:rPr>
              <a:t>Energy Performance of Buildings Directive </a:t>
            </a:r>
          </a:p>
        </p:txBody>
      </p:sp>
      <p:sp>
        <p:nvSpPr>
          <p:cNvPr id="5" name="Text Placeholder 4">
            <a:extLst>
              <a:ext uri="{FF2B5EF4-FFF2-40B4-BE49-F238E27FC236}">
                <a16:creationId xmlns:a16="http://schemas.microsoft.com/office/drawing/2014/main" id="{F0450843-23E6-487F-B3C1-A00F450EBB62}"/>
              </a:ext>
            </a:extLst>
          </p:cNvPr>
          <p:cNvSpPr>
            <a:spLocks noGrp="1"/>
          </p:cNvSpPr>
          <p:nvPr>
            <p:ph type="body" sz="quarter" idx="10"/>
          </p:nvPr>
        </p:nvSpPr>
        <p:spPr>
          <a:xfrm>
            <a:off x="4146199" y="13349016"/>
            <a:ext cx="20401250" cy="461438"/>
          </a:xfrm>
        </p:spPr>
        <p:txBody>
          <a:bodyPr>
            <a:normAutofit fontScale="40000" lnSpcReduction="20000"/>
          </a:bodyPr>
          <a:lstStyle/>
          <a:p>
            <a:r>
              <a:rPr lang="en-GB" dirty="0"/>
              <a:t>https://ec.europa.eu/energy/sites/default/files/proposal-recast-energy-performance-buildings-directive.pdf</a:t>
            </a:r>
          </a:p>
        </p:txBody>
      </p:sp>
      <p:sp>
        <p:nvSpPr>
          <p:cNvPr id="6" name="Text Placeholder 5">
            <a:extLst>
              <a:ext uri="{FF2B5EF4-FFF2-40B4-BE49-F238E27FC236}">
                <a16:creationId xmlns:a16="http://schemas.microsoft.com/office/drawing/2014/main" id="{0E52690A-DFCC-4473-90E4-BF00955DE542}"/>
              </a:ext>
            </a:extLst>
          </p:cNvPr>
          <p:cNvSpPr>
            <a:spLocks noGrp="1"/>
          </p:cNvSpPr>
          <p:nvPr>
            <p:ph type="body" sz="quarter" idx="11"/>
          </p:nvPr>
        </p:nvSpPr>
        <p:spPr/>
        <p:txBody>
          <a:bodyPr>
            <a:normAutofit fontScale="92500" lnSpcReduction="10000"/>
          </a:bodyPr>
          <a:lstStyle/>
          <a:p>
            <a:endParaRPr lang="en-GB"/>
          </a:p>
        </p:txBody>
      </p:sp>
      <p:pic>
        <p:nvPicPr>
          <p:cNvPr id="3074" name="Picture 2" descr="Italian scientists shocked by earthquake devastation | Nature">
            <a:extLst>
              <a:ext uri="{FF2B5EF4-FFF2-40B4-BE49-F238E27FC236}">
                <a16:creationId xmlns:a16="http://schemas.microsoft.com/office/drawing/2014/main" id="{F05B5725-B834-4A32-8018-7240AF769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678" y="2008983"/>
            <a:ext cx="4406322" cy="3189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147D7F-B7D7-42DC-A96F-493211F58865}"/>
              </a:ext>
            </a:extLst>
          </p:cNvPr>
          <p:cNvPicPr>
            <a:picLocks noChangeAspect="1"/>
          </p:cNvPicPr>
          <p:nvPr/>
        </p:nvPicPr>
        <p:blipFill>
          <a:blip r:embed="rId3"/>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183370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3E154B-66FA-441B-8B15-D2EDCC62BDB0}"/>
              </a:ext>
            </a:extLst>
          </p:cNvPr>
          <p:cNvPicPr>
            <a:picLocks noChangeAspect="1"/>
          </p:cNvPicPr>
          <p:nvPr/>
        </p:nvPicPr>
        <p:blipFill>
          <a:blip r:embed="rId4"/>
          <a:stretch>
            <a:fillRect/>
          </a:stretch>
        </p:blipFill>
        <p:spPr>
          <a:xfrm>
            <a:off x="2035446" y="72730"/>
            <a:ext cx="1681148" cy="1404795"/>
          </a:xfrm>
          <a:prstGeom prst="rect">
            <a:avLst/>
          </a:prstGeom>
        </p:spPr>
      </p:pic>
      <p:pic>
        <p:nvPicPr>
          <p:cNvPr id="1030" name="Picture 6" descr="Mount Etna volcano triggers 4.8-magnitude quake in Sicily - YouTube">
            <a:extLst>
              <a:ext uri="{FF2B5EF4-FFF2-40B4-BE49-F238E27FC236}">
                <a16:creationId xmlns:a16="http://schemas.microsoft.com/office/drawing/2014/main" id="{E891FE99-855B-4CF6-930C-D49BBAA08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4207" y="5055801"/>
            <a:ext cx="7409793" cy="4168009"/>
          </a:xfrm>
          <a:prstGeom prst="rect">
            <a:avLst/>
          </a:prstGeom>
          <a:noFill/>
          <a:extLst>
            <a:ext uri="{909E8E84-426E-40DD-AFC4-6F175D3DCCD1}">
              <a14:hiddenFill xmlns:a14="http://schemas.microsoft.com/office/drawing/2010/main">
                <a:solidFill>
                  <a:srgbClr val="FFFFFF"/>
                </a:solidFill>
              </a14:hiddenFill>
            </a:ext>
          </a:extLst>
        </p:spPr>
      </p:pic>
      <p:sp>
        <p:nvSpPr>
          <p:cNvPr id="33" name="Titel 13"/>
          <p:cNvSpPr txBox="1">
            <a:spLocks/>
          </p:cNvSpPr>
          <p:nvPr/>
        </p:nvSpPr>
        <p:spPr>
          <a:xfrm>
            <a:off x="3861285" y="36555"/>
            <a:ext cx="20113412" cy="19728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7000" b="1" dirty="0">
                <a:solidFill>
                  <a:srgbClr val="92D050"/>
                </a:solidFill>
              </a:rPr>
              <a:t>Policy </a:t>
            </a:r>
            <a:r>
              <a:rPr lang="de-DE" sz="7000" b="1" dirty="0" err="1">
                <a:solidFill>
                  <a:srgbClr val="92D050"/>
                </a:solidFill>
              </a:rPr>
              <a:t>context</a:t>
            </a:r>
            <a:endParaRPr lang="de-DE" sz="7000" b="1" dirty="0">
              <a:solidFill>
                <a:srgbClr val="92D050"/>
              </a:solidFill>
            </a:endParaRPr>
          </a:p>
        </p:txBody>
      </p:sp>
      <p:sp>
        <p:nvSpPr>
          <p:cNvPr id="2" name="TextBox 1">
            <a:extLst>
              <a:ext uri="{FF2B5EF4-FFF2-40B4-BE49-F238E27FC236}">
                <a16:creationId xmlns:a16="http://schemas.microsoft.com/office/drawing/2014/main" id="{44D70026-8517-4223-87C5-F03BFAF41F4A}"/>
              </a:ext>
            </a:extLst>
          </p:cNvPr>
          <p:cNvSpPr txBox="1"/>
          <p:nvPr/>
        </p:nvSpPr>
        <p:spPr>
          <a:xfrm>
            <a:off x="705040" y="2412975"/>
            <a:ext cx="23499784" cy="10710624"/>
          </a:xfrm>
          <a:prstGeom prst="rect">
            <a:avLst/>
          </a:prstGeom>
          <a:noFill/>
        </p:spPr>
        <p:txBody>
          <a:bodyPr wrap="square" rtlCol="0">
            <a:spAutoFit/>
          </a:bodyPr>
          <a:lstStyle/>
          <a:p>
            <a:pPr lvl="1"/>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Urgent need to decarbonise the building stock</a:t>
            </a:r>
          </a:p>
          <a:p>
            <a:pPr lvl="1"/>
            <a:endPar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endParaRPr>
          </a:p>
          <a:p>
            <a:pPr lvl="1"/>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The EU is revising key building policies to achieve more ambitious climate targets</a:t>
            </a:r>
          </a:p>
          <a:p>
            <a:pPr lvl="1"/>
            <a:endPar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endParaRPr>
          </a:p>
          <a:p>
            <a:pPr lvl="1"/>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Broaden the scope beyond energy</a:t>
            </a:r>
          </a:p>
          <a:p>
            <a:pPr lvl="1"/>
            <a:endParaRPr lang="en-GB" sz="5000" dirty="0">
              <a:solidFill>
                <a:schemeClr val="tx1">
                  <a:lumMod val="10000"/>
                </a:schemeClr>
              </a:solidFill>
            </a:endParaRPr>
          </a:p>
          <a:p>
            <a:pPr lvl="1"/>
            <a:endParaRPr lang="en-GB" sz="5000" b="1" dirty="0">
              <a:solidFill>
                <a:schemeClr val="tx1">
                  <a:lumMod val="10000"/>
                </a:schemeClr>
              </a:solidFill>
            </a:endParaRPr>
          </a:p>
          <a:p>
            <a:pPr lvl="1"/>
            <a:r>
              <a:rPr lang="en-GB" sz="5000" dirty="0">
                <a:solidFill>
                  <a:schemeClr val="tx1">
                    <a:lumMod val="10000"/>
                  </a:schemeClr>
                </a:solidFill>
              </a:rPr>
              <a:t>- Focus in this presentation</a:t>
            </a:r>
          </a:p>
          <a:p>
            <a:pPr marL="1485900" lvl="1" indent="-571500">
              <a:buFont typeface="Arial" panose="020B0604020202020204" pitchFamily="34" charset="0"/>
              <a:buChar char="•"/>
            </a:pPr>
            <a:endParaRPr lang="en-GB" sz="5000" dirty="0">
              <a:solidFill>
                <a:schemeClr val="tx1">
                  <a:lumMod val="10000"/>
                </a:schemeClr>
              </a:solidFill>
            </a:endParaRPr>
          </a:p>
          <a:p>
            <a:pPr marL="1485900" lvl="1" indent="-571500">
              <a:buFont typeface="Arial" panose="020B0604020202020204" pitchFamily="34" charset="0"/>
              <a:buChar char="•"/>
            </a:pPr>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Which EU policies are relevant for social fairness</a:t>
            </a:r>
          </a:p>
          <a:p>
            <a:pPr marL="1485900" lvl="1" indent="-571500">
              <a:buFont typeface="Arial" panose="020B0604020202020204" pitchFamily="34" charset="0"/>
              <a:buChar char="•"/>
            </a:pPr>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What are the main energy efficiency &amp; seismic resilience policies</a:t>
            </a:r>
          </a:p>
          <a:p>
            <a:pPr marL="1485900" lvl="1" indent="-571500">
              <a:buFont typeface="Arial" panose="020B0604020202020204" pitchFamily="34" charset="0"/>
              <a:buChar char="•"/>
            </a:pPr>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How is social fairness reflected in these policies</a:t>
            </a:r>
          </a:p>
          <a:p>
            <a:pPr marL="1485900" lvl="1" indent="-571500">
              <a:buFont typeface="Arial" panose="020B0604020202020204" pitchFamily="34" charset="0"/>
              <a:buChar char="•"/>
            </a:pPr>
            <a:r>
              <a:rPr lang="en-GB" sz="5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How is that relevant for e-SAFE and social innovation</a:t>
            </a:r>
          </a:p>
          <a:p>
            <a:endParaRPr lang="en-US" sz="4000" dirty="0">
              <a:solidFill>
                <a:schemeClr val="tx1">
                  <a:lumMod val="10000"/>
                </a:schemeClr>
              </a:solidFill>
            </a:endParaRPr>
          </a:p>
        </p:txBody>
      </p:sp>
      <p:pic>
        <p:nvPicPr>
          <p:cNvPr id="1026" name="Picture 2" descr="Master Study Program Psychology: Human Performance in Socio-Technical  Systems — Faculty of Psychology — TU Dresden">
            <a:extLst>
              <a:ext uri="{FF2B5EF4-FFF2-40B4-BE49-F238E27FC236}">
                <a16:creationId xmlns:a16="http://schemas.microsoft.com/office/drawing/2014/main" id="{09B620DA-A8CE-49F4-BFE3-08FD7DB10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11500" y="0"/>
            <a:ext cx="8572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FD7CD0-1584-453C-911E-08B0AF7B56F5}"/>
              </a:ext>
            </a:extLst>
          </p:cNvPr>
          <p:cNvPicPr>
            <a:picLocks noChangeAspect="1"/>
          </p:cNvPicPr>
          <p:nvPr/>
        </p:nvPicPr>
        <p:blipFill>
          <a:blip r:embed="rId7"/>
          <a:stretch>
            <a:fillRect/>
          </a:stretch>
        </p:blipFill>
        <p:spPr>
          <a:xfrm>
            <a:off x="20715890" y="10928362"/>
            <a:ext cx="3668110" cy="2751083"/>
          </a:xfrm>
          <a:prstGeom prst="rect">
            <a:avLst/>
          </a:prstGeom>
        </p:spPr>
      </p:pic>
      <p:pic>
        <p:nvPicPr>
          <p:cNvPr id="7" name="Picture 6">
            <a:extLst>
              <a:ext uri="{FF2B5EF4-FFF2-40B4-BE49-F238E27FC236}">
                <a16:creationId xmlns:a16="http://schemas.microsoft.com/office/drawing/2014/main" id="{A814947B-8ABB-4F29-B337-E6980F2330FD}"/>
              </a:ext>
            </a:extLst>
          </p:cNvPr>
          <p:cNvPicPr>
            <a:picLocks noChangeAspect="1"/>
          </p:cNvPicPr>
          <p:nvPr/>
        </p:nvPicPr>
        <p:blipFill>
          <a:blip r:embed="rId8"/>
          <a:stretch>
            <a:fillRect/>
          </a:stretch>
        </p:blipFill>
        <p:spPr>
          <a:xfrm>
            <a:off x="-89588" y="-15126"/>
            <a:ext cx="24473588" cy="12701693"/>
          </a:xfrm>
          <a:prstGeom prst="rect">
            <a:avLst/>
          </a:prstGeom>
        </p:spPr>
      </p:pic>
    </p:spTree>
    <p:extLst>
      <p:ext uri="{BB962C8B-B14F-4D97-AF65-F5344CB8AC3E}">
        <p14:creationId xmlns:p14="http://schemas.microsoft.com/office/powerpoint/2010/main" val="36982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320C09-EBD8-4A34-A34D-5312A8309CC1}"/>
              </a:ext>
            </a:extLst>
          </p:cNvPr>
          <p:cNvSpPr>
            <a:spLocks noGrp="1"/>
          </p:cNvSpPr>
          <p:nvPr>
            <p:ph idx="1"/>
          </p:nvPr>
        </p:nvSpPr>
        <p:spPr>
          <a:xfrm>
            <a:off x="801843" y="3242603"/>
            <a:ext cx="20821974" cy="8995872"/>
          </a:xfrm>
        </p:spPr>
        <p:txBody>
          <a:bodyPr>
            <a:normAutofit fontScale="92500"/>
          </a:bodyPr>
          <a:lstStyle/>
          <a:p>
            <a:pPr marL="0" indent="0" algn="l">
              <a:buNone/>
            </a:pPr>
            <a:r>
              <a:rPr lang="en-GB" b="1" dirty="0">
                <a:solidFill>
                  <a:schemeClr val="tx1">
                    <a:lumMod val="10000"/>
                  </a:schemeClr>
                </a:solidFill>
              </a:rPr>
              <a:t>Putting people at the hart of the green transition</a:t>
            </a:r>
          </a:p>
          <a:p>
            <a:pPr marL="0" indent="0" algn="l">
              <a:buNone/>
            </a:pPr>
            <a:endParaRPr lang="en-GB" dirty="0">
              <a:solidFill>
                <a:schemeClr val="tx1">
                  <a:lumMod val="10000"/>
                </a:schemeClr>
              </a:solidFill>
            </a:endParaRPr>
          </a:p>
          <a:p>
            <a:pPr marL="0" indent="0" algn="l">
              <a:buNone/>
            </a:pPr>
            <a:r>
              <a:rPr lang="en-GB" dirty="0">
                <a:solidFill>
                  <a:schemeClr val="tx1">
                    <a:lumMod val="10000"/>
                  </a:schemeClr>
                </a:solidFill>
              </a:rPr>
              <a:t>“</a:t>
            </a:r>
            <a:r>
              <a:rPr lang="en-GB" sz="5334" i="1" dirty="0">
                <a:solidFill>
                  <a:schemeClr val="tx1">
                    <a:lumMod val="10000"/>
                  </a:schemeClr>
                </a:solidFill>
                <a:latin typeface="+mn-lt"/>
              </a:rPr>
              <a:t>it is essential to use all available tools and </a:t>
            </a:r>
            <a:r>
              <a:rPr lang="en-GB" sz="5334" b="1" i="1" dirty="0">
                <a:solidFill>
                  <a:schemeClr val="tx1">
                    <a:lumMod val="10000"/>
                  </a:schemeClr>
                </a:solidFill>
                <a:latin typeface="+mn-lt"/>
              </a:rPr>
              <a:t>put the right accompanying policies in place </a:t>
            </a:r>
            <a:r>
              <a:rPr lang="en-GB" sz="5334" i="1" dirty="0">
                <a:solidFill>
                  <a:schemeClr val="tx1">
                    <a:lumMod val="10000"/>
                  </a:schemeClr>
                </a:solidFill>
                <a:latin typeface="+mn-lt"/>
              </a:rPr>
              <a:t>at EU, Member States, regional and local levels. </a:t>
            </a:r>
          </a:p>
          <a:p>
            <a:pPr marL="0" indent="0" algn="l">
              <a:buNone/>
            </a:pPr>
            <a:endParaRPr lang="en-GB" sz="5334" i="1" dirty="0">
              <a:solidFill>
                <a:schemeClr val="tx1">
                  <a:lumMod val="10000"/>
                </a:schemeClr>
              </a:solidFill>
              <a:latin typeface="+mn-lt"/>
            </a:endParaRPr>
          </a:p>
          <a:p>
            <a:pPr marL="0" indent="0" algn="l">
              <a:buNone/>
            </a:pPr>
            <a:r>
              <a:rPr lang="en-GB" sz="5334" i="1" dirty="0">
                <a:solidFill>
                  <a:schemeClr val="tx1">
                    <a:lumMod val="10000"/>
                  </a:schemeClr>
                </a:solidFill>
                <a:latin typeface="+mn-lt"/>
              </a:rPr>
              <a:t>Conversely, </a:t>
            </a:r>
            <a:r>
              <a:rPr lang="en-GB" sz="5334" b="1" i="1" dirty="0">
                <a:solidFill>
                  <a:schemeClr val="tx1">
                    <a:lumMod val="10000"/>
                  </a:schemeClr>
                </a:solidFill>
                <a:latin typeface="+mn-lt"/>
              </a:rPr>
              <a:t>in the absence of well-designed accompanying employment and social policies</a:t>
            </a:r>
            <a:r>
              <a:rPr lang="en-GB" sz="5334" i="1" dirty="0">
                <a:solidFill>
                  <a:schemeClr val="tx1">
                    <a:lumMod val="10000"/>
                  </a:schemeClr>
                </a:solidFill>
                <a:latin typeface="+mn-lt"/>
              </a:rPr>
              <a:t>, there are socio-economic risks. </a:t>
            </a:r>
            <a:r>
              <a:rPr lang="en-GB" dirty="0">
                <a:solidFill>
                  <a:schemeClr val="tx1">
                    <a:lumMod val="10000"/>
                  </a:schemeClr>
                </a:solidFill>
              </a:rPr>
              <a:t>”</a:t>
            </a:r>
          </a:p>
          <a:p>
            <a:pPr marL="0" indent="0" algn="l">
              <a:buNone/>
            </a:pPr>
            <a:endParaRPr lang="en-GB" dirty="0">
              <a:solidFill>
                <a:schemeClr val="tx1">
                  <a:lumMod val="10000"/>
                </a:schemeClr>
              </a:solidFill>
            </a:endParaRPr>
          </a:p>
          <a:p>
            <a:pPr marL="0" indent="0" algn="l">
              <a:buNone/>
            </a:pPr>
            <a:r>
              <a:rPr lang="en-GB" b="1" dirty="0">
                <a:solidFill>
                  <a:schemeClr val="tx1">
                    <a:lumMod val="10000"/>
                  </a:schemeClr>
                </a:solidFill>
              </a:rPr>
              <a:t>Social fairness and innovation </a:t>
            </a:r>
            <a:r>
              <a:rPr lang="en-GB" dirty="0">
                <a:solidFill>
                  <a:schemeClr val="tx1">
                    <a:lumMod val="10000"/>
                  </a:schemeClr>
                </a:solidFill>
              </a:rPr>
              <a:t>are essential to ensure a just energy transition. </a:t>
            </a:r>
            <a:r>
              <a:rPr lang="en-GB" b="1" dirty="0">
                <a:solidFill>
                  <a:srgbClr val="92D050"/>
                </a:solidFill>
              </a:rPr>
              <a:t>Which EU policies are relevant for this?</a:t>
            </a:r>
            <a:endParaRPr lang="en-BE" b="1" dirty="0">
              <a:solidFill>
                <a:srgbClr val="92D050"/>
              </a:solidFill>
            </a:endParaRPr>
          </a:p>
        </p:txBody>
      </p:sp>
      <p:sp>
        <p:nvSpPr>
          <p:cNvPr id="3" name="Title 2">
            <a:extLst>
              <a:ext uri="{FF2B5EF4-FFF2-40B4-BE49-F238E27FC236}">
                <a16:creationId xmlns:a16="http://schemas.microsoft.com/office/drawing/2014/main" id="{7712578F-063E-49E5-A61F-A42B63C6495E}"/>
              </a:ext>
            </a:extLst>
          </p:cNvPr>
          <p:cNvSpPr>
            <a:spLocks noGrp="1"/>
          </p:cNvSpPr>
          <p:nvPr>
            <p:ph type="ctrTitle"/>
          </p:nvPr>
        </p:nvSpPr>
        <p:spPr>
          <a:xfrm>
            <a:off x="4378991" y="1767823"/>
            <a:ext cx="20168462" cy="869078"/>
          </a:xfrm>
        </p:spPr>
        <p:txBody>
          <a:bodyPr>
            <a:normAutofit fontScale="90000"/>
          </a:bodyPr>
          <a:lstStyle/>
          <a:p>
            <a:r>
              <a:rPr lang="en-GB" dirty="0">
                <a:solidFill>
                  <a:schemeClr val="tx1">
                    <a:lumMod val="10000"/>
                  </a:schemeClr>
                </a:solidFill>
              </a:rPr>
              <a:t>Ensuring a fair transition towards climate neutrality</a:t>
            </a:r>
            <a:endParaRPr lang="en-BE" dirty="0">
              <a:solidFill>
                <a:schemeClr val="tx1">
                  <a:lumMod val="10000"/>
                </a:schemeClr>
              </a:solidFill>
            </a:endParaRPr>
          </a:p>
        </p:txBody>
      </p:sp>
      <p:sp>
        <p:nvSpPr>
          <p:cNvPr id="4" name="Subtitle 3">
            <a:extLst>
              <a:ext uri="{FF2B5EF4-FFF2-40B4-BE49-F238E27FC236}">
                <a16:creationId xmlns:a16="http://schemas.microsoft.com/office/drawing/2014/main" id="{4951ED33-3D7D-4DD2-BC9B-C54EFA3717CA}"/>
              </a:ext>
            </a:extLst>
          </p:cNvPr>
          <p:cNvSpPr>
            <a:spLocks noGrp="1"/>
          </p:cNvSpPr>
          <p:nvPr>
            <p:ph type="subTitle" idx="12"/>
          </p:nvPr>
        </p:nvSpPr>
        <p:spPr>
          <a:xfrm>
            <a:off x="4378991" y="520891"/>
            <a:ext cx="20168458" cy="1474780"/>
          </a:xfrm>
        </p:spPr>
        <p:txBody>
          <a:bodyPr>
            <a:normAutofit/>
          </a:bodyPr>
          <a:lstStyle/>
          <a:p>
            <a:r>
              <a:rPr lang="en-GB" dirty="0">
                <a:solidFill>
                  <a:srgbClr val="92D050"/>
                </a:solidFill>
              </a:rPr>
              <a:t>European </a:t>
            </a:r>
            <a:r>
              <a:rPr lang="en-GB" dirty="0" err="1">
                <a:solidFill>
                  <a:srgbClr val="92D050"/>
                </a:solidFill>
              </a:rPr>
              <a:t>Comission</a:t>
            </a:r>
            <a:r>
              <a:rPr lang="en-GB" dirty="0">
                <a:solidFill>
                  <a:srgbClr val="92D050"/>
                </a:solidFill>
              </a:rPr>
              <a:t> presents guidelines*</a:t>
            </a:r>
            <a:endParaRPr lang="en-BE" dirty="0">
              <a:solidFill>
                <a:srgbClr val="92D050"/>
              </a:solidFill>
            </a:endParaRPr>
          </a:p>
        </p:txBody>
      </p:sp>
      <p:pic>
        <p:nvPicPr>
          <p:cNvPr id="8" name="Picture 7">
            <a:extLst>
              <a:ext uri="{FF2B5EF4-FFF2-40B4-BE49-F238E27FC236}">
                <a16:creationId xmlns:a16="http://schemas.microsoft.com/office/drawing/2014/main" id="{E70AACD7-80DB-4003-A4DD-E51F1394A177}"/>
              </a:ext>
            </a:extLst>
          </p:cNvPr>
          <p:cNvPicPr>
            <a:picLocks noChangeAspect="1"/>
          </p:cNvPicPr>
          <p:nvPr/>
        </p:nvPicPr>
        <p:blipFill>
          <a:blip r:embed="rId3"/>
          <a:stretch>
            <a:fillRect/>
          </a:stretch>
        </p:blipFill>
        <p:spPr>
          <a:xfrm>
            <a:off x="2035446" y="72730"/>
            <a:ext cx="1681148" cy="1404795"/>
          </a:xfrm>
          <a:prstGeom prst="rect">
            <a:avLst/>
          </a:prstGeom>
        </p:spPr>
      </p:pic>
      <p:sp>
        <p:nvSpPr>
          <p:cNvPr id="5" name="TextBox 4">
            <a:extLst>
              <a:ext uri="{FF2B5EF4-FFF2-40B4-BE49-F238E27FC236}">
                <a16:creationId xmlns:a16="http://schemas.microsoft.com/office/drawing/2014/main" id="{2EDA9AB3-0198-429C-B9EB-018485638341}"/>
              </a:ext>
            </a:extLst>
          </p:cNvPr>
          <p:cNvSpPr txBox="1"/>
          <p:nvPr/>
        </p:nvSpPr>
        <p:spPr>
          <a:xfrm>
            <a:off x="2035446" y="13305631"/>
            <a:ext cx="2251200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Tahoma Bold"/>
                <a:ea typeface="Tahoma Bold"/>
                <a:cs typeface="Tahoma Bold"/>
                <a:sym typeface="Tahoma Bold"/>
              </a:rPr>
              <a:t>*https://ec.europa.eu/commission/presscorner/detail/en/ip_21_6795</a:t>
            </a:r>
          </a:p>
        </p:txBody>
      </p:sp>
      <p:pic>
        <p:nvPicPr>
          <p:cNvPr id="7" name="Picture 6">
            <a:extLst>
              <a:ext uri="{FF2B5EF4-FFF2-40B4-BE49-F238E27FC236}">
                <a16:creationId xmlns:a16="http://schemas.microsoft.com/office/drawing/2014/main" id="{40F56FEB-42DE-4720-B6B3-7D5B02DC28D8}"/>
              </a:ext>
            </a:extLst>
          </p:cNvPr>
          <p:cNvPicPr>
            <a:picLocks noChangeAspect="1"/>
          </p:cNvPicPr>
          <p:nvPr/>
        </p:nvPicPr>
        <p:blipFill>
          <a:blip r:embed="rId4"/>
          <a:stretch>
            <a:fillRect/>
          </a:stretch>
        </p:blipFill>
        <p:spPr>
          <a:xfrm>
            <a:off x="20564475" y="6568964"/>
            <a:ext cx="3667125" cy="2343150"/>
          </a:xfrm>
          <a:prstGeom prst="rect">
            <a:avLst/>
          </a:prstGeom>
        </p:spPr>
      </p:pic>
    </p:spTree>
    <p:extLst>
      <p:ext uri="{BB962C8B-B14F-4D97-AF65-F5344CB8AC3E}">
        <p14:creationId xmlns:p14="http://schemas.microsoft.com/office/powerpoint/2010/main" val="2177601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13"/>
          <p:cNvSpPr txBox="1">
            <a:spLocks/>
          </p:cNvSpPr>
          <p:nvPr/>
        </p:nvSpPr>
        <p:spPr>
          <a:xfrm>
            <a:off x="3769845" y="0"/>
            <a:ext cx="20113412" cy="19728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7000" b="1" dirty="0">
                <a:solidFill>
                  <a:srgbClr val="92D050"/>
                </a:solidFill>
              </a:rPr>
              <a:t>Key EU </a:t>
            </a:r>
            <a:r>
              <a:rPr lang="de-DE" sz="7000" b="1" dirty="0" err="1">
                <a:solidFill>
                  <a:srgbClr val="92D050"/>
                </a:solidFill>
              </a:rPr>
              <a:t>policies</a:t>
            </a:r>
            <a:r>
              <a:rPr lang="de-DE" sz="7000" b="1" dirty="0">
                <a:solidFill>
                  <a:srgbClr val="92D050"/>
                </a:solidFill>
              </a:rPr>
              <a:t> </a:t>
            </a:r>
            <a:r>
              <a:rPr lang="de-DE" sz="7000" b="1" dirty="0" err="1">
                <a:solidFill>
                  <a:srgbClr val="92D050"/>
                </a:solidFill>
              </a:rPr>
              <a:t>addressing</a:t>
            </a:r>
            <a:r>
              <a:rPr lang="de-DE" sz="7000" b="1" dirty="0">
                <a:solidFill>
                  <a:srgbClr val="92D050"/>
                </a:solidFill>
              </a:rPr>
              <a:t> social </a:t>
            </a:r>
            <a:r>
              <a:rPr lang="de-DE" sz="7000" b="1" dirty="0" err="1">
                <a:solidFill>
                  <a:srgbClr val="92D050"/>
                </a:solidFill>
              </a:rPr>
              <a:t>fairness</a:t>
            </a:r>
            <a:endParaRPr lang="de-DE" sz="7000" b="1" dirty="0">
              <a:solidFill>
                <a:srgbClr val="92D050"/>
              </a:solidFill>
            </a:endParaRPr>
          </a:p>
        </p:txBody>
      </p:sp>
      <p:sp>
        <p:nvSpPr>
          <p:cNvPr id="2" name="TextBox 1">
            <a:extLst>
              <a:ext uri="{FF2B5EF4-FFF2-40B4-BE49-F238E27FC236}">
                <a16:creationId xmlns:a16="http://schemas.microsoft.com/office/drawing/2014/main" id="{44D70026-8517-4223-87C5-F03BFAF41F4A}"/>
              </a:ext>
            </a:extLst>
          </p:cNvPr>
          <p:cNvSpPr txBox="1"/>
          <p:nvPr/>
        </p:nvSpPr>
        <p:spPr>
          <a:xfrm>
            <a:off x="500743" y="2369975"/>
            <a:ext cx="23382514" cy="10095071"/>
          </a:xfrm>
          <a:prstGeom prst="rect">
            <a:avLst/>
          </a:prstGeom>
          <a:noFill/>
        </p:spPr>
        <p:txBody>
          <a:bodyPr wrap="square" rtlCol="0">
            <a:spAutoFit/>
          </a:bodyPr>
          <a:lstStyle/>
          <a:p>
            <a:pPr lvl="1"/>
            <a:r>
              <a:rPr lang="en-GB" sz="5000" dirty="0">
                <a:solidFill>
                  <a:schemeClr val="tx1">
                    <a:lumMod val="10000"/>
                  </a:schemeClr>
                </a:solidFill>
              </a:rPr>
              <a:t>EU Green Deal (2019) and the fit for 55 package (2020)</a:t>
            </a:r>
          </a:p>
          <a:p>
            <a:pPr lvl="1"/>
            <a:endParaRPr lang="en-GB" sz="4000" dirty="0">
              <a:solidFill>
                <a:schemeClr val="tx1">
                  <a:lumMod val="10000"/>
                </a:schemeClr>
              </a:solidFill>
            </a:endParaRPr>
          </a:p>
          <a:p>
            <a:pPr lvl="1"/>
            <a:r>
              <a:rPr lang="en-GB" sz="4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 Detailed vision to make Europe the first climate-neutral continent by 2050, safeguard biodiversity and establish a circular economy</a:t>
            </a:r>
          </a:p>
          <a:p>
            <a:pPr lvl="1"/>
            <a:endParaRPr lang="en-GB" sz="4000" dirty="0">
              <a:solidFill>
                <a:schemeClr val="tx1">
                  <a:lumMod val="10000"/>
                </a:schemeClr>
              </a:solidFill>
            </a:endParaRPr>
          </a:p>
          <a:p>
            <a:pPr lvl="1"/>
            <a:r>
              <a:rPr lang="en-GB" sz="4000" dirty="0">
                <a:solidFill>
                  <a:schemeClr val="tx1">
                    <a:lumMod val="10000"/>
                  </a:schemeClr>
                </a:solidFill>
              </a:rPr>
              <a:t>- Fit for 55: Reduce EU emissions with 55% by 2030</a:t>
            </a:r>
          </a:p>
          <a:p>
            <a:pPr lvl="1"/>
            <a:endParaRPr lang="en-GB" sz="4000" dirty="0">
              <a:solidFill>
                <a:schemeClr val="tx1">
                  <a:lumMod val="10000"/>
                </a:schemeClr>
              </a:solidFill>
            </a:endParaRPr>
          </a:p>
          <a:p>
            <a:pPr marL="1485900" lvl="1" indent="-571500">
              <a:buFontTx/>
              <a:buChar char="-"/>
            </a:pPr>
            <a:r>
              <a:rPr lang="en-GB" sz="4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Revision of relevant climate and energy legislation</a:t>
            </a:r>
          </a:p>
          <a:p>
            <a:pPr marL="2400300" lvl="2" indent="-571500">
              <a:buFontTx/>
              <a:buChar char="-"/>
            </a:pPr>
            <a:r>
              <a:rPr lang="en-GB" sz="4000" b="1"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The Energy Efficiency Directive (EED)</a:t>
            </a:r>
          </a:p>
          <a:p>
            <a:pPr marL="2400300" lvl="2" indent="-571500">
              <a:buFontTx/>
              <a:buChar char="-"/>
            </a:pPr>
            <a:r>
              <a:rPr lang="en-GB" sz="4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The Energy Taxation Directive</a:t>
            </a:r>
          </a:p>
          <a:p>
            <a:pPr marL="2400300" lvl="2" indent="-571500">
              <a:buFontTx/>
              <a:buChar char="-"/>
            </a:pPr>
            <a:r>
              <a:rPr lang="en-GB" sz="4000" b="1"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The EU Emission Trading System Directive</a:t>
            </a:r>
          </a:p>
          <a:p>
            <a:pPr marL="2400300" lvl="2" indent="-571500">
              <a:buFontTx/>
              <a:buChar char="-"/>
            </a:pPr>
            <a:r>
              <a:rPr lang="en-GB" sz="4000" b="1"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EU Social Climate Fund</a:t>
            </a:r>
          </a:p>
          <a:p>
            <a:pPr marL="2400300" lvl="2" indent="-571500">
              <a:buFontTx/>
              <a:buChar char="-"/>
            </a:pPr>
            <a:r>
              <a:rPr lang="en-GB" sz="4000" b="1"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rPr>
              <a:t>The Energy Performance of Buildings Directive (EPBD)</a:t>
            </a:r>
            <a:endParaRPr lang="en-GB" sz="4000" dirty="0">
              <a:solidFill>
                <a:schemeClr val="tx1">
                  <a:lumMod val="10000"/>
                </a:schemeClr>
              </a:solidFill>
              <a:latin typeface="Tahoma" panose="020B0604030504040204" pitchFamily="34" charset="0"/>
              <a:ea typeface="Tahoma" panose="020B0604030504040204" pitchFamily="34" charset="0"/>
              <a:cs typeface="Tahoma" panose="020B0604030504040204" pitchFamily="34" charset="0"/>
            </a:endParaRPr>
          </a:p>
          <a:p>
            <a:pPr marL="1485900" lvl="1" indent="-571500">
              <a:buFont typeface="Arial" panose="020B0604020202020204" pitchFamily="34" charset="0"/>
              <a:buChar char="•"/>
            </a:pPr>
            <a:endParaRPr lang="en-GB" sz="4000" dirty="0">
              <a:solidFill>
                <a:schemeClr val="tx1">
                  <a:lumMod val="10000"/>
                </a:schemeClr>
              </a:solidFill>
            </a:endParaRPr>
          </a:p>
          <a:p>
            <a:pPr marL="1485900" lvl="1" indent="-571500">
              <a:buFont typeface="Arial" panose="020B0604020202020204" pitchFamily="34" charset="0"/>
              <a:buChar char="•"/>
            </a:pPr>
            <a:r>
              <a:rPr lang="en-GB" sz="4000" dirty="0">
                <a:solidFill>
                  <a:srgbClr val="92D050"/>
                </a:solidFill>
              </a:rPr>
              <a:t>How is social fairness integrated in the GD and F455?</a:t>
            </a:r>
          </a:p>
          <a:p>
            <a:endParaRPr lang="en-US" sz="4000" dirty="0">
              <a:solidFill>
                <a:schemeClr val="tx1">
                  <a:lumMod val="10000"/>
                </a:schemeClr>
              </a:solidFill>
            </a:endParaRPr>
          </a:p>
        </p:txBody>
      </p:sp>
      <p:pic>
        <p:nvPicPr>
          <p:cNvPr id="5" name="Picture 4">
            <a:extLst>
              <a:ext uri="{FF2B5EF4-FFF2-40B4-BE49-F238E27FC236}">
                <a16:creationId xmlns:a16="http://schemas.microsoft.com/office/drawing/2014/main" id="{13A0540A-470A-4B1C-AD81-37468BC5D52F}"/>
              </a:ext>
            </a:extLst>
          </p:cNvPr>
          <p:cNvPicPr>
            <a:picLocks noChangeAspect="1"/>
          </p:cNvPicPr>
          <p:nvPr/>
        </p:nvPicPr>
        <p:blipFill>
          <a:blip r:embed="rId4"/>
          <a:stretch>
            <a:fillRect/>
          </a:stretch>
        </p:blipFill>
        <p:spPr>
          <a:xfrm>
            <a:off x="15472967" y="5333999"/>
            <a:ext cx="8617958" cy="3783283"/>
          </a:xfrm>
          <a:prstGeom prst="rect">
            <a:avLst/>
          </a:prstGeom>
        </p:spPr>
      </p:pic>
      <p:pic>
        <p:nvPicPr>
          <p:cNvPr id="6" name="Picture 5">
            <a:extLst>
              <a:ext uri="{FF2B5EF4-FFF2-40B4-BE49-F238E27FC236}">
                <a16:creationId xmlns:a16="http://schemas.microsoft.com/office/drawing/2014/main" id="{55A06C8E-169C-42FB-B8D0-24F9769E41A8}"/>
              </a:ext>
            </a:extLst>
          </p:cNvPr>
          <p:cNvPicPr>
            <a:picLocks noChangeAspect="1"/>
          </p:cNvPicPr>
          <p:nvPr/>
        </p:nvPicPr>
        <p:blipFill>
          <a:blip r:embed="rId5"/>
          <a:stretch>
            <a:fillRect/>
          </a:stretch>
        </p:blipFill>
        <p:spPr>
          <a:xfrm>
            <a:off x="18173306" y="9773997"/>
            <a:ext cx="5298830" cy="3088224"/>
          </a:xfrm>
          <a:prstGeom prst="rect">
            <a:avLst/>
          </a:prstGeom>
        </p:spPr>
      </p:pic>
      <p:pic>
        <p:nvPicPr>
          <p:cNvPr id="7" name="Picture 6">
            <a:extLst>
              <a:ext uri="{FF2B5EF4-FFF2-40B4-BE49-F238E27FC236}">
                <a16:creationId xmlns:a16="http://schemas.microsoft.com/office/drawing/2014/main" id="{52979EFC-F848-4229-96AD-C342C91C1FF0}"/>
              </a:ext>
            </a:extLst>
          </p:cNvPr>
          <p:cNvPicPr>
            <a:picLocks noChangeAspect="1"/>
          </p:cNvPicPr>
          <p:nvPr/>
        </p:nvPicPr>
        <p:blipFill>
          <a:blip r:embed="rId6"/>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48243287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B00D-B156-4BDD-B1CB-0A597F4EB79A}"/>
              </a:ext>
            </a:extLst>
          </p:cNvPr>
          <p:cNvSpPr>
            <a:spLocks noGrp="1"/>
          </p:cNvSpPr>
          <p:nvPr>
            <p:ph type="ctrTitle"/>
          </p:nvPr>
        </p:nvSpPr>
        <p:spPr/>
        <p:txBody>
          <a:bodyPr>
            <a:normAutofit fontScale="90000"/>
          </a:bodyPr>
          <a:lstStyle/>
          <a:p>
            <a:r>
              <a:rPr lang="en-GB" dirty="0">
                <a:solidFill>
                  <a:schemeClr val="tx1"/>
                </a:solidFill>
              </a:rPr>
              <a:t>Interlinkages between legislations and topics</a:t>
            </a:r>
          </a:p>
        </p:txBody>
      </p:sp>
      <p:sp>
        <p:nvSpPr>
          <p:cNvPr id="3" name="Subtitle 2">
            <a:extLst>
              <a:ext uri="{FF2B5EF4-FFF2-40B4-BE49-F238E27FC236}">
                <a16:creationId xmlns:a16="http://schemas.microsoft.com/office/drawing/2014/main" id="{AE256261-4604-4DEF-B724-92A94ABAA0D4}"/>
              </a:ext>
            </a:extLst>
          </p:cNvPr>
          <p:cNvSpPr>
            <a:spLocks noGrp="1"/>
          </p:cNvSpPr>
          <p:nvPr>
            <p:ph type="subTitle" idx="1"/>
          </p:nvPr>
        </p:nvSpPr>
        <p:spPr/>
        <p:txBody>
          <a:bodyPr>
            <a:normAutofit fontScale="92500" lnSpcReduction="10000"/>
          </a:bodyPr>
          <a:lstStyle/>
          <a:p>
            <a:r>
              <a:rPr lang="en-GB" sz="5867" dirty="0">
                <a:solidFill>
                  <a:srgbClr val="92D050"/>
                </a:solidFill>
              </a:rPr>
              <a:t>Social fairness and decarbonisation in buildings</a:t>
            </a:r>
          </a:p>
        </p:txBody>
      </p:sp>
      <p:sp>
        <p:nvSpPr>
          <p:cNvPr id="4" name="Text Placeholder 3">
            <a:extLst>
              <a:ext uri="{FF2B5EF4-FFF2-40B4-BE49-F238E27FC236}">
                <a16:creationId xmlns:a16="http://schemas.microsoft.com/office/drawing/2014/main" id="{7EC3509A-FA18-4BB8-9B04-CE22A11A7D89}"/>
              </a:ext>
            </a:extLst>
          </p:cNvPr>
          <p:cNvSpPr>
            <a:spLocks noGrp="1"/>
          </p:cNvSpPr>
          <p:nvPr>
            <p:ph type="body" sz="quarter" idx="10"/>
          </p:nvPr>
        </p:nvSpPr>
        <p:spPr/>
        <p:txBody>
          <a:bodyPr>
            <a:normAutofit fontScale="92500" lnSpcReduction="10000"/>
          </a:bodyPr>
          <a:lstStyle/>
          <a:p>
            <a:endParaRPr lang="en-GB"/>
          </a:p>
        </p:txBody>
      </p:sp>
      <p:sp>
        <p:nvSpPr>
          <p:cNvPr id="5" name="Text Placeholder 4">
            <a:extLst>
              <a:ext uri="{FF2B5EF4-FFF2-40B4-BE49-F238E27FC236}">
                <a16:creationId xmlns:a16="http://schemas.microsoft.com/office/drawing/2014/main" id="{AF9CCCFA-33BF-48CF-982C-16D44A8B86FF}"/>
              </a:ext>
            </a:extLst>
          </p:cNvPr>
          <p:cNvSpPr>
            <a:spLocks noGrp="1"/>
          </p:cNvSpPr>
          <p:nvPr>
            <p:ph type="body" sz="quarter" idx="11"/>
          </p:nvPr>
        </p:nvSpPr>
        <p:spPr/>
        <p:txBody>
          <a:bodyPr>
            <a:normAutofit fontScale="92500" lnSpcReduction="10000"/>
          </a:bodyPr>
          <a:lstStyle/>
          <a:p>
            <a:endParaRPr lang="en-GB"/>
          </a:p>
        </p:txBody>
      </p:sp>
      <p:pic>
        <p:nvPicPr>
          <p:cNvPr id="1026" name="Picture 2" descr="Holistic Solutions GIFs - Get the best GIF on GIPHY">
            <a:extLst>
              <a:ext uri="{FF2B5EF4-FFF2-40B4-BE49-F238E27FC236}">
                <a16:creationId xmlns:a16="http://schemas.microsoft.com/office/drawing/2014/main" id="{A12DF5D5-7314-4E80-8607-313DE5138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3200" y="6114696"/>
            <a:ext cx="6311840" cy="35504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ilo Mentality cartoon | Marketoonist | Tom Fishburne">
            <a:extLst>
              <a:ext uri="{FF2B5EF4-FFF2-40B4-BE49-F238E27FC236}">
                <a16:creationId xmlns:a16="http://schemas.microsoft.com/office/drawing/2014/main" id="{0DCF1F4B-E444-4752-ACAE-F98E11986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96713"/>
            <a:ext cx="14566984" cy="107192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34D6D0F-522A-4254-A817-A016816AFC22}"/>
              </a:ext>
            </a:extLst>
          </p:cNvPr>
          <p:cNvSpPr/>
          <p:nvPr/>
        </p:nvSpPr>
        <p:spPr>
          <a:xfrm rot="20998591">
            <a:off x="512474" y="8484997"/>
            <a:ext cx="4213030" cy="11776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DG </a:t>
            </a:r>
            <a:r>
              <a:rPr lang="en-GB" sz="5333" dirty="0" err="1">
                <a:solidFill>
                  <a:schemeClr val="tx1"/>
                </a:solidFill>
              </a:rPr>
              <a:t>Energy</a:t>
            </a:r>
            <a:r>
              <a:rPr lang="en-GB" sz="5333" dirty="0" err="1"/>
              <a:t>D</a:t>
            </a:r>
            <a:endParaRPr lang="en-GB" sz="5333" dirty="0"/>
          </a:p>
        </p:txBody>
      </p:sp>
      <p:sp>
        <p:nvSpPr>
          <p:cNvPr id="9" name="Rectangle 8">
            <a:extLst>
              <a:ext uri="{FF2B5EF4-FFF2-40B4-BE49-F238E27FC236}">
                <a16:creationId xmlns:a16="http://schemas.microsoft.com/office/drawing/2014/main" id="{4FB5D837-13FA-482A-ADB6-DAE064711971}"/>
              </a:ext>
            </a:extLst>
          </p:cNvPr>
          <p:cNvSpPr/>
          <p:nvPr/>
        </p:nvSpPr>
        <p:spPr>
          <a:xfrm rot="20998591">
            <a:off x="5127857" y="7629208"/>
            <a:ext cx="3381772" cy="10725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DG Grow</a:t>
            </a:r>
          </a:p>
        </p:txBody>
      </p:sp>
      <p:sp>
        <p:nvSpPr>
          <p:cNvPr id="10" name="Rectangle 9">
            <a:extLst>
              <a:ext uri="{FF2B5EF4-FFF2-40B4-BE49-F238E27FC236}">
                <a16:creationId xmlns:a16="http://schemas.microsoft.com/office/drawing/2014/main" id="{DBC6D609-45D2-432E-BAEC-98A072223B4D}"/>
              </a:ext>
            </a:extLst>
          </p:cNvPr>
          <p:cNvSpPr/>
          <p:nvPr/>
        </p:nvSpPr>
        <p:spPr>
          <a:xfrm rot="20998591">
            <a:off x="8749919" y="6966218"/>
            <a:ext cx="2751587" cy="694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EED</a:t>
            </a:r>
          </a:p>
        </p:txBody>
      </p:sp>
      <p:sp>
        <p:nvSpPr>
          <p:cNvPr id="11" name="Rectangle 10">
            <a:extLst>
              <a:ext uri="{FF2B5EF4-FFF2-40B4-BE49-F238E27FC236}">
                <a16:creationId xmlns:a16="http://schemas.microsoft.com/office/drawing/2014/main" id="{9E3A319B-D237-43DD-A9A6-C5667190193F}"/>
              </a:ext>
            </a:extLst>
          </p:cNvPr>
          <p:cNvSpPr/>
          <p:nvPr/>
        </p:nvSpPr>
        <p:spPr>
          <a:xfrm rot="20998591">
            <a:off x="8683260" y="6963282"/>
            <a:ext cx="2751587" cy="694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DG Env</a:t>
            </a:r>
          </a:p>
        </p:txBody>
      </p:sp>
      <p:sp>
        <p:nvSpPr>
          <p:cNvPr id="12" name="Rectangle 11">
            <a:extLst>
              <a:ext uri="{FF2B5EF4-FFF2-40B4-BE49-F238E27FC236}">
                <a16:creationId xmlns:a16="http://schemas.microsoft.com/office/drawing/2014/main" id="{00CDA331-2008-48B4-9FE3-7DDC94EC3F89}"/>
              </a:ext>
            </a:extLst>
          </p:cNvPr>
          <p:cNvSpPr/>
          <p:nvPr/>
        </p:nvSpPr>
        <p:spPr>
          <a:xfrm rot="20998591">
            <a:off x="5080945" y="12229159"/>
            <a:ext cx="2751587" cy="694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EED</a:t>
            </a:r>
          </a:p>
        </p:txBody>
      </p:sp>
      <p:sp>
        <p:nvSpPr>
          <p:cNvPr id="13" name="Rectangle 12">
            <a:extLst>
              <a:ext uri="{FF2B5EF4-FFF2-40B4-BE49-F238E27FC236}">
                <a16:creationId xmlns:a16="http://schemas.microsoft.com/office/drawing/2014/main" id="{DE52BADB-DDE3-4A2D-84BE-62871A39F987}"/>
              </a:ext>
            </a:extLst>
          </p:cNvPr>
          <p:cNvSpPr/>
          <p:nvPr/>
        </p:nvSpPr>
        <p:spPr>
          <a:xfrm rot="20998591">
            <a:off x="11236453" y="9896845"/>
            <a:ext cx="2416612" cy="7596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tx1"/>
                </a:solidFill>
              </a:rPr>
              <a:t>EPBD</a:t>
            </a:r>
          </a:p>
        </p:txBody>
      </p:sp>
      <p:sp>
        <p:nvSpPr>
          <p:cNvPr id="14" name="Rectangle 13">
            <a:extLst>
              <a:ext uri="{FF2B5EF4-FFF2-40B4-BE49-F238E27FC236}">
                <a16:creationId xmlns:a16="http://schemas.microsoft.com/office/drawing/2014/main" id="{F68AF326-66A2-4F85-84DF-BCCFDC544119}"/>
              </a:ext>
            </a:extLst>
          </p:cNvPr>
          <p:cNvSpPr/>
          <p:nvPr/>
        </p:nvSpPr>
        <p:spPr>
          <a:xfrm>
            <a:off x="1715677" y="3211979"/>
            <a:ext cx="3579304" cy="694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Policymaking?</a:t>
            </a:r>
          </a:p>
        </p:txBody>
      </p:sp>
      <p:cxnSp>
        <p:nvCxnSpPr>
          <p:cNvPr id="8" name="Straight Arrow Connector 7">
            <a:extLst>
              <a:ext uri="{FF2B5EF4-FFF2-40B4-BE49-F238E27FC236}">
                <a16:creationId xmlns:a16="http://schemas.microsoft.com/office/drawing/2014/main" id="{E4A546FB-F57E-4144-81C2-C651F26A1469}"/>
              </a:ext>
            </a:extLst>
          </p:cNvPr>
          <p:cNvCxnSpPr/>
          <p:nvPr/>
        </p:nvCxnSpPr>
        <p:spPr>
          <a:xfrm>
            <a:off x="15123702" y="7695501"/>
            <a:ext cx="20345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A284F30-96DC-4835-BB32-40CEB46468F5}"/>
              </a:ext>
            </a:extLst>
          </p:cNvPr>
          <p:cNvPicPr>
            <a:picLocks noChangeAspect="1"/>
          </p:cNvPicPr>
          <p:nvPr/>
        </p:nvPicPr>
        <p:blipFill>
          <a:blip r:embed="rId4"/>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24032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320C09-EBD8-4A34-A34D-5312A8309CC1}"/>
              </a:ext>
            </a:extLst>
          </p:cNvPr>
          <p:cNvSpPr>
            <a:spLocks noGrp="1"/>
          </p:cNvSpPr>
          <p:nvPr>
            <p:ph idx="1"/>
          </p:nvPr>
        </p:nvSpPr>
        <p:spPr>
          <a:xfrm>
            <a:off x="645406" y="3441952"/>
            <a:ext cx="21636525" cy="8483458"/>
          </a:xfrm>
        </p:spPr>
        <p:txBody>
          <a:bodyPr>
            <a:normAutofit fontScale="77500" lnSpcReduction="20000"/>
          </a:bodyPr>
          <a:lstStyle/>
          <a:p>
            <a:pPr algn="l"/>
            <a:r>
              <a:rPr lang="en-GB" b="1" dirty="0">
                <a:solidFill>
                  <a:schemeClr val="tx1">
                    <a:lumMod val="10000"/>
                  </a:schemeClr>
                </a:solidFill>
              </a:rPr>
              <a:t>Green Deal &amp; Fit for 55</a:t>
            </a:r>
            <a:r>
              <a:rPr lang="en-GB" dirty="0">
                <a:solidFill>
                  <a:schemeClr val="tx1">
                    <a:lumMod val="10000"/>
                  </a:schemeClr>
                </a:solidFill>
              </a:rPr>
              <a:t>: “social fairness at its heart” – ‘’Leaving no one behind”</a:t>
            </a:r>
          </a:p>
          <a:p>
            <a:pPr lvl="1" algn="l"/>
            <a:r>
              <a:rPr lang="en-GB" dirty="0">
                <a:solidFill>
                  <a:schemeClr val="tx1">
                    <a:lumMod val="10000"/>
                  </a:schemeClr>
                </a:solidFill>
              </a:rPr>
              <a:t>Just Transition Mechanism</a:t>
            </a:r>
          </a:p>
          <a:p>
            <a:pPr lvl="2" algn="l"/>
            <a:r>
              <a:rPr lang="en-GB" dirty="0">
                <a:solidFill>
                  <a:schemeClr val="tx1">
                    <a:lumMod val="10000"/>
                  </a:schemeClr>
                </a:solidFill>
              </a:rPr>
              <a:t>Just Transition Fund</a:t>
            </a:r>
          </a:p>
          <a:p>
            <a:pPr lvl="2" algn="l"/>
            <a:r>
              <a:rPr lang="en-GB" dirty="0" err="1">
                <a:solidFill>
                  <a:schemeClr val="tx1">
                    <a:lumMod val="10000"/>
                  </a:schemeClr>
                </a:solidFill>
              </a:rPr>
              <a:t>InvestEU</a:t>
            </a:r>
            <a:r>
              <a:rPr lang="en-GB" dirty="0">
                <a:solidFill>
                  <a:schemeClr val="tx1">
                    <a:lumMod val="10000"/>
                  </a:schemeClr>
                </a:solidFill>
              </a:rPr>
              <a:t> – ‘Just Transition Scheme’</a:t>
            </a:r>
          </a:p>
          <a:p>
            <a:pPr lvl="2" algn="l"/>
            <a:r>
              <a:rPr lang="en-GB" dirty="0">
                <a:solidFill>
                  <a:schemeClr val="tx1">
                    <a:lumMod val="10000"/>
                  </a:schemeClr>
                </a:solidFill>
              </a:rPr>
              <a:t>Public Sector Loan Facility</a:t>
            </a:r>
          </a:p>
          <a:p>
            <a:pPr lvl="1" algn="l"/>
            <a:r>
              <a:rPr lang="en-GB" dirty="0">
                <a:solidFill>
                  <a:schemeClr val="tx1">
                    <a:lumMod val="10000"/>
                  </a:schemeClr>
                </a:solidFill>
              </a:rPr>
              <a:t>Social Climate Fund – linked to emission trading system</a:t>
            </a:r>
          </a:p>
          <a:p>
            <a:pPr lvl="1" algn="l"/>
            <a:r>
              <a:rPr lang="en-GB" dirty="0">
                <a:solidFill>
                  <a:schemeClr val="tx1">
                    <a:lumMod val="10000"/>
                  </a:schemeClr>
                </a:solidFill>
              </a:rPr>
              <a:t>References to prioritising vulnerable in EED and EPBD</a:t>
            </a:r>
          </a:p>
          <a:p>
            <a:pPr algn="l"/>
            <a:endParaRPr lang="en-GB" dirty="0">
              <a:solidFill>
                <a:schemeClr val="tx1">
                  <a:lumMod val="10000"/>
                </a:schemeClr>
              </a:solidFill>
            </a:endParaRPr>
          </a:p>
          <a:p>
            <a:pPr algn="l">
              <a:buFont typeface="Arial" panose="020B0604020202020204" pitchFamily="34" charset="0"/>
              <a:buChar char="•"/>
            </a:pPr>
            <a:r>
              <a:rPr lang="en-GB" b="1" dirty="0">
                <a:solidFill>
                  <a:schemeClr val="tx1">
                    <a:lumMod val="10000"/>
                  </a:schemeClr>
                </a:solidFill>
              </a:rPr>
              <a:t>New European Bauhaus</a:t>
            </a:r>
            <a:r>
              <a:rPr lang="en-GB" dirty="0">
                <a:solidFill>
                  <a:schemeClr val="tx1">
                    <a:lumMod val="10000"/>
                  </a:schemeClr>
                </a:solidFill>
              </a:rPr>
              <a:t>: core value of </a:t>
            </a:r>
            <a:r>
              <a:rPr lang="en-GB" b="1" dirty="0">
                <a:solidFill>
                  <a:schemeClr val="tx1">
                    <a:lumMod val="10000"/>
                  </a:schemeClr>
                </a:solidFill>
              </a:rPr>
              <a:t>inclusion, </a:t>
            </a:r>
            <a:r>
              <a:rPr lang="en-GB" dirty="0">
                <a:solidFill>
                  <a:schemeClr val="tx1">
                    <a:lumMod val="10000"/>
                  </a:schemeClr>
                </a:solidFill>
              </a:rPr>
              <a:t>focus on </a:t>
            </a:r>
            <a:r>
              <a:rPr lang="en-GB" b="1" dirty="0">
                <a:solidFill>
                  <a:schemeClr val="tx1">
                    <a:lumMod val="10000"/>
                  </a:schemeClr>
                </a:solidFill>
              </a:rPr>
              <a:t>co-design </a:t>
            </a:r>
            <a:r>
              <a:rPr lang="en-GB" dirty="0">
                <a:solidFill>
                  <a:schemeClr val="tx1">
                    <a:lumMod val="10000"/>
                  </a:schemeClr>
                </a:solidFill>
              </a:rPr>
              <a:t>of the movement, and </a:t>
            </a:r>
            <a:r>
              <a:rPr lang="en-GB" b="1" dirty="0">
                <a:solidFill>
                  <a:schemeClr val="tx1">
                    <a:lumMod val="10000"/>
                  </a:schemeClr>
                </a:solidFill>
              </a:rPr>
              <a:t>prioritising people who need it most</a:t>
            </a:r>
            <a:r>
              <a:rPr lang="en-GB" dirty="0">
                <a:solidFill>
                  <a:schemeClr val="tx1">
                    <a:lumMod val="10000"/>
                  </a:schemeClr>
                </a:solidFill>
              </a:rPr>
              <a:t> in delivery</a:t>
            </a:r>
            <a:endParaRPr lang="en-GB" b="1" dirty="0">
              <a:solidFill>
                <a:schemeClr val="tx1">
                  <a:lumMod val="10000"/>
                </a:schemeClr>
              </a:solidFill>
            </a:endParaRPr>
          </a:p>
          <a:p>
            <a:pPr algn="l"/>
            <a:endParaRPr lang="en-GB" dirty="0">
              <a:solidFill>
                <a:schemeClr val="tx1">
                  <a:lumMod val="10000"/>
                </a:schemeClr>
              </a:solidFill>
            </a:endParaRPr>
          </a:p>
          <a:p>
            <a:pPr algn="l"/>
            <a:endParaRPr lang="en-GB" dirty="0">
              <a:solidFill>
                <a:schemeClr val="tx1">
                  <a:lumMod val="10000"/>
                </a:schemeClr>
              </a:solidFill>
            </a:endParaRPr>
          </a:p>
          <a:p>
            <a:pPr algn="l"/>
            <a:r>
              <a:rPr lang="en-GB" b="1" dirty="0">
                <a:solidFill>
                  <a:srgbClr val="92D050"/>
                </a:solidFill>
              </a:rPr>
              <a:t>How is this reflected in EU policies like ETS2, EED and EPBD?</a:t>
            </a:r>
          </a:p>
        </p:txBody>
      </p:sp>
      <p:sp>
        <p:nvSpPr>
          <p:cNvPr id="3" name="Title 2">
            <a:extLst>
              <a:ext uri="{FF2B5EF4-FFF2-40B4-BE49-F238E27FC236}">
                <a16:creationId xmlns:a16="http://schemas.microsoft.com/office/drawing/2014/main" id="{7712578F-063E-49E5-A61F-A42B63C6495E}"/>
              </a:ext>
            </a:extLst>
          </p:cNvPr>
          <p:cNvSpPr>
            <a:spLocks noGrp="1"/>
          </p:cNvSpPr>
          <p:nvPr>
            <p:ph type="ctrTitle"/>
          </p:nvPr>
        </p:nvSpPr>
        <p:spPr>
          <a:xfrm>
            <a:off x="4378987" y="1892763"/>
            <a:ext cx="20168462" cy="869078"/>
          </a:xfrm>
        </p:spPr>
        <p:txBody>
          <a:bodyPr>
            <a:normAutofit fontScale="90000"/>
          </a:bodyPr>
          <a:lstStyle/>
          <a:p>
            <a:r>
              <a:rPr lang="en-GB" dirty="0">
                <a:solidFill>
                  <a:schemeClr val="tx1"/>
                </a:solidFill>
              </a:rPr>
              <a:t>(Building) policy has a social impact</a:t>
            </a:r>
            <a:endParaRPr lang="en-BE" dirty="0">
              <a:solidFill>
                <a:schemeClr val="tx1"/>
              </a:solidFill>
            </a:endParaRPr>
          </a:p>
        </p:txBody>
      </p:sp>
      <p:sp>
        <p:nvSpPr>
          <p:cNvPr id="4" name="Subtitle 3">
            <a:extLst>
              <a:ext uri="{FF2B5EF4-FFF2-40B4-BE49-F238E27FC236}">
                <a16:creationId xmlns:a16="http://schemas.microsoft.com/office/drawing/2014/main" id="{4951ED33-3D7D-4DD2-BC9B-C54EFA3717CA}"/>
              </a:ext>
            </a:extLst>
          </p:cNvPr>
          <p:cNvSpPr>
            <a:spLocks noGrp="1"/>
          </p:cNvSpPr>
          <p:nvPr>
            <p:ph type="subTitle" idx="12"/>
          </p:nvPr>
        </p:nvSpPr>
        <p:spPr>
          <a:xfrm>
            <a:off x="4378991" y="520891"/>
            <a:ext cx="20168458" cy="1919222"/>
          </a:xfrm>
        </p:spPr>
        <p:txBody>
          <a:bodyPr>
            <a:normAutofit/>
          </a:bodyPr>
          <a:lstStyle/>
          <a:p>
            <a:r>
              <a:rPr lang="en-GB" dirty="0">
                <a:solidFill>
                  <a:srgbClr val="92D050"/>
                </a:solidFill>
              </a:rPr>
              <a:t>Social fairness in the Green Deal and Fit for 55</a:t>
            </a:r>
            <a:endParaRPr lang="en-BE" dirty="0">
              <a:solidFill>
                <a:srgbClr val="92D050"/>
              </a:solidFill>
            </a:endParaRPr>
          </a:p>
        </p:txBody>
      </p:sp>
      <p:sp>
        <p:nvSpPr>
          <p:cNvPr id="9" name="TextBox 8">
            <a:extLst>
              <a:ext uri="{FF2B5EF4-FFF2-40B4-BE49-F238E27FC236}">
                <a16:creationId xmlns:a16="http://schemas.microsoft.com/office/drawing/2014/main" id="{8FBB4F08-84A3-4D73-86F6-A5867599CE82}"/>
              </a:ext>
            </a:extLst>
          </p:cNvPr>
          <p:cNvSpPr txBox="1"/>
          <p:nvPr/>
        </p:nvSpPr>
        <p:spPr>
          <a:xfrm>
            <a:off x="1275127" y="12348596"/>
            <a:ext cx="19551942" cy="830997"/>
          </a:xfrm>
          <a:prstGeom prst="rect">
            <a:avLst/>
          </a:prstGeom>
          <a:noFill/>
        </p:spPr>
        <p:txBody>
          <a:bodyPr wrap="square" rtlCol="0">
            <a:spAutoFit/>
          </a:bodyPr>
          <a:lstStyle/>
          <a:p>
            <a:r>
              <a:rPr lang="en-GB" sz="4800"/>
              <a:t>* </a:t>
            </a:r>
            <a:r>
              <a:rPr lang="en-GB" sz="2400">
                <a:hlinkClick r:id="rId3"/>
              </a:rPr>
              <a:t>https://ec.europa.eu/commission/presscorner/detail/en/QANDA_21_6823</a:t>
            </a:r>
            <a:r>
              <a:rPr lang="en-GB" sz="2400"/>
              <a:t>    </a:t>
            </a:r>
          </a:p>
        </p:txBody>
      </p:sp>
      <p:pic>
        <p:nvPicPr>
          <p:cNvPr id="2050" name="Picture 2" descr="New European Bauhaus: applications open for the 2022 Prizes | EURAXESS">
            <a:extLst>
              <a:ext uri="{FF2B5EF4-FFF2-40B4-BE49-F238E27FC236}">
                <a16:creationId xmlns:a16="http://schemas.microsoft.com/office/drawing/2014/main" id="{F98A5D52-1D48-4B8C-BE41-D1FDBAAA8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79862" y="10128378"/>
            <a:ext cx="4204138" cy="3594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C29911-9FD4-4732-BA82-1B7ED1F4AF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069" b="25379"/>
          <a:stretch/>
        </p:blipFill>
        <p:spPr bwMode="auto">
          <a:xfrm>
            <a:off x="16044041" y="4591800"/>
            <a:ext cx="8271641" cy="22361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B0C186-B742-4B6D-92C6-3E01EB238E2A}"/>
              </a:ext>
            </a:extLst>
          </p:cNvPr>
          <p:cNvPicPr>
            <a:picLocks noChangeAspect="1"/>
          </p:cNvPicPr>
          <p:nvPr/>
        </p:nvPicPr>
        <p:blipFill>
          <a:blip r:embed="rId6"/>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203725738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614FC-FDE9-4FCD-8DBF-30561063895F}"/>
              </a:ext>
            </a:extLst>
          </p:cNvPr>
          <p:cNvSpPr>
            <a:spLocks noGrp="1"/>
          </p:cNvSpPr>
          <p:nvPr>
            <p:ph type="ctrTitle"/>
          </p:nvPr>
        </p:nvSpPr>
        <p:spPr>
          <a:xfrm>
            <a:off x="4378991" y="1977360"/>
            <a:ext cx="20168462" cy="869078"/>
          </a:xfrm>
        </p:spPr>
        <p:txBody>
          <a:bodyPr>
            <a:normAutofit fontScale="90000"/>
          </a:bodyPr>
          <a:lstStyle/>
          <a:p>
            <a:r>
              <a:rPr lang="en-GB" dirty="0">
                <a:solidFill>
                  <a:schemeClr val="tx1"/>
                </a:solidFill>
              </a:rPr>
              <a:t>Prioritising the vulnerable </a:t>
            </a:r>
          </a:p>
        </p:txBody>
      </p:sp>
      <p:sp>
        <p:nvSpPr>
          <p:cNvPr id="4" name="Subtitle 3">
            <a:extLst>
              <a:ext uri="{FF2B5EF4-FFF2-40B4-BE49-F238E27FC236}">
                <a16:creationId xmlns:a16="http://schemas.microsoft.com/office/drawing/2014/main" id="{78078F0E-4D5A-4603-BB15-F15C8930286C}"/>
              </a:ext>
            </a:extLst>
          </p:cNvPr>
          <p:cNvSpPr>
            <a:spLocks noGrp="1"/>
          </p:cNvSpPr>
          <p:nvPr>
            <p:ph type="subTitle" idx="12"/>
          </p:nvPr>
        </p:nvSpPr>
        <p:spPr>
          <a:xfrm>
            <a:off x="4378991" y="520891"/>
            <a:ext cx="20168458" cy="1684354"/>
          </a:xfrm>
        </p:spPr>
        <p:txBody>
          <a:bodyPr>
            <a:normAutofit fontScale="92500" lnSpcReduction="20000"/>
          </a:bodyPr>
          <a:lstStyle/>
          <a:p>
            <a:r>
              <a:rPr lang="en-GB" dirty="0">
                <a:solidFill>
                  <a:srgbClr val="92D050"/>
                </a:solidFill>
              </a:rPr>
              <a:t>Social fairness in the </a:t>
            </a:r>
          </a:p>
          <a:p>
            <a:r>
              <a:rPr lang="en-GB" dirty="0">
                <a:solidFill>
                  <a:srgbClr val="92D050"/>
                </a:solidFill>
              </a:rPr>
              <a:t>Energy Efficiency Directive</a:t>
            </a:r>
          </a:p>
        </p:txBody>
      </p:sp>
      <p:sp>
        <p:nvSpPr>
          <p:cNvPr id="5" name="Text Placeholder 4">
            <a:extLst>
              <a:ext uri="{FF2B5EF4-FFF2-40B4-BE49-F238E27FC236}">
                <a16:creationId xmlns:a16="http://schemas.microsoft.com/office/drawing/2014/main" id="{F0450843-23E6-487F-B3C1-A00F450EBB62}"/>
              </a:ext>
            </a:extLst>
          </p:cNvPr>
          <p:cNvSpPr>
            <a:spLocks noGrp="1"/>
          </p:cNvSpPr>
          <p:nvPr>
            <p:ph type="body" sz="quarter" idx="10"/>
          </p:nvPr>
        </p:nvSpPr>
        <p:spPr>
          <a:xfrm>
            <a:off x="4146199" y="13349016"/>
            <a:ext cx="20401250" cy="461438"/>
          </a:xfrm>
        </p:spPr>
        <p:txBody>
          <a:bodyPr>
            <a:normAutofit fontScale="40000" lnSpcReduction="20000"/>
          </a:bodyPr>
          <a:lstStyle/>
          <a:p>
            <a:r>
              <a:rPr lang="en-GB" dirty="0"/>
              <a:t>https://ec.europa.eu/energy/sites/default/files/proposal-recast-energy-performance-buildings-directive.pdf</a:t>
            </a:r>
          </a:p>
        </p:txBody>
      </p:sp>
      <p:sp>
        <p:nvSpPr>
          <p:cNvPr id="6" name="Text Placeholder 5">
            <a:extLst>
              <a:ext uri="{FF2B5EF4-FFF2-40B4-BE49-F238E27FC236}">
                <a16:creationId xmlns:a16="http://schemas.microsoft.com/office/drawing/2014/main" id="{0E52690A-DFCC-4473-90E4-BF00955DE542}"/>
              </a:ext>
            </a:extLst>
          </p:cNvPr>
          <p:cNvSpPr>
            <a:spLocks noGrp="1"/>
          </p:cNvSpPr>
          <p:nvPr>
            <p:ph type="body" sz="quarter" idx="11"/>
          </p:nvPr>
        </p:nvSpPr>
        <p:spPr/>
        <p:txBody>
          <a:bodyPr>
            <a:normAutofit fontScale="92500" lnSpcReduction="10000"/>
          </a:bodyPr>
          <a:lstStyle/>
          <a:p>
            <a:endParaRPr lang="en-GB"/>
          </a:p>
        </p:txBody>
      </p:sp>
      <p:sp>
        <p:nvSpPr>
          <p:cNvPr id="7" name="TextBox 6">
            <a:extLst>
              <a:ext uri="{FF2B5EF4-FFF2-40B4-BE49-F238E27FC236}">
                <a16:creationId xmlns:a16="http://schemas.microsoft.com/office/drawing/2014/main" id="{E2319812-C0DA-40E8-859B-DE57C2E4A06D}"/>
              </a:ext>
            </a:extLst>
          </p:cNvPr>
          <p:cNvSpPr txBox="1"/>
          <p:nvPr/>
        </p:nvSpPr>
        <p:spPr>
          <a:xfrm>
            <a:off x="530942" y="3569650"/>
            <a:ext cx="19939819" cy="86895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0" lvl="2"/>
            <a:endParaRPr lang="en-GB" dirty="0"/>
          </a:p>
          <a:p>
            <a:pPr marL="914400" lvl="2"/>
            <a:r>
              <a:rPr lang="en-GB" sz="3700" dirty="0"/>
              <a:t>Key elements Energy Efficiency Directive (EED)</a:t>
            </a:r>
          </a:p>
          <a:p>
            <a:pPr marL="1200150" lvl="2" indent="-285750">
              <a:buFontTx/>
              <a:buChar char="-"/>
            </a:pPr>
            <a:r>
              <a:rPr lang="en-GB" sz="3700" dirty="0">
                <a:latin typeface="Tahoma" panose="020B0604030504040204" pitchFamily="34" charset="0"/>
                <a:ea typeface="Tahoma" panose="020B0604030504040204" pitchFamily="34" charset="0"/>
                <a:cs typeface="Tahoma" panose="020B0604030504040204" pitchFamily="34" charset="0"/>
              </a:rPr>
              <a:t>Energy efficiency targets for primary (39%) and final (36%) energy consumption</a:t>
            </a:r>
          </a:p>
          <a:p>
            <a:pPr marL="1200150" lvl="2" indent="-285750">
              <a:buFontTx/>
              <a:buChar char="-"/>
            </a:pPr>
            <a:endParaRPr lang="en-GB" sz="3700" dirty="0">
              <a:latin typeface="Tahoma" panose="020B0604030504040204" pitchFamily="34" charset="0"/>
              <a:ea typeface="Tahoma" panose="020B0604030504040204" pitchFamily="34" charset="0"/>
              <a:cs typeface="Tahoma" panose="020B0604030504040204" pitchFamily="34" charset="0"/>
            </a:endParaRPr>
          </a:p>
          <a:p>
            <a:pPr marL="1200150" lvl="2" indent="-285750">
              <a:buFontTx/>
              <a:buChar char="-"/>
            </a:pPr>
            <a:r>
              <a:rPr lang="en-GB" sz="3700" dirty="0">
                <a:latin typeface="Tahoma" panose="020B0604030504040204" pitchFamily="34" charset="0"/>
                <a:ea typeface="Tahoma" panose="020B0604030504040204" pitchFamily="34" charset="0"/>
                <a:cs typeface="Tahoma" panose="020B0604030504040204" pitchFamily="34" charset="0"/>
              </a:rPr>
              <a:t>Stronger focus on </a:t>
            </a:r>
            <a:r>
              <a:rPr lang="en-GB" sz="3700" b="1" dirty="0">
                <a:latin typeface="Tahoma" panose="020B0604030504040204" pitchFamily="34" charset="0"/>
                <a:ea typeface="Tahoma" panose="020B0604030504040204" pitchFamily="34" charset="0"/>
                <a:cs typeface="Tahoma" panose="020B0604030504040204" pitchFamily="34" charset="0"/>
              </a:rPr>
              <a:t>energy poverty </a:t>
            </a:r>
            <a:r>
              <a:rPr lang="en-GB" sz="3700" dirty="0">
                <a:latin typeface="Tahoma" panose="020B0604030504040204" pitchFamily="34" charset="0"/>
                <a:ea typeface="Tahoma" panose="020B0604030504040204" pitchFamily="34" charset="0"/>
                <a:cs typeface="Tahoma" panose="020B0604030504040204" pitchFamily="34" charset="0"/>
              </a:rPr>
              <a:t>– obliges MS to prioritise efficiency measures for energy poor households (Art 22). </a:t>
            </a:r>
          </a:p>
          <a:p>
            <a:pPr marL="1657350" lvl="3" indent="-285750">
              <a:buFontTx/>
              <a:buChar char="-"/>
            </a:pPr>
            <a:r>
              <a:rPr lang="en-GB" sz="3700" dirty="0">
                <a:latin typeface="Tahoma" panose="020B0604030504040204" pitchFamily="34" charset="0"/>
                <a:ea typeface="Tahoma" panose="020B0604030504040204" pitchFamily="34" charset="0"/>
                <a:cs typeface="Tahoma" panose="020B0604030504040204" pitchFamily="34" charset="0"/>
              </a:rPr>
              <a:t>Definition Energy poverty (Art.2)</a:t>
            </a:r>
          </a:p>
          <a:p>
            <a:pPr marL="1200150" lvl="2" indent="-285750">
              <a:buFontTx/>
              <a:buChar char="-"/>
            </a:pPr>
            <a:endParaRPr lang="en-GB" sz="3700" dirty="0">
              <a:latin typeface="Tahoma" panose="020B0604030504040204" pitchFamily="34" charset="0"/>
              <a:ea typeface="Tahoma" panose="020B0604030504040204" pitchFamily="34" charset="0"/>
              <a:cs typeface="Tahoma" panose="020B0604030504040204" pitchFamily="34" charset="0"/>
            </a:endParaRPr>
          </a:p>
          <a:p>
            <a:pPr marL="1200150" lvl="2" indent="-285750">
              <a:buFontTx/>
              <a:buChar char="-"/>
            </a:pPr>
            <a:r>
              <a:rPr lang="en-GB" sz="3700" b="1" dirty="0">
                <a:latin typeface="Tahoma" panose="020B0604030504040204" pitchFamily="34" charset="0"/>
                <a:ea typeface="Tahoma" panose="020B0604030504040204" pitchFamily="34" charset="0"/>
                <a:cs typeface="Tahoma" panose="020B0604030504040204" pitchFamily="34" charset="0"/>
              </a:rPr>
              <a:t>Energy saving obligations </a:t>
            </a:r>
            <a:r>
              <a:rPr lang="en-GB" sz="3700" dirty="0">
                <a:latin typeface="Tahoma" panose="020B0604030504040204" pitchFamily="34" charset="0"/>
                <a:ea typeface="Tahoma" panose="020B0604030504040204" pitchFamily="34" charset="0"/>
                <a:cs typeface="Tahoma" panose="020B0604030504040204" pitchFamily="34" charset="0"/>
              </a:rPr>
              <a:t>( Art 8 &amp; 9) – MS must reach energy saving targets among vulnerable households.</a:t>
            </a:r>
          </a:p>
          <a:p>
            <a:pPr marL="1657350" lvl="3" indent="-285750">
              <a:buFontTx/>
              <a:buChar char="-"/>
            </a:pPr>
            <a:r>
              <a:rPr lang="en-GB" sz="3700" dirty="0">
                <a:latin typeface="Tahoma" panose="020B0604030504040204" pitchFamily="34" charset="0"/>
                <a:ea typeface="Tahoma" panose="020B0604030504040204" pitchFamily="34" charset="0"/>
                <a:cs typeface="Tahoma" panose="020B0604030504040204" pitchFamily="34" charset="0"/>
              </a:rPr>
              <a:t>Some countries have implemented schemes for utilities</a:t>
            </a:r>
          </a:p>
          <a:p>
            <a:pPr lvl="2"/>
            <a:endParaRPr lang="en-GB" sz="3700" dirty="0">
              <a:latin typeface="Tahoma" panose="020B0604030504040204" pitchFamily="34" charset="0"/>
              <a:ea typeface="Tahoma" panose="020B0604030504040204" pitchFamily="34" charset="0"/>
              <a:cs typeface="Tahoma" panose="020B0604030504040204" pitchFamily="34" charset="0"/>
            </a:endParaRPr>
          </a:p>
          <a:p>
            <a:pPr marL="1200150" lvl="2" indent="-285750">
              <a:buFontTx/>
              <a:buChar char="-"/>
            </a:pPr>
            <a:r>
              <a:rPr lang="en-GB" sz="3700" b="1" dirty="0">
                <a:solidFill>
                  <a:srgbClr val="92D050"/>
                </a:solidFill>
                <a:latin typeface="Tahoma" panose="020B0604030504040204" pitchFamily="34" charset="0"/>
                <a:ea typeface="Tahoma" panose="020B0604030504040204" pitchFamily="34" charset="0"/>
                <a:cs typeface="Tahoma" panose="020B0604030504040204" pitchFamily="34" charset="0"/>
              </a:rPr>
              <a:t>Important role to play for providers of social and affordable housing</a:t>
            </a:r>
          </a:p>
          <a:p>
            <a:pPr marL="1200150" lvl="2" indent="-285750">
              <a:buFontTx/>
              <a:buChar char="-"/>
            </a:pPr>
            <a:endParaRPr lang="en-GB" sz="3700" dirty="0">
              <a:latin typeface="Tahoma" panose="020B0604030504040204" pitchFamily="34" charset="0"/>
              <a:ea typeface="Tahoma" panose="020B0604030504040204" pitchFamily="34" charset="0"/>
              <a:cs typeface="Tahoma" panose="020B0604030504040204" pitchFamily="34" charset="0"/>
            </a:endParaRPr>
          </a:p>
          <a:p>
            <a:pPr marL="1200150" lvl="2" indent="-285750">
              <a:buFontTx/>
              <a:buChar char="-"/>
            </a:pPr>
            <a:r>
              <a:rPr lang="en-GB" sz="3700" dirty="0">
                <a:latin typeface="Tahoma" panose="020B0604030504040204" pitchFamily="34" charset="0"/>
                <a:ea typeface="Tahoma" panose="020B0604030504040204" pitchFamily="34" charset="0"/>
                <a:cs typeface="Tahoma" panose="020B0604030504040204" pitchFamily="34" charset="0"/>
              </a:rPr>
              <a:t>Links to </a:t>
            </a:r>
            <a:r>
              <a:rPr lang="en-GB" sz="3700" b="1" dirty="0">
                <a:latin typeface="Tahoma" panose="020B0604030504040204" pitchFamily="34" charset="0"/>
                <a:ea typeface="Tahoma" panose="020B0604030504040204" pitchFamily="34" charset="0"/>
                <a:cs typeface="Tahoma" panose="020B0604030504040204" pitchFamily="34" charset="0"/>
              </a:rPr>
              <a:t>Emission Trading System and Social Climate Fund </a:t>
            </a:r>
            <a:r>
              <a:rPr lang="en-GB" sz="3700" dirty="0">
                <a:latin typeface="Tahoma" panose="020B0604030504040204" pitchFamily="34" charset="0"/>
                <a:ea typeface="Tahoma" panose="020B0604030504040204" pitchFamily="34" charset="0"/>
                <a:cs typeface="Tahoma" panose="020B0604030504040204" pitchFamily="34" charset="0"/>
              </a:rPr>
              <a:t>…</a:t>
            </a:r>
          </a:p>
          <a:p>
            <a:pPr marL="0" marR="0" indent="0" algn="l" defTabSz="8255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dirty="0">
              <a:ln>
                <a:noFill/>
              </a:ln>
              <a:solidFill>
                <a:srgbClr val="000000"/>
              </a:solidFill>
              <a:effectLst/>
              <a:uFillTx/>
              <a:latin typeface="Tahoma Bold"/>
              <a:ea typeface="Tahoma Bold"/>
              <a:cs typeface="Tahoma Bold"/>
              <a:sym typeface="Tahoma Bold"/>
            </a:endParaRPr>
          </a:p>
        </p:txBody>
      </p:sp>
      <p:pic>
        <p:nvPicPr>
          <p:cNvPr id="8" name="Picture 2" descr="Energy Saving Cartoons and Comics - funny pictures from CartoonStock">
            <a:extLst>
              <a:ext uri="{FF2B5EF4-FFF2-40B4-BE49-F238E27FC236}">
                <a16:creationId xmlns:a16="http://schemas.microsoft.com/office/drawing/2014/main" id="{30EC75C9-8B3F-4282-9D45-98A4A878DF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40322" y="0"/>
            <a:ext cx="5643678" cy="5692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ichael J. Schmoker quote: What gets measured (and clearly defined) does get  done.">
            <a:extLst>
              <a:ext uri="{FF2B5EF4-FFF2-40B4-BE49-F238E27FC236}">
                <a16:creationId xmlns:a16="http://schemas.microsoft.com/office/drawing/2014/main" id="{13363CD3-7C1D-448C-AA8C-2C9E43827D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80" b="51928"/>
          <a:stretch/>
        </p:blipFill>
        <p:spPr bwMode="auto">
          <a:xfrm>
            <a:off x="17239648" y="6591895"/>
            <a:ext cx="7144352" cy="1280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F79CC4-DEC1-4202-80C2-D564ADA513E2}"/>
              </a:ext>
            </a:extLst>
          </p:cNvPr>
          <p:cNvPicPr>
            <a:picLocks noChangeAspect="1"/>
          </p:cNvPicPr>
          <p:nvPr/>
        </p:nvPicPr>
        <p:blipFill>
          <a:blip r:embed="rId5"/>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323086672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p and trade | Mechanism of the EU ETS | IF companies less than the cap, they are permitted to sell the excess carbon permits to companies that are polluting more. The company polluting less will profit from this transaction. | Source: adapted from Energy Royd, 2013">
            <a:extLst>
              <a:ext uri="{FF2B5EF4-FFF2-40B4-BE49-F238E27FC236}">
                <a16:creationId xmlns:a16="http://schemas.microsoft.com/office/drawing/2014/main" id="{0478007F-D816-4751-B164-D7C5C6FB1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060" y="1041688"/>
            <a:ext cx="6417110" cy="33443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0614FC-FDE9-4FCD-8DBF-30561063895F}"/>
              </a:ext>
            </a:extLst>
          </p:cNvPr>
          <p:cNvSpPr>
            <a:spLocks noGrp="1"/>
          </p:cNvSpPr>
          <p:nvPr>
            <p:ph type="ctrTitle"/>
          </p:nvPr>
        </p:nvSpPr>
        <p:spPr/>
        <p:txBody>
          <a:bodyPr>
            <a:normAutofit/>
          </a:bodyPr>
          <a:lstStyle/>
          <a:p>
            <a:r>
              <a:rPr lang="en-GB" sz="5000" dirty="0">
                <a:solidFill>
                  <a:schemeClr val="tx1"/>
                </a:solidFill>
              </a:rPr>
              <a:t>Importance to include vulnerable groups</a:t>
            </a:r>
          </a:p>
        </p:txBody>
      </p:sp>
      <p:sp>
        <p:nvSpPr>
          <p:cNvPr id="4" name="Subtitle 3">
            <a:extLst>
              <a:ext uri="{FF2B5EF4-FFF2-40B4-BE49-F238E27FC236}">
                <a16:creationId xmlns:a16="http://schemas.microsoft.com/office/drawing/2014/main" id="{78078F0E-4D5A-4603-BB15-F15C8930286C}"/>
              </a:ext>
            </a:extLst>
          </p:cNvPr>
          <p:cNvSpPr>
            <a:spLocks noGrp="1"/>
          </p:cNvSpPr>
          <p:nvPr>
            <p:ph type="subTitle" idx="12"/>
          </p:nvPr>
        </p:nvSpPr>
        <p:spPr>
          <a:xfrm>
            <a:off x="4378995" y="138506"/>
            <a:ext cx="20168458" cy="1806364"/>
          </a:xfrm>
        </p:spPr>
        <p:txBody>
          <a:bodyPr>
            <a:normAutofit fontScale="92500" lnSpcReduction="10000"/>
          </a:bodyPr>
          <a:lstStyle/>
          <a:p>
            <a:r>
              <a:rPr lang="en-GB" dirty="0">
                <a:solidFill>
                  <a:srgbClr val="92D050"/>
                </a:solidFill>
              </a:rPr>
              <a:t>Social fairness in the Emission Trading System &amp; Social Climate Fund</a:t>
            </a:r>
          </a:p>
        </p:txBody>
      </p:sp>
      <p:sp>
        <p:nvSpPr>
          <p:cNvPr id="5" name="Text Placeholder 4">
            <a:extLst>
              <a:ext uri="{FF2B5EF4-FFF2-40B4-BE49-F238E27FC236}">
                <a16:creationId xmlns:a16="http://schemas.microsoft.com/office/drawing/2014/main" id="{F0450843-23E6-487F-B3C1-A00F450EBB62}"/>
              </a:ext>
            </a:extLst>
          </p:cNvPr>
          <p:cNvSpPr>
            <a:spLocks noGrp="1"/>
          </p:cNvSpPr>
          <p:nvPr>
            <p:ph type="body" sz="quarter" idx="10"/>
          </p:nvPr>
        </p:nvSpPr>
        <p:spPr>
          <a:xfrm>
            <a:off x="4146199" y="13349016"/>
            <a:ext cx="20401250" cy="461438"/>
          </a:xfrm>
        </p:spPr>
        <p:txBody>
          <a:bodyPr>
            <a:normAutofit fontScale="40000" lnSpcReduction="20000"/>
          </a:bodyPr>
          <a:lstStyle/>
          <a:p>
            <a:r>
              <a:rPr lang="en-GB" dirty="0"/>
              <a:t>*https://ec.europa.eu/energy/sites/default/files/proposal-recast-energy-performance-buildings-directive.pdf</a:t>
            </a:r>
          </a:p>
        </p:txBody>
      </p:sp>
      <p:sp>
        <p:nvSpPr>
          <p:cNvPr id="6" name="Text Placeholder 5">
            <a:extLst>
              <a:ext uri="{FF2B5EF4-FFF2-40B4-BE49-F238E27FC236}">
                <a16:creationId xmlns:a16="http://schemas.microsoft.com/office/drawing/2014/main" id="{0E52690A-DFCC-4473-90E4-BF00955DE542}"/>
              </a:ext>
            </a:extLst>
          </p:cNvPr>
          <p:cNvSpPr>
            <a:spLocks noGrp="1"/>
          </p:cNvSpPr>
          <p:nvPr>
            <p:ph type="body" sz="quarter" idx="11"/>
          </p:nvPr>
        </p:nvSpPr>
        <p:spPr/>
        <p:txBody>
          <a:bodyPr>
            <a:normAutofit fontScale="92500" lnSpcReduction="10000"/>
          </a:bodyPr>
          <a:lstStyle/>
          <a:p>
            <a:endParaRPr lang="en-GB"/>
          </a:p>
        </p:txBody>
      </p:sp>
      <p:sp>
        <p:nvSpPr>
          <p:cNvPr id="7" name="TextBox 6">
            <a:extLst>
              <a:ext uri="{FF2B5EF4-FFF2-40B4-BE49-F238E27FC236}">
                <a16:creationId xmlns:a16="http://schemas.microsoft.com/office/drawing/2014/main" id="{E2319812-C0DA-40E8-859B-DE57C2E4A06D}"/>
              </a:ext>
            </a:extLst>
          </p:cNvPr>
          <p:cNvSpPr txBox="1"/>
          <p:nvPr/>
        </p:nvSpPr>
        <p:spPr>
          <a:xfrm>
            <a:off x="412913" y="2848052"/>
            <a:ext cx="22918993" cy="9751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a:r>
              <a:rPr lang="en-GB" sz="3200" b="1" dirty="0"/>
              <a:t>Key elements Emission Trading System (ETS) and Social Climate Fund</a:t>
            </a:r>
          </a:p>
          <a:p>
            <a:pPr marL="1200150" lvl="2" indent="-285750">
              <a:buFontTx/>
              <a:buChar char="-"/>
            </a:pPr>
            <a:r>
              <a:rPr lang="en-GB" sz="3200" dirty="0">
                <a:latin typeface="Tahoma" panose="020B0604030504040204" pitchFamily="34" charset="0"/>
                <a:ea typeface="Tahoma" panose="020B0604030504040204" pitchFamily="34" charset="0"/>
                <a:cs typeface="Tahoma" panose="020B0604030504040204" pitchFamily="34" charset="0"/>
              </a:rPr>
              <a:t>New ETS for </a:t>
            </a:r>
            <a:r>
              <a:rPr lang="en-GB" sz="3200" b="1" dirty="0">
                <a:latin typeface="Tahoma" panose="020B0604030504040204" pitchFamily="34" charset="0"/>
                <a:ea typeface="Tahoma" panose="020B0604030504040204" pitchFamily="34" charset="0"/>
                <a:cs typeface="Tahoma" panose="020B0604030504040204" pitchFamily="34" charset="0"/>
              </a:rPr>
              <a:t>buildings</a:t>
            </a:r>
            <a:r>
              <a:rPr lang="en-GB" sz="3200" dirty="0">
                <a:latin typeface="Tahoma" panose="020B0604030504040204" pitchFamily="34" charset="0"/>
                <a:ea typeface="Tahoma" panose="020B0604030504040204" pitchFamily="34" charset="0"/>
                <a:cs typeface="Tahoma" panose="020B0604030504040204" pitchFamily="34" charset="0"/>
              </a:rPr>
              <a:t> and mobility – for buildings: emission rights for heating fuel suppliers</a:t>
            </a:r>
          </a:p>
          <a:p>
            <a:pPr marL="1200150" lvl="2" indent="-285750">
              <a:buFontTx/>
              <a:buChar char="-"/>
            </a:pPr>
            <a:r>
              <a:rPr lang="en-GB" sz="3200" dirty="0">
                <a:latin typeface="Tahoma" panose="020B0604030504040204" pitchFamily="34" charset="0"/>
                <a:ea typeface="Tahoma" panose="020B0604030504040204" pitchFamily="34" charset="0"/>
                <a:cs typeface="Tahoma" panose="020B0604030504040204" pitchFamily="34" charset="0"/>
              </a:rPr>
              <a:t>Social Climate Fund to be filled with the revenues from the emission auction</a:t>
            </a:r>
          </a:p>
          <a:p>
            <a:pPr lvl="2"/>
            <a:endParaRPr lang="en-GB" sz="3200" dirty="0"/>
          </a:p>
          <a:p>
            <a:pPr lvl="2"/>
            <a:r>
              <a:rPr lang="en-GB" sz="3600" dirty="0"/>
              <a:t>‘</a:t>
            </a:r>
            <a:r>
              <a:rPr lang="en-GB" sz="4800" b="0" i="1" u="none" strike="noStrike" baseline="0" dirty="0">
                <a:solidFill>
                  <a:schemeClr val="tx2"/>
                </a:solidFill>
                <a:latin typeface="Calibri" panose="020F0502020204030204" pitchFamily="34" charset="0"/>
              </a:rPr>
              <a:t>The aim of the fund is to </a:t>
            </a:r>
            <a:r>
              <a:rPr lang="en-GB" sz="4800" b="1" i="1" u="none" strike="noStrike" baseline="0" dirty="0">
                <a:solidFill>
                  <a:schemeClr val="tx1"/>
                </a:solidFill>
                <a:latin typeface="Calibri" panose="020F0502020204030204" pitchFamily="34" charset="0"/>
              </a:rPr>
              <a:t>mitigate price impact </a:t>
            </a:r>
            <a:r>
              <a:rPr lang="en-GB" sz="4800" b="0" i="1" u="none" strike="noStrike" baseline="0" dirty="0">
                <a:solidFill>
                  <a:schemeClr val="tx2"/>
                </a:solidFill>
                <a:latin typeface="Calibri" panose="020F0502020204030204" pitchFamily="34" charset="0"/>
              </a:rPr>
              <a:t>and should support Member States to implement policies addressing the social impact of emission trading on vulnerable households, enterprises, and transport users</a:t>
            </a:r>
            <a:r>
              <a:rPr lang="en-GB" sz="3200" dirty="0"/>
              <a:t>’*</a:t>
            </a:r>
          </a:p>
          <a:p>
            <a:pPr lvl="2"/>
            <a:endParaRPr lang="en-GB" sz="3500" dirty="0">
              <a:latin typeface="Tahoma" panose="020B0604030504040204" pitchFamily="34" charset="0"/>
              <a:ea typeface="Tahoma" panose="020B0604030504040204" pitchFamily="34" charset="0"/>
              <a:cs typeface="Tahoma" panose="020B0604030504040204" pitchFamily="34" charset="0"/>
            </a:endParaRPr>
          </a:p>
          <a:p>
            <a:pPr lvl="2"/>
            <a:r>
              <a:rPr lang="en-GB" sz="3200" b="1" dirty="0">
                <a:latin typeface="Tahoma" panose="020B0604030504040204" pitchFamily="34" charset="0"/>
                <a:ea typeface="Tahoma" panose="020B0604030504040204" pitchFamily="34" charset="0"/>
                <a:cs typeface="Tahoma" panose="020B0604030504040204" pitchFamily="34" charset="0"/>
              </a:rPr>
              <a:t>Critical aspects ETS2</a:t>
            </a:r>
          </a:p>
          <a:p>
            <a:pPr marL="1200150" lvl="2" indent="-28575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Additional</a:t>
            </a:r>
            <a:r>
              <a:rPr lang="en-GB" sz="3200" dirty="0">
                <a:latin typeface="Tahoma" panose="020B0604030504040204" pitchFamily="34" charset="0"/>
                <a:ea typeface="Tahoma" panose="020B0604030504040204" pitchFamily="34" charset="0"/>
                <a:cs typeface="Tahoma" panose="020B0604030504040204" pitchFamily="34" charset="0"/>
              </a:rPr>
              <a:t> costs &gt; negative consequences for energy poor</a:t>
            </a:r>
          </a:p>
          <a:p>
            <a:pPr marL="1200150" lvl="2" indent="-28575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Lower income groups cannot invest in EE or fuel switch to avoid increasing prices </a:t>
            </a:r>
          </a:p>
          <a:p>
            <a:pPr marL="1200150" lvl="2" indent="-28575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Fuel switch does not automatically improve the quality of life (leaky stays leaky)</a:t>
            </a:r>
          </a:p>
          <a:p>
            <a:pPr lvl="2"/>
            <a:endParaRPr lang="en-GB" sz="3200" dirty="0">
              <a:latin typeface="Tahoma" panose="020B0604030504040204" pitchFamily="34" charset="0"/>
              <a:ea typeface="Tahoma" panose="020B0604030504040204" pitchFamily="34" charset="0"/>
              <a:cs typeface="Tahoma" panose="020B0604030504040204" pitchFamily="34" charset="0"/>
            </a:endParaRPr>
          </a:p>
          <a:p>
            <a:pPr lvl="2"/>
            <a:r>
              <a:rPr lang="en-GB" sz="3200" b="1" dirty="0">
                <a:latin typeface="Tahoma" panose="020B0604030504040204" pitchFamily="34" charset="0"/>
                <a:ea typeface="Tahoma" panose="020B0604030504040204" pitchFamily="34" charset="0"/>
                <a:cs typeface="Tahoma" panose="020B0604030504040204" pitchFamily="34" charset="0"/>
              </a:rPr>
              <a:t>Critical aspects SCF</a:t>
            </a:r>
          </a:p>
          <a:p>
            <a:pPr marL="1200150" lvl="2" indent="-28575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Timing: Funding only available for 2025 – 2032. </a:t>
            </a:r>
          </a:p>
          <a:p>
            <a:pPr marL="1200150" lvl="2" indent="-28575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Beneficiaries: reference to the definition of EP from the EED should define eligible households</a:t>
            </a:r>
          </a:p>
          <a:p>
            <a:pPr marL="1200150" lvl="2" indent="-28575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Eligible measures should lead to (one-stage) </a:t>
            </a:r>
            <a:r>
              <a:rPr lang="en-GB" sz="3200" b="1" dirty="0">
                <a:latin typeface="Tahoma" panose="020B0604030504040204" pitchFamily="34" charset="0"/>
                <a:ea typeface="Tahoma" panose="020B0604030504040204" pitchFamily="34" charset="0"/>
                <a:cs typeface="Tahoma" panose="020B0604030504040204" pitchFamily="34" charset="0"/>
              </a:rPr>
              <a:t>deep renovations </a:t>
            </a:r>
            <a:r>
              <a:rPr lang="en-GB" sz="3200" dirty="0">
                <a:latin typeface="Tahoma" panose="020B0604030504040204" pitchFamily="34" charset="0"/>
                <a:ea typeface="Tahoma" panose="020B0604030504040204" pitchFamily="34" charset="0"/>
                <a:cs typeface="Tahoma" panose="020B0604030504040204" pitchFamily="34" charset="0"/>
              </a:rPr>
              <a:t>of worst performing buildings</a:t>
            </a:r>
          </a:p>
        </p:txBody>
      </p:sp>
      <p:sp>
        <p:nvSpPr>
          <p:cNvPr id="2" name="Rectangle 1">
            <a:extLst>
              <a:ext uri="{FF2B5EF4-FFF2-40B4-BE49-F238E27FC236}">
                <a16:creationId xmlns:a16="http://schemas.microsoft.com/office/drawing/2014/main" id="{8533D822-4CE6-4EAA-B463-E5F7044E1127}"/>
              </a:ext>
            </a:extLst>
          </p:cNvPr>
          <p:cNvSpPr/>
          <p:nvPr/>
        </p:nvSpPr>
        <p:spPr>
          <a:xfrm>
            <a:off x="18818942" y="6858000"/>
            <a:ext cx="5565055" cy="6213701"/>
          </a:xfrm>
          <a:prstGeom prst="rect">
            <a:avLst/>
          </a:prstGeom>
          <a:solidFill>
            <a:srgbClr val="92D050"/>
          </a:solidFill>
          <a:ln w="2540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dirty="0">
              <a:ln>
                <a:noFill/>
              </a:ln>
              <a:solidFill>
                <a:srgbClr val="000000"/>
              </a:solidFill>
              <a:effectLst/>
              <a:uFillTx/>
              <a:latin typeface="Tahoma Bold"/>
              <a:ea typeface="Tahoma Bold"/>
              <a:cs typeface="Tahoma Bold"/>
              <a:sym typeface="Tahoma Bold"/>
            </a:endParaRPr>
          </a:p>
        </p:txBody>
      </p:sp>
      <p:sp>
        <p:nvSpPr>
          <p:cNvPr id="11" name="TextBox 10">
            <a:extLst>
              <a:ext uri="{FF2B5EF4-FFF2-40B4-BE49-F238E27FC236}">
                <a16:creationId xmlns:a16="http://schemas.microsoft.com/office/drawing/2014/main" id="{F7AA51D2-617B-4CB4-9B33-F56EB0EE1665}"/>
              </a:ext>
            </a:extLst>
          </p:cNvPr>
          <p:cNvSpPr txBox="1"/>
          <p:nvPr/>
        </p:nvSpPr>
        <p:spPr>
          <a:xfrm>
            <a:off x="19513332" y="7759118"/>
            <a:ext cx="4870665"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500" b="0" i="0" u="none" strike="noStrike" cap="none" spc="0" normalizeH="0" baseline="0" dirty="0">
                <a:ln>
                  <a:noFill/>
                </a:ln>
                <a:solidFill>
                  <a:schemeClr val="bg1"/>
                </a:solidFill>
                <a:effectLst/>
                <a:uFillTx/>
                <a:latin typeface="Tahoma Bold"/>
                <a:ea typeface="Tahoma Bold"/>
                <a:cs typeface="Tahoma Bold"/>
                <a:sym typeface="Tahoma Bold"/>
              </a:rPr>
              <a:t>This illustrates why it is so important to </a:t>
            </a:r>
            <a:r>
              <a:rPr kumimoji="0" lang="en-GB" sz="3500" b="1" i="0" u="none" strike="noStrike" cap="none" spc="0" normalizeH="0" baseline="0" dirty="0">
                <a:ln>
                  <a:noFill/>
                </a:ln>
                <a:solidFill>
                  <a:schemeClr val="tx1"/>
                </a:solidFill>
                <a:effectLst/>
                <a:uFillTx/>
                <a:latin typeface="Tahoma Bold"/>
                <a:ea typeface="Tahoma Bold"/>
                <a:cs typeface="Tahoma Bold"/>
                <a:sym typeface="Tahoma Bold"/>
              </a:rPr>
              <a:t>integrate vulnerable groups in policy and solution design </a:t>
            </a:r>
            <a:r>
              <a:rPr kumimoji="0" lang="en-GB" sz="3500" b="0" i="0" u="none" strike="noStrike" cap="none" spc="0" normalizeH="0" baseline="0" dirty="0">
                <a:ln>
                  <a:noFill/>
                </a:ln>
                <a:solidFill>
                  <a:schemeClr val="bg1"/>
                </a:solidFill>
                <a:effectLst/>
                <a:uFillTx/>
                <a:latin typeface="Tahoma Bold"/>
                <a:ea typeface="Tahoma Bold"/>
                <a:cs typeface="Tahoma Bold"/>
                <a:sym typeface="Tahoma Bold"/>
              </a:rPr>
              <a:t>– by implementing socially innovative techniques</a:t>
            </a:r>
          </a:p>
        </p:txBody>
      </p:sp>
      <p:pic>
        <p:nvPicPr>
          <p:cNvPr id="12" name="Picture 11">
            <a:extLst>
              <a:ext uri="{FF2B5EF4-FFF2-40B4-BE49-F238E27FC236}">
                <a16:creationId xmlns:a16="http://schemas.microsoft.com/office/drawing/2014/main" id="{725A64A5-2A3F-43CE-B99F-454B3C3899FE}"/>
              </a:ext>
            </a:extLst>
          </p:cNvPr>
          <p:cNvPicPr>
            <a:picLocks noChangeAspect="1"/>
          </p:cNvPicPr>
          <p:nvPr/>
        </p:nvPicPr>
        <p:blipFill>
          <a:blip r:embed="rId4"/>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58299313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3F8BE3-C9BE-4C02-9669-4241A923CCAD}"/>
              </a:ext>
            </a:extLst>
          </p:cNvPr>
          <p:cNvSpPr>
            <a:spLocks noGrp="1"/>
          </p:cNvSpPr>
          <p:nvPr>
            <p:ph idx="1"/>
          </p:nvPr>
        </p:nvSpPr>
        <p:spPr>
          <a:xfrm>
            <a:off x="-396240" y="3119383"/>
            <a:ext cx="21102975" cy="8922722"/>
          </a:xfrm>
        </p:spPr>
        <p:txBody>
          <a:bodyPr>
            <a:normAutofit fontScale="77500" lnSpcReduction="20000"/>
          </a:bodyPr>
          <a:lstStyle/>
          <a:p>
            <a:pPr marL="1219140" lvl="1" indent="0" algn="l">
              <a:buNone/>
            </a:pPr>
            <a:r>
              <a:rPr lang="en-GB" sz="4500" b="1" dirty="0">
                <a:solidFill>
                  <a:srgbClr val="92D050"/>
                </a:solidFill>
              </a:rPr>
              <a:t>Minimum energy performance standards (MEPS)</a:t>
            </a:r>
          </a:p>
          <a:p>
            <a:pPr marL="1809676" lvl="1" indent="-285750" algn="just">
              <a:buFont typeface="Arial" panose="020B0604020202020204" pitchFamily="34" charset="0"/>
              <a:buChar char="•"/>
            </a:pPr>
            <a:r>
              <a:rPr lang="en-GB" sz="4500" dirty="0">
                <a:solidFill>
                  <a:schemeClr val="tx1"/>
                </a:solidFill>
                <a:latin typeface="Tahoma" panose="020B0604030504040204" pitchFamily="34" charset="0"/>
                <a:ea typeface="Tahoma" panose="020B0604030504040204" pitchFamily="34" charset="0"/>
                <a:cs typeface="Tahoma" panose="020B0604030504040204" pitchFamily="34" charset="0"/>
              </a:rPr>
              <a:t>EU-wide Minimum Energy Performance Standards: </a:t>
            </a:r>
          </a:p>
          <a:p>
            <a:pPr marL="3028836" lvl="3" indent="-285750" algn="just">
              <a:buFont typeface="Courier New" panose="02070309020205020404" pitchFamily="49" charset="0"/>
              <a:buChar char="o"/>
            </a:pPr>
            <a:r>
              <a:rPr lang="en-GB" sz="4500" dirty="0">
                <a:latin typeface="Tahoma" panose="020B0604030504040204" pitchFamily="34" charset="0"/>
                <a:ea typeface="Tahoma" panose="020B0604030504040204" pitchFamily="34" charset="0"/>
                <a:cs typeface="Tahoma" panose="020B0604030504040204" pitchFamily="34" charset="0"/>
              </a:rPr>
              <a:t>Publicly owned &amp; non-res buildings must be at least F by 2027 &amp; E by 2030</a:t>
            </a:r>
          </a:p>
          <a:p>
            <a:pPr marL="3028836" lvl="3" indent="-285750" algn="just">
              <a:buFont typeface="Courier New" panose="02070309020205020404" pitchFamily="49" charset="0"/>
              <a:buChar char="o"/>
            </a:pPr>
            <a:r>
              <a:rPr lang="en-GB" sz="4500" dirty="0">
                <a:latin typeface="Tahoma" panose="020B0604030504040204" pitchFamily="34" charset="0"/>
                <a:ea typeface="Tahoma" panose="020B0604030504040204" pitchFamily="34" charset="0"/>
                <a:cs typeface="Tahoma" panose="020B0604030504040204" pitchFamily="34" charset="0"/>
              </a:rPr>
              <a:t>Residential buildings must be at least F by 2030 &amp; E by 2033</a:t>
            </a:r>
          </a:p>
          <a:p>
            <a:pPr marL="1809676" lvl="1" indent="-285750" algn="just">
              <a:buFont typeface="Arial" panose="020B0604020202020204" pitchFamily="34" charset="0"/>
              <a:buChar char="•"/>
            </a:pPr>
            <a:r>
              <a:rPr lang="en-GB" sz="4500" dirty="0">
                <a:solidFill>
                  <a:schemeClr val="tx1"/>
                </a:solidFill>
                <a:latin typeface="Tahoma" panose="020B0604030504040204" pitchFamily="34" charset="0"/>
                <a:ea typeface="Tahoma" panose="020B0604030504040204" pitchFamily="34" charset="0"/>
                <a:cs typeface="Tahoma" panose="020B0604030504040204" pitchFamily="34" charset="0"/>
              </a:rPr>
              <a:t>With reform of EPC system, G = 15% worst performing buildings at national level</a:t>
            </a:r>
          </a:p>
          <a:p>
            <a:pPr marL="1809676" lvl="1" indent="-285750" algn="just">
              <a:buFont typeface="Arial" panose="020B0604020202020204" pitchFamily="34" charset="0"/>
              <a:buChar char="•"/>
            </a:pPr>
            <a:r>
              <a:rPr lang="en-GB" sz="4500" dirty="0">
                <a:solidFill>
                  <a:schemeClr val="tx1"/>
                </a:solidFill>
                <a:latin typeface="Tahoma" panose="020B0604030504040204" pitchFamily="34" charset="0"/>
                <a:ea typeface="Tahoma" panose="020B0604030504040204" pitchFamily="34" charset="0"/>
                <a:cs typeface="Tahoma" panose="020B0604030504040204" pitchFamily="34" charset="0"/>
              </a:rPr>
              <a:t>Member States must support compliance with financing, Technical Assistance, One-stop-shops</a:t>
            </a:r>
          </a:p>
          <a:p>
            <a:pPr marL="1809676" lvl="1" indent="-285750" algn="just">
              <a:buFont typeface="Arial" panose="020B0604020202020204" pitchFamily="34" charset="0"/>
              <a:buChar char="•"/>
            </a:pPr>
            <a:r>
              <a:rPr lang="en-GB" sz="4500" dirty="0">
                <a:latin typeface="Tahoma" panose="020B0604030504040204" pitchFamily="34" charset="0"/>
                <a:ea typeface="Tahoma" panose="020B0604030504040204" pitchFamily="34" charset="0"/>
                <a:cs typeface="Tahoma" panose="020B0604030504040204" pitchFamily="34" charset="0"/>
              </a:rPr>
              <a:t>M</a:t>
            </a:r>
            <a:r>
              <a:rPr lang="en-GB" sz="4500" dirty="0">
                <a:solidFill>
                  <a:schemeClr val="tx1"/>
                </a:solidFill>
                <a:latin typeface="Tahoma" panose="020B0604030504040204" pitchFamily="34" charset="0"/>
                <a:ea typeface="Tahoma" panose="020B0604030504040204" pitchFamily="34" charset="0"/>
                <a:cs typeface="Tahoma" panose="020B0604030504040204" pitchFamily="34" charset="0"/>
              </a:rPr>
              <a:t>onitoring &amp; verification (e.g. on vulnerable groups) vaguely phrased</a:t>
            </a:r>
            <a:endParaRPr lang="en-GB" sz="4500" dirty="0"/>
          </a:p>
          <a:p>
            <a:pPr marL="1219140" lvl="1" indent="0" algn="l">
              <a:buNone/>
            </a:pPr>
            <a:endParaRPr lang="en-GB" sz="4000" dirty="0"/>
          </a:p>
          <a:p>
            <a:pPr marL="1219140" lvl="1" indent="0" algn="l">
              <a:buNone/>
            </a:pPr>
            <a:r>
              <a:rPr lang="en-GB" sz="4000" b="1" dirty="0">
                <a:solidFill>
                  <a:srgbClr val="92D050"/>
                </a:solidFill>
              </a:rPr>
              <a:t>Deep renovations</a:t>
            </a:r>
          </a:p>
          <a:p>
            <a:pPr lvl="1" algn="l"/>
            <a:r>
              <a:rPr lang="en-GB" sz="4000" dirty="0">
                <a:latin typeface="Tahoma" panose="020B0604030504040204" pitchFamily="34" charset="0"/>
                <a:ea typeface="Tahoma" panose="020B0604030504040204" pitchFamily="34" charset="0"/>
                <a:cs typeface="Tahoma" panose="020B0604030504040204" pitchFamily="34" charset="0"/>
              </a:rPr>
              <a:t>Zero emission buildings after 2030 – receive more funding – larger potential to alleviate energy poverty</a:t>
            </a:r>
            <a:endParaRPr lang="en-GB" sz="4000" dirty="0"/>
          </a:p>
          <a:p>
            <a:pPr lvl="1" algn="l"/>
            <a:endParaRPr lang="en-GB" sz="4000" b="1" dirty="0">
              <a:solidFill>
                <a:srgbClr val="92D050"/>
              </a:solidFill>
            </a:endParaRPr>
          </a:p>
          <a:p>
            <a:pPr marL="1219140" lvl="1" indent="0" algn="l">
              <a:buNone/>
            </a:pPr>
            <a:endParaRPr lang="en-GB" sz="4000" b="1" dirty="0">
              <a:solidFill>
                <a:srgbClr val="92D050"/>
              </a:solidFill>
            </a:endParaRPr>
          </a:p>
          <a:p>
            <a:pPr marL="1219140" lvl="1" indent="0" algn="l">
              <a:buNone/>
            </a:pPr>
            <a:r>
              <a:rPr lang="en-GB" sz="4000" b="1" dirty="0">
                <a:solidFill>
                  <a:srgbClr val="92D050"/>
                </a:solidFill>
              </a:rPr>
              <a:t>Financing and technical assistance (TA)</a:t>
            </a:r>
          </a:p>
          <a:p>
            <a:pPr marL="1809676" lvl="1" indent="-285750" algn="just">
              <a:buFont typeface="Arial" panose="020B0604020202020204" pitchFamily="34" charset="0"/>
              <a:buChar char="•"/>
            </a:pPr>
            <a:r>
              <a:rPr lang="en-GB" sz="4500" dirty="0"/>
              <a:t>Requires MS to target vulnerable households as priority</a:t>
            </a:r>
          </a:p>
          <a:p>
            <a:pPr marL="1809676" lvl="1" indent="-285750" algn="just">
              <a:buFont typeface="Arial" panose="020B0604020202020204" pitchFamily="34" charset="0"/>
              <a:buChar char="•"/>
            </a:pPr>
            <a:r>
              <a:rPr lang="en-GB" sz="4500" dirty="0"/>
              <a:t>Recognises importance of Technical Assistance, incl. One-Stop Shops</a:t>
            </a:r>
          </a:p>
          <a:p>
            <a:pPr marL="1523926" lvl="1" indent="0" algn="just">
              <a:buNone/>
            </a:pPr>
            <a:endParaRPr lang="en-GB" sz="4800" b="1" dirty="0">
              <a:solidFill>
                <a:srgbClr val="92D050"/>
              </a:solidFill>
            </a:endParaRPr>
          </a:p>
          <a:p>
            <a:pPr marL="1523926" lvl="1" indent="0" algn="just">
              <a:buNone/>
            </a:pPr>
            <a:endParaRPr lang="en-GB" sz="4500" dirty="0"/>
          </a:p>
          <a:p>
            <a:pPr marL="1809676" lvl="1" indent="-285750" algn="just">
              <a:buFont typeface="Arial" panose="020B0604020202020204" pitchFamily="34" charset="0"/>
              <a:buChar char="•"/>
            </a:pPr>
            <a:endParaRPr lang="en-GB" sz="4500" dirty="0"/>
          </a:p>
          <a:p>
            <a:pPr marL="1523926" lvl="1" indent="0" algn="just">
              <a:buNone/>
            </a:pPr>
            <a:r>
              <a:rPr lang="en-GB" sz="4500" b="1" dirty="0">
                <a:solidFill>
                  <a:srgbClr val="92D050"/>
                </a:solidFill>
              </a:rPr>
              <a:t>&gt; The worst performing buildings must be renovated in the coming decade, with MS priority for vulnerable households</a:t>
            </a:r>
          </a:p>
          <a:p>
            <a:pPr marL="1809676" lvl="1" indent="-285750" algn="just">
              <a:buFont typeface="Arial" panose="020B0604020202020204" pitchFamily="34" charset="0"/>
              <a:buChar char="•"/>
            </a:pPr>
            <a:endParaRPr lang="en-GB" sz="4500" dirty="0"/>
          </a:p>
          <a:p>
            <a:pPr lvl="1" algn="l"/>
            <a:endParaRPr lang="en-GB" sz="3466" b="1" dirty="0">
              <a:solidFill>
                <a:srgbClr val="92D050"/>
              </a:solidFill>
            </a:endParaRPr>
          </a:p>
          <a:p>
            <a:pPr lvl="1" algn="l"/>
            <a:endParaRPr lang="en-GB" sz="4000" b="1" dirty="0">
              <a:solidFill>
                <a:srgbClr val="92D050"/>
              </a:solidFill>
            </a:endParaRPr>
          </a:p>
          <a:p>
            <a:pPr lvl="1" algn="l"/>
            <a:endParaRPr lang="en-GB" sz="4000" dirty="0"/>
          </a:p>
        </p:txBody>
      </p:sp>
      <p:sp>
        <p:nvSpPr>
          <p:cNvPr id="3" name="Title 2">
            <a:extLst>
              <a:ext uri="{FF2B5EF4-FFF2-40B4-BE49-F238E27FC236}">
                <a16:creationId xmlns:a16="http://schemas.microsoft.com/office/drawing/2014/main" id="{AC0614FC-FDE9-4FCD-8DBF-30561063895F}"/>
              </a:ext>
            </a:extLst>
          </p:cNvPr>
          <p:cNvSpPr>
            <a:spLocks noGrp="1"/>
          </p:cNvSpPr>
          <p:nvPr>
            <p:ph type="ctrTitle"/>
          </p:nvPr>
        </p:nvSpPr>
        <p:spPr/>
        <p:txBody>
          <a:bodyPr>
            <a:normAutofit fontScale="90000"/>
          </a:bodyPr>
          <a:lstStyle/>
          <a:p>
            <a:r>
              <a:rPr lang="en-GB" dirty="0">
                <a:solidFill>
                  <a:schemeClr val="tx1"/>
                </a:solidFill>
              </a:rPr>
              <a:t>Improving energy performance in a social manner</a:t>
            </a:r>
          </a:p>
        </p:txBody>
      </p:sp>
      <p:sp>
        <p:nvSpPr>
          <p:cNvPr id="4" name="Subtitle 3">
            <a:extLst>
              <a:ext uri="{FF2B5EF4-FFF2-40B4-BE49-F238E27FC236}">
                <a16:creationId xmlns:a16="http://schemas.microsoft.com/office/drawing/2014/main" id="{78078F0E-4D5A-4603-BB15-F15C8930286C}"/>
              </a:ext>
            </a:extLst>
          </p:cNvPr>
          <p:cNvSpPr>
            <a:spLocks noGrp="1"/>
          </p:cNvSpPr>
          <p:nvPr>
            <p:ph type="subTitle" idx="12"/>
          </p:nvPr>
        </p:nvSpPr>
        <p:spPr>
          <a:xfrm>
            <a:off x="4378991" y="520890"/>
            <a:ext cx="20168458" cy="1404795"/>
          </a:xfrm>
        </p:spPr>
        <p:txBody>
          <a:bodyPr>
            <a:normAutofit fontScale="77500" lnSpcReduction="20000"/>
          </a:bodyPr>
          <a:lstStyle/>
          <a:p>
            <a:r>
              <a:rPr lang="en-GB" dirty="0">
                <a:solidFill>
                  <a:srgbClr val="92D050"/>
                </a:solidFill>
              </a:rPr>
              <a:t>Social Fairness in the Energy Performance of Buildings</a:t>
            </a:r>
          </a:p>
          <a:p>
            <a:r>
              <a:rPr lang="en-GB" dirty="0">
                <a:solidFill>
                  <a:srgbClr val="92D050"/>
                </a:solidFill>
              </a:rPr>
              <a:t>Directive (EPBD) </a:t>
            </a:r>
          </a:p>
        </p:txBody>
      </p:sp>
      <p:sp>
        <p:nvSpPr>
          <p:cNvPr id="6" name="Text Placeholder 5">
            <a:extLst>
              <a:ext uri="{FF2B5EF4-FFF2-40B4-BE49-F238E27FC236}">
                <a16:creationId xmlns:a16="http://schemas.microsoft.com/office/drawing/2014/main" id="{0E52690A-DFCC-4473-90E4-BF00955DE542}"/>
              </a:ext>
            </a:extLst>
          </p:cNvPr>
          <p:cNvSpPr>
            <a:spLocks noGrp="1"/>
          </p:cNvSpPr>
          <p:nvPr>
            <p:ph type="body" sz="quarter" idx="11"/>
          </p:nvPr>
        </p:nvSpPr>
        <p:spPr/>
        <p:txBody>
          <a:bodyPr>
            <a:normAutofit fontScale="92500" lnSpcReduction="10000"/>
          </a:bodyPr>
          <a:lstStyle/>
          <a:p>
            <a:endParaRPr lang="en-GB"/>
          </a:p>
        </p:txBody>
      </p:sp>
      <p:sp>
        <p:nvSpPr>
          <p:cNvPr id="8" name="Text Placeholder 7">
            <a:extLst>
              <a:ext uri="{FF2B5EF4-FFF2-40B4-BE49-F238E27FC236}">
                <a16:creationId xmlns:a16="http://schemas.microsoft.com/office/drawing/2014/main" id="{D9FAD795-CFA7-4CAC-83B9-94AEFAA82DEE}"/>
              </a:ext>
            </a:extLst>
          </p:cNvPr>
          <p:cNvSpPr>
            <a:spLocks noGrp="1"/>
          </p:cNvSpPr>
          <p:nvPr>
            <p:ph type="body" sz="quarter" idx="10"/>
          </p:nvPr>
        </p:nvSpPr>
        <p:spPr/>
        <p:txBody>
          <a:bodyPr>
            <a:normAutofit fontScale="92500" lnSpcReduction="10000"/>
          </a:bodyPr>
          <a:lstStyle/>
          <a:p>
            <a:endParaRPr lang="en-GB" dirty="0"/>
          </a:p>
        </p:txBody>
      </p:sp>
      <p:pic>
        <p:nvPicPr>
          <p:cNvPr id="9" name="Picture 8">
            <a:extLst>
              <a:ext uri="{FF2B5EF4-FFF2-40B4-BE49-F238E27FC236}">
                <a16:creationId xmlns:a16="http://schemas.microsoft.com/office/drawing/2014/main" id="{9D0CD870-8AD1-48FD-8240-03B8869FB309}"/>
              </a:ext>
            </a:extLst>
          </p:cNvPr>
          <p:cNvPicPr>
            <a:picLocks noChangeAspect="1"/>
          </p:cNvPicPr>
          <p:nvPr/>
        </p:nvPicPr>
        <p:blipFill>
          <a:blip r:embed="rId3"/>
          <a:stretch>
            <a:fillRect/>
          </a:stretch>
        </p:blipFill>
        <p:spPr>
          <a:xfrm>
            <a:off x="2035446" y="72730"/>
            <a:ext cx="1681148" cy="1404795"/>
          </a:xfrm>
          <a:prstGeom prst="rect">
            <a:avLst/>
          </a:prstGeom>
        </p:spPr>
      </p:pic>
    </p:spTree>
    <p:extLst>
      <p:ext uri="{BB962C8B-B14F-4D97-AF65-F5344CB8AC3E}">
        <p14:creationId xmlns:p14="http://schemas.microsoft.com/office/powerpoint/2010/main" val="107904534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Helvetica"/>
        <a:ea typeface="Helvetica"/>
        <a:cs typeface="Helvetica"/>
      </a:majorFont>
      <a:minorFont>
        <a:latin typeface="Helvetica Neue"/>
        <a:ea typeface="Helvetica Neue"/>
        <a:cs typeface="Helvetica Neue"/>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Helvetica"/>
        <a:ea typeface="Helvetica"/>
        <a:cs typeface="Helvetica"/>
      </a:majorFont>
      <a:minorFont>
        <a:latin typeface="Helvetica Neue"/>
        <a:ea typeface="Helvetica Neue"/>
        <a:cs typeface="Helvetica Neue"/>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Tahoma Bold"/>
            <a:ea typeface="Tahoma Bold"/>
            <a:cs typeface="Tahoma Bold"/>
            <a:sym typeface="Tahom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C5321FBE674642966488C89890B7BB" ma:contentTypeVersion="24" ma:contentTypeDescription="Create a new document." ma:contentTypeScope="" ma:versionID="4ca4c899d8a53f48ac480e5dee436a1c">
  <xsd:schema xmlns:xsd="http://www.w3.org/2001/XMLSchema" xmlns:xs="http://www.w3.org/2001/XMLSchema" xmlns:p="http://schemas.microsoft.com/office/2006/metadata/properties" xmlns:ns2="19e23ae6-1de5-4c02-adb1-8b803d4bd321" xmlns:ns3="bf8fd00c-6770-4c7e-9c53-09fa03beed1b" xmlns:ns4="392db15d-bcbb-4a6b-a0aa-070f7b74d70a" targetNamespace="http://schemas.microsoft.com/office/2006/metadata/properties" ma:root="true" ma:fieldsID="efcf648f75de74a515e2c2f25b3ad489" ns2:_="" ns3:_="" ns4:_="">
    <xsd:import namespace="19e23ae6-1de5-4c02-adb1-8b803d4bd321"/>
    <xsd:import namespace="bf8fd00c-6770-4c7e-9c53-09fa03beed1b"/>
    <xsd:import namespace="392db15d-bcbb-4a6b-a0aa-070f7b74d70a"/>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MediaServiceGenerationTime" minOccurs="0"/>
                <xsd:element ref="ns4:MediaServiceEventHashCode" minOccurs="0"/>
                <xsd:element ref="ns4:_Flow_SignoffStatus" minOccurs="0"/>
                <xsd:element ref="ns4:MediaServiceAutoKeyPoints" minOccurs="0"/>
                <xsd:element ref="ns4:MediaServiceKeyPoints" minOccurs="0"/>
                <xsd:element ref="ns4:Tobearchived" minOccurs="0"/>
                <xsd:element ref="ns4:MediaLengthInSeconds" minOccurs="0"/>
                <xsd:element ref="ns4: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23ae6-1de5-4c02-adb1-8b803d4bd3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f8fd00c-6770-4c7e-9c53-09fa03beed1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2db15d-bcbb-4a6b-a0aa-070f7b74d70a" elementFormDefault="qualified">
    <xsd:import namespace="http://schemas.microsoft.com/office/2006/documentManagement/types"/>
    <xsd:import namespace="http://schemas.microsoft.com/office/infopath/2007/PartnerControls"/>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Tobearchived" ma:index="24" nillable="true" ma:displayName="To be archived" ma:default="1" ma:description="If yes, then the project folder will be moved to this location: https://bpie.sharepoint.com/projects/archive/Documents/Forms/AllItems.aspx?viewpath=%2Fprojects%2Farchive%2FDocuments%2FForms%2FAllItems.aspx" ma:format="Dropdown" ma:internalName="Tobearchived">
      <xsd:simpleType>
        <xsd:restriction base="dms:Boolean"/>
      </xsd:simpleType>
    </xsd:element>
    <xsd:element name="MediaLengthInSeconds" ma:index="25" nillable="true" ma:displayName="Length (seconds)" ma:internalName="MediaLengthInSeconds" ma:readOnly="true">
      <xsd:simpleType>
        <xsd:restriction base="dms:Unknown"/>
      </xsd:simpleType>
    </xsd:element>
    <xsd:element name="Notes" ma:index="26" nillable="true" ma:displayName="Notes" ma:description="BPIE team can add notes here" ma:format="Dropdown" ma:internalName="Note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obearchived xmlns="392db15d-bcbb-4a6b-a0aa-070f7b74d70a">true</Tobearchived>
    <_Flow_SignoffStatus xmlns="392db15d-bcbb-4a6b-a0aa-070f7b74d70a" xsi:nil="true"/>
    <Notes xmlns="392db15d-bcbb-4a6b-a0aa-070f7b74d7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C4CAA8-8381-4922-9C5D-320ECA69BF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23ae6-1de5-4c02-adb1-8b803d4bd321"/>
    <ds:schemaRef ds:uri="bf8fd00c-6770-4c7e-9c53-09fa03beed1b"/>
    <ds:schemaRef ds:uri="392db15d-bcbb-4a6b-a0aa-070f7b74d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F9053-582C-40D9-81EF-10852231E6FD}">
  <ds:schemaRefs>
    <ds:schemaRef ds:uri="http://schemas.microsoft.com/office/2006/metadata/properties"/>
    <ds:schemaRef ds:uri="http://schemas.microsoft.com/office/infopath/2007/PartnerControls"/>
    <ds:schemaRef ds:uri="392db15d-bcbb-4a6b-a0aa-070f7b74d70a"/>
  </ds:schemaRefs>
</ds:datastoreItem>
</file>

<file path=customXml/itemProps3.xml><?xml version="1.0" encoding="utf-8"?>
<ds:datastoreItem xmlns:ds="http://schemas.openxmlformats.org/officeDocument/2006/customXml" ds:itemID="{DCD5ED80-A770-475B-91BB-2FF8DE5301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TotalTime>
  <Words>1450</Words>
  <Application>Microsoft Office PowerPoint</Application>
  <PresentationFormat>Custom</PresentationFormat>
  <Paragraphs>175</Paragraphs>
  <Slides>14</Slides>
  <Notes>5</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Calibri</vt:lpstr>
      <vt:lpstr>Courier New</vt:lpstr>
      <vt:lpstr>Franklin Gothic Demi Cond</vt:lpstr>
      <vt:lpstr>Franklin Gothic Medium Cond</vt:lpstr>
      <vt:lpstr>Graphik</vt:lpstr>
      <vt:lpstr>Graphik Medium</vt:lpstr>
      <vt:lpstr>Helvetica</vt:lpstr>
      <vt:lpstr>Helvetica Neue</vt:lpstr>
      <vt:lpstr>Tahoma</vt:lpstr>
      <vt:lpstr>Tahoma Bold</vt:lpstr>
      <vt:lpstr>Wingdings</vt:lpstr>
      <vt:lpstr>31_ColorGradientLight</vt:lpstr>
      <vt:lpstr>EU policy for energy efficiency and seismic resilience</vt:lpstr>
      <vt:lpstr>PowerPoint Presentation</vt:lpstr>
      <vt:lpstr>Ensuring a fair transition towards climate neutrality</vt:lpstr>
      <vt:lpstr>PowerPoint Presentation</vt:lpstr>
      <vt:lpstr>Interlinkages between legislations and topics</vt:lpstr>
      <vt:lpstr>(Building) policy has a social impact</vt:lpstr>
      <vt:lpstr>Prioritising the vulnerable </vt:lpstr>
      <vt:lpstr>Importance to include vulnerable groups</vt:lpstr>
      <vt:lpstr>Improving energy performance in a social manner</vt:lpstr>
      <vt:lpstr>Why focussing on energy is not enough</vt:lpstr>
      <vt:lpstr>Conclusion</vt:lpstr>
      <vt:lpstr>Questions?</vt:lpstr>
      <vt:lpstr>Thank you!</vt:lpstr>
      <vt:lpstr>Why focussing on energy is not enough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Laura Vivani</dc:creator>
  <cp:lastModifiedBy>Rutger Broer</cp:lastModifiedBy>
  <cp:revision>12</cp:revision>
  <dcterms:modified xsi:type="dcterms:W3CDTF">2022-04-08T11:50:45Z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0x01010081C5321FBE674642966488C89890B7BB</vt:lpwstr>
  </property>
  <property fmtid="{D5CDD505-2E9C-101B-9397-08002B2CF9AE}" pid="3" name="Order">
    <vt:r8>813900</vt:r8>
  </property>
  <property fmtid="{D5CDD505-2E9C-101B-9397-08002B2CF9AE}" pid="4" name="_ExtendedDescription">
    <vt:lpwstr/>
  </property>
  <property fmtid="{D5CDD505-2E9C-101B-9397-08002B2CF9AE}" pid="5" name="ComplianceAssetId">
    <vt:lpwstr/>
  </property>
</Properties>
</file>