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29"/>
  </p:notesMasterIdLst>
  <p:handoutMasterIdLst>
    <p:handoutMasterId r:id="rId30"/>
  </p:handoutMasterIdLst>
  <p:sldIdLst>
    <p:sldId id="294" r:id="rId5"/>
    <p:sldId id="298" r:id="rId6"/>
    <p:sldId id="334" r:id="rId7"/>
    <p:sldId id="328" r:id="rId8"/>
    <p:sldId id="353" r:id="rId9"/>
    <p:sldId id="335" r:id="rId10"/>
    <p:sldId id="351" r:id="rId11"/>
    <p:sldId id="352" r:id="rId12"/>
    <p:sldId id="320" r:id="rId13"/>
    <p:sldId id="340" r:id="rId14"/>
    <p:sldId id="318" r:id="rId15"/>
    <p:sldId id="332" r:id="rId16"/>
    <p:sldId id="322" r:id="rId17"/>
    <p:sldId id="337" r:id="rId18"/>
    <p:sldId id="327" r:id="rId19"/>
    <p:sldId id="346" r:id="rId20"/>
    <p:sldId id="345" r:id="rId21"/>
    <p:sldId id="348" r:id="rId22"/>
    <p:sldId id="342" r:id="rId23"/>
    <p:sldId id="341" r:id="rId24"/>
    <p:sldId id="347" r:id="rId25"/>
    <p:sldId id="331" r:id="rId26"/>
    <p:sldId id="299" r:id="rId27"/>
    <p:sldId id="350" r:id="rId28"/>
  </p:sldIdLst>
  <p:sldSz cx="9144000" cy="5143500" type="screen16x9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">
          <p15:clr>
            <a:srgbClr val="A4A3A4"/>
          </p15:clr>
        </p15:guide>
        <p15:guide id="2" orient="horz" pos="3066">
          <p15:clr>
            <a:srgbClr val="A4A3A4"/>
          </p15:clr>
        </p15:guide>
        <p15:guide id="3" orient="horz" pos="2736">
          <p15:clr>
            <a:srgbClr val="A4A3A4"/>
          </p15:clr>
        </p15:guide>
        <p15:guide id="4" orient="horz" pos="826">
          <p15:clr>
            <a:srgbClr val="A4A3A4"/>
          </p15:clr>
        </p15:guide>
        <p15:guide id="5" pos="726">
          <p15:clr>
            <a:srgbClr val="A4A3A4"/>
          </p15:clr>
        </p15:guide>
        <p15:guide id="6" pos="5034">
          <p15:clr>
            <a:srgbClr val="A4A3A4"/>
          </p15:clr>
        </p15:guide>
        <p15:guide id="7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233"/>
    <a:srgbClr val="148A29"/>
    <a:srgbClr val="84D0F0"/>
    <a:srgbClr val="189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3" autoAdjust="0"/>
    <p:restoredTop sz="94699" autoAdjust="0"/>
  </p:normalViewPr>
  <p:slideViewPr>
    <p:cSldViewPr snapToGrid="0" snapToObjects="1">
      <p:cViewPr varScale="1">
        <p:scale>
          <a:sx n="144" d="100"/>
          <a:sy n="144" d="100"/>
        </p:scale>
        <p:origin x="324" y="114"/>
      </p:cViewPr>
      <p:guideLst>
        <p:guide orient="horz" pos="330"/>
        <p:guide orient="horz" pos="3066"/>
        <p:guide orient="horz" pos="2736"/>
        <p:guide orient="horz" pos="826"/>
        <p:guide pos="726"/>
        <p:guide pos="503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1062" y="9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2889937" cy="493633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14" y="1"/>
            <a:ext cx="2889937" cy="493633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25.3.2022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9377323"/>
            <a:ext cx="2889937" cy="493633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14" y="9377323"/>
            <a:ext cx="2889937" cy="493633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3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2889937" cy="493633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14" y="1"/>
            <a:ext cx="2889937" cy="493633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25.3.2022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689518"/>
            <a:ext cx="5335270" cy="4442699"/>
          </a:xfrm>
          <a:prstGeom prst="rect">
            <a:avLst/>
          </a:prstGeom>
        </p:spPr>
        <p:txBody>
          <a:bodyPr vert="horz" lIns="90718" tIns="45359" rIns="90718" bIns="45359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9377323"/>
            <a:ext cx="2889937" cy="493633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14" y="9377323"/>
            <a:ext cx="2889937" cy="493633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5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ei kuva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F4674B5-96E4-4240-9A60-56A983AEF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l">
              <a:lnSpc>
                <a:spcPts val="3600"/>
              </a:lnSpc>
              <a:defRPr lang="fi-FI" sz="3200" b="1" kern="1200" baseline="0" dirty="0" smtClean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PETROOLI</a:t>
            </a:r>
            <a:br>
              <a:rPr lang="fi-FI" dirty="0"/>
            </a:br>
            <a:r>
              <a:rPr lang="fi-FI" dirty="0"/>
              <a:t>Esityksen nimi violetilla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800" b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Organisaatio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4A53115-DB0D-426C-B2FF-6E14DAB438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9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15294"/>
      </p:ext>
    </p:extLst>
  </p:cSld>
  <p:clrMapOvr>
    <a:masterClrMapping/>
  </p:clrMapOvr>
  <p:transition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FC5321-7361-4483-90AC-D65E14708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9642CDA-079D-4C82-929E-BC55CCB613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8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0404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4069BDD-B450-47CF-B9E3-1D2E8F6895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B6CE902-F4FB-4F87-A410-020CB8453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8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69195"/>
      </p:ext>
    </p:extLst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 Otsikko,teksti,pyöre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E196EE7-9361-4896-9C1C-E0B4AC030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Halutessasi muuttaa kuvan rajausta aktivoi </a:t>
            </a:r>
            <a:br>
              <a:rPr lang="fi-FI" dirty="0"/>
            </a:br>
            <a:r>
              <a:rPr lang="fi-FI" dirty="0"/>
              <a:t>kuvalaatikko ja valitse </a:t>
            </a:r>
            <a:r>
              <a:rPr lang="fi-FI" dirty="0" err="1"/>
              <a:t>Muotoile-välilehdeltä</a:t>
            </a:r>
            <a:r>
              <a:rPr lang="fi-FI" dirty="0"/>
              <a:t> ’</a:t>
            </a:r>
            <a:br>
              <a:rPr lang="fi-FI" dirty="0"/>
            </a:br>
            <a:r>
              <a:rPr lang="fi-FI" dirty="0"/>
              <a:t>Rajaa’ työkalu &gt; voit siirtää kuvaa tai skaalata </a:t>
            </a:r>
            <a:br>
              <a:rPr lang="fi-FI" dirty="0"/>
            </a:br>
            <a:r>
              <a:rPr lang="fi-FI" dirty="0"/>
              <a:t>sitä suuremmaksi pallon sisällä.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</a:t>
            </a:r>
            <a:br>
              <a:rPr lang="fi-FI" dirty="0"/>
            </a:br>
            <a:r>
              <a:rPr lang="fi-FI" dirty="0"/>
              <a:t>kulmissa olevista vaaleista palloista. Kun rajaus/</a:t>
            </a:r>
            <a:br>
              <a:rPr lang="fi-FI" dirty="0"/>
            </a:br>
            <a:r>
              <a:rPr lang="fi-FI" dirty="0"/>
              <a:t>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</a:t>
            </a:r>
            <a:br>
              <a:rPr lang="fi-FI" dirty="0"/>
            </a:br>
            <a:r>
              <a:rPr lang="fi-FI" dirty="0"/>
              <a:t>ja poista se </a:t>
            </a:r>
            <a:r>
              <a:rPr lang="fi-FI" dirty="0" err="1"/>
              <a:t>Delete-näppäimellä</a:t>
            </a:r>
            <a:r>
              <a:rPr lang="fi-FI" dirty="0"/>
              <a:t>. Klikkaa </a:t>
            </a:r>
            <a:br>
              <a:rPr lang="fi-FI" dirty="0"/>
            </a:br>
            <a:r>
              <a:rPr lang="fi-FI" dirty="0"/>
              <a:t>kuvaketta lisätäksesi uuden kuvan.</a:t>
            </a:r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FBA9382-7042-490A-A8CF-5B49C7221F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8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6038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DFE0B6E-7908-4017-AE24-3A5652770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muuttaa kuvan rajausta aktivoi kuvalaatikko ja </a:t>
            </a:r>
            <a:br>
              <a:rPr lang="fi-FI" dirty="0"/>
            </a:br>
            <a:r>
              <a:rPr lang="fi-FI" dirty="0"/>
              <a:t>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laatikon sisällä.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</a:t>
            </a:r>
            <a:br>
              <a:rPr lang="fi-FI" dirty="0"/>
            </a:br>
            <a:r>
              <a:rPr lang="fi-FI" dirty="0"/>
              <a:t>olevista vaaleista palloista. 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032124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1092D-E11E-4ACE-ADB2-1EF09D175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8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867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B2130F-C853-423F-88E5-E1F2601C4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52523" y="0"/>
            <a:ext cx="7998677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3103061"/>
            <a:ext cx="6838950" cy="1248906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Esitystä elävöittävä ja keventävä </a:t>
            </a:r>
            <a:r>
              <a:rPr lang="fi-F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välidia</a:t>
            </a:r>
            <a: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voi olla myös iso kuva tehokkaalla tekstillä </a:t>
            </a:r>
            <a:b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(tai ilman tekstiä).</a:t>
            </a:r>
            <a:endParaRPr lang="fi-FI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579C580-1E1B-459D-B046-3035BBEF3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8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513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DFE0B6E-7908-4017-AE24-3A5652770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4B19FD8-8EC9-4351-9F62-F7F7DBE1DE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8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29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768B-C94A-4842-A165-F747C553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00B593-CB4E-49E4-98F0-F8872D9D7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D8472AC-C3FE-4AAF-888A-E41332397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8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5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28110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761"/>
            <a:ext cx="9141291" cy="51419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49108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 tekstinosto sekä pallokuva. Myös harkittu tekstinosto ilman kuvaa toimii </a:t>
            </a:r>
            <a:r>
              <a:rPr lang="fi-FI" dirty="0" err="1"/>
              <a:t>välidiassa</a:t>
            </a:r>
            <a:r>
              <a:rPr lang="fi-FI" dirty="0"/>
              <a:t> hyvin.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C050867-2B83-4795-BD99-17F595EEF8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9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36315"/>
      </p:ext>
    </p:extLst>
  </p:cSld>
  <p:clrMapOvr>
    <a:masterClrMapping/>
  </p:clrMapOvr>
  <p:transition>
    <p:fade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761"/>
            <a:ext cx="9141290" cy="51419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28931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Välidiassa on lyhyt tekstinosto.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CB962EC-6022-40FD-AC7A-FEBFDD1D67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9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95225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ei kuva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8BB1D-A7B1-4B7A-8259-027CE7E12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l">
              <a:lnSpc>
                <a:spcPts val="3600"/>
              </a:lnSpc>
              <a:defRPr sz="3200" b="1" baseline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KANSI, EI KUVAA, OKRA</a:t>
            </a:r>
            <a:br>
              <a:rPr lang="fi-FI" dirty="0"/>
            </a:br>
            <a:r>
              <a:rPr lang="fi-FI" dirty="0"/>
              <a:t>Esityksen nimi </a:t>
            </a:r>
            <a:r>
              <a:rPr lang="fi-FI" dirty="0" err="1"/>
              <a:t>t.sinisellä</a:t>
            </a:r>
            <a:r>
              <a:rPr lang="fi-FI" dirty="0"/>
              <a:t>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Organisaatio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BB07BED-2631-469C-A1E8-2024CBF6E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8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0905"/>
      </p:ext>
    </p:extLst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1"/>
            <a:ext cx="9141288" cy="51419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28931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Välidiassa on lyhyt tekstinosto.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0FEC036-0E18-4B5F-9780-A47A772DEE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9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17620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1"/>
            <a:ext cx="9141288" cy="514197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28931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Välidiassa on lyhyt tekstinosto.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631312E-D129-4D45-816B-B27165FF54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9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00686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1"/>
            <a:ext cx="9141288" cy="51419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28931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Välidiassa on lyhyt tekstinosto.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C16C8EF-322F-41DD-984B-CBCC222589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9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5796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1"/>
            <a:ext cx="9141288" cy="51419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28931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Välidiassa on lyhyt tekstinosto.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EB0C6B2-961F-4D4D-B094-4D4025809C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9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42912"/>
      </p:ext>
    </p:extLst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1"/>
            <a:ext cx="9141288" cy="514197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28931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Välidiassa on lyhyt tekstinosto.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30552F-C430-45FA-9D11-87047491A6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9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99233"/>
      </p:ext>
    </p:extLst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, PALLOkuv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761"/>
            <a:ext cx="9141291" cy="5141976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Organisaatio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CA3DEF2-366E-4CF4-9CFC-A4AF9E7734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9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80166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ANSI, PALLOkuv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Organisaatio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4212B4F-2BD5-4E9E-9836-E733E89F48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9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8955"/>
      </p:ext>
    </p:extLst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ANSI, PALLOkuv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761"/>
            <a:ext cx="9141290" cy="5141975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PALLO-KANSI</a:t>
            </a:r>
            <a:br>
              <a:rPr lang="fi-FI" dirty="0"/>
            </a:br>
            <a:r>
              <a:rPr lang="fi-FI" dirty="0"/>
              <a:t>Tekstin rivitys</a:t>
            </a:r>
            <a:br>
              <a:rPr lang="fi-FI" dirty="0"/>
            </a:br>
            <a:r>
              <a:rPr lang="fi-FI" dirty="0"/>
              <a:t>pallokuvan</a:t>
            </a:r>
            <a:br>
              <a:rPr lang="fi-FI" dirty="0"/>
            </a:br>
            <a:r>
              <a:rPr lang="fi-FI" dirty="0"/>
              <a:t>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Organisaatio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F13AC57-6CE8-4DA7-8339-05CA9E428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8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76939"/>
      </p:ext>
    </p:extLst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5E50CE-70CF-4DA8-925F-D29921F84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3515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61905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306BA88-24DD-4CCA-AA24-1CAB8BC45C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8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00624"/>
      </p:ext>
    </p:extLst>
  </p:cSld>
  <p:clrMapOvr>
    <a:masterClrMapping/>
  </p:clrMapOvr>
  <p:transition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6516F4-A853-4C18-8D37-6980F87C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4B31369-278D-42DB-912C-0660170D85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8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14103"/>
      </p:ext>
    </p:extLst>
  </p:cSld>
  <p:clrMapOvr>
    <a:masterClrMapping/>
  </p:clrMapOvr>
  <p:transition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17213E-0C74-4309-A1ED-FABC47BC7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07919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07919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DB5EC96-2955-4F88-81E2-7FE529E86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8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67096"/>
      </p:ext>
    </p:extLst>
  </p:cSld>
  <p:clrMapOvr>
    <a:masterClrMapping/>
  </p:clrMapOvr>
  <p:transition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us:Otsikko,ingressi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FFE959E-83C2-4A43-9492-74A49694A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2580299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100"/>
            <a:ext cx="3281689" cy="25803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698C7A5-CDA7-4640-B275-680B63A57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4498728"/>
            <a:ext cx="1293526" cy="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20327"/>
      </p:ext>
    </p:extLst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4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305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30" r:id="rId3"/>
    <p:sldLayoutId id="2147483797" r:id="rId4"/>
    <p:sldLayoutId id="2147483798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800" r:id="rId15"/>
    <p:sldLayoutId id="2147483799" r:id="rId16"/>
    <p:sldLayoutId id="2147483749" r:id="rId17"/>
    <p:sldLayoutId id="2147483743" r:id="rId18"/>
    <p:sldLayoutId id="2147483790" r:id="rId19"/>
    <p:sldLayoutId id="2147483795" r:id="rId20"/>
    <p:sldLayoutId id="2147483796" r:id="rId21"/>
    <p:sldLayoutId id="2147483794" r:id="rId22"/>
    <p:sldLayoutId id="2147483791" r:id="rId23"/>
    <p:sldLayoutId id="2147483792" r:id="rId24"/>
  </p:sldLayoutIdLst>
  <p:transition>
    <p:fade/>
  </p:transition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3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C959-ADAC-4260-BBA8-53FA7D83AF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can deliberative mini-publics </a:t>
            </a:r>
            <a:r>
              <a:rPr lang="en-GB" dirty="0"/>
              <a:t>transform climate </a:t>
            </a:r>
            <a:r>
              <a:rPr lang="en-GB" dirty="0" smtClean="0"/>
              <a:t>action?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AC3C1-F26B-43CA-8EDC-C79FEBC3C3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 smtClean="0"/>
              <a:t>Maija Setälä</a:t>
            </a:r>
          </a:p>
          <a:p>
            <a:pPr>
              <a:lnSpc>
                <a:spcPct val="100000"/>
              </a:lnSpc>
            </a:pPr>
            <a:r>
              <a:rPr lang="fi-FI" dirty="0" err="1" smtClean="0"/>
              <a:t>University</a:t>
            </a:r>
            <a:r>
              <a:rPr lang="fi-FI" dirty="0" smtClean="0"/>
              <a:t> of Turku</a:t>
            </a:r>
          </a:p>
          <a:p>
            <a:pPr>
              <a:lnSpc>
                <a:spcPct val="100000"/>
              </a:lnSpc>
            </a:pPr>
            <a:r>
              <a:rPr lang="fi-FI" dirty="0" smtClean="0"/>
              <a:t>maiset@utu.fi</a:t>
            </a:r>
          </a:p>
        </p:txBody>
      </p:sp>
    </p:spTree>
    <p:extLst>
      <p:ext uri="{BB962C8B-B14F-4D97-AF65-F5344CB8AC3E}">
        <p14:creationId xmlns:p14="http://schemas.microsoft.com/office/powerpoint/2010/main" val="4081737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</a:t>
            </a:r>
            <a:r>
              <a:rPr lang="fi-FI" dirty="0" smtClean="0"/>
              <a:t>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expected</a:t>
            </a:r>
            <a:r>
              <a:rPr lang="fi-FI" dirty="0" smtClean="0"/>
              <a:t> </a:t>
            </a:r>
            <a:r>
              <a:rPr lang="fi-FI" dirty="0" err="1" smtClean="0"/>
              <a:t>improve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quality</a:t>
            </a:r>
            <a:r>
              <a:rPr lang="fi-FI" dirty="0" smtClean="0"/>
              <a:t> of </a:t>
            </a:r>
            <a:r>
              <a:rPr lang="fi-FI" dirty="0" err="1" smtClean="0"/>
              <a:t>deliberation</a:t>
            </a:r>
            <a:r>
              <a:rPr lang="fi-FI" dirty="0" smtClean="0"/>
              <a:t> on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r>
              <a:rPr lang="fi-FI" dirty="0" smtClean="0"/>
              <a:t> </a:t>
            </a:r>
            <a:r>
              <a:rPr lang="fi-FI" dirty="0" err="1" smtClean="0"/>
              <a:t>because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/>
              <a:t>similarly</a:t>
            </a:r>
            <a:r>
              <a:rPr lang="fi-FI" dirty="0"/>
              <a:t> </a:t>
            </a:r>
            <a:r>
              <a:rPr lang="fi-FI" dirty="0" err="1"/>
              <a:t>constrained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voters</a:t>
            </a:r>
            <a:r>
              <a:rPr lang="fi-FI" dirty="0"/>
              <a:t> as </a:t>
            </a:r>
            <a:r>
              <a:rPr lang="fi-FI" dirty="0" err="1"/>
              <a:t>elected</a:t>
            </a:r>
            <a:r>
              <a:rPr lang="fi-FI" dirty="0"/>
              <a:t> </a:t>
            </a:r>
            <a:r>
              <a:rPr lang="fi-FI" dirty="0" err="1" smtClean="0"/>
              <a:t>representatives</a:t>
            </a:r>
            <a:r>
              <a:rPr lang="fi-FI" dirty="0" smtClean="0"/>
              <a:t> </a:t>
            </a:r>
            <a:endParaRPr lang="fi-FI" dirty="0"/>
          </a:p>
          <a:p>
            <a:r>
              <a:rPr lang="fi-FI" dirty="0" err="1"/>
              <a:t>Epistemic</a:t>
            </a:r>
            <a:r>
              <a:rPr lang="fi-FI" dirty="0"/>
              <a:t> </a:t>
            </a:r>
            <a:r>
              <a:rPr lang="fi-FI" dirty="0" err="1"/>
              <a:t>benefits</a:t>
            </a:r>
            <a:r>
              <a:rPr lang="fi-FI" dirty="0"/>
              <a:t> </a:t>
            </a:r>
            <a:r>
              <a:rPr lang="fi-FI" dirty="0" smtClean="0"/>
              <a:t>on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policies</a:t>
            </a:r>
            <a:r>
              <a:rPr lang="fi-FI" dirty="0" smtClean="0"/>
              <a:t> (</a:t>
            </a:r>
            <a:r>
              <a:rPr lang="fi-FI" dirty="0" err="1" smtClean="0"/>
              <a:t>broadly</a:t>
            </a:r>
            <a:r>
              <a:rPr lang="fi-FI" dirty="0" smtClean="0"/>
              <a:t> </a:t>
            </a:r>
            <a:r>
              <a:rPr lang="fi-FI" dirty="0" err="1" smtClean="0"/>
              <a:t>speaking</a:t>
            </a:r>
            <a:r>
              <a:rPr lang="fi-FI" dirty="0" smtClean="0"/>
              <a:t>);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informed</a:t>
            </a:r>
            <a:r>
              <a:rPr lang="fi-FI" dirty="0"/>
              <a:t>,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balanced</a:t>
            </a:r>
            <a:r>
              <a:rPr lang="fi-FI" dirty="0"/>
              <a:t>,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fair</a:t>
            </a:r>
            <a:endParaRPr lang="fi-FI" dirty="0"/>
          </a:p>
          <a:p>
            <a:r>
              <a:rPr lang="fi-FI" dirty="0" err="1" smtClean="0"/>
              <a:t>Expected</a:t>
            </a:r>
            <a:r>
              <a:rPr lang="fi-FI" dirty="0" smtClean="0"/>
              <a:t> to </a:t>
            </a:r>
            <a:r>
              <a:rPr lang="fi-FI" dirty="0" err="1" smtClean="0"/>
              <a:t>enhance</a:t>
            </a:r>
            <a:r>
              <a:rPr lang="fi-FI" dirty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legitimacy</a:t>
            </a:r>
            <a:r>
              <a:rPr lang="fi-FI" dirty="0" smtClean="0"/>
              <a:t> of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policies</a:t>
            </a:r>
            <a:endParaRPr lang="fi-FI" dirty="0" smtClean="0"/>
          </a:p>
          <a:p>
            <a:pPr lvl="1"/>
            <a:r>
              <a:rPr lang="fi-FI" dirty="0" smtClean="0"/>
              <a:t>Mini-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trusted</a:t>
            </a:r>
            <a:r>
              <a:rPr lang="fi-FI" dirty="0" smtClean="0"/>
              <a:t> as </a:t>
            </a:r>
            <a:r>
              <a:rPr lang="fi-FI" dirty="0" err="1" smtClean="0"/>
              <a:t>non-partisan</a:t>
            </a:r>
            <a:r>
              <a:rPr lang="fi-FI" dirty="0" smtClean="0"/>
              <a:t> </a:t>
            </a:r>
            <a:r>
              <a:rPr lang="fi-FI" dirty="0" err="1" smtClean="0"/>
              <a:t>actors</a:t>
            </a:r>
            <a:endParaRPr lang="fi-FI" dirty="0" smtClean="0"/>
          </a:p>
          <a:p>
            <a:endParaRPr lang="fi-FI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roles</a:t>
            </a:r>
            <a:r>
              <a:rPr lang="fi-FI" dirty="0" smtClean="0"/>
              <a:t> of mini-</a:t>
            </a:r>
            <a:r>
              <a:rPr lang="fi-FI" dirty="0" err="1" smtClean="0"/>
              <a:t>publics</a:t>
            </a:r>
            <a:r>
              <a:rPr lang="fi-FI" dirty="0" smtClean="0"/>
              <a:t> on </a:t>
            </a:r>
            <a:r>
              <a:rPr lang="fi-FI" dirty="0" err="1" smtClean="0"/>
              <a:t>climate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81440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Deliberative</a:t>
            </a:r>
            <a:r>
              <a:rPr lang="fi-FI" dirty="0" smtClean="0"/>
              <a:t> mini-</a:t>
            </a:r>
            <a:r>
              <a:rPr lang="fi-FI" dirty="0" err="1" smtClean="0"/>
              <a:t>publics</a:t>
            </a:r>
            <a:r>
              <a:rPr lang="fi-FI" dirty="0" smtClean="0"/>
              <a:t> on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policies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44236" y="1311275"/>
            <a:ext cx="4744510" cy="3079190"/>
          </a:xfrm>
        </p:spPr>
        <p:txBody>
          <a:bodyPr/>
          <a:lstStyle/>
          <a:p>
            <a:r>
              <a:rPr lang="fi-FI" dirty="0" err="1" smtClean="0"/>
              <a:t>Plenty</a:t>
            </a:r>
            <a:r>
              <a:rPr lang="fi-FI" dirty="0" smtClean="0"/>
              <a:t> of </a:t>
            </a:r>
            <a:r>
              <a:rPr lang="fi-FI" dirty="0" err="1" smtClean="0"/>
              <a:t>examples</a:t>
            </a:r>
            <a:r>
              <a:rPr lang="fi-FI" dirty="0" smtClean="0"/>
              <a:t> of </a:t>
            </a:r>
            <a:r>
              <a:rPr lang="fi-FI" dirty="0" err="1" smtClean="0"/>
              <a:t>deliberative</a:t>
            </a:r>
            <a:r>
              <a:rPr lang="fi-FI" dirty="0" smtClean="0"/>
              <a:t> </a:t>
            </a:r>
            <a:r>
              <a:rPr lang="fi-FI" dirty="0"/>
              <a:t>mini-</a:t>
            </a:r>
            <a:r>
              <a:rPr lang="fi-FI" dirty="0" err="1"/>
              <a:t>publics</a:t>
            </a:r>
            <a:r>
              <a:rPr lang="fi-FI" dirty="0"/>
              <a:t> </a:t>
            </a:r>
            <a:r>
              <a:rPr lang="fi-FI" dirty="0" smtClean="0"/>
              <a:t>on </a:t>
            </a:r>
            <a:r>
              <a:rPr lang="fi-FI" dirty="0" err="1"/>
              <a:t>climate</a:t>
            </a:r>
            <a:r>
              <a:rPr lang="fi-FI" dirty="0"/>
              <a:t> </a:t>
            </a:r>
            <a:r>
              <a:rPr lang="fi-FI" dirty="0" err="1" smtClean="0"/>
              <a:t>policies</a:t>
            </a:r>
            <a:r>
              <a:rPr lang="fi-FI" dirty="0" smtClean="0"/>
              <a:t> </a:t>
            </a:r>
            <a:endParaRPr lang="fi-FI" dirty="0"/>
          </a:p>
          <a:p>
            <a:pPr lvl="1"/>
            <a:r>
              <a:rPr lang="fi-FI" sz="1800" dirty="0" err="1" smtClean="0"/>
              <a:t>Initiated</a:t>
            </a:r>
            <a:r>
              <a:rPr lang="fi-FI" sz="1800" dirty="0" smtClean="0"/>
              <a:t> </a:t>
            </a:r>
            <a:r>
              <a:rPr lang="fi-FI" sz="1800" dirty="0" err="1" smtClean="0"/>
              <a:t>by</a:t>
            </a:r>
            <a:r>
              <a:rPr lang="fi-FI" sz="1800" dirty="0" smtClean="0"/>
              <a:t> </a:t>
            </a:r>
            <a:r>
              <a:rPr lang="fi-FI" sz="1800" dirty="0" err="1" smtClean="0"/>
              <a:t>governments</a:t>
            </a:r>
            <a:r>
              <a:rPr lang="fi-FI" sz="1800" dirty="0" smtClean="0"/>
              <a:t> at </a:t>
            </a:r>
            <a:r>
              <a:rPr lang="fi-FI" sz="1800" dirty="0" err="1" smtClean="0"/>
              <a:t>different</a:t>
            </a:r>
            <a:r>
              <a:rPr lang="fi-FI" sz="1800" dirty="0" smtClean="0"/>
              <a:t> </a:t>
            </a:r>
            <a:r>
              <a:rPr lang="fi-FI" sz="1800" dirty="0" err="1" smtClean="0"/>
              <a:t>levels</a:t>
            </a:r>
            <a:r>
              <a:rPr lang="fi-FI" sz="1800" dirty="0" smtClean="0"/>
              <a:t> </a:t>
            </a:r>
          </a:p>
          <a:p>
            <a:pPr lvl="1"/>
            <a:r>
              <a:rPr lang="fi-FI" sz="1800" dirty="0" err="1" smtClean="0"/>
              <a:t>Climate</a:t>
            </a:r>
            <a:r>
              <a:rPr lang="fi-FI" sz="1800" dirty="0" smtClean="0"/>
              <a:t> </a:t>
            </a:r>
            <a:r>
              <a:rPr lang="fi-FI" sz="1800" dirty="0" err="1"/>
              <a:t>laws</a:t>
            </a:r>
            <a:r>
              <a:rPr lang="fi-FI" sz="1800" dirty="0"/>
              <a:t> in </a:t>
            </a:r>
            <a:r>
              <a:rPr lang="fi-FI" sz="1800" dirty="0" err="1"/>
              <a:t>Denmark</a:t>
            </a:r>
            <a:r>
              <a:rPr lang="fi-FI" sz="1800" dirty="0"/>
              <a:t> and in Scotland</a:t>
            </a:r>
          </a:p>
          <a:p>
            <a:r>
              <a:rPr lang="fi-FI" dirty="0"/>
              <a:t>Nation-</a:t>
            </a:r>
            <a:r>
              <a:rPr lang="fi-FI" dirty="0" err="1"/>
              <a:t>wide</a:t>
            </a:r>
            <a:r>
              <a:rPr lang="fi-FI" dirty="0"/>
              <a:t> </a:t>
            </a:r>
            <a:r>
              <a:rPr lang="fi-FI" dirty="0" smtClean="0"/>
              <a:t>mini-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smtClean="0"/>
              <a:t>in </a:t>
            </a:r>
            <a:r>
              <a:rPr lang="fi-FI" dirty="0"/>
              <a:t>UK, France, </a:t>
            </a:r>
            <a:r>
              <a:rPr lang="fi-FI" dirty="0" err="1"/>
              <a:t>Ireland</a:t>
            </a:r>
            <a:r>
              <a:rPr lang="fi-FI" dirty="0"/>
              <a:t>, </a:t>
            </a:r>
            <a:r>
              <a:rPr lang="fi-FI" dirty="0" smtClean="0"/>
              <a:t>Finland, </a:t>
            </a:r>
            <a:r>
              <a:rPr lang="fi-FI" dirty="0" err="1" smtClean="0"/>
              <a:t>Denmark</a:t>
            </a:r>
            <a:endParaRPr lang="fi-FI" dirty="0"/>
          </a:p>
          <a:p>
            <a:r>
              <a:rPr lang="en-US" dirty="0" smtClean="0"/>
              <a:t>The </a:t>
            </a:r>
            <a:r>
              <a:rPr lang="en-US" dirty="0"/>
              <a:t>scale and the scope of climate </a:t>
            </a:r>
            <a:r>
              <a:rPr lang="en-US" dirty="0" smtClean="0"/>
              <a:t>mini-publics </a:t>
            </a:r>
            <a:r>
              <a:rPr lang="en-US" dirty="0"/>
              <a:t>varies </a:t>
            </a:r>
            <a:r>
              <a:rPr lang="en-US" dirty="0" smtClean="0"/>
              <a:t>significantly</a:t>
            </a:r>
          </a:p>
          <a:p>
            <a:pPr lvl="1"/>
            <a:r>
              <a:rPr lang="en-US" dirty="0" smtClean="0"/>
              <a:t>As shown by the following two examples </a:t>
            </a:r>
            <a:endParaRPr lang="en-US" dirty="0"/>
          </a:p>
          <a:p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648" y="2254759"/>
            <a:ext cx="1905114" cy="27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153" y="609886"/>
            <a:ext cx="2423451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2525" y="1389670"/>
            <a:ext cx="6838950" cy="3084676"/>
          </a:xfrm>
        </p:spPr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Citizens</a:t>
            </a:r>
            <a:r>
              <a:rPr lang="fi-FI" dirty="0" smtClean="0"/>
              <a:t>’ </a:t>
            </a:r>
            <a:r>
              <a:rPr lang="fi-FI" dirty="0" err="1" smtClean="0"/>
              <a:t>Convention</a:t>
            </a:r>
            <a:r>
              <a:rPr lang="fi-FI" dirty="0" smtClean="0"/>
              <a:t> on </a:t>
            </a:r>
            <a:r>
              <a:rPr lang="fi-FI" dirty="0" err="1" smtClean="0"/>
              <a:t>Climate</a:t>
            </a:r>
            <a:r>
              <a:rPr lang="fi-FI" dirty="0" smtClean="0"/>
              <a:t>  </a:t>
            </a:r>
          </a:p>
          <a:p>
            <a:pPr lvl="1">
              <a:lnSpc>
                <a:spcPct val="100000"/>
              </a:lnSpc>
            </a:pPr>
            <a:r>
              <a:rPr lang="fi-FI" sz="1600" dirty="0" err="1" smtClean="0"/>
              <a:t>Initiated</a:t>
            </a:r>
            <a:r>
              <a:rPr lang="fi-FI" sz="1600" dirty="0" smtClean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</a:t>
            </a:r>
            <a:r>
              <a:rPr lang="fi-FI" sz="1600" dirty="0" err="1"/>
              <a:t>P</a:t>
            </a:r>
            <a:r>
              <a:rPr lang="fi-FI" sz="1600" dirty="0" err="1" smtClean="0"/>
              <a:t>resident</a:t>
            </a:r>
            <a:r>
              <a:rPr lang="fi-FI" sz="1600" dirty="0" smtClean="0"/>
              <a:t> Macron (in </a:t>
            </a:r>
            <a:r>
              <a:rPr lang="fi-FI" sz="1600" dirty="0" err="1" smtClean="0"/>
              <a:t>response</a:t>
            </a:r>
            <a:r>
              <a:rPr lang="fi-FI" sz="1600" dirty="0" smtClean="0"/>
              <a:t> to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Yellow</a:t>
            </a:r>
            <a:r>
              <a:rPr lang="fi-FI" sz="1600" dirty="0" smtClean="0"/>
              <a:t> </a:t>
            </a:r>
            <a:r>
              <a:rPr lang="fi-FI" sz="1600" dirty="0" err="1" smtClean="0"/>
              <a:t>Vest</a:t>
            </a:r>
            <a:r>
              <a:rPr lang="fi-FI" sz="1600" dirty="0" smtClean="0"/>
              <a:t> </a:t>
            </a:r>
            <a:r>
              <a:rPr lang="fi-FI" sz="1600" dirty="0" err="1" smtClean="0"/>
              <a:t>movement</a:t>
            </a:r>
            <a:r>
              <a:rPr lang="fi-FI" sz="1600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fi-FI" sz="1600" dirty="0" smtClean="0"/>
              <a:t>150 </a:t>
            </a:r>
            <a:r>
              <a:rPr lang="fi-FI" sz="1600" dirty="0" err="1" smtClean="0"/>
              <a:t>citizens</a:t>
            </a:r>
            <a:r>
              <a:rPr lang="fi-FI" sz="1600" dirty="0" smtClean="0"/>
              <a:t> </a:t>
            </a:r>
            <a:r>
              <a:rPr lang="fi-FI" sz="1600" dirty="0" err="1" smtClean="0"/>
              <a:t>deliberated</a:t>
            </a:r>
            <a:r>
              <a:rPr lang="fi-FI" sz="1600" dirty="0" smtClean="0"/>
              <a:t> for 7 </a:t>
            </a:r>
            <a:r>
              <a:rPr lang="fi-FI" sz="1600" dirty="0" err="1" smtClean="0"/>
              <a:t>weekends</a:t>
            </a:r>
            <a:r>
              <a:rPr lang="fi-FI" sz="1600" dirty="0" smtClean="0"/>
              <a:t> (+1 </a:t>
            </a:r>
            <a:r>
              <a:rPr lang="fi-FI" sz="1600" dirty="0" err="1" smtClean="0"/>
              <a:t>unofficial</a:t>
            </a:r>
            <a:r>
              <a:rPr lang="fi-FI" sz="1600" dirty="0" smtClean="0"/>
              <a:t> </a:t>
            </a:r>
            <a:r>
              <a:rPr lang="fi-FI" sz="1600" dirty="0" err="1" smtClean="0"/>
              <a:t>weekend</a:t>
            </a:r>
            <a:r>
              <a:rPr lang="fi-FI" sz="1600" dirty="0" smtClean="0"/>
              <a:t> </a:t>
            </a:r>
            <a:r>
              <a:rPr lang="fi-FI" sz="1600" dirty="0" err="1" smtClean="0"/>
              <a:t>after</a:t>
            </a:r>
            <a:r>
              <a:rPr lang="fi-FI" sz="1600" dirty="0" smtClean="0"/>
              <a:t>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parliamentary</a:t>
            </a:r>
            <a:r>
              <a:rPr lang="fi-FI" sz="1600" dirty="0" smtClean="0"/>
              <a:t> </a:t>
            </a:r>
            <a:r>
              <a:rPr lang="fi-FI" sz="1600" dirty="0" err="1" smtClean="0"/>
              <a:t>proceedings</a:t>
            </a:r>
            <a:r>
              <a:rPr lang="fi-FI" sz="1600" dirty="0" smtClean="0"/>
              <a:t>) in 2020-21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M</a:t>
            </a:r>
            <a:r>
              <a:rPr lang="fi-FI" sz="1600" dirty="0" smtClean="0"/>
              <a:t>ade a </a:t>
            </a:r>
            <a:r>
              <a:rPr lang="fi-FI" sz="1600" dirty="0" err="1" smtClean="0"/>
              <a:t>large</a:t>
            </a:r>
            <a:r>
              <a:rPr lang="fi-FI" sz="1600" dirty="0" smtClean="0"/>
              <a:t> </a:t>
            </a:r>
            <a:r>
              <a:rPr lang="fi-FI" sz="1600" dirty="0" err="1" smtClean="0"/>
              <a:t>number</a:t>
            </a:r>
            <a:r>
              <a:rPr lang="fi-FI" sz="1600" dirty="0" smtClean="0"/>
              <a:t> of </a:t>
            </a:r>
            <a:r>
              <a:rPr lang="fi-FI" sz="1600" dirty="0" err="1" smtClean="0"/>
              <a:t>suggestions</a:t>
            </a:r>
            <a:r>
              <a:rPr lang="fi-FI" sz="1600" dirty="0" smtClean="0"/>
              <a:t> (149) in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areas</a:t>
            </a:r>
            <a:r>
              <a:rPr lang="fi-FI" sz="1600" dirty="0" smtClean="0"/>
              <a:t> of </a:t>
            </a:r>
            <a:r>
              <a:rPr lang="fi-FI" sz="1600" dirty="0" err="1" smtClean="0"/>
              <a:t>traffic</a:t>
            </a:r>
            <a:r>
              <a:rPr lang="fi-FI" sz="1600" dirty="0" smtClean="0"/>
              <a:t>, </a:t>
            </a:r>
            <a:r>
              <a:rPr lang="fi-FI" sz="1600" dirty="0" err="1" smtClean="0"/>
              <a:t>consumption</a:t>
            </a:r>
            <a:r>
              <a:rPr lang="fi-FI" sz="1600" dirty="0" smtClean="0"/>
              <a:t>, </a:t>
            </a:r>
            <a:r>
              <a:rPr lang="fi-FI" sz="1600" dirty="0" err="1" smtClean="0"/>
              <a:t>work</a:t>
            </a:r>
            <a:r>
              <a:rPr lang="fi-FI" sz="1600" dirty="0" smtClean="0"/>
              <a:t> and food</a:t>
            </a:r>
          </a:p>
          <a:p>
            <a:r>
              <a:rPr lang="en-US" dirty="0"/>
              <a:t>President Macron had promised that the proposals would be dealt with ’unfiltered’</a:t>
            </a:r>
          </a:p>
          <a:p>
            <a:pPr lvl="1"/>
            <a:r>
              <a:rPr lang="en-US" sz="1600" dirty="0"/>
              <a:t>What </a:t>
            </a:r>
            <a:r>
              <a:rPr lang="en-US" sz="1600" dirty="0" smtClean="0"/>
              <a:t>does </a:t>
            </a:r>
            <a:r>
              <a:rPr lang="en-US" sz="1600" dirty="0"/>
              <a:t>this mean? Governmental action, parliamentary procedure or a referendum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Citizens</a:t>
            </a:r>
            <a:r>
              <a:rPr lang="fi-FI" dirty="0" smtClean="0"/>
              <a:t>’ </a:t>
            </a:r>
            <a:r>
              <a:rPr lang="fi-FI" dirty="0" err="1" smtClean="0"/>
              <a:t>Convention</a:t>
            </a:r>
            <a:r>
              <a:rPr lang="fi-FI" dirty="0" smtClean="0"/>
              <a:t> </a:t>
            </a:r>
            <a:r>
              <a:rPr lang="fi-FI" dirty="0"/>
              <a:t>on </a:t>
            </a:r>
            <a:r>
              <a:rPr lang="fi-FI" dirty="0" err="1"/>
              <a:t>Climate</a:t>
            </a:r>
            <a:r>
              <a:rPr lang="fi-FI" dirty="0"/>
              <a:t> in France </a:t>
            </a:r>
          </a:p>
        </p:txBody>
      </p:sp>
    </p:spTree>
    <p:extLst>
      <p:ext uri="{BB962C8B-B14F-4D97-AF65-F5344CB8AC3E}">
        <p14:creationId xmlns:p14="http://schemas.microsoft.com/office/powerpoint/2010/main" val="3886840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2526" y="1561303"/>
            <a:ext cx="6838950" cy="3032125"/>
          </a:xfrm>
        </p:spPr>
        <p:txBody>
          <a:bodyPr/>
          <a:lstStyle/>
          <a:p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,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handful</a:t>
            </a:r>
            <a:r>
              <a:rPr lang="fi-FI" dirty="0"/>
              <a:t> of </a:t>
            </a:r>
            <a:r>
              <a:rPr lang="fi-FI" dirty="0" err="1"/>
              <a:t>proposals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adopted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Courant</a:t>
            </a:r>
            <a:r>
              <a:rPr lang="fi-FI" dirty="0" smtClean="0"/>
              <a:t> </a:t>
            </a:r>
            <a:r>
              <a:rPr lang="fi-FI" dirty="0"/>
              <a:t>2021)</a:t>
            </a:r>
          </a:p>
          <a:p>
            <a:pPr lvl="1"/>
            <a:r>
              <a:rPr lang="fi-FI" sz="1600" dirty="0" err="1"/>
              <a:t>three</a:t>
            </a:r>
            <a:r>
              <a:rPr lang="fi-FI" sz="1600" dirty="0"/>
              <a:t> </a:t>
            </a:r>
            <a:r>
              <a:rPr lang="fi-FI" sz="1600" dirty="0" err="1"/>
              <a:t>proposals</a:t>
            </a:r>
            <a:r>
              <a:rPr lang="fi-FI" sz="1600" dirty="0"/>
              <a:t> </a:t>
            </a:r>
            <a:r>
              <a:rPr lang="fi-FI" sz="1600" dirty="0" err="1"/>
              <a:t>were</a:t>
            </a:r>
            <a:r>
              <a:rPr lang="fi-FI" sz="1600" dirty="0"/>
              <a:t> </a:t>
            </a:r>
            <a:r>
              <a:rPr lang="fi-FI" sz="1600" dirty="0" err="1"/>
              <a:t>rejected</a:t>
            </a:r>
            <a:r>
              <a:rPr lang="fi-FI" sz="1600" dirty="0"/>
              <a:t> </a:t>
            </a:r>
            <a:r>
              <a:rPr lang="fi-FI" sz="1600" dirty="0" err="1"/>
              <a:t>by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president</a:t>
            </a:r>
            <a:endParaRPr lang="fi-FI" sz="1600" dirty="0"/>
          </a:p>
          <a:p>
            <a:pPr lvl="1"/>
            <a:r>
              <a:rPr lang="fi-FI" sz="1600" dirty="0" err="1"/>
              <a:t>more</a:t>
            </a:r>
            <a:r>
              <a:rPr lang="fi-FI" sz="1600" dirty="0"/>
              <a:t> </a:t>
            </a:r>
            <a:r>
              <a:rPr lang="fi-FI" sz="1600" dirty="0" err="1"/>
              <a:t>than</a:t>
            </a:r>
            <a:r>
              <a:rPr lang="fi-FI" sz="1600" dirty="0"/>
              <a:t> </a:t>
            </a:r>
            <a:r>
              <a:rPr lang="fi-FI" sz="1600" dirty="0" err="1"/>
              <a:t>half</a:t>
            </a:r>
            <a:r>
              <a:rPr lang="fi-FI" sz="1600" dirty="0"/>
              <a:t> of </a:t>
            </a:r>
            <a:r>
              <a:rPr lang="fi-FI" sz="1600" dirty="0" err="1"/>
              <a:t>proposals</a:t>
            </a:r>
            <a:r>
              <a:rPr lang="fi-FI" sz="1600" dirty="0"/>
              <a:t> (53%) </a:t>
            </a:r>
            <a:r>
              <a:rPr lang="fi-FI" sz="1600" dirty="0" err="1"/>
              <a:t>were</a:t>
            </a:r>
            <a:r>
              <a:rPr lang="fi-FI" sz="1600" dirty="0"/>
              <a:t> </a:t>
            </a:r>
            <a:r>
              <a:rPr lang="fi-FI" sz="1600" dirty="0" err="1"/>
              <a:t>rejected</a:t>
            </a:r>
            <a:r>
              <a:rPr lang="fi-FI" sz="1600" dirty="0"/>
              <a:t> </a:t>
            </a:r>
            <a:r>
              <a:rPr lang="fi-FI" sz="1600" dirty="0" err="1"/>
              <a:t>by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parliament</a:t>
            </a:r>
            <a:r>
              <a:rPr lang="fi-FI" sz="1600" dirty="0"/>
              <a:t>, 35 % </a:t>
            </a:r>
            <a:r>
              <a:rPr lang="fi-FI" sz="1600" dirty="0" err="1"/>
              <a:t>were</a:t>
            </a:r>
            <a:r>
              <a:rPr lang="fi-FI" sz="1600" dirty="0"/>
              <a:t> </a:t>
            </a:r>
            <a:r>
              <a:rPr lang="fi-FI" sz="1600" dirty="0" err="1"/>
              <a:t>modified</a:t>
            </a:r>
            <a:r>
              <a:rPr lang="fi-FI" sz="1600" dirty="0"/>
              <a:t> and 10% </a:t>
            </a:r>
            <a:r>
              <a:rPr lang="fi-FI" sz="1600" dirty="0" err="1"/>
              <a:t>were</a:t>
            </a:r>
            <a:r>
              <a:rPr lang="fi-FI" sz="1600" dirty="0"/>
              <a:t> </a:t>
            </a:r>
            <a:r>
              <a:rPr lang="fi-FI" sz="1600" dirty="0" err="1"/>
              <a:t>adopted</a:t>
            </a:r>
            <a:r>
              <a:rPr lang="fi-FI" sz="1600" dirty="0"/>
              <a:t> 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climate</a:t>
            </a:r>
            <a:r>
              <a:rPr lang="fi-FI" sz="1600" dirty="0"/>
              <a:t> </a:t>
            </a:r>
            <a:r>
              <a:rPr lang="fi-FI" sz="1600" dirty="0" err="1" smtClean="0"/>
              <a:t>law</a:t>
            </a:r>
            <a:r>
              <a:rPr lang="fi-FI" sz="1600" dirty="0" smtClean="0"/>
              <a:t> </a:t>
            </a:r>
            <a:endParaRPr lang="fi-FI" sz="1600" dirty="0"/>
          </a:p>
          <a:p>
            <a:r>
              <a:rPr lang="fi-FI" dirty="0" err="1" smtClean="0"/>
              <a:t>Frustration</a:t>
            </a:r>
            <a:r>
              <a:rPr lang="fi-FI" dirty="0" smtClean="0"/>
              <a:t> </a:t>
            </a:r>
            <a:r>
              <a:rPr lang="fi-FI" dirty="0" err="1" smtClean="0"/>
              <a:t>among</a:t>
            </a:r>
            <a:r>
              <a:rPr lang="fi-FI" dirty="0" smtClean="0"/>
              <a:t> </a:t>
            </a:r>
            <a:r>
              <a:rPr lang="fi-FI" dirty="0" err="1" smtClean="0"/>
              <a:t>participants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mobilization</a:t>
            </a:r>
            <a:r>
              <a:rPr lang="fi-FI" dirty="0" smtClean="0"/>
              <a:t> </a:t>
            </a:r>
            <a:r>
              <a:rPr lang="fi-FI" dirty="0" err="1" smtClean="0"/>
              <a:t>among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wider</a:t>
            </a:r>
            <a:r>
              <a:rPr lang="fi-FI" dirty="0" smtClean="0"/>
              <a:t> </a:t>
            </a:r>
            <a:r>
              <a:rPr lang="fi-FI" dirty="0" err="1" smtClean="0"/>
              <a:t>public</a:t>
            </a:r>
            <a:endParaRPr lang="fi-FI" dirty="0" smtClean="0"/>
          </a:p>
          <a:p>
            <a:pPr lvl="1"/>
            <a:r>
              <a:rPr lang="en-US" sz="1800" dirty="0" smtClean="0"/>
              <a:t>a petition </a:t>
            </a:r>
            <a:r>
              <a:rPr lang="en-US" sz="1800" dirty="0"/>
              <a:t>to </a:t>
            </a:r>
            <a:r>
              <a:rPr lang="en-US" sz="1800" dirty="0" smtClean="0"/>
              <a:t>‘save </a:t>
            </a:r>
            <a:r>
              <a:rPr lang="en-US" sz="1800" dirty="0"/>
              <a:t>the </a:t>
            </a:r>
            <a:r>
              <a:rPr lang="en-US" sz="1800" dirty="0" smtClean="0"/>
              <a:t>convention’ (over </a:t>
            </a:r>
            <a:r>
              <a:rPr lang="en-US" sz="1800" dirty="0"/>
              <a:t>500,000 </a:t>
            </a:r>
            <a:r>
              <a:rPr lang="en-US" sz="1800" dirty="0" smtClean="0"/>
              <a:t>signatures) </a:t>
            </a:r>
          </a:p>
          <a:p>
            <a:pPr lvl="1"/>
            <a:endParaRPr lang="fi-FI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Citizens</a:t>
            </a:r>
            <a:r>
              <a:rPr lang="fi-FI" dirty="0"/>
              <a:t>’ </a:t>
            </a:r>
            <a:r>
              <a:rPr lang="fi-FI" dirty="0" err="1" smtClean="0"/>
              <a:t>Convention</a:t>
            </a:r>
            <a:r>
              <a:rPr lang="fi-FI" dirty="0" smtClean="0"/>
              <a:t> </a:t>
            </a:r>
            <a:r>
              <a:rPr lang="fi-FI" dirty="0"/>
              <a:t>on </a:t>
            </a:r>
            <a:r>
              <a:rPr lang="fi-FI" dirty="0" err="1"/>
              <a:t>Climate</a:t>
            </a:r>
            <a:r>
              <a:rPr lang="fi-FI" dirty="0"/>
              <a:t> in France </a:t>
            </a:r>
          </a:p>
        </p:txBody>
      </p:sp>
    </p:spTree>
    <p:extLst>
      <p:ext uri="{BB962C8B-B14F-4D97-AF65-F5344CB8AC3E}">
        <p14:creationId xmlns:p14="http://schemas.microsoft.com/office/powerpoint/2010/main" val="3303846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Citizens’ Jury on measures of </a:t>
            </a:r>
            <a:r>
              <a:rPr lang="en-US" dirty="0"/>
              <a:t>Medium-Term Climate Policy Plan </a:t>
            </a:r>
          </a:p>
          <a:p>
            <a:pPr lvl="1">
              <a:lnSpc>
                <a:spcPct val="100000"/>
              </a:lnSpc>
            </a:pPr>
            <a:r>
              <a:rPr lang="fi-FI" sz="1800" dirty="0" err="1"/>
              <a:t>Commissioned</a:t>
            </a:r>
            <a:r>
              <a:rPr lang="fi-FI" sz="1800" dirty="0"/>
              <a:t> </a:t>
            </a:r>
            <a:r>
              <a:rPr lang="fi-FI" sz="1800" dirty="0" err="1"/>
              <a:t>by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Finnish</a:t>
            </a:r>
            <a:r>
              <a:rPr lang="fi-FI" sz="1800" dirty="0"/>
              <a:t> </a:t>
            </a:r>
            <a:r>
              <a:rPr lang="fi-FI" sz="1800" dirty="0" err="1"/>
              <a:t>Ministry</a:t>
            </a:r>
            <a:r>
              <a:rPr lang="fi-FI" sz="1800" dirty="0"/>
              <a:t> of Environment and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 smtClean="0"/>
              <a:t>Climate</a:t>
            </a:r>
            <a:r>
              <a:rPr lang="fi-FI" sz="1800" dirty="0" smtClean="0"/>
              <a:t> </a:t>
            </a:r>
            <a:r>
              <a:rPr lang="fi-FI" sz="1800" dirty="0" err="1" smtClean="0"/>
              <a:t>Policy</a:t>
            </a:r>
            <a:r>
              <a:rPr lang="fi-FI" sz="1800" dirty="0" smtClean="0"/>
              <a:t> </a:t>
            </a:r>
            <a:r>
              <a:rPr lang="fi-FI" sz="1800" dirty="0" err="1" smtClean="0"/>
              <a:t>Round</a:t>
            </a:r>
            <a:r>
              <a:rPr lang="fi-FI" sz="1800" dirty="0" smtClean="0"/>
              <a:t> </a:t>
            </a:r>
            <a:r>
              <a:rPr lang="fi-FI" sz="1800" dirty="0" err="1" smtClean="0"/>
              <a:t>Table</a:t>
            </a:r>
            <a:r>
              <a:rPr lang="fi-FI" sz="1800" dirty="0"/>
              <a:t> </a:t>
            </a:r>
            <a:r>
              <a:rPr lang="fi-FI" sz="1800" dirty="0" smtClean="0"/>
              <a:t>in </a:t>
            </a:r>
            <a:r>
              <a:rPr lang="fi-FI" sz="1800" dirty="0" err="1" smtClean="0"/>
              <a:t>Spring</a:t>
            </a:r>
            <a:r>
              <a:rPr lang="fi-FI" sz="1800" dirty="0" smtClean="0"/>
              <a:t> 2021</a:t>
            </a:r>
            <a:endParaRPr lang="fi-FI" sz="1800" dirty="0"/>
          </a:p>
          <a:p>
            <a:pPr lvl="1">
              <a:lnSpc>
                <a:spcPct val="100000"/>
              </a:lnSpc>
            </a:pPr>
            <a:r>
              <a:rPr lang="fi-FI" sz="1800" dirty="0" err="1" smtClean="0"/>
              <a:t>Tasked</a:t>
            </a:r>
            <a:r>
              <a:rPr lang="fi-FI" sz="1800" dirty="0" smtClean="0"/>
              <a:t> </a:t>
            </a:r>
            <a:r>
              <a:rPr lang="fi-FI" sz="1800" dirty="0"/>
              <a:t>to </a:t>
            </a:r>
            <a:r>
              <a:rPr lang="fi-FI" sz="1800" dirty="0" err="1"/>
              <a:t>evaluate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 smtClean="0"/>
              <a:t>fairness</a:t>
            </a:r>
            <a:r>
              <a:rPr lang="fi-FI" sz="1800" dirty="0" smtClean="0"/>
              <a:t> </a:t>
            </a:r>
            <a:r>
              <a:rPr lang="fi-FI" sz="1800" dirty="0"/>
              <a:t>and </a:t>
            </a:r>
            <a:r>
              <a:rPr lang="fi-FI" sz="1800" dirty="0" err="1"/>
              <a:t>efficacy</a:t>
            </a:r>
            <a:r>
              <a:rPr lang="fi-FI" sz="1800" dirty="0"/>
              <a:t> of 14 </a:t>
            </a:r>
            <a:r>
              <a:rPr lang="fi-FI" sz="1800" dirty="0" err="1"/>
              <a:t>measures</a:t>
            </a:r>
            <a:r>
              <a:rPr lang="fi-FI" sz="1800" dirty="0"/>
              <a:t> in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areas</a:t>
            </a:r>
            <a:r>
              <a:rPr lang="fi-FI" sz="1800" dirty="0"/>
              <a:t> of </a:t>
            </a:r>
            <a:r>
              <a:rPr lang="fi-FI" sz="1800" dirty="0" err="1"/>
              <a:t>traffic</a:t>
            </a:r>
            <a:r>
              <a:rPr lang="fi-FI" sz="1800" dirty="0"/>
              <a:t>, </a:t>
            </a:r>
            <a:r>
              <a:rPr lang="fi-FI" sz="1800" dirty="0" err="1"/>
              <a:t>housing</a:t>
            </a:r>
            <a:r>
              <a:rPr lang="fi-FI" sz="1800" dirty="0"/>
              <a:t> and food </a:t>
            </a:r>
            <a:r>
              <a:rPr lang="fi-FI" sz="1800" dirty="0" err="1"/>
              <a:t>which</a:t>
            </a:r>
            <a:r>
              <a:rPr lang="fi-FI" sz="1800" dirty="0"/>
              <a:t> </a:t>
            </a:r>
            <a:r>
              <a:rPr lang="fi-FI" sz="1800" dirty="0" err="1"/>
              <a:t>are</a:t>
            </a:r>
            <a:r>
              <a:rPr lang="fi-FI" sz="1800" dirty="0"/>
              <a:t> </a:t>
            </a:r>
            <a:r>
              <a:rPr lang="fi-FI" sz="1800" dirty="0" err="1"/>
              <a:t>likely</a:t>
            </a:r>
            <a:r>
              <a:rPr lang="fi-FI" sz="1800" dirty="0"/>
              <a:t> to </a:t>
            </a:r>
            <a:r>
              <a:rPr lang="fi-FI" sz="1800" dirty="0" err="1"/>
              <a:t>affect</a:t>
            </a:r>
            <a:r>
              <a:rPr lang="fi-FI" sz="1800" dirty="0"/>
              <a:t> </a:t>
            </a:r>
            <a:r>
              <a:rPr lang="fi-FI" sz="1800" dirty="0" err="1" smtClean="0"/>
              <a:t>consumers</a:t>
            </a:r>
            <a:endParaRPr lang="fi-FI" sz="1800" dirty="0"/>
          </a:p>
          <a:p>
            <a:pPr lvl="1">
              <a:lnSpc>
                <a:spcPct val="100000"/>
              </a:lnSpc>
            </a:pPr>
            <a:r>
              <a:rPr lang="fi-FI" sz="1800" dirty="0" err="1" smtClean="0"/>
              <a:t>Included</a:t>
            </a:r>
            <a:r>
              <a:rPr lang="fi-FI" sz="1800" dirty="0" smtClean="0"/>
              <a:t> 33 </a:t>
            </a:r>
            <a:r>
              <a:rPr lang="fi-FI" sz="1800" dirty="0" err="1" smtClean="0"/>
              <a:t>participants</a:t>
            </a:r>
            <a:r>
              <a:rPr lang="fi-FI" sz="1800" dirty="0" smtClean="0"/>
              <a:t> </a:t>
            </a:r>
            <a:r>
              <a:rPr lang="fi-FI" sz="1800" dirty="0" err="1" smtClean="0"/>
              <a:t>selected</a:t>
            </a:r>
            <a:r>
              <a:rPr lang="fi-FI" sz="1800" dirty="0" smtClean="0"/>
              <a:t> </a:t>
            </a:r>
            <a:r>
              <a:rPr lang="fi-FI" sz="1800" dirty="0" err="1" smtClean="0"/>
              <a:t>through</a:t>
            </a:r>
            <a:r>
              <a:rPr lang="fi-FI" sz="1800" dirty="0" smtClean="0"/>
              <a:t> </a:t>
            </a:r>
            <a:r>
              <a:rPr lang="fi-FI" sz="1800" dirty="0" err="1" smtClean="0"/>
              <a:t>random</a:t>
            </a:r>
            <a:r>
              <a:rPr lang="fi-FI" sz="1800" dirty="0" smtClean="0"/>
              <a:t> </a:t>
            </a:r>
            <a:r>
              <a:rPr lang="fi-FI" sz="1800" dirty="0" err="1" smtClean="0"/>
              <a:t>sampling</a:t>
            </a:r>
            <a:r>
              <a:rPr lang="fi-FI" sz="1800" dirty="0" smtClean="0"/>
              <a:t> and </a:t>
            </a:r>
            <a:r>
              <a:rPr lang="fi-FI" sz="1800" dirty="0" err="1" smtClean="0"/>
              <a:t>stratification</a:t>
            </a:r>
            <a:r>
              <a:rPr lang="fi-FI" sz="1800" dirty="0" smtClean="0"/>
              <a:t> (</a:t>
            </a:r>
            <a:r>
              <a:rPr lang="fi-FI" sz="1800" dirty="0" err="1" smtClean="0"/>
              <a:t>age</a:t>
            </a:r>
            <a:r>
              <a:rPr lang="fi-FI" sz="1800" dirty="0" smtClean="0"/>
              <a:t>, </a:t>
            </a:r>
            <a:r>
              <a:rPr lang="fi-FI" sz="1800" dirty="0" err="1" smtClean="0"/>
              <a:t>gender</a:t>
            </a:r>
            <a:r>
              <a:rPr lang="fi-FI" sz="1800" dirty="0" smtClean="0"/>
              <a:t>, </a:t>
            </a:r>
            <a:r>
              <a:rPr lang="fi-FI" sz="1800" dirty="0" err="1" smtClean="0"/>
              <a:t>place</a:t>
            </a:r>
            <a:r>
              <a:rPr lang="fi-FI" sz="1800" dirty="0" smtClean="0"/>
              <a:t> of </a:t>
            </a:r>
            <a:r>
              <a:rPr lang="fi-FI" sz="1800" dirty="0" err="1" smtClean="0"/>
              <a:t>living</a:t>
            </a:r>
            <a:r>
              <a:rPr lang="fi-FI" sz="1800" dirty="0" smtClean="0"/>
              <a:t>, </a:t>
            </a:r>
            <a:r>
              <a:rPr lang="fi-FI" sz="1800" dirty="0" err="1" smtClean="0"/>
              <a:t>level</a:t>
            </a:r>
            <a:r>
              <a:rPr lang="fi-FI" sz="1800" dirty="0" smtClean="0"/>
              <a:t> of </a:t>
            </a:r>
            <a:r>
              <a:rPr lang="fi-FI" sz="1800" dirty="0" err="1" smtClean="0"/>
              <a:t>education</a:t>
            </a:r>
            <a:r>
              <a:rPr lang="fi-FI" sz="1800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fi-FI" sz="1800" dirty="0" smtClean="0"/>
              <a:t>2,5 </a:t>
            </a:r>
            <a:r>
              <a:rPr lang="fi-FI" sz="1800" dirty="0" err="1" smtClean="0"/>
              <a:t>days</a:t>
            </a:r>
            <a:r>
              <a:rPr lang="fi-FI" sz="1800" dirty="0" smtClean="0"/>
              <a:t> of </a:t>
            </a:r>
            <a:r>
              <a:rPr lang="fi-FI" sz="1800" dirty="0" err="1" smtClean="0"/>
              <a:t>deliberation</a:t>
            </a:r>
            <a:r>
              <a:rPr lang="fi-FI" sz="1800" dirty="0" smtClean="0"/>
              <a:t> </a:t>
            </a:r>
            <a:r>
              <a:rPr lang="fi-FI" sz="1800" dirty="0" err="1" smtClean="0"/>
              <a:t>conducted</a:t>
            </a:r>
            <a:r>
              <a:rPr lang="fi-FI" sz="1800" dirty="0" smtClean="0"/>
              <a:t> online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Citizens</a:t>
            </a:r>
            <a:r>
              <a:rPr lang="fi-FI" dirty="0"/>
              <a:t>’ Jury on </a:t>
            </a:r>
            <a:r>
              <a:rPr lang="fi-FI" dirty="0" err="1"/>
              <a:t>Climate</a:t>
            </a:r>
            <a:r>
              <a:rPr lang="fi-FI" dirty="0"/>
              <a:t> </a:t>
            </a:r>
            <a:r>
              <a:rPr lang="fi-FI" dirty="0" err="1" smtClean="0"/>
              <a:t>Actions</a:t>
            </a:r>
            <a:r>
              <a:rPr lang="fi-FI" dirty="0" smtClean="0"/>
              <a:t> in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646379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477" y="885428"/>
            <a:ext cx="6591999" cy="370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Citizens</a:t>
            </a:r>
            <a:r>
              <a:rPr lang="fi-FI" dirty="0" smtClean="0"/>
              <a:t>’ Jury on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0517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 err="1" smtClean="0"/>
              <a:t>The</a:t>
            </a:r>
            <a:r>
              <a:rPr lang="fi-FI" sz="1800" dirty="0" smtClean="0"/>
              <a:t> jury </a:t>
            </a:r>
            <a:r>
              <a:rPr lang="fi-FI" sz="1800" dirty="0" err="1" smtClean="0"/>
              <a:t>process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</a:t>
            </a:r>
            <a:r>
              <a:rPr lang="fi-FI" sz="1800" dirty="0" err="1" smtClean="0"/>
              <a:t>highly</a:t>
            </a:r>
            <a:r>
              <a:rPr lang="fi-FI" sz="1800" dirty="0" smtClean="0"/>
              <a:t> </a:t>
            </a:r>
            <a:r>
              <a:rPr lang="fi-FI" sz="1800" dirty="0" err="1" smtClean="0"/>
              <a:t>structured</a:t>
            </a:r>
            <a:endParaRPr lang="fi-FI" sz="1800" dirty="0" smtClean="0"/>
          </a:p>
          <a:p>
            <a:r>
              <a:rPr lang="fi-FI" sz="1800" dirty="0" smtClean="0"/>
              <a:t>91% of </a:t>
            </a:r>
            <a:r>
              <a:rPr lang="fi-FI" sz="1800" dirty="0" err="1" smtClean="0"/>
              <a:t>participants</a:t>
            </a:r>
            <a:r>
              <a:rPr lang="fi-FI" sz="1800" dirty="0" smtClean="0"/>
              <a:t> </a:t>
            </a:r>
            <a:r>
              <a:rPr lang="fi-FI" sz="1800" dirty="0" err="1" smtClean="0"/>
              <a:t>thought</a:t>
            </a:r>
            <a:r>
              <a:rPr lang="fi-FI" sz="1800" dirty="0" smtClean="0"/>
              <a:t> </a:t>
            </a:r>
            <a:r>
              <a:rPr lang="fi-FI" sz="1800" dirty="0" err="1" smtClean="0"/>
              <a:t>that</a:t>
            </a:r>
            <a:r>
              <a:rPr lang="fi-FI" sz="1800" dirty="0" smtClean="0"/>
              <a:t> </a:t>
            </a:r>
            <a:r>
              <a:rPr lang="fi-FI" sz="1800" dirty="0" err="1" smtClean="0"/>
              <a:t>the</a:t>
            </a:r>
            <a:r>
              <a:rPr lang="fi-FI" sz="1800" dirty="0" smtClean="0"/>
              <a:t> jury </a:t>
            </a:r>
            <a:r>
              <a:rPr lang="fi-FI" sz="1800" dirty="0" err="1" smtClean="0"/>
              <a:t>managed</a:t>
            </a:r>
            <a:r>
              <a:rPr lang="fi-FI" sz="1800" dirty="0" smtClean="0"/>
              <a:t> to </a:t>
            </a:r>
            <a:r>
              <a:rPr lang="fi-FI" sz="1800" dirty="0" err="1" smtClean="0"/>
              <a:t>deal</a:t>
            </a:r>
            <a:r>
              <a:rPr lang="fi-FI" sz="1800" dirty="0" smtClean="0"/>
              <a:t> </a:t>
            </a:r>
            <a:r>
              <a:rPr lang="fi-FI" sz="1800" dirty="0" err="1" smtClean="0"/>
              <a:t>with</a:t>
            </a:r>
            <a:r>
              <a:rPr lang="fi-FI" sz="1800" dirty="0" smtClean="0"/>
              <a:t> </a:t>
            </a:r>
            <a:r>
              <a:rPr lang="fi-FI" sz="1800" dirty="0" err="1" smtClean="0"/>
              <a:t>climate</a:t>
            </a:r>
            <a:r>
              <a:rPr lang="fi-FI" sz="1800" dirty="0" smtClean="0"/>
              <a:t> </a:t>
            </a:r>
            <a:r>
              <a:rPr lang="fi-FI" sz="1800" dirty="0" err="1" smtClean="0"/>
              <a:t>issues</a:t>
            </a:r>
            <a:r>
              <a:rPr lang="fi-FI" sz="1800" dirty="0" smtClean="0"/>
              <a:t> </a:t>
            </a:r>
            <a:r>
              <a:rPr lang="fi-FI" sz="1800" dirty="0" err="1" smtClean="0"/>
              <a:t>from</a:t>
            </a:r>
            <a:r>
              <a:rPr lang="fi-FI" sz="1800" dirty="0" smtClean="0"/>
              <a:t>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perspective</a:t>
            </a:r>
            <a:r>
              <a:rPr lang="fi-FI" sz="1800" dirty="0" smtClean="0"/>
              <a:t> of </a:t>
            </a:r>
            <a:r>
              <a:rPr lang="fi-FI" sz="1800" dirty="0" err="1" smtClean="0"/>
              <a:t>social</a:t>
            </a:r>
            <a:r>
              <a:rPr lang="fi-FI" sz="1800" dirty="0" smtClean="0"/>
              <a:t> </a:t>
            </a:r>
            <a:r>
              <a:rPr lang="fi-FI" sz="1800" dirty="0" err="1" smtClean="0"/>
              <a:t>justice</a:t>
            </a:r>
            <a:r>
              <a:rPr lang="fi-FI" sz="1800" dirty="0" smtClean="0"/>
              <a:t>; </a:t>
            </a:r>
            <a:r>
              <a:rPr lang="fi-FI" sz="1800" dirty="0" err="1" smtClean="0"/>
              <a:t>less</a:t>
            </a:r>
            <a:r>
              <a:rPr lang="fi-FI" sz="1800" dirty="0" smtClean="0"/>
              <a:t> </a:t>
            </a:r>
            <a:r>
              <a:rPr lang="fi-FI" sz="1800" dirty="0" err="1" smtClean="0"/>
              <a:t>confidence</a:t>
            </a:r>
            <a:r>
              <a:rPr lang="fi-FI" sz="1800" dirty="0" smtClean="0"/>
              <a:t> in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impact</a:t>
            </a:r>
            <a:r>
              <a:rPr lang="fi-FI" sz="1800" dirty="0" smtClean="0"/>
              <a:t> of </a:t>
            </a:r>
            <a:r>
              <a:rPr lang="fi-FI" sz="1800" dirty="0" err="1" smtClean="0"/>
              <a:t>the</a:t>
            </a:r>
            <a:r>
              <a:rPr lang="fi-FI" sz="1800" dirty="0" smtClean="0"/>
              <a:t> jury (57%); </a:t>
            </a:r>
            <a:r>
              <a:rPr lang="fi-FI" sz="1800" dirty="0" err="1" smtClean="0"/>
              <a:t>also</a:t>
            </a:r>
            <a:r>
              <a:rPr lang="fi-FI" sz="1800" dirty="0" smtClean="0"/>
              <a:t>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time</a:t>
            </a:r>
            <a:r>
              <a:rPr lang="fi-FI" sz="1800" dirty="0" smtClean="0"/>
              <a:t> for </a:t>
            </a:r>
            <a:r>
              <a:rPr lang="fi-FI" sz="1800" dirty="0" err="1" smtClean="0"/>
              <a:t>deliberation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</a:t>
            </a:r>
            <a:r>
              <a:rPr lang="fi-FI" sz="1800" dirty="0" err="1" smtClean="0"/>
              <a:t>regarded</a:t>
            </a:r>
            <a:r>
              <a:rPr lang="fi-FI" sz="1800" dirty="0" smtClean="0"/>
              <a:t> </a:t>
            </a:r>
            <a:r>
              <a:rPr lang="fi-FI" sz="1800" dirty="0" err="1" smtClean="0"/>
              <a:t>too</a:t>
            </a:r>
            <a:r>
              <a:rPr lang="fi-FI" sz="1800" dirty="0" smtClean="0"/>
              <a:t> </a:t>
            </a:r>
            <a:r>
              <a:rPr lang="fi-FI" sz="1800" dirty="0" err="1" smtClean="0"/>
              <a:t>short</a:t>
            </a:r>
            <a:r>
              <a:rPr lang="fi-FI" sz="1800" dirty="0" smtClean="0"/>
              <a:t> (54%)</a:t>
            </a:r>
          </a:p>
          <a:p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statement</a:t>
            </a:r>
            <a:r>
              <a:rPr lang="fi-FI" sz="1800" dirty="0" smtClean="0"/>
              <a:t> </a:t>
            </a:r>
            <a:r>
              <a:rPr lang="fi-FI" sz="1800" dirty="0" err="1" smtClean="0"/>
              <a:t>expressed</a:t>
            </a:r>
            <a:r>
              <a:rPr lang="fi-FI" sz="1800" dirty="0" smtClean="0"/>
              <a:t> </a:t>
            </a:r>
            <a:r>
              <a:rPr lang="fi-FI" sz="1800" dirty="0" err="1" smtClean="0"/>
              <a:t>concerns</a:t>
            </a:r>
            <a:r>
              <a:rPr lang="fi-FI" sz="1800" dirty="0" smtClean="0"/>
              <a:t> </a:t>
            </a:r>
            <a:r>
              <a:rPr lang="fi-FI" sz="1800" dirty="0" err="1" smtClean="0"/>
              <a:t>about</a:t>
            </a:r>
            <a:r>
              <a:rPr lang="fi-FI" sz="1800" dirty="0" smtClean="0"/>
              <a:t> </a:t>
            </a:r>
            <a:r>
              <a:rPr lang="fi-FI" sz="1800" dirty="0" err="1" smtClean="0"/>
              <a:t>social</a:t>
            </a:r>
            <a:r>
              <a:rPr lang="fi-FI" sz="1800" dirty="0" smtClean="0"/>
              <a:t> </a:t>
            </a:r>
            <a:r>
              <a:rPr lang="fi-FI" sz="1800" dirty="0" err="1" smtClean="0"/>
              <a:t>justice</a:t>
            </a:r>
            <a:r>
              <a:rPr lang="fi-FI" sz="1800" dirty="0" smtClean="0"/>
              <a:t> and </a:t>
            </a:r>
            <a:r>
              <a:rPr lang="fi-FI" sz="1800" dirty="0" err="1" smtClean="0"/>
              <a:t>negative</a:t>
            </a:r>
            <a:r>
              <a:rPr lang="fi-FI" sz="1800" dirty="0" smtClean="0"/>
              <a:t> </a:t>
            </a:r>
            <a:r>
              <a:rPr lang="fi-FI" sz="1800" dirty="0" err="1" smtClean="0"/>
              <a:t>impacts</a:t>
            </a:r>
            <a:r>
              <a:rPr lang="fi-FI" sz="1800" dirty="0" smtClean="0"/>
              <a:t> of </a:t>
            </a:r>
            <a:r>
              <a:rPr lang="fi-FI" sz="1800" dirty="0" err="1" smtClean="0"/>
              <a:t>climate</a:t>
            </a:r>
            <a:r>
              <a:rPr lang="fi-FI" sz="1800" dirty="0" smtClean="0"/>
              <a:t> </a:t>
            </a:r>
            <a:r>
              <a:rPr lang="fi-FI" sz="1800" dirty="0" err="1" smtClean="0"/>
              <a:t>policies</a:t>
            </a:r>
            <a:r>
              <a:rPr lang="fi-FI" sz="1800" dirty="0" smtClean="0"/>
              <a:t> on </a:t>
            </a:r>
            <a:r>
              <a:rPr lang="fi-FI" sz="1800" dirty="0" err="1" smtClean="0"/>
              <a:t>disadvantaged</a:t>
            </a:r>
            <a:r>
              <a:rPr lang="fi-FI" sz="1800" dirty="0" smtClean="0"/>
              <a:t> </a:t>
            </a:r>
            <a:r>
              <a:rPr lang="fi-FI" sz="1800" dirty="0" err="1" smtClean="0"/>
              <a:t>groups</a:t>
            </a:r>
            <a:r>
              <a:rPr lang="fi-FI" sz="1800" dirty="0" smtClean="0"/>
              <a:t> and </a:t>
            </a:r>
            <a:r>
              <a:rPr lang="fi-FI" sz="1800" dirty="0" err="1" smtClean="0"/>
              <a:t>peripheral</a:t>
            </a:r>
            <a:r>
              <a:rPr lang="fi-FI" sz="1800" dirty="0" smtClean="0"/>
              <a:t> </a:t>
            </a:r>
            <a:r>
              <a:rPr lang="fi-FI" sz="1800" dirty="0" err="1" smtClean="0"/>
              <a:t>areas</a:t>
            </a:r>
            <a:r>
              <a:rPr lang="fi-FI" sz="1800" dirty="0" smtClean="0"/>
              <a:t>; </a:t>
            </a:r>
            <a:r>
              <a:rPr lang="fi-FI" sz="1800" dirty="0" err="1" smtClean="0"/>
              <a:t>emphasis</a:t>
            </a:r>
            <a:r>
              <a:rPr lang="fi-FI" sz="1800" dirty="0" smtClean="0"/>
              <a:t> on </a:t>
            </a:r>
            <a:r>
              <a:rPr lang="fi-FI" sz="1800" dirty="0" err="1" smtClean="0"/>
              <a:t>positive</a:t>
            </a:r>
            <a:r>
              <a:rPr lang="fi-FI" sz="1800" dirty="0" smtClean="0"/>
              <a:t> </a:t>
            </a:r>
            <a:r>
              <a:rPr lang="fi-FI" sz="1800" dirty="0" err="1" smtClean="0"/>
              <a:t>incentives</a:t>
            </a:r>
            <a:r>
              <a:rPr lang="fi-FI" sz="1800" dirty="0" smtClean="0"/>
              <a:t> </a:t>
            </a:r>
            <a:r>
              <a:rPr lang="fi-FI" sz="1800" dirty="0" err="1" smtClean="0"/>
              <a:t>rather</a:t>
            </a:r>
            <a:r>
              <a:rPr lang="fi-FI" sz="1800" dirty="0" smtClean="0"/>
              <a:t> </a:t>
            </a:r>
            <a:r>
              <a:rPr lang="fi-FI" sz="1800" dirty="0" err="1" smtClean="0"/>
              <a:t>than</a:t>
            </a:r>
            <a:r>
              <a:rPr lang="fi-FI" sz="1800" dirty="0" smtClean="0"/>
              <a:t> </a:t>
            </a:r>
            <a:r>
              <a:rPr lang="fi-FI" sz="1800" dirty="0" err="1" smtClean="0"/>
              <a:t>taxation</a:t>
            </a:r>
            <a:endParaRPr lang="fi-FI" sz="1800" dirty="0" smtClean="0"/>
          </a:p>
          <a:p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statement</a:t>
            </a:r>
            <a:r>
              <a:rPr lang="fi-FI" sz="1800" dirty="0" smtClean="0"/>
              <a:t> </a:t>
            </a:r>
            <a:r>
              <a:rPr lang="fi-FI" sz="1800" dirty="0" err="1" smtClean="0"/>
              <a:t>was</a:t>
            </a:r>
            <a:r>
              <a:rPr lang="fi-FI" sz="1800" dirty="0" smtClean="0"/>
              <a:t> </a:t>
            </a:r>
            <a:r>
              <a:rPr lang="fi-FI" sz="1800" dirty="0" err="1" smtClean="0"/>
              <a:t>taken</a:t>
            </a:r>
            <a:r>
              <a:rPr lang="fi-FI" sz="1800" dirty="0" smtClean="0"/>
              <a:t> into </a:t>
            </a:r>
            <a:r>
              <a:rPr lang="fi-FI" sz="1800" dirty="0" err="1" smtClean="0"/>
              <a:t>account</a:t>
            </a:r>
            <a:r>
              <a:rPr lang="fi-FI" sz="1800" dirty="0" smtClean="0"/>
              <a:t> </a:t>
            </a:r>
            <a:r>
              <a:rPr lang="fi-FI" sz="1800" dirty="0" err="1" smtClean="0"/>
              <a:t>when</a:t>
            </a:r>
            <a:r>
              <a:rPr lang="fi-FI" sz="1800" dirty="0" smtClean="0"/>
              <a:t> </a:t>
            </a:r>
            <a:r>
              <a:rPr lang="fi-FI" sz="1800" dirty="0" err="1" smtClean="0"/>
              <a:t>drafting</a:t>
            </a:r>
            <a:r>
              <a:rPr lang="fi-FI" sz="1800" dirty="0" smtClean="0"/>
              <a:t> </a:t>
            </a:r>
            <a:r>
              <a:rPr lang="fi-FI" sz="1800" dirty="0" err="1" smtClean="0"/>
              <a:t>the</a:t>
            </a:r>
            <a:r>
              <a:rPr lang="fi-FI" sz="1800" dirty="0" smtClean="0"/>
              <a:t> Medium-</a:t>
            </a:r>
            <a:r>
              <a:rPr lang="fi-FI" sz="1800" dirty="0" err="1" smtClean="0"/>
              <a:t>Term</a:t>
            </a:r>
            <a:r>
              <a:rPr lang="fi-FI" sz="1800" dirty="0" smtClean="0"/>
              <a:t> </a:t>
            </a:r>
            <a:r>
              <a:rPr lang="fi-FI" sz="1800" dirty="0" err="1" smtClean="0"/>
              <a:t>Climate</a:t>
            </a:r>
            <a:r>
              <a:rPr lang="fi-FI" sz="1800" dirty="0" smtClean="0"/>
              <a:t> </a:t>
            </a:r>
            <a:r>
              <a:rPr lang="fi-FI" sz="1800" dirty="0" err="1" smtClean="0"/>
              <a:t>Policy</a:t>
            </a:r>
            <a:r>
              <a:rPr lang="fi-FI" sz="1800" dirty="0" smtClean="0"/>
              <a:t> Plan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Citizens</a:t>
            </a:r>
            <a:r>
              <a:rPr lang="fi-FI" dirty="0" smtClean="0"/>
              <a:t>’ Jury on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786325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Summary</a:t>
            </a:r>
            <a:r>
              <a:rPr lang="fi-FI" dirty="0" smtClean="0"/>
              <a:t> of </a:t>
            </a:r>
            <a:r>
              <a:rPr lang="fi-FI" dirty="0" err="1" smtClean="0"/>
              <a:t>examples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800" b="1" dirty="0" err="1" smtClean="0"/>
              <a:t>Citizens</a:t>
            </a:r>
            <a:r>
              <a:rPr lang="fi-FI" sz="1800" b="1" dirty="0" smtClean="0"/>
              <a:t>’ Jury in Finland</a:t>
            </a:r>
          </a:p>
          <a:p>
            <a:r>
              <a:rPr lang="fi-FI" sz="1600" dirty="0" err="1" smtClean="0"/>
              <a:t>Initiated</a:t>
            </a:r>
            <a:r>
              <a:rPr lang="fi-FI" sz="1600" dirty="0" smtClean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a </a:t>
            </a:r>
            <a:r>
              <a:rPr lang="fi-FI" sz="1600" dirty="0" err="1" smtClean="0"/>
              <a:t>ministry</a:t>
            </a:r>
            <a:r>
              <a:rPr lang="fi-FI" sz="1600" dirty="0" smtClean="0"/>
              <a:t>; </a:t>
            </a:r>
            <a:r>
              <a:rPr lang="fi-FI" sz="1600" dirty="0" err="1" smtClean="0"/>
              <a:t>motivated</a:t>
            </a:r>
            <a:r>
              <a:rPr lang="fi-FI" sz="1600" dirty="0" smtClean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</a:t>
            </a:r>
            <a:r>
              <a:rPr lang="fi-FI" sz="1600" dirty="0" err="1" smtClean="0"/>
              <a:t>public</a:t>
            </a:r>
            <a:r>
              <a:rPr lang="fi-FI" sz="1600" dirty="0" smtClean="0"/>
              <a:t> opposition (</a:t>
            </a:r>
            <a:r>
              <a:rPr lang="fi-FI" sz="1600" dirty="0" err="1" smtClean="0"/>
              <a:t>e.g</a:t>
            </a:r>
            <a:r>
              <a:rPr lang="fi-FI" sz="1600" dirty="0" smtClean="0"/>
              <a:t>. </a:t>
            </a:r>
            <a:r>
              <a:rPr lang="fi-FI" sz="1600" dirty="0" err="1" smtClean="0"/>
              <a:t>surveys</a:t>
            </a:r>
            <a:r>
              <a:rPr lang="fi-FI" sz="1600" dirty="0" smtClean="0"/>
              <a:t>) </a:t>
            </a:r>
          </a:p>
          <a:p>
            <a:r>
              <a:rPr lang="fi-FI" sz="1600" dirty="0" err="1" smtClean="0"/>
              <a:t>Tasked</a:t>
            </a:r>
            <a:r>
              <a:rPr lang="fi-FI" sz="1600" dirty="0" smtClean="0"/>
              <a:t> to </a:t>
            </a:r>
            <a:r>
              <a:rPr lang="fi-FI" sz="1600" dirty="0" err="1" smtClean="0"/>
              <a:t>evaluate</a:t>
            </a:r>
            <a:r>
              <a:rPr lang="fi-FI" sz="1600" dirty="0" smtClean="0"/>
              <a:t> 14 </a:t>
            </a:r>
            <a:r>
              <a:rPr lang="fi-FI" sz="1600" dirty="0" err="1" smtClean="0"/>
              <a:t>policy</a:t>
            </a:r>
            <a:r>
              <a:rPr lang="fi-FI" sz="1600" dirty="0" smtClean="0"/>
              <a:t> </a:t>
            </a:r>
            <a:r>
              <a:rPr lang="fi-FI" sz="1600" dirty="0" err="1" smtClean="0"/>
              <a:t>proposals</a:t>
            </a:r>
            <a:r>
              <a:rPr lang="fi-FI" sz="1600" dirty="0" smtClean="0"/>
              <a:t> on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basis</a:t>
            </a:r>
            <a:r>
              <a:rPr lang="fi-FI" sz="1600" dirty="0" smtClean="0"/>
              <a:t> of </a:t>
            </a:r>
            <a:r>
              <a:rPr lang="fi-FI" sz="1600" dirty="0" err="1" smtClean="0"/>
              <a:t>social</a:t>
            </a:r>
            <a:r>
              <a:rPr lang="fi-FI" sz="1600" dirty="0" smtClean="0"/>
              <a:t> </a:t>
            </a:r>
            <a:r>
              <a:rPr lang="fi-FI" sz="1600" dirty="0" err="1" smtClean="0"/>
              <a:t>justice</a:t>
            </a:r>
            <a:endParaRPr lang="fi-FI" sz="1600" dirty="0" smtClean="0"/>
          </a:p>
          <a:p>
            <a:r>
              <a:rPr lang="fi-FI" sz="1600" dirty="0" smtClean="0"/>
              <a:t>Short and </a:t>
            </a:r>
            <a:r>
              <a:rPr lang="fi-FI" sz="1600" dirty="0" err="1" smtClean="0"/>
              <a:t>structured</a:t>
            </a:r>
            <a:r>
              <a:rPr lang="fi-FI" sz="1600" dirty="0" smtClean="0"/>
              <a:t> </a:t>
            </a:r>
            <a:r>
              <a:rPr lang="fi-FI" sz="1600" dirty="0" err="1" smtClean="0"/>
              <a:t>procedure</a:t>
            </a:r>
            <a:endParaRPr lang="fi-FI" sz="1600" dirty="0" smtClean="0"/>
          </a:p>
          <a:p>
            <a:r>
              <a:rPr lang="fi-FI" sz="1600" dirty="0" err="1" smtClean="0"/>
              <a:t>Relatively</a:t>
            </a:r>
            <a:r>
              <a:rPr lang="fi-FI" sz="1600" dirty="0" smtClean="0"/>
              <a:t> </a:t>
            </a:r>
            <a:r>
              <a:rPr lang="fi-FI" sz="1600" dirty="0" err="1" smtClean="0"/>
              <a:t>little</a:t>
            </a:r>
            <a:r>
              <a:rPr lang="fi-FI" sz="1600" dirty="0" smtClean="0"/>
              <a:t> </a:t>
            </a:r>
            <a:r>
              <a:rPr lang="fi-FI" sz="1600" dirty="0" err="1" smtClean="0"/>
              <a:t>public</a:t>
            </a:r>
            <a:r>
              <a:rPr lang="fi-FI" sz="1600" dirty="0" smtClean="0"/>
              <a:t> </a:t>
            </a:r>
            <a:r>
              <a:rPr lang="fi-FI" sz="1600" dirty="0" err="1" smtClean="0"/>
              <a:t>interest</a:t>
            </a:r>
            <a:endParaRPr lang="fi-FI" sz="1600" dirty="0" smtClean="0"/>
          </a:p>
          <a:p>
            <a:r>
              <a:rPr lang="fi-FI" sz="1600" dirty="0" err="1" smtClean="0"/>
              <a:t>Recommendations</a:t>
            </a:r>
            <a:r>
              <a:rPr lang="fi-FI" sz="1600" dirty="0" smtClean="0"/>
              <a:t> </a:t>
            </a:r>
            <a:r>
              <a:rPr lang="fi-FI" sz="1600" dirty="0" err="1" smtClean="0"/>
              <a:t>dealt</a:t>
            </a:r>
            <a:r>
              <a:rPr lang="fi-FI" sz="1600" dirty="0" smtClean="0"/>
              <a:t> </a:t>
            </a:r>
            <a:r>
              <a:rPr lang="fi-FI" sz="1600" dirty="0" err="1" smtClean="0"/>
              <a:t>with</a:t>
            </a:r>
            <a:r>
              <a:rPr lang="fi-FI" sz="1600" dirty="0" smtClean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</a:t>
            </a:r>
            <a:r>
              <a:rPr lang="fi-FI" sz="1600" dirty="0" err="1" smtClean="0"/>
              <a:t>civil</a:t>
            </a:r>
            <a:r>
              <a:rPr lang="fi-FI" sz="1600" dirty="0" smtClean="0"/>
              <a:t> </a:t>
            </a:r>
            <a:r>
              <a:rPr lang="fi-FI" sz="1600" dirty="0" err="1" smtClean="0"/>
              <a:t>servants</a:t>
            </a:r>
            <a:r>
              <a:rPr lang="fi-FI" sz="1600" dirty="0" smtClean="0"/>
              <a:t> </a:t>
            </a:r>
            <a:endParaRPr lang="fi-FI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58982" y="1315581"/>
            <a:ext cx="3637862" cy="3079190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 err="1" smtClean="0"/>
              <a:t>Citizens</a:t>
            </a:r>
            <a:r>
              <a:rPr lang="fi-FI" sz="1800" b="1" dirty="0" smtClean="0"/>
              <a:t>’ </a:t>
            </a:r>
            <a:r>
              <a:rPr lang="fi-FI" sz="1800" b="1" dirty="0" err="1" smtClean="0"/>
              <a:t>Convention</a:t>
            </a:r>
            <a:r>
              <a:rPr lang="fi-FI" sz="1800" b="1" dirty="0" smtClean="0"/>
              <a:t> in France</a:t>
            </a:r>
          </a:p>
          <a:p>
            <a:r>
              <a:rPr lang="fi-FI" sz="1600" dirty="0" err="1" smtClean="0"/>
              <a:t>Initiated</a:t>
            </a:r>
            <a:r>
              <a:rPr lang="fi-FI" sz="1600" dirty="0" smtClean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president</a:t>
            </a:r>
            <a:r>
              <a:rPr lang="fi-FI" sz="1600" dirty="0" smtClean="0"/>
              <a:t>, </a:t>
            </a:r>
            <a:r>
              <a:rPr lang="fi-FI" sz="1600" dirty="0" err="1" smtClean="0"/>
              <a:t>motivated</a:t>
            </a:r>
            <a:r>
              <a:rPr lang="fi-FI" sz="1600" dirty="0" smtClean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</a:t>
            </a:r>
            <a:r>
              <a:rPr lang="fi-FI" sz="1600" dirty="0" err="1" smtClean="0"/>
              <a:t>public</a:t>
            </a:r>
            <a:r>
              <a:rPr lang="fi-FI" sz="1600" dirty="0" smtClean="0"/>
              <a:t> </a:t>
            </a:r>
            <a:r>
              <a:rPr lang="fi-FI" sz="1600" dirty="0" err="1" smtClean="0"/>
              <a:t>protests</a:t>
            </a:r>
            <a:endParaRPr lang="fi-FI" sz="1600" dirty="0" smtClean="0"/>
          </a:p>
          <a:p>
            <a:r>
              <a:rPr lang="fi-FI" sz="1600" dirty="0" err="1" smtClean="0"/>
              <a:t>Tasked</a:t>
            </a:r>
            <a:r>
              <a:rPr lang="fi-FI" sz="1600" dirty="0" smtClean="0"/>
              <a:t> to </a:t>
            </a:r>
            <a:r>
              <a:rPr lang="fi-FI" sz="1600" dirty="0" err="1" smtClean="0"/>
              <a:t>provide</a:t>
            </a:r>
            <a:r>
              <a:rPr lang="fi-FI" sz="1600" dirty="0" smtClean="0"/>
              <a:t> </a:t>
            </a:r>
            <a:r>
              <a:rPr lang="fi-FI" sz="1600" dirty="0" err="1" smtClean="0"/>
              <a:t>new</a:t>
            </a:r>
            <a:r>
              <a:rPr lang="fi-FI" sz="1600" dirty="0" smtClean="0"/>
              <a:t> </a:t>
            </a:r>
            <a:r>
              <a:rPr lang="fi-FI" sz="1600" dirty="0" err="1" smtClean="0"/>
              <a:t>policy</a:t>
            </a:r>
            <a:r>
              <a:rPr lang="fi-FI" sz="1600" dirty="0" smtClean="0"/>
              <a:t> </a:t>
            </a:r>
            <a:r>
              <a:rPr lang="fi-FI" sz="1600" dirty="0" err="1"/>
              <a:t>proposals</a:t>
            </a:r>
            <a:r>
              <a:rPr lang="fi-FI" sz="1600" dirty="0"/>
              <a:t> </a:t>
            </a:r>
            <a:endParaRPr lang="fi-FI" sz="1600" dirty="0" smtClean="0"/>
          </a:p>
          <a:p>
            <a:r>
              <a:rPr lang="fi-FI" sz="1600" dirty="0" smtClean="0"/>
              <a:t>A </a:t>
            </a:r>
            <a:r>
              <a:rPr lang="fi-FI" sz="1600" dirty="0" err="1" smtClean="0"/>
              <a:t>lengthy</a:t>
            </a:r>
            <a:r>
              <a:rPr lang="fi-FI" sz="1600" dirty="0" smtClean="0"/>
              <a:t> </a:t>
            </a:r>
            <a:r>
              <a:rPr lang="fi-FI" sz="1600" dirty="0" err="1" smtClean="0"/>
              <a:t>procedure</a:t>
            </a:r>
            <a:r>
              <a:rPr lang="fi-FI" sz="1600" dirty="0" smtClean="0"/>
              <a:t>; </a:t>
            </a:r>
            <a:r>
              <a:rPr lang="fi-FI" sz="1600" dirty="0" err="1" smtClean="0"/>
              <a:t>less</a:t>
            </a:r>
            <a:r>
              <a:rPr lang="fi-FI" sz="1600" dirty="0" smtClean="0"/>
              <a:t> </a:t>
            </a:r>
            <a:r>
              <a:rPr lang="fi-FI" sz="1600" dirty="0" err="1" smtClean="0"/>
              <a:t>structured</a:t>
            </a:r>
            <a:r>
              <a:rPr lang="fi-FI" sz="1600" dirty="0" smtClean="0"/>
              <a:t> </a:t>
            </a:r>
            <a:r>
              <a:rPr lang="fi-FI" sz="1600" dirty="0" err="1" smtClean="0"/>
              <a:t>than</a:t>
            </a:r>
            <a:r>
              <a:rPr lang="fi-FI" sz="1600" dirty="0" smtClean="0"/>
              <a:t> </a:t>
            </a:r>
            <a:r>
              <a:rPr lang="fi-FI" sz="1600" dirty="0" err="1" smtClean="0"/>
              <a:t>many</a:t>
            </a:r>
            <a:r>
              <a:rPr lang="fi-FI" sz="1600" dirty="0" smtClean="0"/>
              <a:t> </a:t>
            </a:r>
            <a:r>
              <a:rPr lang="fi-FI" sz="1600" dirty="0" err="1" smtClean="0"/>
              <a:t>counterparts</a:t>
            </a:r>
            <a:endParaRPr lang="fi-FI" sz="1600" dirty="0" smtClean="0"/>
          </a:p>
          <a:p>
            <a:r>
              <a:rPr lang="fi-FI" sz="1600" dirty="0" smtClean="0"/>
              <a:t>Wide </a:t>
            </a:r>
            <a:r>
              <a:rPr lang="fi-FI" sz="1600" dirty="0" err="1" smtClean="0"/>
              <a:t>public</a:t>
            </a:r>
            <a:r>
              <a:rPr lang="fi-FI" sz="1600" dirty="0" smtClean="0"/>
              <a:t> </a:t>
            </a:r>
            <a:r>
              <a:rPr lang="fi-FI" sz="1600" dirty="0" err="1" smtClean="0"/>
              <a:t>outreach</a:t>
            </a:r>
            <a:r>
              <a:rPr lang="fi-FI" sz="1600" dirty="0" smtClean="0"/>
              <a:t> and </a:t>
            </a:r>
            <a:r>
              <a:rPr lang="fi-FI" sz="1600" dirty="0" err="1" smtClean="0"/>
              <a:t>awarenesss</a:t>
            </a:r>
            <a:endParaRPr lang="fi-FI" sz="1600" dirty="0"/>
          </a:p>
          <a:p>
            <a:r>
              <a:rPr lang="fi-FI" sz="1600" dirty="0" err="1" smtClean="0"/>
              <a:t>Recommendations</a:t>
            </a:r>
            <a:r>
              <a:rPr lang="fi-FI" sz="1600" dirty="0" smtClean="0"/>
              <a:t> </a:t>
            </a:r>
            <a:r>
              <a:rPr lang="fi-FI" sz="1600" dirty="0" err="1" smtClean="0"/>
              <a:t>dealt</a:t>
            </a:r>
            <a:r>
              <a:rPr lang="fi-FI" sz="1600" dirty="0" smtClean="0"/>
              <a:t> </a:t>
            </a:r>
            <a:r>
              <a:rPr lang="fi-FI" sz="1600" dirty="0" err="1" smtClean="0"/>
              <a:t>with</a:t>
            </a:r>
            <a:r>
              <a:rPr lang="fi-FI" sz="1600" dirty="0" smtClean="0"/>
              <a:t> in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parliament</a:t>
            </a:r>
            <a:endParaRPr lang="fi-FI" sz="16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697489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How to </a:t>
            </a:r>
            <a:r>
              <a:rPr lang="fi-FI" dirty="0" err="1" smtClean="0"/>
              <a:t>address</a:t>
            </a:r>
            <a:r>
              <a:rPr lang="fi-FI" dirty="0" smtClean="0"/>
              <a:t> </a:t>
            </a:r>
            <a:r>
              <a:rPr lang="fi-FI" dirty="0" err="1" smtClean="0"/>
              <a:t>intergenerational</a:t>
            </a:r>
            <a:r>
              <a:rPr lang="fi-FI" dirty="0" smtClean="0"/>
              <a:t> and </a:t>
            </a: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character</a:t>
            </a:r>
            <a:r>
              <a:rPr lang="fi-FI" dirty="0" smtClean="0"/>
              <a:t> of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?</a:t>
            </a:r>
          </a:p>
          <a:p>
            <a:pPr lvl="1"/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global</a:t>
            </a:r>
            <a:r>
              <a:rPr lang="fi-FI" sz="1800" dirty="0" smtClean="0"/>
              <a:t> </a:t>
            </a:r>
            <a:r>
              <a:rPr lang="fi-FI" sz="1800" dirty="0" err="1" smtClean="0"/>
              <a:t>dimensions</a:t>
            </a:r>
            <a:r>
              <a:rPr lang="fi-FI" sz="1800" dirty="0" smtClean="0"/>
              <a:t> of </a:t>
            </a:r>
            <a:r>
              <a:rPr lang="fi-FI" sz="1800" dirty="0" err="1" smtClean="0"/>
              <a:t>climate</a:t>
            </a:r>
            <a:r>
              <a:rPr lang="fi-FI" sz="1800" dirty="0" smtClean="0"/>
              <a:t> </a:t>
            </a:r>
            <a:r>
              <a:rPr lang="fi-FI" sz="1800" dirty="0" err="1" smtClean="0"/>
              <a:t>change</a:t>
            </a:r>
            <a:r>
              <a:rPr lang="fi-FI" sz="1800" dirty="0" smtClean="0"/>
              <a:t> </a:t>
            </a:r>
            <a:r>
              <a:rPr lang="fi-FI" sz="1800" dirty="0" err="1" smtClean="0"/>
              <a:t>may</a:t>
            </a:r>
            <a:r>
              <a:rPr lang="fi-FI" sz="1800" dirty="0" smtClean="0"/>
              <a:t> </a:t>
            </a:r>
            <a:r>
              <a:rPr lang="fi-FI" sz="1800" dirty="0" err="1" smtClean="0"/>
              <a:t>be</a:t>
            </a:r>
            <a:r>
              <a:rPr lang="fi-FI" sz="1800" dirty="0" smtClean="0"/>
              <a:t> </a:t>
            </a:r>
            <a:r>
              <a:rPr lang="fi-FI" sz="1800" dirty="0" err="1" smtClean="0"/>
              <a:t>hard</a:t>
            </a:r>
            <a:r>
              <a:rPr lang="fi-FI" sz="1800" dirty="0" smtClean="0"/>
              <a:t> to </a:t>
            </a:r>
            <a:r>
              <a:rPr lang="fi-FI" sz="1800" dirty="0" err="1" smtClean="0"/>
              <a:t>tackle</a:t>
            </a:r>
            <a:r>
              <a:rPr lang="fi-FI" sz="1800" dirty="0" smtClean="0"/>
              <a:t>  </a:t>
            </a:r>
          </a:p>
          <a:p>
            <a:pPr lvl="1"/>
            <a:r>
              <a:rPr lang="fi-FI" sz="1800" dirty="0" err="1" smtClean="0"/>
              <a:t>Although</a:t>
            </a:r>
            <a:r>
              <a:rPr lang="fi-FI" sz="1800" dirty="0" smtClean="0"/>
              <a:t> </a:t>
            </a:r>
            <a:r>
              <a:rPr lang="fi-FI" sz="1800" dirty="0" err="1" smtClean="0"/>
              <a:t>minipublics</a:t>
            </a:r>
            <a:r>
              <a:rPr lang="fi-FI" sz="1800" dirty="0" smtClean="0"/>
              <a:t> </a:t>
            </a:r>
            <a:r>
              <a:rPr lang="fi-FI" sz="1800" dirty="0" err="1" smtClean="0"/>
              <a:t>are</a:t>
            </a:r>
            <a:r>
              <a:rPr lang="fi-FI" sz="1800" dirty="0" smtClean="0"/>
              <a:t> </a:t>
            </a:r>
            <a:r>
              <a:rPr lang="fi-FI" sz="1800" dirty="0" err="1" smtClean="0"/>
              <a:t>likely</a:t>
            </a:r>
            <a:r>
              <a:rPr lang="fi-FI" sz="1800" dirty="0" smtClean="0"/>
              <a:t> to </a:t>
            </a:r>
            <a:r>
              <a:rPr lang="fi-FI" sz="1800" dirty="0" err="1" smtClean="0"/>
              <a:t>be</a:t>
            </a:r>
            <a:r>
              <a:rPr lang="fi-FI" sz="1800" dirty="0" smtClean="0"/>
              <a:t> </a:t>
            </a:r>
            <a:r>
              <a:rPr lang="fi-FI" sz="1800" dirty="0" err="1" smtClean="0"/>
              <a:t>more</a:t>
            </a:r>
            <a:r>
              <a:rPr lang="fi-FI" sz="1800" dirty="0" smtClean="0"/>
              <a:t> </a:t>
            </a:r>
            <a:r>
              <a:rPr lang="fi-FI" sz="1800" dirty="0" err="1" smtClean="0"/>
              <a:t>future-regarding</a:t>
            </a:r>
            <a:r>
              <a:rPr lang="fi-FI" sz="1800" dirty="0" smtClean="0"/>
              <a:t> </a:t>
            </a:r>
            <a:r>
              <a:rPr lang="fi-FI" sz="1800" dirty="0" err="1" smtClean="0"/>
              <a:t>than</a:t>
            </a:r>
            <a:r>
              <a:rPr lang="fi-FI" sz="1800" dirty="0" smtClean="0"/>
              <a:t> </a:t>
            </a:r>
            <a:r>
              <a:rPr lang="fi-FI" sz="1800" dirty="0" err="1" smtClean="0"/>
              <a:t>e.g</a:t>
            </a:r>
            <a:r>
              <a:rPr lang="fi-FI" sz="1800" dirty="0" smtClean="0"/>
              <a:t>. </a:t>
            </a:r>
            <a:r>
              <a:rPr lang="fi-FI" sz="1800" dirty="0" err="1" smtClean="0"/>
              <a:t>parliamentary</a:t>
            </a:r>
            <a:r>
              <a:rPr lang="fi-FI" sz="1800" dirty="0" smtClean="0"/>
              <a:t> </a:t>
            </a:r>
            <a:r>
              <a:rPr lang="fi-FI" sz="1800" dirty="0" err="1" smtClean="0"/>
              <a:t>deliberation</a:t>
            </a:r>
            <a:r>
              <a:rPr lang="fi-FI" sz="1800" dirty="0" smtClean="0"/>
              <a:t>, </a:t>
            </a:r>
            <a:r>
              <a:rPr lang="fi-FI" sz="1800" dirty="0" err="1" smtClean="0"/>
              <a:t>they</a:t>
            </a:r>
            <a:r>
              <a:rPr lang="fi-FI" sz="1800" dirty="0" smtClean="0"/>
              <a:t> </a:t>
            </a:r>
            <a:r>
              <a:rPr lang="fi-FI" sz="1800" dirty="0" err="1" smtClean="0"/>
              <a:t>may</a:t>
            </a:r>
            <a:r>
              <a:rPr lang="fi-FI" sz="1800" dirty="0" smtClean="0"/>
              <a:t> </a:t>
            </a:r>
            <a:r>
              <a:rPr lang="fi-FI" sz="1800" dirty="0" err="1" smtClean="0"/>
              <a:t>not</a:t>
            </a:r>
            <a:r>
              <a:rPr lang="fi-FI" sz="1800" dirty="0" smtClean="0"/>
              <a:t> </a:t>
            </a:r>
            <a:r>
              <a:rPr lang="fi-FI" sz="1800" dirty="0" err="1" smtClean="0"/>
              <a:t>be</a:t>
            </a:r>
            <a:r>
              <a:rPr lang="fi-FI" sz="1800" dirty="0" smtClean="0"/>
              <a:t> </a:t>
            </a:r>
            <a:r>
              <a:rPr lang="fi-FI" sz="1800" dirty="0" err="1" smtClean="0"/>
              <a:t>sufficiently</a:t>
            </a:r>
            <a:r>
              <a:rPr lang="fi-FI" sz="1800" dirty="0" smtClean="0"/>
              <a:t> </a:t>
            </a:r>
            <a:r>
              <a:rPr lang="fi-FI" sz="1800" dirty="0" err="1" smtClean="0"/>
              <a:t>so</a:t>
            </a:r>
            <a:endParaRPr lang="fi-FI" sz="1800" dirty="0" smtClean="0"/>
          </a:p>
          <a:p>
            <a:pPr lvl="2"/>
            <a:r>
              <a:rPr lang="fi-FI" dirty="0" err="1" smtClean="0"/>
              <a:t>Specific</a:t>
            </a:r>
            <a:r>
              <a:rPr lang="fi-FI" dirty="0" smtClean="0"/>
              <a:t> </a:t>
            </a:r>
            <a:r>
              <a:rPr lang="fi-FI" dirty="0" err="1" smtClean="0"/>
              <a:t>exercises</a:t>
            </a:r>
            <a:r>
              <a:rPr lang="fi-FI" dirty="0" smtClean="0"/>
              <a:t> to </a:t>
            </a:r>
            <a:r>
              <a:rPr lang="fi-FI" dirty="0" err="1" smtClean="0"/>
              <a:t>think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perspective</a:t>
            </a:r>
            <a:r>
              <a:rPr lang="fi-FI" dirty="0" smtClean="0"/>
              <a:t> of </a:t>
            </a:r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generations</a:t>
            </a:r>
            <a:r>
              <a:rPr lang="fi-FI" dirty="0" smtClean="0"/>
              <a:t> (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i="1" dirty="0" err="1" smtClean="0"/>
              <a:t>Future</a:t>
            </a:r>
            <a:r>
              <a:rPr lang="fi-FI" i="1" dirty="0" smtClean="0"/>
              <a:t> Design</a:t>
            </a:r>
            <a:r>
              <a:rPr lang="fi-FI" dirty="0" smtClean="0"/>
              <a:t>, cf. Hara et </a:t>
            </a:r>
            <a:r>
              <a:rPr lang="fi-FI" dirty="0" err="1" smtClean="0"/>
              <a:t>al</a:t>
            </a:r>
            <a:r>
              <a:rPr lang="fi-FI" dirty="0" smtClean="0"/>
              <a:t> 2020; Kulha et </a:t>
            </a:r>
            <a:r>
              <a:rPr lang="fi-FI" dirty="0" err="1" smtClean="0"/>
              <a:t>al</a:t>
            </a:r>
            <a:r>
              <a:rPr lang="fi-FI" dirty="0" smtClean="0"/>
              <a:t> 2021)</a:t>
            </a:r>
          </a:p>
          <a:p>
            <a:r>
              <a:rPr lang="fi-FI" dirty="0" smtClean="0"/>
              <a:t>How to </a:t>
            </a:r>
            <a:r>
              <a:rPr lang="fi-FI" dirty="0" err="1" smtClean="0"/>
              <a:t>deal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r>
              <a:rPr lang="fi-FI" dirty="0" smtClean="0"/>
              <a:t> of </a:t>
            </a:r>
            <a:r>
              <a:rPr lang="fi-FI" dirty="0" err="1" smtClean="0"/>
              <a:t>mitigation</a:t>
            </a:r>
            <a:r>
              <a:rPr lang="fi-FI" dirty="0" smtClean="0"/>
              <a:t> and </a:t>
            </a:r>
            <a:r>
              <a:rPr lang="fi-FI" dirty="0" err="1" smtClean="0"/>
              <a:t>adaptation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429468"/>
            <a:ext cx="6851072" cy="791751"/>
          </a:xfrm>
        </p:spPr>
        <p:txBody>
          <a:bodyPr/>
          <a:lstStyle/>
          <a:p>
            <a:r>
              <a:rPr lang="fi-FI" dirty="0" err="1" smtClean="0"/>
              <a:t>Challenges</a:t>
            </a:r>
            <a:r>
              <a:rPr lang="fi-FI" dirty="0" smtClean="0"/>
              <a:t> of </a:t>
            </a:r>
            <a:r>
              <a:rPr lang="fi-FI" dirty="0" err="1" smtClean="0"/>
              <a:t>minipublics</a:t>
            </a:r>
            <a:r>
              <a:rPr lang="fi-FI" dirty="0" smtClean="0"/>
              <a:t> on </a:t>
            </a:r>
            <a:r>
              <a:rPr lang="fi-FI" dirty="0" err="1" smtClean="0"/>
              <a:t>climate</a:t>
            </a:r>
            <a:r>
              <a:rPr lang="fi-FI" dirty="0" smtClean="0"/>
              <a:t>: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scope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issue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604997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2526" y="1460746"/>
            <a:ext cx="7077074" cy="3032125"/>
          </a:xfrm>
        </p:spPr>
        <p:txBody>
          <a:bodyPr/>
          <a:lstStyle/>
          <a:p>
            <a:r>
              <a:rPr lang="en-US" dirty="0"/>
              <a:t>Are mini-publics on climate issues used to avoid backlash caused by controversial climate policy measures? </a:t>
            </a:r>
            <a:r>
              <a:rPr lang="en-US" dirty="0" smtClean="0"/>
              <a:t>Or to pacify the civil society?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impact of </a:t>
            </a:r>
            <a:r>
              <a:rPr lang="en-US" dirty="0" smtClean="0"/>
              <a:t>mini-publics </a:t>
            </a:r>
            <a:r>
              <a:rPr lang="en-US" dirty="0"/>
              <a:t>often remains </a:t>
            </a:r>
            <a:r>
              <a:rPr lang="en-US" dirty="0" smtClean="0"/>
              <a:t>vague</a:t>
            </a:r>
          </a:p>
          <a:p>
            <a:pPr lvl="1"/>
            <a:r>
              <a:rPr lang="en-US" dirty="0" smtClean="0"/>
              <a:t>‘Cherry-picking</a:t>
            </a:r>
            <a:r>
              <a:rPr lang="en-US" dirty="0"/>
              <a:t>’ of recommendations </a:t>
            </a:r>
            <a:endParaRPr lang="en-US" dirty="0" smtClean="0"/>
          </a:p>
          <a:p>
            <a:pPr lvl="1"/>
            <a:r>
              <a:rPr lang="en-US" dirty="0" smtClean="0"/>
              <a:t>The impact on the general public remains marginal; the French </a:t>
            </a:r>
            <a:r>
              <a:rPr lang="en-US" dirty="0" smtClean="0"/>
              <a:t>as</a:t>
            </a:r>
            <a:r>
              <a:rPr lang="en-US" dirty="0" smtClean="0"/>
              <a:t> </a:t>
            </a:r>
            <a:r>
              <a:rPr lang="en-US" dirty="0" smtClean="0"/>
              <a:t>a positive example in terms of public visibility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Challenges</a:t>
            </a:r>
            <a:r>
              <a:rPr lang="fi-FI" dirty="0" smtClean="0"/>
              <a:t> of </a:t>
            </a:r>
            <a:r>
              <a:rPr lang="fi-FI" dirty="0" err="1" smtClean="0"/>
              <a:t>minipublics</a:t>
            </a:r>
            <a:r>
              <a:rPr lang="fi-FI" dirty="0" smtClean="0"/>
              <a:t> </a:t>
            </a:r>
            <a:r>
              <a:rPr lang="fi-FI" dirty="0"/>
              <a:t>on </a:t>
            </a:r>
            <a:r>
              <a:rPr lang="fi-FI" dirty="0" err="1"/>
              <a:t>climate</a:t>
            </a:r>
            <a:r>
              <a:rPr lang="fi-FI" dirty="0" smtClean="0"/>
              <a:t>: </a:t>
            </a:r>
            <a:r>
              <a:rPr lang="fi-FI" dirty="0" err="1" smtClean="0"/>
              <a:t>motivations</a:t>
            </a:r>
            <a:r>
              <a:rPr lang="fi-FI" dirty="0" smtClean="0"/>
              <a:t> and </a:t>
            </a:r>
            <a:r>
              <a:rPr lang="fi-FI" dirty="0" err="1" smtClean="0"/>
              <a:t>impact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23256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41342-6D5F-4617-A91C-886A5F7F3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term</a:t>
            </a:r>
            <a:r>
              <a:rPr lang="fi-FI" dirty="0"/>
              <a:t> </a:t>
            </a:r>
            <a:r>
              <a:rPr lang="fi-FI" dirty="0" err="1"/>
              <a:t>introduced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 smtClean="0"/>
              <a:t>Archon</a:t>
            </a:r>
            <a:r>
              <a:rPr lang="fi-FI" dirty="0" smtClean="0"/>
              <a:t> </a:t>
            </a:r>
            <a:r>
              <a:rPr lang="fi-FI" dirty="0" err="1" smtClean="0"/>
              <a:t>Fung</a:t>
            </a:r>
            <a:r>
              <a:rPr lang="fi-FI" dirty="0" smtClean="0"/>
              <a:t> </a:t>
            </a:r>
            <a:r>
              <a:rPr lang="fi-FI" dirty="0"/>
              <a:t>(</a:t>
            </a:r>
            <a:r>
              <a:rPr lang="fi-FI" dirty="0" smtClean="0"/>
              <a:t>2003)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Survey Article: Recipes for Public Spheres: Eight Institutional Design Choices and Their Consequences. </a:t>
            </a:r>
            <a:r>
              <a:rPr lang="en-US" sz="1400" i="1" dirty="0" smtClean="0"/>
              <a:t>The Journal of Political Philosophy </a:t>
            </a:r>
            <a:r>
              <a:rPr lang="en-US" sz="1400" dirty="0" smtClean="0"/>
              <a:t>11(3): 338–367.</a:t>
            </a:r>
            <a:endParaRPr lang="fi-FI" sz="1400" dirty="0" smtClean="0"/>
          </a:p>
          <a:p>
            <a:r>
              <a:rPr lang="fi-FI" i="1" dirty="0" err="1" smtClean="0"/>
              <a:t>Citizens</a:t>
            </a:r>
            <a:r>
              <a:rPr lang="fi-FI" i="1" dirty="0" smtClean="0"/>
              <a:t>’ </a:t>
            </a:r>
            <a:r>
              <a:rPr lang="fi-FI" i="1" dirty="0" err="1" smtClean="0"/>
              <a:t>Juries</a:t>
            </a:r>
            <a:r>
              <a:rPr lang="fi-FI" i="1" dirty="0" smtClean="0"/>
              <a:t> </a:t>
            </a:r>
            <a:r>
              <a:rPr lang="fi-FI" dirty="0" smtClean="0"/>
              <a:t>and </a:t>
            </a:r>
            <a:r>
              <a:rPr lang="fi-FI" i="1" dirty="0" smtClean="0"/>
              <a:t>Planning </a:t>
            </a:r>
            <a:r>
              <a:rPr lang="fi-FI" i="1" dirty="0" err="1" smtClean="0"/>
              <a:t>Cells</a:t>
            </a:r>
            <a:r>
              <a:rPr lang="fi-FI" dirty="0" smtClean="0"/>
              <a:t>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formats</a:t>
            </a:r>
            <a:r>
              <a:rPr lang="fi-FI" dirty="0" smtClean="0"/>
              <a:t> (</a:t>
            </a:r>
            <a:r>
              <a:rPr lang="fi-FI" dirty="0" err="1" smtClean="0"/>
              <a:t>early</a:t>
            </a:r>
            <a:r>
              <a:rPr lang="fi-FI" dirty="0" smtClean="0"/>
              <a:t> 1970s)</a:t>
            </a:r>
          </a:p>
          <a:p>
            <a:pPr lvl="1"/>
            <a:r>
              <a:rPr lang="fi-FI" dirty="0" err="1" smtClean="0"/>
              <a:t>Involving</a:t>
            </a:r>
            <a:r>
              <a:rPr lang="fi-FI" dirty="0" smtClean="0"/>
              <a:t> </a:t>
            </a:r>
            <a:r>
              <a:rPr lang="fi-FI" dirty="0" err="1" smtClean="0"/>
              <a:t>citizens</a:t>
            </a:r>
            <a:r>
              <a:rPr lang="fi-FI" dirty="0" smtClean="0"/>
              <a:t> in </a:t>
            </a:r>
            <a:r>
              <a:rPr lang="fi-FI" dirty="0" err="1" smtClean="0"/>
              <a:t>technically</a:t>
            </a:r>
            <a:r>
              <a:rPr lang="fi-FI" dirty="0" smtClean="0"/>
              <a:t> </a:t>
            </a:r>
            <a:r>
              <a:rPr lang="fi-FI" dirty="0" err="1" smtClean="0"/>
              <a:t>complex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endParaRPr lang="fi-FI" dirty="0" smtClean="0"/>
          </a:p>
          <a:p>
            <a:r>
              <a:rPr lang="fi-FI" dirty="0" smtClean="0"/>
              <a:t>More </a:t>
            </a:r>
            <a:r>
              <a:rPr lang="fi-FI" dirty="0" err="1"/>
              <a:t>recent</a:t>
            </a:r>
            <a:r>
              <a:rPr lang="fi-FI" dirty="0"/>
              <a:t> </a:t>
            </a:r>
            <a:r>
              <a:rPr lang="fi-FI" dirty="0" err="1"/>
              <a:t>ones</a:t>
            </a:r>
            <a:r>
              <a:rPr lang="fi-FI" dirty="0"/>
              <a:t> </a:t>
            </a:r>
            <a:r>
              <a:rPr lang="fi-FI" dirty="0" err="1"/>
              <a:t>include</a:t>
            </a:r>
            <a:r>
              <a:rPr lang="fi-FI" dirty="0"/>
              <a:t> </a:t>
            </a:r>
            <a:r>
              <a:rPr lang="fi-FI" i="1" dirty="0" err="1"/>
              <a:t>Deliberative</a:t>
            </a:r>
            <a:r>
              <a:rPr lang="fi-FI" i="1" dirty="0"/>
              <a:t> </a:t>
            </a:r>
            <a:r>
              <a:rPr lang="fi-FI" i="1" dirty="0" err="1" smtClean="0"/>
              <a:t>Polls</a:t>
            </a:r>
            <a:r>
              <a:rPr lang="fi-FI" i="1" dirty="0" smtClean="0"/>
              <a:t> </a:t>
            </a:r>
            <a:r>
              <a:rPr lang="fi-FI" dirty="0" smtClean="0"/>
              <a:t>(1990s), </a:t>
            </a:r>
            <a:r>
              <a:rPr lang="fi-FI" i="1" dirty="0" err="1"/>
              <a:t>Citizens</a:t>
            </a:r>
            <a:r>
              <a:rPr lang="fi-FI" i="1" dirty="0"/>
              <a:t>’ </a:t>
            </a:r>
            <a:r>
              <a:rPr lang="fi-FI" i="1" dirty="0" err="1" smtClean="0"/>
              <a:t>Assemblies</a:t>
            </a:r>
            <a:r>
              <a:rPr lang="fi-FI" i="1" dirty="0" smtClean="0"/>
              <a:t> </a:t>
            </a:r>
            <a:r>
              <a:rPr lang="fi-FI" dirty="0" smtClean="0"/>
              <a:t>(2000s)</a:t>
            </a:r>
          </a:p>
          <a:p>
            <a:r>
              <a:rPr lang="fi-FI" dirty="0" err="1" smtClean="0"/>
              <a:t>Proliferation</a:t>
            </a:r>
            <a:r>
              <a:rPr lang="fi-FI" dirty="0" smtClean="0"/>
              <a:t> of mini-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</a:t>
            </a:r>
            <a:r>
              <a:rPr lang="fi-FI" dirty="0" err="1" smtClean="0"/>
              <a:t>recent</a:t>
            </a:r>
            <a:r>
              <a:rPr lang="fi-FI" dirty="0" smtClean="0"/>
              <a:t> </a:t>
            </a:r>
            <a:r>
              <a:rPr lang="fi-FI" dirty="0" err="1" smtClean="0"/>
              <a:t>years</a:t>
            </a:r>
            <a:r>
              <a:rPr lang="fi-FI" dirty="0" smtClean="0"/>
              <a:t>, </a:t>
            </a:r>
            <a:r>
              <a:rPr lang="fi-FI" dirty="0" err="1" smtClean="0"/>
              <a:t>especially</a:t>
            </a:r>
            <a:r>
              <a:rPr lang="fi-FI" dirty="0" smtClean="0"/>
              <a:t> to </a:t>
            </a:r>
            <a:r>
              <a:rPr lang="fi-FI" dirty="0" err="1" smtClean="0"/>
              <a:t>deal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5BD84-1169-49FA-8330-6926E37C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A0CD1-18A9-419E-AE42-92BAA2F4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Deliberative</a:t>
            </a:r>
            <a:r>
              <a:rPr lang="fi-FI" dirty="0" smtClean="0"/>
              <a:t> mini-</a:t>
            </a:r>
            <a:r>
              <a:rPr lang="fi-FI" dirty="0" err="1" smtClean="0"/>
              <a:t>publics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3418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Coupling with policymaking </a:t>
            </a:r>
            <a:r>
              <a:rPr lang="en-US" dirty="0" smtClean="0"/>
              <a:t>(e.g. Hendriks 2017; Setälä 2017)</a:t>
            </a:r>
            <a:endParaRPr lang="en-US" dirty="0"/>
          </a:p>
          <a:p>
            <a:r>
              <a:rPr lang="en-US" dirty="0" smtClean="0"/>
              <a:t>Key </a:t>
            </a:r>
            <a:r>
              <a:rPr lang="en-US" dirty="0"/>
              <a:t>aspects </a:t>
            </a:r>
          </a:p>
          <a:p>
            <a:pPr lvl="1"/>
            <a:r>
              <a:rPr lang="en-US" dirty="0"/>
              <a:t>What is the output of deliberation? </a:t>
            </a:r>
          </a:p>
          <a:p>
            <a:pPr lvl="1"/>
            <a:r>
              <a:rPr lang="en-US" dirty="0"/>
              <a:t>How is the output of deliberation transmitted to </a:t>
            </a:r>
            <a:r>
              <a:rPr lang="en-US" dirty="0" smtClean="0"/>
              <a:t>policymakers? Is </a:t>
            </a:r>
            <a:r>
              <a:rPr lang="en-US" dirty="0"/>
              <a:t>policymakers’ feedback required – and what kind of feedback? </a:t>
            </a:r>
            <a:r>
              <a:rPr lang="en-US" dirty="0" smtClean="0"/>
              <a:t>Are there opportunities for communication between policymakers and mini-publics?</a:t>
            </a:r>
            <a:endParaRPr lang="en-US" dirty="0"/>
          </a:p>
          <a:p>
            <a:pPr lvl="1"/>
            <a:r>
              <a:rPr lang="en-US" dirty="0"/>
              <a:t>Are policymakers </a:t>
            </a:r>
            <a:r>
              <a:rPr lang="en-US" dirty="0" smtClean="0"/>
              <a:t>directly involved </a:t>
            </a:r>
            <a:r>
              <a:rPr lang="en-US" dirty="0"/>
              <a:t>in deliberation</a:t>
            </a:r>
            <a:r>
              <a:rPr lang="en-US" dirty="0" smtClean="0"/>
              <a:t>?</a:t>
            </a:r>
          </a:p>
          <a:p>
            <a:pPr marL="216000" lvl="1" indent="0">
              <a:buNone/>
            </a:pPr>
            <a:endParaRPr lang="en-US" dirty="0"/>
          </a:p>
          <a:p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Strengthening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role</a:t>
            </a:r>
            <a:r>
              <a:rPr lang="fi-FI" dirty="0" smtClean="0"/>
              <a:t> of </a:t>
            </a:r>
            <a:r>
              <a:rPr lang="fi-FI" dirty="0" smtClean="0"/>
              <a:t>mini-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r>
              <a:rPr lang="fi-FI" dirty="0" smtClean="0"/>
              <a:t>in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policymaking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171154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 smtClean="0"/>
              <a:t>Interaction</a:t>
            </a:r>
            <a:r>
              <a:rPr lang="fi-FI" b="1" dirty="0" smtClean="0"/>
              <a:t> </a:t>
            </a:r>
            <a:r>
              <a:rPr lang="fi-FI" b="1" dirty="0" err="1" smtClean="0"/>
              <a:t>with</a:t>
            </a:r>
            <a:r>
              <a:rPr lang="fi-FI" b="1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general </a:t>
            </a:r>
            <a:r>
              <a:rPr lang="fi-FI" b="1" dirty="0" err="1" smtClean="0"/>
              <a:t>public</a:t>
            </a:r>
            <a:r>
              <a:rPr lang="fi-FI" b="1" dirty="0" smtClean="0"/>
              <a:t> </a:t>
            </a:r>
            <a:r>
              <a:rPr lang="fi-FI" dirty="0" smtClean="0"/>
              <a:t>is </a:t>
            </a:r>
            <a:r>
              <a:rPr lang="fi-FI" dirty="0" err="1" smtClean="0"/>
              <a:t>needed</a:t>
            </a:r>
            <a:r>
              <a:rPr lang="fi-FI" dirty="0" smtClean="0"/>
              <a:t> to </a:t>
            </a:r>
            <a:r>
              <a:rPr lang="fi-FI" dirty="0" err="1" smtClean="0"/>
              <a:t>triggger</a:t>
            </a:r>
            <a:r>
              <a:rPr lang="fi-FI" dirty="0" smtClean="0"/>
              <a:t> </a:t>
            </a:r>
            <a:r>
              <a:rPr lang="fi-FI" dirty="0" err="1" smtClean="0"/>
              <a:t>distributed</a:t>
            </a:r>
            <a:r>
              <a:rPr lang="fi-FI" dirty="0" smtClean="0"/>
              <a:t> </a:t>
            </a:r>
            <a:r>
              <a:rPr lang="fi-FI" dirty="0" err="1" smtClean="0"/>
              <a:t>processes</a:t>
            </a:r>
            <a:r>
              <a:rPr lang="fi-FI" dirty="0" smtClean="0"/>
              <a:t> of </a:t>
            </a:r>
            <a:r>
              <a:rPr lang="fi-FI" dirty="0" err="1" smtClean="0"/>
              <a:t>learning</a:t>
            </a:r>
            <a:r>
              <a:rPr lang="fi-FI" dirty="0" smtClean="0"/>
              <a:t>, </a:t>
            </a:r>
            <a:r>
              <a:rPr lang="fi-FI" dirty="0" err="1" smtClean="0"/>
              <a:t>reflection</a:t>
            </a:r>
            <a:r>
              <a:rPr lang="fi-FI" dirty="0" smtClean="0"/>
              <a:t> etc.</a:t>
            </a:r>
          </a:p>
          <a:p>
            <a:r>
              <a:rPr lang="fi-FI" dirty="0" err="1" smtClean="0"/>
              <a:t>Minipublics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interact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general </a:t>
            </a:r>
            <a:r>
              <a:rPr lang="fi-FI" dirty="0" err="1" smtClean="0"/>
              <a:t>public</a:t>
            </a:r>
            <a:r>
              <a:rPr lang="fi-FI" dirty="0" smtClean="0"/>
              <a:t> </a:t>
            </a:r>
          </a:p>
          <a:p>
            <a:pPr lvl="1"/>
            <a:r>
              <a:rPr lang="fi-FI" sz="1800" dirty="0" err="1" smtClean="0"/>
              <a:t>During</a:t>
            </a:r>
            <a:r>
              <a:rPr lang="fi-FI" sz="1800" dirty="0" smtClean="0"/>
              <a:t>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process</a:t>
            </a:r>
            <a:r>
              <a:rPr lang="fi-FI" sz="1800" dirty="0" smtClean="0"/>
              <a:t>: </a:t>
            </a:r>
            <a:r>
              <a:rPr lang="fi-FI" sz="1800" dirty="0" err="1" smtClean="0"/>
              <a:t>public</a:t>
            </a:r>
            <a:r>
              <a:rPr lang="fi-FI" sz="1800" dirty="0" smtClean="0"/>
              <a:t> </a:t>
            </a:r>
            <a:r>
              <a:rPr lang="fi-FI" sz="1800" dirty="0" err="1" smtClean="0"/>
              <a:t>hearings</a:t>
            </a:r>
            <a:r>
              <a:rPr lang="fi-FI" sz="1800" dirty="0" smtClean="0"/>
              <a:t>, </a:t>
            </a:r>
            <a:r>
              <a:rPr lang="fi-FI" sz="1800" dirty="0" err="1" smtClean="0"/>
              <a:t>public</a:t>
            </a:r>
            <a:r>
              <a:rPr lang="fi-FI" sz="1800" dirty="0" smtClean="0"/>
              <a:t> </a:t>
            </a:r>
            <a:r>
              <a:rPr lang="fi-FI" sz="1800" dirty="0" err="1" smtClean="0"/>
              <a:t>submissions</a:t>
            </a:r>
            <a:r>
              <a:rPr lang="fi-FI" sz="1800" dirty="0" smtClean="0"/>
              <a:t> etc.</a:t>
            </a:r>
          </a:p>
          <a:p>
            <a:pPr lvl="1"/>
            <a:r>
              <a:rPr lang="fi-FI" sz="1800" dirty="0" err="1" smtClean="0"/>
              <a:t>After</a:t>
            </a:r>
            <a:r>
              <a:rPr lang="fi-FI" sz="1800" dirty="0" smtClean="0"/>
              <a:t>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process</a:t>
            </a:r>
            <a:r>
              <a:rPr lang="fi-FI" sz="1800" dirty="0" smtClean="0"/>
              <a:t>: mini-</a:t>
            </a:r>
            <a:r>
              <a:rPr lang="fi-FI" sz="1800" dirty="0" err="1" smtClean="0"/>
              <a:t>publics</a:t>
            </a:r>
            <a:r>
              <a:rPr lang="fi-FI" sz="1800" dirty="0" smtClean="0"/>
              <a:t>’ </a:t>
            </a:r>
            <a:r>
              <a:rPr lang="fi-FI" sz="1800" dirty="0" err="1" smtClean="0"/>
              <a:t>arguments</a:t>
            </a:r>
            <a:r>
              <a:rPr lang="fi-FI" sz="1800" dirty="0" smtClean="0"/>
              <a:t> and </a:t>
            </a:r>
            <a:r>
              <a:rPr lang="fi-FI" sz="1800" dirty="0" err="1" smtClean="0"/>
              <a:t>recommendations</a:t>
            </a:r>
            <a:r>
              <a:rPr lang="fi-FI" sz="1800" dirty="0" smtClean="0"/>
              <a:t> </a:t>
            </a:r>
            <a:r>
              <a:rPr lang="fi-FI" sz="1800" dirty="0" err="1" smtClean="0"/>
              <a:t>are</a:t>
            </a:r>
            <a:r>
              <a:rPr lang="fi-FI" sz="1800" dirty="0" smtClean="0"/>
              <a:t> </a:t>
            </a:r>
            <a:r>
              <a:rPr lang="fi-FI" sz="1800" dirty="0" err="1" smtClean="0"/>
              <a:t>transmitted</a:t>
            </a:r>
            <a:r>
              <a:rPr lang="fi-FI" sz="1800" dirty="0" smtClean="0"/>
              <a:t> to </a:t>
            </a:r>
            <a:r>
              <a:rPr lang="fi-FI" sz="1800" dirty="0" err="1" smtClean="0"/>
              <a:t>the</a:t>
            </a:r>
            <a:r>
              <a:rPr lang="fi-FI" sz="1800" dirty="0" smtClean="0"/>
              <a:t> general </a:t>
            </a:r>
            <a:r>
              <a:rPr lang="fi-FI" sz="1800" dirty="0" err="1" smtClean="0"/>
              <a:t>public</a:t>
            </a:r>
            <a:endParaRPr lang="fi-FI" sz="1800" dirty="0" smtClean="0"/>
          </a:p>
          <a:p>
            <a:r>
              <a:rPr lang="fi-FI" dirty="0" smtClean="0"/>
              <a:t>How </a:t>
            </a:r>
            <a:r>
              <a:rPr lang="fi-FI" dirty="0" err="1" smtClean="0"/>
              <a:t>arguments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transmitted</a:t>
            </a:r>
            <a:r>
              <a:rPr lang="fi-FI" dirty="0" smtClean="0"/>
              <a:t>?: </a:t>
            </a:r>
            <a:r>
              <a:rPr lang="fi-FI" dirty="0" err="1" smtClean="0"/>
              <a:t>e.g</a:t>
            </a:r>
            <a:r>
              <a:rPr lang="fi-FI" dirty="0" smtClean="0"/>
              <a:t>. via media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directly</a:t>
            </a:r>
            <a:r>
              <a:rPr lang="fi-FI" dirty="0" smtClean="0"/>
              <a:t> to </a:t>
            </a:r>
            <a:r>
              <a:rPr lang="fi-FI" dirty="0" err="1" smtClean="0"/>
              <a:t>citizens</a:t>
            </a:r>
            <a:r>
              <a:rPr lang="fi-FI" dirty="0" smtClean="0"/>
              <a:t>;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 </a:t>
            </a:r>
            <a:r>
              <a:rPr lang="fi-FI" dirty="0" err="1" smtClean="0"/>
              <a:t>incentives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public</a:t>
            </a:r>
            <a:r>
              <a:rPr lang="fi-FI" dirty="0" smtClean="0"/>
              <a:t> to </a:t>
            </a:r>
            <a:r>
              <a:rPr lang="fi-FI" dirty="0" err="1" smtClean="0"/>
              <a:t>deal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arguments</a:t>
            </a:r>
            <a:r>
              <a:rPr lang="fi-FI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Strengthening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role</a:t>
            </a:r>
            <a:r>
              <a:rPr lang="fi-FI" dirty="0" smtClean="0"/>
              <a:t> of </a:t>
            </a:r>
            <a:r>
              <a:rPr lang="fi-FI" dirty="0" smtClean="0"/>
              <a:t>mini-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r>
              <a:rPr lang="fi-FI" dirty="0" smtClean="0"/>
              <a:t>in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policymaking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640703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5623" y="1451958"/>
            <a:ext cx="7228914" cy="3032125"/>
          </a:xfrm>
        </p:spPr>
        <p:txBody>
          <a:bodyPr/>
          <a:lstStyle/>
          <a:p>
            <a:r>
              <a:rPr lang="fi-FI" b="1" dirty="0" err="1"/>
              <a:t>Institutionalization</a:t>
            </a:r>
            <a:r>
              <a:rPr lang="fi-FI" b="1" dirty="0"/>
              <a:t> </a:t>
            </a:r>
            <a:r>
              <a:rPr lang="fi-FI" dirty="0"/>
              <a:t>of mini-</a:t>
            </a:r>
            <a:r>
              <a:rPr lang="fi-FI" dirty="0" err="1"/>
              <a:t>publics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help </a:t>
            </a:r>
            <a:r>
              <a:rPr lang="fi-FI" dirty="0" err="1"/>
              <a:t>prevent</a:t>
            </a:r>
            <a:r>
              <a:rPr lang="fi-FI" dirty="0"/>
              <a:t> </a:t>
            </a:r>
            <a:r>
              <a:rPr lang="fi-FI" dirty="0" err="1"/>
              <a:t>instrumental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create</a:t>
            </a:r>
            <a:r>
              <a:rPr lang="fi-FI" dirty="0" smtClean="0"/>
              <a:t> </a:t>
            </a:r>
            <a:r>
              <a:rPr lang="fi-FI" dirty="0" err="1" smtClean="0"/>
              <a:t>expectations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role</a:t>
            </a:r>
            <a:r>
              <a:rPr lang="fi-FI" dirty="0" smtClean="0"/>
              <a:t> of </a:t>
            </a:r>
            <a:r>
              <a:rPr lang="fi-FI" dirty="0" err="1" smtClean="0"/>
              <a:t>deliberation</a:t>
            </a:r>
            <a:endParaRPr lang="fi-FI" dirty="0"/>
          </a:p>
          <a:p>
            <a:r>
              <a:rPr lang="fi-FI" dirty="0" err="1"/>
              <a:t>Institutionalization</a:t>
            </a:r>
            <a:r>
              <a:rPr lang="fi-FI" dirty="0"/>
              <a:t> </a:t>
            </a:r>
            <a:r>
              <a:rPr lang="fi-FI" dirty="0" err="1"/>
              <a:t>means</a:t>
            </a:r>
            <a:r>
              <a:rPr lang="fi-FI" dirty="0"/>
              <a:t> </a:t>
            </a:r>
            <a:r>
              <a:rPr lang="fi-FI" dirty="0" err="1"/>
              <a:t>defining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instances</a:t>
            </a:r>
            <a:r>
              <a:rPr lang="fi-FI" dirty="0"/>
              <a:t> for </a:t>
            </a:r>
            <a:r>
              <a:rPr lang="fi-FI" dirty="0" err="1" smtClean="0"/>
              <a:t>use</a:t>
            </a:r>
            <a:endParaRPr lang="fi-FI" dirty="0"/>
          </a:p>
          <a:p>
            <a:pPr lvl="1"/>
            <a:r>
              <a:rPr lang="fi-FI" sz="1800" dirty="0" err="1" smtClean="0"/>
              <a:t>Substantive</a:t>
            </a:r>
            <a:r>
              <a:rPr lang="fi-FI" sz="1800" dirty="0" smtClean="0"/>
              <a:t> </a:t>
            </a:r>
            <a:r>
              <a:rPr lang="fi-FI" sz="1800" dirty="0" err="1"/>
              <a:t>conditions</a:t>
            </a:r>
            <a:r>
              <a:rPr lang="fi-FI" sz="1800" dirty="0"/>
              <a:t> </a:t>
            </a:r>
            <a:r>
              <a:rPr lang="fi-FI" sz="1800" dirty="0" err="1"/>
              <a:t>refer</a:t>
            </a:r>
            <a:r>
              <a:rPr lang="fi-FI" sz="1800" dirty="0"/>
              <a:t> to </a:t>
            </a:r>
            <a:r>
              <a:rPr lang="fi-FI" sz="1800" dirty="0" err="1"/>
              <a:t>issue</a:t>
            </a:r>
            <a:r>
              <a:rPr lang="fi-FI" sz="1800" dirty="0"/>
              <a:t> </a:t>
            </a:r>
            <a:r>
              <a:rPr lang="fi-FI" sz="1800" dirty="0" err="1" smtClean="0"/>
              <a:t>type</a:t>
            </a:r>
            <a:r>
              <a:rPr lang="fi-FI" sz="1800" dirty="0" smtClean="0"/>
              <a:t>; </a:t>
            </a:r>
            <a:r>
              <a:rPr lang="fi-FI" sz="1800" dirty="0" err="1" smtClean="0"/>
              <a:t>e.g</a:t>
            </a:r>
            <a:r>
              <a:rPr lang="fi-FI" sz="1800" dirty="0"/>
              <a:t>.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requirement</a:t>
            </a:r>
            <a:r>
              <a:rPr lang="fi-FI" sz="1800" dirty="0" smtClean="0"/>
              <a:t> of </a:t>
            </a:r>
            <a:r>
              <a:rPr lang="fi-FI" sz="1800" dirty="0" err="1" smtClean="0"/>
              <a:t>minipublics</a:t>
            </a:r>
            <a:r>
              <a:rPr lang="fi-FI" sz="1800" dirty="0" smtClean="0"/>
              <a:t> on </a:t>
            </a:r>
            <a:r>
              <a:rPr lang="fi-FI" sz="1800" dirty="0" err="1" smtClean="0"/>
              <a:t>climate</a:t>
            </a:r>
            <a:r>
              <a:rPr lang="fi-FI" sz="1800" dirty="0" smtClean="0"/>
              <a:t> </a:t>
            </a:r>
            <a:r>
              <a:rPr lang="fi-FI" sz="1800" dirty="0" err="1" smtClean="0"/>
              <a:t>issues</a:t>
            </a:r>
            <a:r>
              <a:rPr lang="fi-FI" sz="1800" dirty="0" smtClean="0"/>
              <a:t> </a:t>
            </a:r>
            <a:endParaRPr lang="fi-FI" sz="1800" dirty="0"/>
          </a:p>
          <a:p>
            <a:pPr lvl="1"/>
            <a:r>
              <a:rPr lang="fi-FI" sz="1800" dirty="0" err="1"/>
              <a:t>Procedural</a:t>
            </a:r>
            <a:r>
              <a:rPr lang="fi-FI" sz="1800" dirty="0"/>
              <a:t> </a:t>
            </a:r>
            <a:r>
              <a:rPr lang="fi-FI" sz="1800" dirty="0" err="1"/>
              <a:t>rules</a:t>
            </a:r>
            <a:r>
              <a:rPr lang="fi-FI" sz="1800" dirty="0"/>
              <a:t> </a:t>
            </a:r>
            <a:r>
              <a:rPr lang="fi-FI" sz="1800" dirty="0" err="1"/>
              <a:t>could</a:t>
            </a:r>
            <a:r>
              <a:rPr lang="fi-FI" sz="1800" dirty="0"/>
              <a:t> </a:t>
            </a:r>
            <a:r>
              <a:rPr lang="fi-FI" sz="1800" dirty="0" err="1"/>
              <a:t>allow</a:t>
            </a:r>
            <a:r>
              <a:rPr lang="fi-FI" sz="1800" dirty="0"/>
              <a:t> </a:t>
            </a:r>
            <a:r>
              <a:rPr lang="fi-FI" sz="1800" dirty="0" err="1"/>
              <a:t>other</a:t>
            </a:r>
            <a:r>
              <a:rPr lang="fi-FI" sz="1800" dirty="0"/>
              <a:t> </a:t>
            </a:r>
            <a:r>
              <a:rPr lang="fi-FI" sz="1800" dirty="0" err="1"/>
              <a:t>actors</a:t>
            </a:r>
            <a:r>
              <a:rPr lang="fi-FI" sz="1800" dirty="0"/>
              <a:t> </a:t>
            </a:r>
            <a:r>
              <a:rPr lang="fi-FI" sz="1800" dirty="0" err="1"/>
              <a:t>than</a:t>
            </a:r>
            <a:r>
              <a:rPr lang="fi-FI" sz="1800" dirty="0"/>
              <a:t> </a:t>
            </a:r>
            <a:r>
              <a:rPr lang="fi-FI" sz="1800" dirty="0" err="1"/>
              <a:t>governments</a:t>
            </a:r>
            <a:r>
              <a:rPr lang="fi-FI" sz="1800" dirty="0"/>
              <a:t> to </a:t>
            </a:r>
            <a:r>
              <a:rPr lang="fi-FI" sz="1800" dirty="0" err="1"/>
              <a:t>initiate</a:t>
            </a:r>
            <a:r>
              <a:rPr lang="fi-FI" sz="1800" dirty="0"/>
              <a:t> </a:t>
            </a:r>
            <a:r>
              <a:rPr lang="fi-FI" sz="1800" dirty="0" smtClean="0"/>
              <a:t>mini-</a:t>
            </a:r>
            <a:r>
              <a:rPr lang="fi-FI" sz="1800" dirty="0" err="1" smtClean="0"/>
              <a:t>publics</a:t>
            </a:r>
            <a:r>
              <a:rPr lang="fi-FI" sz="1800" dirty="0" smtClean="0"/>
              <a:t> and </a:t>
            </a:r>
            <a:r>
              <a:rPr lang="fi-FI" sz="1800" dirty="0" err="1" smtClean="0"/>
              <a:t>give</a:t>
            </a:r>
            <a:r>
              <a:rPr lang="fi-FI" sz="1800" dirty="0" smtClean="0"/>
              <a:t> </a:t>
            </a:r>
            <a:r>
              <a:rPr lang="fi-FI" sz="1800" dirty="0" err="1" smtClean="0"/>
              <a:t>other</a:t>
            </a:r>
            <a:r>
              <a:rPr lang="fi-FI" sz="1800" dirty="0" smtClean="0"/>
              <a:t> </a:t>
            </a:r>
            <a:r>
              <a:rPr lang="fi-FI" sz="1800" dirty="0" err="1" smtClean="0"/>
              <a:t>than</a:t>
            </a:r>
            <a:r>
              <a:rPr lang="fi-FI" sz="1800" dirty="0" smtClean="0"/>
              <a:t> </a:t>
            </a:r>
            <a:r>
              <a:rPr lang="fi-FI" sz="1800" dirty="0" err="1" smtClean="0"/>
              <a:t>advisory</a:t>
            </a:r>
            <a:r>
              <a:rPr lang="fi-FI" sz="1800" dirty="0" smtClean="0"/>
              <a:t> </a:t>
            </a:r>
            <a:r>
              <a:rPr lang="fi-FI" sz="1800" dirty="0" err="1" smtClean="0"/>
              <a:t>roles</a:t>
            </a:r>
            <a:r>
              <a:rPr lang="fi-FI" sz="1800" dirty="0" smtClean="0"/>
              <a:t> </a:t>
            </a:r>
          </a:p>
          <a:p>
            <a:pPr lvl="1"/>
            <a:r>
              <a:rPr lang="fi-FI" sz="1800" dirty="0" err="1" smtClean="0"/>
              <a:t>From</a:t>
            </a:r>
            <a:r>
              <a:rPr lang="fi-FI" sz="1800" dirty="0" smtClean="0"/>
              <a:t> mini-</a:t>
            </a:r>
            <a:r>
              <a:rPr lang="fi-FI" sz="1800" dirty="0" err="1" smtClean="0"/>
              <a:t>publics</a:t>
            </a:r>
            <a:r>
              <a:rPr lang="fi-FI" sz="1800" dirty="0" smtClean="0"/>
              <a:t> to </a:t>
            </a:r>
            <a:r>
              <a:rPr lang="fi-FI" sz="1800" dirty="0" err="1" smtClean="0"/>
              <a:t>more</a:t>
            </a:r>
            <a:r>
              <a:rPr lang="fi-FI" sz="1800" dirty="0" smtClean="0"/>
              <a:t> </a:t>
            </a:r>
            <a:r>
              <a:rPr lang="fi-FI" sz="1800" dirty="0" err="1" smtClean="0"/>
              <a:t>permanent</a:t>
            </a:r>
            <a:r>
              <a:rPr lang="fi-FI" sz="1800" dirty="0" smtClean="0"/>
              <a:t> </a:t>
            </a:r>
            <a:r>
              <a:rPr lang="fi-FI" sz="1800" dirty="0" err="1" smtClean="0"/>
              <a:t>deliberative</a:t>
            </a:r>
            <a:r>
              <a:rPr lang="fi-FI" sz="1800" dirty="0" smtClean="0"/>
              <a:t> </a:t>
            </a:r>
            <a:r>
              <a:rPr lang="fi-FI" sz="1800" dirty="0" err="1" smtClean="0"/>
              <a:t>bodies</a:t>
            </a:r>
            <a:r>
              <a:rPr lang="fi-FI" sz="1800" dirty="0" smtClean="0"/>
              <a:t>?</a:t>
            </a:r>
            <a:endParaRPr lang="fi-FI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4291" y="519523"/>
            <a:ext cx="7257185" cy="791751"/>
          </a:xfrm>
        </p:spPr>
        <p:txBody>
          <a:bodyPr/>
          <a:lstStyle/>
          <a:p>
            <a:r>
              <a:rPr lang="fi-FI" dirty="0" err="1" smtClean="0"/>
              <a:t>Strengthening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role</a:t>
            </a:r>
            <a:r>
              <a:rPr lang="fi-FI" dirty="0" smtClean="0"/>
              <a:t> of </a:t>
            </a:r>
            <a:r>
              <a:rPr lang="fi-FI" dirty="0" smtClean="0"/>
              <a:t>mini-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r>
              <a:rPr lang="fi-FI" dirty="0" smtClean="0"/>
              <a:t>in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policymaking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9423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a </a:t>
            </a:r>
            <a:r>
              <a:rPr lang="fi-FI" dirty="0" err="1" smtClean="0"/>
              <a:t>great</a:t>
            </a:r>
            <a:r>
              <a:rPr lang="fi-FI" dirty="0" smtClean="0"/>
              <a:t> </a:t>
            </a:r>
            <a:r>
              <a:rPr lang="fi-FI" i="1" dirty="0" err="1" smtClean="0"/>
              <a:t>potential</a:t>
            </a:r>
            <a:r>
              <a:rPr lang="fi-FI" i="1" dirty="0" smtClean="0"/>
              <a:t> </a:t>
            </a:r>
            <a:r>
              <a:rPr lang="fi-FI" dirty="0" smtClean="0"/>
              <a:t>in </a:t>
            </a:r>
            <a:r>
              <a:rPr lang="fi-FI" dirty="0" err="1" smtClean="0"/>
              <a:t>dealing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complexities</a:t>
            </a:r>
            <a:r>
              <a:rPr lang="fi-FI" dirty="0" smtClean="0"/>
              <a:t> of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policies</a:t>
            </a:r>
            <a:endParaRPr lang="fi-FI" dirty="0" smtClean="0"/>
          </a:p>
          <a:p>
            <a:r>
              <a:rPr lang="fi-FI" dirty="0" err="1" smtClean="0"/>
              <a:t>Yet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potential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fully</a:t>
            </a:r>
            <a:r>
              <a:rPr lang="fi-FI" dirty="0"/>
              <a:t> </a:t>
            </a:r>
            <a:r>
              <a:rPr lang="fi-FI" dirty="0" err="1" smtClean="0"/>
              <a:t>achieved</a:t>
            </a:r>
            <a:r>
              <a:rPr lang="fi-FI" dirty="0" smtClean="0"/>
              <a:t> in </a:t>
            </a:r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ways</a:t>
            </a:r>
            <a:r>
              <a:rPr lang="fi-FI" dirty="0" smtClean="0"/>
              <a:t> of </a:t>
            </a:r>
            <a:r>
              <a:rPr lang="fi-FI" dirty="0" err="1" smtClean="0"/>
              <a:t>using</a:t>
            </a:r>
            <a:r>
              <a:rPr lang="fi-FI" dirty="0" smtClean="0"/>
              <a:t> mini-</a:t>
            </a:r>
            <a:r>
              <a:rPr lang="fi-FI" dirty="0" err="1" smtClean="0"/>
              <a:t>publics</a:t>
            </a:r>
            <a:endParaRPr lang="fi-FI" dirty="0" smtClean="0"/>
          </a:p>
          <a:p>
            <a:r>
              <a:rPr lang="fi-FI" dirty="0" err="1"/>
              <a:t>I</a:t>
            </a:r>
            <a:r>
              <a:rPr lang="fi-FI" dirty="0" err="1" smtClean="0"/>
              <a:t>ssues</a:t>
            </a:r>
            <a:r>
              <a:rPr lang="fi-FI" dirty="0" smtClean="0"/>
              <a:t> </a:t>
            </a:r>
            <a:r>
              <a:rPr lang="fi-FI" dirty="0" err="1" smtClean="0"/>
              <a:t>intergenerational</a:t>
            </a:r>
            <a:r>
              <a:rPr lang="fi-FI" dirty="0" smtClean="0"/>
              <a:t> and </a:t>
            </a: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justice</a:t>
            </a:r>
            <a:r>
              <a:rPr lang="fi-FI" dirty="0" smtClean="0"/>
              <a:t> </a:t>
            </a:r>
            <a:r>
              <a:rPr lang="fi-FI" dirty="0" err="1" smtClean="0"/>
              <a:t>remain</a:t>
            </a:r>
            <a:r>
              <a:rPr lang="fi-FI" dirty="0" smtClean="0"/>
              <a:t> as </a:t>
            </a:r>
            <a:r>
              <a:rPr lang="fi-FI" dirty="0" err="1" smtClean="0"/>
              <a:t>challenges</a:t>
            </a:r>
            <a:r>
              <a:rPr lang="fi-FI" dirty="0" smtClean="0"/>
              <a:t> of mini-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r>
              <a:rPr lang="fi-FI" dirty="0"/>
              <a:t>on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endParaRPr lang="fi-FI" dirty="0"/>
          </a:p>
          <a:p>
            <a:r>
              <a:rPr lang="fi-FI" dirty="0" err="1" smtClean="0"/>
              <a:t>Coupling</a:t>
            </a:r>
            <a:r>
              <a:rPr lang="fi-FI" dirty="0" smtClean="0"/>
              <a:t>, </a:t>
            </a:r>
            <a:r>
              <a:rPr lang="fi-FI" dirty="0" err="1" smtClean="0"/>
              <a:t>interaction</a:t>
            </a:r>
            <a:r>
              <a:rPr lang="fi-FI" dirty="0" smtClean="0"/>
              <a:t> and </a:t>
            </a:r>
            <a:r>
              <a:rPr lang="fi-FI" dirty="0" err="1" smtClean="0"/>
              <a:t>institutionalization</a:t>
            </a:r>
            <a:r>
              <a:rPr lang="fi-FI" dirty="0" smtClean="0"/>
              <a:t> </a:t>
            </a:r>
            <a:r>
              <a:rPr lang="fi-FI" dirty="0" err="1" smtClean="0"/>
              <a:t>required</a:t>
            </a:r>
            <a:r>
              <a:rPr lang="fi-FI" dirty="0" smtClean="0"/>
              <a:t> to </a:t>
            </a:r>
            <a:r>
              <a:rPr lang="fi-FI" dirty="0" err="1" smtClean="0"/>
              <a:t>enhance</a:t>
            </a:r>
            <a:r>
              <a:rPr lang="fi-FI" dirty="0" smtClean="0"/>
              <a:t> </a:t>
            </a:r>
            <a:r>
              <a:rPr lang="fi-FI" dirty="0" err="1" smtClean="0"/>
              <a:t>impact</a:t>
            </a:r>
            <a:endParaRPr lang="fi-FI" dirty="0" smtClean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2F15D7-493C-4099-A682-F537D56F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717A9-CEA8-4142-A5DB-1EB1CA12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Concluding</a:t>
            </a:r>
            <a:r>
              <a:rPr lang="fi-FI" dirty="0" smtClean="0"/>
              <a:t> </a:t>
            </a:r>
            <a:r>
              <a:rPr lang="fi-FI" dirty="0" err="1" smtClean="0"/>
              <a:t>remarks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916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THANK YOU!</a:t>
            </a:r>
            <a:endParaRPr lang="fi-FI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56939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2525" y="1327135"/>
            <a:ext cx="6838950" cy="3032125"/>
          </a:xfrm>
        </p:spPr>
        <p:txBody>
          <a:bodyPr/>
          <a:lstStyle/>
          <a:p>
            <a:r>
              <a:rPr lang="en-US" i="1" dirty="0" smtClean="0"/>
              <a:t>Shared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andom </a:t>
            </a:r>
            <a:r>
              <a:rPr lang="en-US" dirty="0"/>
              <a:t>selection of participants (often combined with stratification)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nteraction </a:t>
            </a:r>
            <a:r>
              <a:rPr lang="en-US" dirty="0"/>
              <a:t>with </a:t>
            </a:r>
            <a:r>
              <a:rPr lang="en-US" dirty="0" smtClean="0"/>
              <a:t>experts and witnesses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oderated (small-group) deliberations on a policy issue</a:t>
            </a:r>
          </a:p>
          <a:p>
            <a:r>
              <a:rPr lang="en-US" i="1" dirty="0"/>
              <a:t>V</a:t>
            </a:r>
            <a:r>
              <a:rPr lang="en-US" i="1" dirty="0" smtClean="0"/>
              <a:t>ariation</a:t>
            </a:r>
            <a:r>
              <a:rPr lang="en-US" dirty="0" smtClean="0"/>
              <a:t> </a:t>
            </a:r>
            <a:r>
              <a:rPr lang="en-US" dirty="0"/>
              <a:t>in </a:t>
            </a:r>
            <a:endParaRPr lang="en-US" dirty="0" smtClean="0"/>
          </a:p>
          <a:p>
            <a:pPr lvl="1"/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participants</a:t>
            </a:r>
          </a:p>
          <a:p>
            <a:pPr lvl="1"/>
            <a:r>
              <a:rPr lang="en-US" dirty="0" smtClean="0"/>
              <a:t>duration </a:t>
            </a:r>
            <a:r>
              <a:rPr lang="en-US" dirty="0"/>
              <a:t>of deliberation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utcomes of deliberation may be a written statements or vote results </a:t>
            </a:r>
          </a:p>
          <a:p>
            <a:endParaRPr lang="en-US" dirty="0"/>
          </a:p>
          <a:p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design features of deliberative </a:t>
            </a:r>
            <a:r>
              <a:rPr lang="en-US" dirty="0" smtClean="0"/>
              <a:t>mini-publics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26812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41342-6D5F-4617-A91C-886A5F7F3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6" y="1424789"/>
            <a:ext cx="6838950" cy="3032125"/>
          </a:xfrm>
        </p:spPr>
        <p:txBody>
          <a:bodyPr/>
          <a:lstStyle/>
          <a:p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r>
              <a:rPr lang="fi-FI" dirty="0" smtClean="0"/>
              <a:t> </a:t>
            </a:r>
            <a:r>
              <a:rPr lang="fi-FI" dirty="0"/>
              <a:t>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impact</a:t>
            </a:r>
            <a:r>
              <a:rPr lang="fi-FI" dirty="0"/>
              <a:t> of mini-</a:t>
            </a:r>
            <a:r>
              <a:rPr lang="fi-FI" dirty="0" err="1"/>
              <a:t>publics</a:t>
            </a:r>
            <a:r>
              <a:rPr lang="fi-FI" dirty="0"/>
              <a:t> on </a:t>
            </a:r>
            <a:r>
              <a:rPr lang="fi-FI" dirty="0" err="1" smtClean="0"/>
              <a:t>participants</a:t>
            </a:r>
            <a:r>
              <a:rPr lang="fi-FI" dirty="0" smtClean="0"/>
              <a:t> (</a:t>
            </a:r>
            <a:r>
              <a:rPr lang="fi-FI" dirty="0"/>
              <a:t>for a </a:t>
            </a:r>
            <a:r>
              <a:rPr lang="fi-FI" dirty="0" err="1" smtClean="0"/>
              <a:t>review</a:t>
            </a:r>
            <a:r>
              <a:rPr lang="fi-FI" dirty="0" smtClean="0"/>
              <a:t>, 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/>
              <a:t>Setälä and Smith 2018) </a:t>
            </a:r>
          </a:p>
          <a:p>
            <a:pPr lvl="1"/>
            <a:r>
              <a:rPr lang="fi-FI" dirty="0"/>
              <a:t>Learning, </a:t>
            </a:r>
            <a:r>
              <a:rPr lang="fi-FI" dirty="0" err="1" smtClean="0"/>
              <a:t>correction</a:t>
            </a:r>
            <a:r>
              <a:rPr lang="fi-FI" dirty="0" smtClean="0"/>
              <a:t> of </a:t>
            </a:r>
            <a:r>
              <a:rPr lang="fi-FI" dirty="0" err="1" smtClean="0"/>
              <a:t>misperceptions</a:t>
            </a:r>
            <a:r>
              <a:rPr lang="fi-FI" dirty="0" smtClean="0"/>
              <a:t>, </a:t>
            </a:r>
            <a:r>
              <a:rPr lang="fi-FI" dirty="0" err="1" smtClean="0"/>
              <a:t>perspective-taking</a:t>
            </a:r>
            <a:r>
              <a:rPr lang="fi-FI" dirty="0"/>
              <a:t>, </a:t>
            </a:r>
            <a:r>
              <a:rPr lang="fi-FI" dirty="0" err="1" smtClean="0"/>
              <a:t>empathy</a:t>
            </a:r>
            <a:r>
              <a:rPr lang="fi-FI" dirty="0" smtClean="0"/>
              <a:t> and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smtClean="0"/>
              <a:t>on</a:t>
            </a:r>
          </a:p>
          <a:p>
            <a:r>
              <a:rPr lang="fi-FI" dirty="0" smtClean="0"/>
              <a:t>Open </a:t>
            </a:r>
            <a:r>
              <a:rPr lang="fi-FI" dirty="0" err="1" smtClean="0"/>
              <a:t>questions</a:t>
            </a:r>
            <a:r>
              <a:rPr lang="fi-FI" dirty="0" smtClean="0"/>
              <a:t> </a:t>
            </a:r>
            <a:r>
              <a:rPr lang="fi-FI" dirty="0" err="1" smtClean="0"/>
              <a:t>regarding</a:t>
            </a:r>
            <a:r>
              <a:rPr lang="fi-FI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effects</a:t>
            </a:r>
            <a:r>
              <a:rPr lang="fi-FI" b="1" dirty="0" smtClean="0"/>
              <a:t> of </a:t>
            </a:r>
            <a:r>
              <a:rPr lang="fi-FI" dirty="0" smtClean="0"/>
              <a:t>mini-</a:t>
            </a:r>
            <a:r>
              <a:rPr lang="fi-FI" dirty="0" err="1" smtClean="0"/>
              <a:t>publics</a:t>
            </a:r>
            <a:r>
              <a:rPr lang="fi-FI" dirty="0" smtClean="0"/>
              <a:t> on a) </a:t>
            </a:r>
            <a:r>
              <a:rPr lang="fi-FI" dirty="0" err="1" smtClean="0"/>
              <a:t>policymaking</a:t>
            </a:r>
            <a:r>
              <a:rPr lang="fi-FI" dirty="0" smtClean="0"/>
              <a:t> b) </a:t>
            </a:r>
            <a:r>
              <a:rPr lang="fi-FI" dirty="0" err="1" smtClean="0"/>
              <a:t>public</a:t>
            </a:r>
            <a:r>
              <a:rPr lang="fi-FI" dirty="0" smtClean="0"/>
              <a:t> at </a:t>
            </a:r>
            <a:r>
              <a:rPr lang="fi-FI" dirty="0" err="1" smtClean="0"/>
              <a:t>large</a:t>
            </a:r>
            <a:endParaRPr lang="fi-FI" dirty="0" smtClean="0"/>
          </a:p>
          <a:p>
            <a:r>
              <a:rPr lang="fi-FI" dirty="0" err="1" smtClean="0"/>
              <a:t>Mixed</a:t>
            </a:r>
            <a:r>
              <a:rPr lang="fi-FI" dirty="0" smtClean="0"/>
              <a:t> </a:t>
            </a:r>
            <a:r>
              <a:rPr lang="fi-FI" dirty="0" err="1" smtClean="0"/>
              <a:t>scholarly</a:t>
            </a:r>
            <a:r>
              <a:rPr lang="fi-FI" dirty="0" smtClean="0"/>
              <a:t> </a:t>
            </a:r>
            <a:r>
              <a:rPr lang="fi-FI" dirty="0" err="1" smtClean="0"/>
              <a:t>evaluations</a:t>
            </a:r>
            <a:r>
              <a:rPr lang="fi-FI" dirty="0" smtClean="0"/>
              <a:t> of mini-</a:t>
            </a:r>
            <a:r>
              <a:rPr lang="fi-FI" dirty="0" err="1" smtClean="0"/>
              <a:t>publics</a:t>
            </a:r>
            <a:r>
              <a:rPr lang="fi-FI" dirty="0" smtClean="0"/>
              <a:t>’ </a:t>
            </a:r>
            <a:r>
              <a:rPr lang="fi-FI" dirty="0" err="1" smtClean="0"/>
              <a:t>impact</a:t>
            </a:r>
            <a:r>
              <a:rPr lang="fi-FI" dirty="0" smtClean="0"/>
              <a:t> on </a:t>
            </a:r>
            <a:r>
              <a:rPr lang="fi-FI" dirty="0" err="1" smtClean="0"/>
              <a:t>democracy</a:t>
            </a:r>
            <a:r>
              <a:rPr lang="fi-FI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 err="1" smtClean="0"/>
              <a:t>Ranging</a:t>
            </a:r>
            <a:r>
              <a:rPr lang="fi-FI" sz="1800" dirty="0" smtClean="0"/>
              <a:t> </a:t>
            </a:r>
            <a:r>
              <a:rPr lang="fi-FI" sz="1800" dirty="0" err="1" smtClean="0"/>
              <a:t>from</a:t>
            </a:r>
            <a:r>
              <a:rPr lang="fi-FI" sz="1800" dirty="0" smtClean="0"/>
              <a:t> </a:t>
            </a:r>
            <a:r>
              <a:rPr lang="fi-FI" sz="1800" dirty="0" err="1" smtClean="0"/>
              <a:t>enthusiasm</a:t>
            </a:r>
            <a:r>
              <a:rPr lang="fi-FI" sz="1800" dirty="0" smtClean="0"/>
              <a:t> to </a:t>
            </a:r>
            <a:r>
              <a:rPr lang="fi-FI" sz="1800" dirty="0" err="1" smtClean="0"/>
              <a:t>deep</a:t>
            </a:r>
            <a:r>
              <a:rPr lang="fi-FI" sz="1800" dirty="0" smtClean="0"/>
              <a:t> </a:t>
            </a:r>
            <a:r>
              <a:rPr lang="fi-FI" sz="1800" dirty="0" err="1" smtClean="0"/>
              <a:t>criticism</a:t>
            </a:r>
            <a:r>
              <a:rPr lang="fi-FI" sz="1800" dirty="0" smtClean="0"/>
              <a:t> </a:t>
            </a:r>
            <a:endParaRPr lang="fi-FI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5BD84-1169-49FA-8330-6926E37C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A0CD1-18A9-419E-AE42-92BAA2F4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benefits</a:t>
            </a:r>
            <a:r>
              <a:rPr lang="fi-FI" dirty="0" smtClean="0"/>
              <a:t> and </a:t>
            </a:r>
            <a:r>
              <a:rPr lang="fi-FI" dirty="0" err="1" smtClean="0"/>
              <a:t>drawbacks</a:t>
            </a:r>
            <a:r>
              <a:rPr lang="fi-FI" dirty="0" smtClean="0"/>
              <a:t> of </a:t>
            </a:r>
            <a:r>
              <a:rPr lang="fi-FI" dirty="0" err="1" smtClean="0"/>
              <a:t>deliberative</a:t>
            </a:r>
            <a:r>
              <a:rPr lang="fi-FI" dirty="0" smtClean="0"/>
              <a:t> mini-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418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8099" y="1309379"/>
            <a:ext cx="7447803" cy="3218233"/>
          </a:xfrm>
        </p:spPr>
        <p:txBody>
          <a:bodyPr/>
          <a:lstStyle/>
          <a:p>
            <a:r>
              <a:rPr lang="fi-FI" dirty="0"/>
              <a:t>Mini-</a:t>
            </a:r>
            <a:r>
              <a:rPr lang="fi-FI" dirty="0" err="1"/>
              <a:t>publics</a:t>
            </a:r>
            <a:r>
              <a:rPr lang="fi-FI" dirty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usually</a:t>
            </a:r>
            <a:r>
              <a:rPr lang="fi-FI" dirty="0" smtClean="0"/>
              <a:t> </a:t>
            </a:r>
            <a:r>
              <a:rPr lang="fi-FI" i="1" dirty="0" err="1" smtClean="0"/>
              <a:t>initiated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governments</a:t>
            </a:r>
            <a:r>
              <a:rPr lang="fi-FI" dirty="0" smtClean="0"/>
              <a:t> on an </a:t>
            </a:r>
            <a:r>
              <a:rPr lang="fi-FI" i="1" dirty="0" err="1" smtClean="0"/>
              <a:t>ad</a:t>
            </a:r>
            <a:r>
              <a:rPr lang="fi-FI" i="1" dirty="0" smtClean="0"/>
              <a:t> hoc </a:t>
            </a:r>
            <a:r>
              <a:rPr lang="fi-FI" dirty="0" err="1" smtClean="0"/>
              <a:t>basis</a:t>
            </a:r>
            <a:endParaRPr lang="fi-FI" dirty="0" smtClean="0"/>
          </a:p>
          <a:p>
            <a:r>
              <a:rPr lang="en-US" dirty="0" smtClean="0"/>
              <a:t>Mini-publics </a:t>
            </a:r>
            <a:r>
              <a:rPr lang="en-US" dirty="0"/>
              <a:t>may be used </a:t>
            </a:r>
            <a:r>
              <a:rPr lang="en-US" dirty="0" smtClean="0"/>
              <a:t>instrumentally to achieve policy goals or, more generally, to </a:t>
            </a:r>
            <a:r>
              <a:rPr lang="en-US" dirty="0"/>
              <a:t>enhance governmentality </a:t>
            </a:r>
            <a:r>
              <a:rPr lang="en-US" dirty="0" smtClean="0"/>
              <a:t>(</a:t>
            </a:r>
            <a:r>
              <a:rPr lang="en-US" dirty="0"/>
              <a:t>Woo &amp; </a:t>
            </a:r>
            <a:r>
              <a:rPr lang="en-US" dirty="0" err="1"/>
              <a:t>Kübler</a:t>
            </a:r>
            <a:r>
              <a:rPr lang="en-US" dirty="0"/>
              <a:t> 2020)</a:t>
            </a:r>
          </a:p>
          <a:p>
            <a:r>
              <a:rPr lang="fi-FI" dirty="0" smtClean="0"/>
              <a:t>Mini-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usually</a:t>
            </a:r>
            <a:r>
              <a:rPr lang="fi-FI" dirty="0" smtClean="0"/>
              <a:t> an </a:t>
            </a:r>
            <a:r>
              <a:rPr lang="fi-FI" i="1" dirty="0" err="1"/>
              <a:t>advisory</a:t>
            </a:r>
            <a:r>
              <a:rPr lang="fi-FI" dirty="0"/>
              <a:t> </a:t>
            </a:r>
            <a:r>
              <a:rPr lang="fi-FI" dirty="0" err="1"/>
              <a:t>role</a:t>
            </a:r>
            <a:endParaRPr lang="fi-FI" dirty="0"/>
          </a:p>
          <a:p>
            <a:pPr lvl="1"/>
            <a:r>
              <a:rPr lang="fi-FI" sz="1800" dirty="0" err="1" smtClean="0"/>
              <a:t>Entails</a:t>
            </a:r>
            <a:r>
              <a:rPr lang="fi-FI" sz="1800" dirty="0" smtClean="0"/>
              <a:t> a </a:t>
            </a:r>
            <a:r>
              <a:rPr lang="fi-FI" sz="1800" dirty="0" err="1" smtClean="0"/>
              <a:t>risk</a:t>
            </a:r>
            <a:r>
              <a:rPr lang="fi-FI" sz="1800" dirty="0" smtClean="0"/>
              <a:t> </a:t>
            </a:r>
            <a:r>
              <a:rPr lang="fi-FI" sz="1800" dirty="0" err="1"/>
              <a:t>that</a:t>
            </a:r>
            <a:r>
              <a:rPr lang="fi-FI" sz="1800" dirty="0"/>
              <a:t> </a:t>
            </a:r>
            <a:r>
              <a:rPr lang="fi-FI" sz="1800" dirty="0" err="1"/>
              <a:t>policymakers</a:t>
            </a:r>
            <a:r>
              <a:rPr lang="fi-FI" sz="1800" dirty="0"/>
              <a:t> </a:t>
            </a:r>
            <a:r>
              <a:rPr lang="fi-FI" sz="1800" dirty="0" smtClean="0"/>
              <a:t>’</a:t>
            </a:r>
            <a:r>
              <a:rPr lang="fi-FI" sz="1800" dirty="0" err="1" smtClean="0"/>
              <a:t>cherry-pick</a:t>
            </a:r>
            <a:r>
              <a:rPr lang="fi-FI" sz="1800" dirty="0"/>
              <a:t>’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 smtClean="0"/>
              <a:t>recommendations</a:t>
            </a:r>
            <a:r>
              <a:rPr lang="fi-FI" sz="1800" dirty="0" smtClean="0"/>
              <a:t> (</a:t>
            </a:r>
            <a:r>
              <a:rPr lang="fi-FI" sz="1800" dirty="0" err="1" smtClean="0"/>
              <a:t>or</a:t>
            </a:r>
            <a:r>
              <a:rPr lang="fi-FI" sz="1800" dirty="0" smtClean="0"/>
              <a:t> </a:t>
            </a:r>
            <a:r>
              <a:rPr lang="fi-FI" sz="1800" dirty="0" err="1" smtClean="0"/>
              <a:t>ignore</a:t>
            </a:r>
            <a:r>
              <a:rPr lang="fi-FI" sz="1800" dirty="0" smtClean="0"/>
              <a:t> </a:t>
            </a:r>
            <a:r>
              <a:rPr lang="fi-FI" sz="1800" dirty="0" err="1" smtClean="0"/>
              <a:t>them</a:t>
            </a:r>
            <a:r>
              <a:rPr lang="fi-FI" sz="1800" dirty="0" smtClean="0"/>
              <a:t> </a:t>
            </a:r>
            <a:r>
              <a:rPr lang="fi-FI" sz="1800" dirty="0" err="1" smtClean="0"/>
              <a:t>entirely</a:t>
            </a:r>
            <a:r>
              <a:rPr lang="fi-FI" sz="1800" dirty="0" smtClean="0"/>
              <a:t>)</a:t>
            </a:r>
            <a:r>
              <a:rPr lang="fr-FR" sz="1800" dirty="0"/>
              <a:t> (Smith </a:t>
            </a:r>
            <a:r>
              <a:rPr lang="fr-FR" sz="1800" dirty="0" smtClean="0"/>
              <a:t>2009)</a:t>
            </a:r>
            <a:endParaRPr lang="fi-FI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9326" y="377480"/>
            <a:ext cx="7565348" cy="791751"/>
          </a:xfrm>
        </p:spPr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role</a:t>
            </a:r>
            <a:r>
              <a:rPr lang="fi-FI" dirty="0" smtClean="0"/>
              <a:t> of </a:t>
            </a:r>
            <a:r>
              <a:rPr lang="fi-FI" dirty="0" err="1" smtClean="0"/>
              <a:t>deliberative</a:t>
            </a:r>
            <a:r>
              <a:rPr lang="fi-FI" dirty="0" smtClean="0"/>
              <a:t> mini-</a:t>
            </a:r>
            <a:r>
              <a:rPr lang="fi-FI" dirty="0" err="1" smtClean="0"/>
              <a:t>publics</a:t>
            </a:r>
            <a:r>
              <a:rPr lang="fi-FI" dirty="0" smtClean="0"/>
              <a:t> in </a:t>
            </a:r>
            <a:r>
              <a:rPr lang="fi-FI" dirty="0" err="1" smtClean="0"/>
              <a:t>representative</a:t>
            </a:r>
            <a:r>
              <a:rPr lang="fi-FI" dirty="0" smtClean="0"/>
              <a:t> </a:t>
            </a:r>
            <a:r>
              <a:rPr lang="fi-FI" dirty="0" err="1" smtClean="0"/>
              <a:t>systems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9250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8099" y="1309379"/>
            <a:ext cx="7447803" cy="3218233"/>
          </a:xfrm>
        </p:spPr>
        <p:txBody>
          <a:bodyPr/>
          <a:lstStyle/>
          <a:p>
            <a:r>
              <a:rPr lang="fi-FI" dirty="0" err="1" smtClean="0"/>
              <a:t>Could</a:t>
            </a:r>
            <a:r>
              <a:rPr lang="fi-FI" dirty="0" smtClean="0"/>
              <a:t> mini-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r>
              <a:rPr lang="fi-FI" dirty="0" err="1" smtClean="0"/>
              <a:t>make</a:t>
            </a:r>
            <a:r>
              <a:rPr lang="fi-FI" dirty="0" smtClean="0"/>
              <a:t> </a:t>
            </a:r>
            <a:r>
              <a:rPr lang="fi-FI" i="1" dirty="0" err="1" smtClean="0"/>
              <a:t>binding</a:t>
            </a:r>
            <a:r>
              <a:rPr lang="fi-FI" i="1" dirty="0" smtClean="0"/>
              <a:t> </a:t>
            </a:r>
            <a:r>
              <a:rPr lang="fi-FI" dirty="0" err="1" smtClean="0"/>
              <a:t>decisions</a:t>
            </a:r>
            <a:r>
              <a:rPr lang="fi-FI" dirty="0" smtClean="0"/>
              <a:t>?</a:t>
            </a:r>
          </a:p>
          <a:p>
            <a:pPr lvl="1"/>
            <a:r>
              <a:rPr lang="fi-FI" sz="1800" dirty="0" smtClean="0"/>
              <a:t>Mini-</a:t>
            </a:r>
            <a:r>
              <a:rPr lang="fi-FI" sz="1800" dirty="0" err="1" smtClean="0"/>
              <a:t>publics</a:t>
            </a:r>
            <a:r>
              <a:rPr lang="fi-FI" sz="1800" dirty="0" smtClean="0"/>
              <a:t> </a:t>
            </a:r>
            <a:r>
              <a:rPr lang="fi-FI" sz="1800" dirty="0" err="1" smtClean="0"/>
              <a:t>can</a:t>
            </a:r>
            <a:r>
              <a:rPr lang="fi-FI" sz="1800" dirty="0" smtClean="0"/>
              <a:t> </a:t>
            </a:r>
            <a:r>
              <a:rPr lang="fi-FI" sz="1800" dirty="0" err="1" smtClean="0"/>
              <a:t>be</a:t>
            </a:r>
            <a:r>
              <a:rPr lang="fi-FI" sz="1800" dirty="0" smtClean="0"/>
              <a:t> </a:t>
            </a:r>
            <a:r>
              <a:rPr lang="fi-FI" sz="1800" dirty="0" err="1" smtClean="0"/>
              <a:t>representative</a:t>
            </a:r>
            <a:r>
              <a:rPr lang="fi-FI" sz="1800" dirty="0" smtClean="0"/>
              <a:t> in a </a:t>
            </a:r>
            <a:r>
              <a:rPr lang="fi-FI" sz="1800" dirty="0" err="1" smtClean="0"/>
              <a:t>descriptive</a:t>
            </a:r>
            <a:r>
              <a:rPr lang="fi-FI" sz="1800" dirty="0" smtClean="0"/>
              <a:t> </a:t>
            </a:r>
            <a:r>
              <a:rPr lang="fi-FI" sz="1800" dirty="0" err="1" smtClean="0"/>
              <a:t>sense</a:t>
            </a:r>
            <a:r>
              <a:rPr lang="fi-FI" sz="1800" dirty="0" smtClean="0"/>
              <a:t> </a:t>
            </a:r>
            <a:r>
              <a:rPr lang="fi-FI" sz="1800" dirty="0" err="1" smtClean="0"/>
              <a:t>but</a:t>
            </a:r>
            <a:r>
              <a:rPr lang="fi-FI" sz="1800" dirty="0" smtClean="0"/>
              <a:t> </a:t>
            </a:r>
            <a:r>
              <a:rPr lang="fi-FI" sz="1800" dirty="0" err="1"/>
              <a:t>they</a:t>
            </a:r>
            <a:r>
              <a:rPr lang="fi-FI" sz="1800" dirty="0"/>
              <a:t> </a:t>
            </a:r>
            <a:r>
              <a:rPr lang="fi-FI" sz="1800" dirty="0" err="1"/>
              <a:t>do</a:t>
            </a:r>
            <a:r>
              <a:rPr lang="fi-FI" sz="1800" dirty="0"/>
              <a:t> </a:t>
            </a:r>
            <a:r>
              <a:rPr lang="fi-FI" sz="1800" dirty="0" err="1" smtClean="0"/>
              <a:t>not</a:t>
            </a:r>
            <a:r>
              <a:rPr lang="fi-FI" sz="1800" dirty="0"/>
              <a:t> </a:t>
            </a:r>
            <a:r>
              <a:rPr lang="fi-FI" sz="1800" dirty="0" err="1" smtClean="0"/>
              <a:t>involve</a:t>
            </a:r>
            <a:r>
              <a:rPr lang="fi-FI" sz="1800" dirty="0" smtClean="0"/>
              <a:t> </a:t>
            </a:r>
            <a:r>
              <a:rPr lang="fi-FI" sz="1800" dirty="0" err="1" smtClean="0"/>
              <a:t>processes</a:t>
            </a:r>
            <a:r>
              <a:rPr lang="fi-FI" sz="1800" dirty="0" smtClean="0"/>
              <a:t> of </a:t>
            </a:r>
            <a:r>
              <a:rPr lang="fi-FI" sz="1800" dirty="0" err="1" smtClean="0"/>
              <a:t>authorization</a:t>
            </a:r>
            <a:r>
              <a:rPr lang="fi-FI" sz="1800" dirty="0" smtClean="0"/>
              <a:t> </a:t>
            </a:r>
            <a:r>
              <a:rPr lang="fi-FI" sz="1800" dirty="0"/>
              <a:t>and </a:t>
            </a:r>
            <a:r>
              <a:rPr lang="fi-FI" sz="1800" dirty="0" err="1" smtClean="0"/>
              <a:t>accountability</a:t>
            </a:r>
            <a:r>
              <a:rPr lang="fi-FI" sz="1800" dirty="0" smtClean="0"/>
              <a:t> </a:t>
            </a:r>
          </a:p>
          <a:p>
            <a:pPr lvl="1"/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lack</a:t>
            </a:r>
            <a:r>
              <a:rPr lang="fi-FI" sz="1800" dirty="0" smtClean="0"/>
              <a:t> of </a:t>
            </a:r>
            <a:r>
              <a:rPr lang="en-US" sz="1800" dirty="0" smtClean="0"/>
              <a:t>electoral accountability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allows unconstrained deliberation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but could decisions made by mini-publics be legitimate?</a:t>
            </a:r>
          </a:p>
          <a:p>
            <a:pPr marL="432000" lvl="2" indent="0">
              <a:buNone/>
            </a:pPr>
            <a:endParaRPr lang="en-US" dirty="0"/>
          </a:p>
          <a:p>
            <a:pPr marL="432000" lvl="2" indent="0">
              <a:buNone/>
            </a:pPr>
            <a:r>
              <a:rPr lang="en-US" sz="2000" dirty="0"/>
              <a:t>Even some deliberative democrats think that deliberative </a:t>
            </a:r>
            <a:r>
              <a:rPr lang="en-US" sz="2000" dirty="0" err="1"/>
              <a:t>minipublics</a:t>
            </a:r>
            <a:r>
              <a:rPr lang="en-US" sz="2000" dirty="0"/>
              <a:t> should not shape policies (</a:t>
            </a:r>
            <a:r>
              <a:rPr lang="en-US" sz="2000" dirty="0" err="1"/>
              <a:t>Lafont</a:t>
            </a:r>
            <a:r>
              <a:rPr lang="en-US" sz="2000" dirty="0"/>
              <a:t> 2015) </a:t>
            </a:r>
          </a:p>
          <a:p>
            <a:pPr marL="432000" lvl="2" indent="0">
              <a:buNone/>
            </a:pPr>
            <a:r>
              <a:rPr lang="fi-FI" sz="2000" b="1" dirty="0" err="1"/>
              <a:t>So</a:t>
            </a:r>
            <a:r>
              <a:rPr lang="fi-FI" sz="2000" b="1" dirty="0"/>
              <a:t> </a:t>
            </a:r>
            <a:r>
              <a:rPr lang="fi-FI" sz="2000" b="1" dirty="0" err="1"/>
              <a:t>what</a:t>
            </a:r>
            <a:r>
              <a:rPr lang="fi-FI" sz="2000" b="1" dirty="0"/>
              <a:t> </a:t>
            </a:r>
            <a:r>
              <a:rPr lang="fi-FI" sz="2000" b="1" dirty="0" err="1"/>
              <a:t>should</a:t>
            </a:r>
            <a:r>
              <a:rPr lang="fi-FI" sz="2000" b="1" dirty="0"/>
              <a:t> </a:t>
            </a:r>
            <a:r>
              <a:rPr lang="fi-FI" sz="2000" b="1" dirty="0" err="1"/>
              <a:t>they</a:t>
            </a:r>
            <a:r>
              <a:rPr lang="fi-FI" sz="2000" b="1" dirty="0"/>
              <a:t> </a:t>
            </a:r>
            <a:r>
              <a:rPr lang="fi-FI" sz="2000" b="1" dirty="0" err="1"/>
              <a:t>do</a:t>
            </a:r>
            <a:r>
              <a:rPr lang="fi-FI" sz="2000" b="1" dirty="0"/>
              <a:t>?</a:t>
            </a:r>
          </a:p>
          <a:p>
            <a:pPr marL="432000" lvl="2" indent="0">
              <a:buNone/>
            </a:pPr>
            <a:endParaRPr lang="fi-FI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9326" y="377480"/>
            <a:ext cx="7565348" cy="791751"/>
          </a:xfrm>
        </p:spPr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role</a:t>
            </a:r>
            <a:r>
              <a:rPr lang="fi-FI" dirty="0" smtClean="0"/>
              <a:t> of </a:t>
            </a:r>
            <a:r>
              <a:rPr lang="fi-FI" dirty="0" err="1" smtClean="0"/>
              <a:t>deliberative</a:t>
            </a:r>
            <a:r>
              <a:rPr lang="fi-FI" dirty="0" smtClean="0"/>
              <a:t> mini-</a:t>
            </a:r>
            <a:r>
              <a:rPr lang="fi-FI" dirty="0" err="1" smtClean="0"/>
              <a:t>publics</a:t>
            </a:r>
            <a:r>
              <a:rPr lang="fi-FI" dirty="0" smtClean="0"/>
              <a:t> in </a:t>
            </a:r>
            <a:r>
              <a:rPr lang="fi-FI" dirty="0" err="1" smtClean="0"/>
              <a:t>representative</a:t>
            </a:r>
            <a:r>
              <a:rPr lang="fi-FI" dirty="0" smtClean="0"/>
              <a:t> </a:t>
            </a:r>
            <a:r>
              <a:rPr lang="fi-FI" dirty="0" err="1" smtClean="0"/>
              <a:t>systems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2423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2525" y="1469229"/>
            <a:ext cx="6838950" cy="3124199"/>
          </a:xfrm>
        </p:spPr>
        <p:txBody>
          <a:bodyPr/>
          <a:lstStyle/>
          <a:p>
            <a:r>
              <a:rPr lang="fi-FI" i="1" dirty="0" err="1" smtClean="0"/>
              <a:t>Deliberation</a:t>
            </a:r>
            <a:r>
              <a:rPr lang="fi-FI" i="1" dirty="0" smtClean="0"/>
              <a:t> as a </a:t>
            </a:r>
            <a:r>
              <a:rPr lang="fi-FI" i="1" dirty="0" err="1" smtClean="0"/>
              <a:t>standard</a:t>
            </a:r>
            <a:r>
              <a:rPr lang="fi-FI" i="1" dirty="0" smtClean="0"/>
              <a:t> of </a:t>
            </a:r>
            <a:r>
              <a:rPr lang="fi-FI" i="1" dirty="0" err="1" smtClean="0"/>
              <a:t>evaluation</a:t>
            </a:r>
            <a:r>
              <a:rPr lang="fi-FI" dirty="0" smtClean="0"/>
              <a:t>: mini-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enhance</a:t>
            </a:r>
            <a:r>
              <a:rPr lang="fi-FI" dirty="0" smtClean="0"/>
              <a:t> </a:t>
            </a:r>
            <a:r>
              <a:rPr lang="fi-FI" dirty="0" err="1" smtClean="0"/>
              <a:t>deliberation</a:t>
            </a:r>
            <a:r>
              <a:rPr lang="fi-FI" dirty="0" smtClean="0"/>
              <a:t> </a:t>
            </a:r>
            <a:r>
              <a:rPr lang="fi-FI" dirty="0" err="1" smtClean="0"/>
              <a:t>among</a:t>
            </a:r>
            <a:r>
              <a:rPr lang="fi-FI" dirty="0" smtClean="0"/>
              <a:t> </a:t>
            </a:r>
            <a:r>
              <a:rPr lang="fi-FI" dirty="0" err="1" smtClean="0"/>
              <a:t>policymakers</a:t>
            </a:r>
            <a:r>
              <a:rPr lang="fi-FI" dirty="0" smtClean="0"/>
              <a:t> and/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public</a:t>
            </a:r>
            <a:r>
              <a:rPr lang="fi-FI" dirty="0" smtClean="0"/>
              <a:t> at </a:t>
            </a:r>
            <a:r>
              <a:rPr lang="fi-FI" dirty="0" err="1" smtClean="0"/>
              <a:t>large</a:t>
            </a:r>
            <a:endParaRPr lang="fi-FI" dirty="0" smtClean="0"/>
          </a:p>
          <a:p>
            <a:pPr lvl="1"/>
            <a:r>
              <a:rPr lang="fi-FI" sz="1800" dirty="0" smtClean="0"/>
              <a:t>’</a:t>
            </a:r>
            <a:r>
              <a:rPr lang="fi-FI" sz="1800" dirty="0" err="1" smtClean="0"/>
              <a:t>critical</a:t>
            </a:r>
            <a:r>
              <a:rPr lang="fi-FI" sz="1800" dirty="0" smtClean="0"/>
              <a:t> mini-</a:t>
            </a:r>
            <a:r>
              <a:rPr lang="fi-FI" sz="1800" dirty="0" err="1" smtClean="0"/>
              <a:t>publics</a:t>
            </a:r>
            <a:r>
              <a:rPr lang="fi-FI" sz="1800" dirty="0" smtClean="0"/>
              <a:t>’ (</a:t>
            </a:r>
            <a:r>
              <a:rPr lang="fi-FI" sz="1800" dirty="0" err="1" smtClean="0"/>
              <a:t>Böker</a:t>
            </a:r>
            <a:r>
              <a:rPr lang="fi-FI" sz="1800" dirty="0" smtClean="0"/>
              <a:t> and </a:t>
            </a:r>
            <a:r>
              <a:rPr lang="fi-FI" sz="1800" dirty="0" err="1" smtClean="0"/>
              <a:t>Elstub</a:t>
            </a:r>
            <a:r>
              <a:rPr lang="fi-FI" sz="1800" dirty="0" smtClean="0"/>
              <a:t> 2015)</a:t>
            </a:r>
          </a:p>
          <a:p>
            <a:pPr lvl="1"/>
            <a:r>
              <a:rPr lang="fi-FI" sz="1800" dirty="0" err="1" smtClean="0"/>
              <a:t>What</a:t>
            </a:r>
            <a:r>
              <a:rPr lang="fi-FI" sz="1800" dirty="0" smtClean="0"/>
              <a:t> </a:t>
            </a:r>
            <a:r>
              <a:rPr lang="fi-FI" sz="1800" dirty="0" err="1" smtClean="0"/>
              <a:t>constitutes</a:t>
            </a:r>
            <a:r>
              <a:rPr lang="fi-FI" sz="1800" dirty="0" smtClean="0"/>
              <a:t> </a:t>
            </a:r>
            <a:r>
              <a:rPr lang="fi-FI" sz="1800" dirty="0" err="1" smtClean="0"/>
              <a:t>deliberation</a:t>
            </a:r>
            <a:r>
              <a:rPr lang="fi-FI" sz="1800" dirty="0" smtClean="0"/>
              <a:t>?</a:t>
            </a:r>
          </a:p>
          <a:p>
            <a:pPr lvl="1"/>
            <a:r>
              <a:rPr lang="fi-FI" sz="1800" dirty="0" err="1" smtClean="0"/>
              <a:t>better</a:t>
            </a:r>
            <a:r>
              <a:rPr lang="fi-FI" sz="1800" dirty="0" smtClean="0"/>
              <a:t> </a:t>
            </a:r>
            <a:r>
              <a:rPr lang="fi-FI" sz="1800" dirty="0" err="1" smtClean="0"/>
              <a:t>communication</a:t>
            </a:r>
            <a:r>
              <a:rPr lang="fi-FI" sz="1800" dirty="0" smtClean="0"/>
              <a:t> </a:t>
            </a:r>
            <a:r>
              <a:rPr lang="fi-FI" sz="1800" dirty="0" err="1" smtClean="0"/>
              <a:t>or</a:t>
            </a:r>
            <a:r>
              <a:rPr lang="fi-FI" sz="1800" dirty="0" smtClean="0"/>
              <a:t> </a:t>
            </a:r>
            <a:r>
              <a:rPr lang="fi-FI" sz="1800" dirty="0" err="1" smtClean="0"/>
              <a:t>justification</a:t>
            </a:r>
            <a:r>
              <a:rPr lang="fi-FI" sz="1800" dirty="0" smtClean="0"/>
              <a:t>/</a:t>
            </a:r>
            <a:r>
              <a:rPr lang="fi-FI" sz="1800" dirty="0" err="1" smtClean="0"/>
              <a:t>more</a:t>
            </a:r>
            <a:r>
              <a:rPr lang="fi-FI" sz="1800" dirty="0" smtClean="0"/>
              <a:t> </a:t>
            </a:r>
            <a:r>
              <a:rPr lang="fi-FI" sz="1800" dirty="0" err="1" smtClean="0"/>
              <a:t>inclusive</a:t>
            </a:r>
            <a:r>
              <a:rPr lang="fi-FI" sz="1800" dirty="0" smtClean="0"/>
              <a:t> </a:t>
            </a:r>
            <a:r>
              <a:rPr lang="fi-FI" sz="1800" dirty="0" err="1" smtClean="0"/>
              <a:t>reason-giving</a:t>
            </a:r>
            <a:r>
              <a:rPr lang="fi-FI" sz="1800" dirty="0" smtClean="0"/>
              <a:t>/ </a:t>
            </a:r>
            <a:r>
              <a:rPr lang="fi-FI" sz="1800" dirty="0" err="1" smtClean="0"/>
              <a:t>deliberation</a:t>
            </a:r>
            <a:r>
              <a:rPr lang="fi-FI" sz="1800" dirty="0" smtClean="0"/>
              <a:t> </a:t>
            </a:r>
            <a:r>
              <a:rPr lang="fi-FI" sz="1800" dirty="0" err="1" smtClean="0"/>
              <a:t>within</a:t>
            </a:r>
            <a:r>
              <a:rPr lang="fi-FI" sz="1800" dirty="0" smtClean="0"/>
              <a:t> (</a:t>
            </a:r>
            <a:r>
              <a:rPr lang="fi-FI" sz="1800" dirty="0" err="1" smtClean="0"/>
              <a:t>e.g</a:t>
            </a:r>
            <a:r>
              <a:rPr lang="fi-FI" sz="1800" dirty="0" smtClean="0"/>
              <a:t>. </a:t>
            </a:r>
            <a:r>
              <a:rPr lang="fi-FI" sz="1800" dirty="0" err="1" smtClean="0"/>
              <a:t>perspective-taking</a:t>
            </a:r>
            <a:r>
              <a:rPr lang="fi-FI" sz="1800" dirty="0" smtClean="0"/>
              <a:t>)/ </a:t>
            </a:r>
            <a:r>
              <a:rPr lang="fi-FI" sz="1800" dirty="0" err="1" smtClean="0"/>
              <a:t>learning</a:t>
            </a:r>
            <a:r>
              <a:rPr lang="fi-FI" sz="1800" dirty="0" smtClean="0"/>
              <a:t>/ </a:t>
            </a:r>
            <a:r>
              <a:rPr lang="fi-FI" sz="1800" dirty="0" err="1" smtClean="0"/>
              <a:t>counteracting</a:t>
            </a:r>
            <a:r>
              <a:rPr lang="fi-FI" sz="1800" dirty="0" smtClean="0"/>
              <a:t> </a:t>
            </a:r>
            <a:r>
              <a:rPr lang="fi-FI" sz="1800" dirty="0" err="1" smtClean="0"/>
              <a:t>motivated</a:t>
            </a:r>
            <a:r>
              <a:rPr lang="fi-FI" sz="1800" dirty="0" smtClean="0"/>
              <a:t> </a:t>
            </a:r>
            <a:r>
              <a:rPr lang="fi-FI" sz="1800" dirty="0" err="1" smtClean="0"/>
              <a:t>reasoning</a:t>
            </a:r>
            <a:endParaRPr lang="fi-FI" sz="1800" dirty="0" smtClean="0"/>
          </a:p>
          <a:p>
            <a:pPr lvl="1"/>
            <a:endParaRPr lang="en-US" sz="1800" dirty="0"/>
          </a:p>
          <a:p>
            <a:pPr lvl="1"/>
            <a:endParaRPr lang="fi-FI" sz="1800" dirty="0" smtClean="0"/>
          </a:p>
          <a:p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Standards</a:t>
            </a:r>
            <a:r>
              <a:rPr lang="fi-FI" dirty="0" smtClean="0"/>
              <a:t> for </a:t>
            </a:r>
            <a:r>
              <a:rPr lang="fi-FI" dirty="0" err="1" smtClean="0"/>
              <a:t>evaluation</a:t>
            </a:r>
            <a:r>
              <a:rPr lang="fi-FI" dirty="0" smtClean="0"/>
              <a:t> for </a:t>
            </a:r>
            <a:r>
              <a:rPr lang="fi-FI" dirty="0" err="1" smtClean="0"/>
              <a:t>effects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35967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2891" y="1119118"/>
            <a:ext cx="6838950" cy="3124199"/>
          </a:xfrm>
        </p:spPr>
        <p:txBody>
          <a:bodyPr/>
          <a:lstStyle/>
          <a:p>
            <a:pPr marL="216000" lvl="1" indent="0">
              <a:buNone/>
            </a:pPr>
            <a:r>
              <a:rPr lang="en-US" sz="2400" dirty="0" smtClean="0"/>
              <a:t>Effects of mini-publics on representative decision-making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bringing in new </a:t>
            </a:r>
            <a:r>
              <a:rPr lang="en-US" sz="1400" dirty="0" smtClean="0"/>
              <a:t>arguments</a:t>
            </a:r>
            <a:r>
              <a:rPr lang="en-US" sz="1400" dirty="0" smtClean="0"/>
              <a:t>, </a:t>
            </a:r>
            <a:r>
              <a:rPr lang="en-US" sz="1400" dirty="0" smtClean="0"/>
              <a:t>otherwise under-represented viewpoints (e.g. Hendriks 2017)</a:t>
            </a:r>
          </a:p>
          <a:p>
            <a:pPr marL="216000" lvl="1" indent="0">
              <a:buNone/>
            </a:pPr>
            <a:r>
              <a:rPr lang="en-US" sz="2400" dirty="0"/>
              <a:t>M</a:t>
            </a:r>
            <a:r>
              <a:rPr lang="en-US" sz="2400" dirty="0" smtClean="0"/>
              <a:t>ini-publics as trusted sources of information for the general public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more </a:t>
            </a:r>
            <a:r>
              <a:rPr lang="en-US" sz="1400" dirty="0"/>
              <a:t>trusted </a:t>
            </a:r>
            <a:r>
              <a:rPr lang="en-US" sz="1400" dirty="0" smtClean="0"/>
              <a:t>among the public than </a:t>
            </a:r>
            <a:r>
              <a:rPr lang="en-US" sz="1400" dirty="0"/>
              <a:t>partisan sources (e.g. </a:t>
            </a:r>
            <a:r>
              <a:rPr lang="en-US" sz="1400" dirty="0" smtClean="0"/>
              <a:t>governments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can </a:t>
            </a:r>
            <a:r>
              <a:rPr lang="en-US" sz="1400" dirty="0"/>
              <a:t>enhance learning </a:t>
            </a:r>
            <a:r>
              <a:rPr lang="en-US" sz="1400" dirty="0" smtClean="0"/>
              <a:t>(e.g. Warren and </a:t>
            </a:r>
            <a:r>
              <a:rPr lang="en-US" sz="1400" dirty="0" err="1" smtClean="0"/>
              <a:t>Gastil</a:t>
            </a:r>
            <a:r>
              <a:rPr lang="en-US" sz="1400" dirty="0" smtClean="0"/>
              <a:t> 2015) and perspective-taking (Setälä et al 2019</a:t>
            </a:r>
            <a:r>
              <a:rPr lang="en-US" sz="1400" dirty="0" smtClean="0"/>
              <a:t>) and </a:t>
            </a:r>
            <a:r>
              <a:rPr lang="en-US" sz="1400" dirty="0" smtClean="0"/>
              <a:t>mitigate the effects of motivated reasoning (</a:t>
            </a:r>
            <a:r>
              <a:rPr lang="en-US" sz="1400" dirty="0" err="1" smtClean="0"/>
              <a:t>Már</a:t>
            </a:r>
            <a:r>
              <a:rPr lang="en-US" sz="1400" dirty="0" smtClean="0"/>
              <a:t> and </a:t>
            </a:r>
            <a:r>
              <a:rPr lang="en-US" sz="1400" dirty="0" err="1" smtClean="0"/>
              <a:t>Gastil</a:t>
            </a:r>
            <a:r>
              <a:rPr lang="en-US" sz="1400" dirty="0" smtClean="0"/>
              <a:t> 2019</a:t>
            </a:r>
            <a:r>
              <a:rPr lang="en-US" sz="1400" dirty="0"/>
              <a:t>) </a:t>
            </a:r>
            <a:endParaRPr lang="en-US" sz="1400" dirty="0" smtClean="0"/>
          </a:p>
          <a:p>
            <a:pPr lvl="1"/>
            <a:endParaRPr lang="en-US" sz="1800" dirty="0"/>
          </a:p>
          <a:p>
            <a:pPr lvl="1"/>
            <a:endParaRPr lang="fi-FI" sz="1800" dirty="0" smtClean="0"/>
          </a:p>
          <a:p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2525" y="327367"/>
            <a:ext cx="6838950" cy="791751"/>
          </a:xfrm>
        </p:spPr>
        <p:txBody>
          <a:bodyPr/>
          <a:lstStyle/>
          <a:p>
            <a:r>
              <a:rPr lang="fi-FI" dirty="0" err="1" smtClean="0"/>
              <a:t>Standards</a:t>
            </a:r>
            <a:r>
              <a:rPr lang="fi-FI" dirty="0" smtClean="0"/>
              <a:t> for </a:t>
            </a:r>
            <a:r>
              <a:rPr lang="fi-FI" dirty="0" err="1" smtClean="0"/>
              <a:t>evaluation</a:t>
            </a:r>
            <a:r>
              <a:rPr lang="fi-FI" dirty="0" smtClean="0"/>
              <a:t> </a:t>
            </a:r>
            <a:r>
              <a:rPr lang="fi-FI" dirty="0" smtClean="0"/>
              <a:t>of </a:t>
            </a:r>
            <a:r>
              <a:rPr lang="fi-FI" dirty="0" err="1" smtClean="0"/>
              <a:t>effects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33894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41342-6D5F-4617-A91C-886A5F7F3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361" y="1436288"/>
            <a:ext cx="6838950" cy="3032125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1. </a:t>
            </a:r>
            <a:r>
              <a:rPr lang="fi-FI" dirty="0" err="1" smtClean="0"/>
              <a:t>Deliberative</a:t>
            </a:r>
            <a:r>
              <a:rPr lang="fi-FI" dirty="0" smtClean="0"/>
              <a:t> mini-</a:t>
            </a:r>
            <a:r>
              <a:rPr lang="fi-FI" dirty="0" err="1" smtClean="0"/>
              <a:t>publics</a:t>
            </a:r>
            <a:r>
              <a:rPr lang="fi-FI" dirty="0" smtClean="0"/>
              <a:t> help </a:t>
            </a:r>
            <a:r>
              <a:rPr lang="fi-FI" dirty="0" err="1" smtClean="0"/>
              <a:t>tackle</a:t>
            </a:r>
            <a:r>
              <a:rPr lang="fi-FI" dirty="0" smtClean="0"/>
              <a:t> </a:t>
            </a:r>
            <a:r>
              <a:rPr lang="fi-FI" dirty="0" err="1" smtClean="0"/>
              <a:t>complexity</a:t>
            </a:r>
            <a:r>
              <a:rPr lang="fi-FI" dirty="0" smtClean="0"/>
              <a:t> of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policies</a:t>
            </a:r>
            <a:endParaRPr lang="fi-FI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</a:t>
            </a:r>
            <a:r>
              <a:rPr lang="fi-FI" sz="1600" dirty="0" err="1" smtClean="0"/>
              <a:t>providing</a:t>
            </a:r>
            <a:r>
              <a:rPr lang="fi-FI" sz="1600" dirty="0" smtClean="0"/>
              <a:t> </a:t>
            </a:r>
            <a:r>
              <a:rPr lang="fi-FI" sz="1600" dirty="0" err="1" smtClean="0"/>
              <a:t>opportunities</a:t>
            </a:r>
            <a:r>
              <a:rPr lang="fi-FI" sz="1600" dirty="0" smtClean="0"/>
              <a:t> for </a:t>
            </a:r>
            <a:r>
              <a:rPr lang="fi-FI" sz="1600" dirty="0" err="1" smtClean="0"/>
              <a:t>learning</a:t>
            </a:r>
            <a:r>
              <a:rPr lang="fi-FI" sz="1600" dirty="0" smtClean="0"/>
              <a:t> and </a:t>
            </a:r>
            <a:r>
              <a:rPr lang="fi-FI" sz="1600" dirty="0" err="1" smtClean="0"/>
              <a:t>thorough</a:t>
            </a:r>
            <a:r>
              <a:rPr lang="fi-FI" sz="1600" dirty="0" smtClean="0"/>
              <a:t> </a:t>
            </a:r>
            <a:r>
              <a:rPr lang="fi-FI" sz="1600" dirty="0" err="1" smtClean="0"/>
              <a:t>reflection</a:t>
            </a:r>
            <a:r>
              <a:rPr lang="fi-FI" sz="1600" dirty="0" smtClean="0"/>
              <a:t> on </a:t>
            </a:r>
            <a:r>
              <a:rPr lang="fi-FI" sz="1600" dirty="0" err="1" smtClean="0"/>
              <a:t>policy</a:t>
            </a:r>
            <a:r>
              <a:rPr lang="fi-FI" sz="1600" dirty="0" smtClean="0"/>
              <a:t> </a:t>
            </a:r>
            <a:r>
              <a:rPr lang="fi-FI" sz="1600" dirty="0" err="1" smtClean="0"/>
              <a:t>alternatives</a:t>
            </a:r>
            <a:endParaRPr lang="fi-FI" sz="1600" dirty="0" smtClean="0"/>
          </a:p>
          <a:p>
            <a:pPr marL="0" indent="0">
              <a:buNone/>
            </a:pPr>
            <a:r>
              <a:rPr lang="fi-FI" dirty="0" smtClean="0"/>
              <a:t>2. Mini-</a:t>
            </a:r>
            <a:r>
              <a:rPr lang="fi-FI" dirty="0" err="1" smtClean="0"/>
              <a:t>publics</a:t>
            </a:r>
            <a:r>
              <a:rPr lang="fi-FI" dirty="0" smtClean="0"/>
              <a:t> </a:t>
            </a:r>
            <a:r>
              <a:rPr lang="fi-FI" dirty="0"/>
              <a:t>h</a:t>
            </a:r>
            <a:r>
              <a:rPr lang="fi-FI" dirty="0" smtClean="0"/>
              <a:t>elp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judgments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fairness</a:t>
            </a:r>
            <a:r>
              <a:rPr lang="fi-FI" dirty="0"/>
              <a:t> of </a:t>
            </a:r>
            <a:r>
              <a:rPr lang="fi-FI" dirty="0" err="1"/>
              <a:t>climate</a:t>
            </a:r>
            <a:r>
              <a:rPr lang="fi-FI" dirty="0"/>
              <a:t> </a:t>
            </a:r>
            <a:r>
              <a:rPr lang="fi-FI" dirty="0" err="1"/>
              <a:t>policies</a:t>
            </a: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sz="1600" dirty="0" err="1" smtClean="0"/>
              <a:t>by</a:t>
            </a:r>
            <a:r>
              <a:rPr lang="fi-FI" sz="1600" dirty="0" smtClean="0"/>
              <a:t> </a:t>
            </a:r>
            <a:r>
              <a:rPr lang="fi-FI" sz="1600" dirty="0" err="1" smtClean="0"/>
              <a:t>weighing</a:t>
            </a:r>
            <a:r>
              <a:rPr lang="fi-FI" sz="1600" dirty="0" smtClean="0"/>
              <a:t> </a:t>
            </a:r>
            <a:r>
              <a:rPr lang="fi-FI" sz="1600" dirty="0" err="1" smtClean="0"/>
              <a:t>losses</a:t>
            </a:r>
            <a:r>
              <a:rPr lang="fi-FI" sz="1600" dirty="0" smtClean="0"/>
              <a:t> and </a:t>
            </a:r>
            <a:r>
              <a:rPr lang="fi-FI" sz="1600" dirty="0" err="1" smtClean="0"/>
              <a:t>gains</a:t>
            </a:r>
            <a:r>
              <a:rPr lang="fi-FI" sz="1600" dirty="0" smtClean="0"/>
              <a:t> </a:t>
            </a:r>
            <a:r>
              <a:rPr lang="fi-FI" sz="1600" dirty="0" err="1" smtClean="0"/>
              <a:t>across</a:t>
            </a:r>
            <a:r>
              <a:rPr lang="fi-FI" sz="1600" dirty="0" smtClean="0"/>
              <a:t> </a:t>
            </a:r>
            <a:r>
              <a:rPr lang="fi-FI" sz="1600" dirty="0" err="1" smtClean="0"/>
              <a:t>different</a:t>
            </a:r>
            <a:r>
              <a:rPr lang="fi-FI" sz="1600" dirty="0" smtClean="0"/>
              <a:t> </a:t>
            </a:r>
            <a:r>
              <a:rPr lang="fi-FI" sz="1600" dirty="0" err="1" smtClean="0"/>
              <a:t>groups</a:t>
            </a:r>
            <a:r>
              <a:rPr lang="fi-FI" sz="1600" dirty="0" smtClean="0"/>
              <a:t> in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society</a:t>
            </a:r>
            <a:endParaRPr lang="fi-FI" sz="1600" dirty="0" smtClean="0"/>
          </a:p>
          <a:p>
            <a:pPr marL="0" indent="0">
              <a:buNone/>
            </a:pPr>
            <a:r>
              <a:rPr lang="fi-FI" dirty="0" smtClean="0"/>
              <a:t>3</a:t>
            </a:r>
            <a:r>
              <a:rPr lang="fi-FI" dirty="0"/>
              <a:t>. Mini-</a:t>
            </a:r>
            <a:r>
              <a:rPr lang="fi-FI" dirty="0" err="1"/>
              <a:t>publics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increase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feasibility</a:t>
            </a:r>
            <a:r>
              <a:rPr lang="fi-FI" dirty="0"/>
              <a:t> of </a:t>
            </a:r>
            <a:r>
              <a:rPr lang="fi-FI" dirty="0" err="1"/>
              <a:t>climate</a:t>
            </a:r>
            <a:r>
              <a:rPr lang="fi-FI" dirty="0"/>
              <a:t> </a:t>
            </a:r>
            <a:r>
              <a:rPr lang="fi-FI" dirty="0" err="1"/>
              <a:t>policies</a:t>
            </a: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sz="1600" dirty="0" err="1"/>
              <a:t>by</a:t>
            </a:r>
            <a:r>
              <a:rPr lang="fi-FI" sz="1600" dirty="0"/>
              <a:t> </a:t>
            </a:r>
            <a:r>
              <a:rPr lang="fi-FI" sz="1600" dirty="0" err="1"/>
              <a:t>pooling</a:t>
            </a:r>
            <a:r>
              <a:rPr lang="fi-FI" sz="1600" dirty="0"/>
              <a:t> </a:t>
            </a:r>
            <a:r>
              <a:rPr lang="fi-FI" sz="1600" dirty="0" err="1"/>
              <a:t>citizens</a:t>
            </a:r>
            <a:r>
              <a:rPr lang="fi-FI" sz="1600" dirty="0"/>
              <a:t>’ </a:t>
            </a:r>
            <a:r>
              <a:rPr lang="fi-FI" sz="1600" dirty="0" err="1"/>
              <a:t>experiential</a:t>
            </a:r>
            <a:r>
              <a:rPr lang="fi-FI" sz="1600" dirty="0"/>
              <a:t> </a:t>
            </a:r>
            <a:r>
              <a:rPr lang="fi-FI" sz="1600" dirty="0" err="1"/>
              <a:t>knowledge</a:t>
            </a:r>
            <a:endParaRPr lang="fi-FI" sz="1600" dirty="0"/>
          </a:p>
          <a:p>
            <a:pPr>
              <a:buFont typeface="Wingdings" panose="05000000000000000000" pitchFamily="2" charset="2"/>
              <a:buChar char="Ø"/>
            </a:pPr>
            <a:endParaRPr lang="fi-FI" sz="1600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5BD84-1169-49FA-8330-6926E37C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A0CD1-18A9-419E-AE42-92BAA2F4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deliberative</a:t>
            </a:r>
            <a:r>
              <a:rPr lang="fi-FI" dirty="0"/>
              <a:t> mini-</a:t>
            </a:r>
            <a:r>
              <a:rPr lang="fi-FI" dirty="0" err="1"/>
              <a:t>publics</a:t>
            </a:r>
            <a:r>
              <a:rPr lang="fi-FI" dirty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to </a:t>
            </a:r>
            <a:r>
              <a:rPr lang="fi-FI" dirty="0" err="1" smtClean="0"/>
              <a:t>shape</a:t>
            </a:r>
            <a:r>
              <a:rPr lang="fi-FI" dirty="0" smtClean="0"/>
              <a:t>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policies</a:t>
            </a:r>
            <a:r>
              <a:rPr lang="fi-FI" dirty="0" smtClean="0"/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0167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ema1">
  <a:themeElements>
    <a:clrScheme name="Factor">
      <a:dk1>
        <a:sysClr val="windowText" lastClr="000000"/>
      </a:dk1>
      <a:lt1>
        <a:sysClr val="window" lastClr="FFFFFF"/>
      </a:lt1>
      <a:dk2>
        <a:srgbClr val="12222F"/>
      </a:dk2>
      <a:lt2>
        <a:srgbClr val="5397C1"/>
      </a:lt2>
      <a:accent1>
        <a:srgbClr val="C779B3"/>
      </a:accent1>
      <a:accent2>
        <a:srgbClr val="CF842A"/>
      </a:accent2>
      <a:accent3>
        <a:srgbClr val="33A065"/>
      </a:accent3>
      <a:accent4>
        <a:srgbClr val="BBC122"/>
      </a:accent4>
      <a:accent5>
        <a:srgbClr val="BF621E"/>
      </a:accent5>
      <a:accent6>
        <a:srgbClr val="A380CA"/>
      </a:accent6>
      <a:hlink>
        <a:srgbClr val="5397C1"/>
      </a:hlink>
      <a:folHlink>
        <a:srgbClr val="9AC2D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ema1" id="{A26C8D3D-B135-4606-ACB7-50F40DD5B419}" vid="{10D10AF7-08E7-43B1-99AD-1E28F31888F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F7DB880163C0347A7A53A929637A1A0" ma:contentTypeVersion="2" ma:contentTypeDescription="Luo uusi asiakirja." ma:contentTypeScope="" ma:versionID="22c11c83e78a1924025590925d2d6375">
  <xsd:schema xmlns:xsd="http://www.w3.org/2001/XMLSchema" xmlns:xs="http://www.w3.org/2001/XMLSchema" xmlns:p="http://schemas.microsoft.com/office/2006/metadata/properties" xmlns:ns2="a6a23f2e-7bc5-49e2-8a1f-2a7c97658e41" targetNamespace="http://schemas.microsoft.com/office/2006/metadata/properties" ma:root="true" ma:fieldsID="993b0d59d3aa978f34143c9c95bedb96" ns2:_="">
    <xsd:import namespace="a6a23f2e-7bc5-49e2-8a1f-2a7c97658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23f2e-7bc5-49e2-8a1f-2a7c97658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F0AC72-BFD8-486B-829B-6865201F47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23f2e-7bc5-49e2-8a1f-2a7c97658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967BD5-5075-43A4-84F4-DD3ED941DD3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6a23f2e-7bc5-49e2-8a1f-2a7c97658e4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A0C3E3-97E7-4ED1-A393-0939F091DD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Teema1_SYKE-Suomi</Template>
  <TotalTime>9061</TotalTime>
  <Words>1583</Words>
  <Application>Microsoft Office PowerPoint</Application>
  <PresentationFormat>On-screen Show (16:9)</PresentationFormat>
  <Paragraphs>168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Futura Bk BT</vt:lpstr>
      <vt:lpstr>Tahoma</vt:lpstr>
      <vt:lpstr>Wingdings</vt:lpstr>
      <vt:lpstr>Teema1</vt:lpstr>
      <vt:lpstr>How can deliberative mini-publics transform climate action?</vt:lpstr>
      <vt:lpstr>Deliberative mini-publics</vt:lpstr>
      <vt:lpstr>Key design features of deliberative mini-publics </vt:lpstr>
      <vt:lpstr>The benefits and drawbacks of deliberative mini-publics </vt:lpstr>
      <vt:lpstr>The role of deliberative mini-publics in representative systems</vt:lpstr>
      <vt:lpstr>The role of deliberative mini-publics in representative systems</vt:lpstr>
      <vt:lpstr>Standards for evaluation for effects </vt:lpstr>
      <vt:lpstr>Standards for evaluation of effects </vt:lpstr>
      <vt:lpstr>Why are deliberative mini-publics used to shape climate policies?</vt:lpstr>
      <vt:lpstr>The roles of mini-publics on climate</vt:lpstr>
      <vt:lpstr>Deliberative mini-publics on climate policies</vt:lpstr>
      <vt:lpstr>The Citizens’ Convention on Climate in France </vt:lpstr>
      <vt:lpstr>The Citizens’ Convention on Climate in France </vt:lpstr>
      <vt:lpstr>Citizens’ Jury on Climate Actions in Finland</vt:lpstr>
      <vt:lpstr>Citizens’ Jury on Climate Actions</vt:lpstr>
      <vt:lpstr>Citizens’ Jury on Climate Actions </vt:lpstr>
      <vt:lpstr>Summary of examples</vt:lpstr>
      <vt:lpstr>Challenges of minipublics on climate: the scope of the issue</vt:lpstr>
      <vt:lpstr>Challenges of minipublics on climate: motivations and impact </vt:lpstr>
      <vt:lpstr>Strengthening the role of mini-publics in climate policymaking</vt:lpstr>
      <vt:lpstr>Strengthening the role of mini-publics in climate policymaking</vt:lpstr>
      <vt:lpstr>Strengthening the role of mini-publics in climate policymaking</vt:lpstr>
      <vt:lpstr>Concluding remarks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Korpi Marianna</dc:creator>
  <cp:lastModifiedBy>Maija Setälä</cp:lastModifiedBy>
  <cp:revision>141</cp:revision>
  <cp:lastPrinted>2021-09-29T11:39:59Z</cp:lastPrinted>
  <dcterms:created xsi:type="dcterms:W3CDTF">2021-04-15T10:22:37Z</dcterms:created>
  <dcterms:modified xsi:type="dcterms:W3CDTF">2022-03-25T14:41:40Z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0x0101001F7DB880163C0347A7A53A929637A1A0</vt:lpwstr>
  </property>
</Properties>
</file>