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1" r:id="rId5"/>
    <p:sldId id="262" r:id="rId6"/>
    <p:sldId id="263" r:id="rId7"/>
    <p:sldId id="264" r:id="rId8"/>
    <p:sldId id="265" r:id="rId9"/>
    <p:sldId id="258"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B3A95-01CD-497A-8FBB-8186B39A8D0C}">
          <p14:sldIdLst>
            <p14:sldId id="257"/>
            <p14:sldId id="259"/>
            <p14:sldId id="260"/>
            <p14:sldId id="261"/>
            <p14:sldId id="262"/>
            <p14:sldId id="263"/>
            <p14:sldId id="264"/>
            <p14:sldId id="265"/>
            <p14:sldId id="258"/>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FF9900"/>
    <a:srgbClr val="332203"/>
    <a:srgbClr val="CA860C"/>
    <a:srgbClr val="C5111E"/>
    <a:srgbClr val="EAEAEA"/>
    <a:srgbClr val="DDDDDD"/>
    <a:srgbClr val="B2B2B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023" autoAdjust="0"/>
  </p:normalViewPr>
  <p:slideViewPr>
    <p:cSldViewPr snapToGrid="0">
      <p:cViewPr varScale="1">
        <p:scale>
          <a:sx n="63" d="100"/>
          <a:sy n="63" d="100"/>
        </p:scale>
        <p:origin x="1686" y="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ECC45-D19A-405A-8F8C-9BF041AA5696}"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A5B94-291D-4FA5-B3FE-3557650255F3}" type="slidenum">
              <a:rPr lang="en-GB" smtClean="0"/>
              <a:t>‹#›</a:t>
            </a:fld>
            <a:endParaRPr lang="en-GB"/>
          </a:p>
        </p:txBody>
      </p:sp>
    </p:spTree>
    <p:extLst>
      <p:ext uri="{BB962C8B-B14F-4D97-AF65-F5344CB8AC3E}">
        <p14:creationId xmlns:p14="http://schemas.microsoft.com/office/powerpoint/2010/main" val="163529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lnSpc>
                <a:spcPct val="107000"/>
              </a:lnSpc>
              <a:spcBef>
                <a:spcPts val="1200"/>
              </a:spcBef>
            </a:pPr>
            <a:endParaRPr lang="nl-NL" sz="1200" b="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129A8B8-4488-435C-A309-BD496A353DCD}" type="slidenum">
              <a:rPr lang="nl-NL" smtClean="0"/>
              <a:t>1</a:t>
            </a:fld>
            <a:endParaRPr lang="nl-NL"/>
          </a:p>
        </p:txBody>
      </p:sp>
    </p:spTree>
    <p:extLst>
      <p:ext uri="{BB962C8B-B14F-4D97-AF65-F5344CB8AC3E}">
        <p14:creationId xmlns:p14="http://schemas.microsoft.com/office/powerpoint/2010/main" val="43352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5</a:t>
            </a:fld>
            <a:endParaRPr lang="en-GB"/>
          </a:p>
        </p:txBody>
      </p:sp>
    </p:spTree>
    <p:extLst>
      <p:ext uri="{BB962C8B-B14F-4D97-AF65-F5344CB8AC3E}">
        <p14:creationId xmlns:p14="http://schemas.microsoft.com/office/powerpoint/2010/main" val="254751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9</a:t>
            </a:fld>
            <a:endParaRPr lang="en-GB"/>
          </a:p>
        </p:txBody>
      </p:sp>
    </p:spTree>
    <p:extLst>
      <p:ext uri="{BB962C8B-B14F-4D97-AF65-F5344CB8AC3E}">
        <p14:creationId xmlns:p14="http://schemas.microsoft.com/office/powerpoint/2010/main" val="65910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10</a:t>
            </a:fld>
            <a:endParaRPr lang="en-GB"/>
          </a:p>
        </p:txBody>
      </p:sp>
    </p:spTree>
    <p:extLst>
      <p:ext uri="{BB962C8B-B14F-4D97-AF65-F5344CB8AC3E}">
        <p14:creationId xmlns:p14="http://schemas.microsoft.com/office/powerpoint/2010/main" val="395257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11</a:t>
            </a:fld>
            <a:endParaRPr lang="en-GB"/>
          </a:p>
        </p:txBody>
      </p:sp>
    </p:spTree>
    <p:extLst>
      <p:ext uri="{BB962C8B-B14F-4D97-AF65-F5344CB8AC3E}">
        <p14:creationId xmlns:p14="http://schemas.microsoft.com/office/powerpoint/2010/main" val="183103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12</a:t>
            </a:fld>
            <a:endParaRPr lang="en-GB"/>
          </a:p>
        </p:txBody>
      </p:sp>
    </p:spTree>
    <p:extLst>
      <p:ext uri="{BB962C8B-B14F-4D97-AF65-F5344CB8AC3E}">
        <p14:creationId xmlns:p14="http://schemas.microsoft.com/office/powerpoint/2010/main" val="2121340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161A5B94-291D-4FA5-B3FE-3557650255F3}" type="slidenum">
              <a:rPr lang="en-GB" smtClean="0"/>
              <a:t>14</a:t>
            </a:fld>
            <a:endParaRPr lang="en-GB"/>
          </a:p>
        </p:txBody>
      </p:sp>
    </p:spTree>
    <p:extLst>
      <p:ext uri="{BB962C8B-B14F-4D97-AF65-F5344CB8AC3E}">
        <p14:creationId xmlns:p14="http://schemas.microsoft.com/office/powerpoint/2010/main" val="307310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9D43DEC-6D52-4153-8424-84D42BEE6EAA}"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4140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43DEC-6D52-4153-8424-84D42BEE6EAA}"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317270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43DEC-6D52-4153-8424-84D42BEE6EAA}"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520904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9D43DEC-6D52-4153-8424-84D42BEE6EAA}"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15338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D43DEC-6D52-4153-8424-84D42BEE6EAA}"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393709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9D43DEC-6D52-4153-8424-84D42BEE6EAA}"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86045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9D43DEC-6D52-4153-8424-84D42BEE6EAA}"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8156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9D43DEC-6D52-4153-8424-84D42BEE6EAA}"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98935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43DEC-6D52-4153-8424-84D42BEE6EAA}"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19315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D43DEC-6D52-4153-8424-84D42BEE6EAA}"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382699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D43DEC-6D52-4153-8424-84D42BEE6EAA}"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A3234-79CE-4C53-BCB8-3C64FAB1A913}" type="slidenum">
              <a:rPr lang="en-GB" smtClean="0"/>
              <a:t>‹#›</a:t>
            </a:fld>
            <a:endParaRPr lang="en-GB"/>
          </a:p>
        </p:txBody>
      </p:sp>
    </p:spTree>
    <p:extLst>
      <p:ext uri="{BB962C8B-B14F-4D97-AF65-F5344CB8AC3E}">
        <p14:creationId xmlns:p14="http://schemas.microsoft.com/office/powerpoint/2010/main" val="1636876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43DEC-6D52-4153-8424-84D42BEE6EAA}" type="datetimeFigureOut">
              <a:rPr lang="en-GB" smtClean="0"/>
              <a:t>14/11/2023</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A3234-79CE-4C53-BCB8-3C64FAB1A913}" type="slidenum">
              <a:rPr lang="en-GB" smtClean="0"/>
              <a:t>‹#›</a:t>
            </a:fld>
            <a:endParaRPr lang="en-GB"/>
          </a:p>
        </p:txBody>
      </p:sp>
    </p:spTree>
    <p:extLst>
      <p:ext uri="{BB962C8B-B14F-4D97-AF65-F5344CB8AC3E}">
        <p14:creationId xmlns:p14="http://schemas.microsoft.com/office/powerpoint/2010/main" val="198094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10259" y="649480"/>
            <a:ext cx="6555347" cy="5546047"/>
          </a:xfrm>
          <a:prstGeom prst="rect">
            <a:avLst/>
          </a:prstGeom>
        </p:spPr>
        <p:txBody>
          <a:bodyPr vert="horz" lIns="91440" tIns="45720" rIns="91440" bIns="45720" rtlCol="0" anchor="ctr">
            <a:normAutofit/>
          </a:bodyPr>
          <a:lstStyle/>
          <a:p>
            <a:pPr>
              <a:lnSpc>
                <a:spcPct val="90000"/>
              </a:lnSpc>
            </a:pPr>
            <a:r>
              <a:rPr lang="en-US" sz="2000" b="1" dirty="0">
                <a:effectLst/>
                <a:latin typeface="Candara Light" panose="020E0502030303020204" pitchFamily="34" charset="0"/>
              </a:rPr>
              <a:t>Justice in the Urban Energy Transition</a:t>
            </a:r>
            <a:endParaRPr lang="en-US" sz="2000" dirty="0">
              <a:effectLst/>
              <a:latin typeface="Candara Light" panose="020E0502030303020204" pitchFamily="34" charset="0"/>
            </a:endParaRPr>
          </a:p>
          <a:p>
            <a:pPr>
              <a:lnSpc>
                <a:spcPct val="90000"/>
              </a:lnSpc>
              <a:spcAft>
                <a:spcPts val="600"/>
              </a:spcAft>
            </a:pPr>
            <a:endParaRPr lang="en-US" sz="2000" b="1" dirty="0">
              <a:effectLst>
                <a:outerShdw blurRad="38100" dist="38100" dir="2700000" algn="tl">
                  <a:srgbClr val="000000">
                    <a:alpha val="43137"/>
                  </a:srgbClr>
                </a:outerShdw>
              </a:effectLst>
              <a:latin typeface="Candara Light" panose="020E0502030303020204" pitchFamily="34" charset="0"/>
            </a:endParaRPr>
          </a:p>
          <a:p>
            <a:pPr>
              <a:lnSpc>
                <a:spcPct val="90000"/>
              </a:lnSpc>
              <a:spcAft>
                <a:spcPts val="600"/>
              </a:spcAft>
            </a:pPr>
            <a:endParaRPr lang="en-US" sz="2000" b="1" dirty="0">
              <a:effectLst>
                <a:outerShdw blurRad="38100" dist="38100" dir="2700000" algn="tl">
                  <a:srgbClr val="000000">
                    <a:alpha val="43137"/>
                  </a:srgbClr>
                </a:outerShdw>
              </a:effectLst>
              <a:latin typeface="Candara Light" panose="020E0502030303020204" pitchFamily="34" charset="0"/>
            </a:endParaRPr>
          </a:p>
          <a:p>
            <a:pPr>
              <a:lnSpc>
                <a:spcPct val="90000"/>
              </a:lnSpc>
              <a:spcAft>
                <a:spcPts val="600"/>
              </a:spcAft>
            </a:pPr>
            <a:r>
              <a:rPr lang="en-US" sz="2000" dirty="0">
                <a:latin typeface="Candara Light" panose="020E0502030303020204" pitchFamily="34" charset="0"/>
              </a:rPr>
              <a:t>Udo Pesch</a:t>
            </a:r>
          </a:p>
          <a:p>
            <a:pPr>
              <a:lnSpc>
                <a:spcPct val="90000"/>
              </a:lnSpc>
              <a:spcAft>
                <a:spcPts val="600"/>
              </a:spcAft>
            </a:pPr>
            <a:endParaRPr lang="en-US" sz="2000" dirty="0">
              <a:latin typeface="Candara Light" panose="020E0502030303020204" pitchFamily="34" charset="0"/>
            </a:endParaRPr>
          </a:p>
          <a:p>
            <a:pPr>
              <a:lnSpc>
                <a:spcPct val="90000"/>
              </a:lnSpc>
              <a:spcAft>
                <a:spcPts val="600"/>
              </a:spcAft>
            </a:pPr>
            <a:r>
              <a:rPr lang="en-US" sz="2000" dirty="0">
                <a:latin typeface="Candara Light" panose="020E0502030303020204" pitchFamily="34" charset="0"/>
              </a:rPr>
              <a:t>Future Horizons of the Urban Energy Transition</a:t>
            </a:r>
          </a:p>
          <a:p>
            <a:pPr>
              <a:lnSpc>
                <a:spcPct val="90000"/>
              </a:lnSpc>
              <a:spcAft>
                <a:spcPts val="600"/>
              </a:spcAft>
            </a:pPr>
            <a:r>
              <a:rPr lang="en-US" sz="2000" dirty="0">
                <a:latin typeface="Candara Light" panose="020E0502030303020204" pitchFamily="34" charset="0"/>
              </a:rPr>
              <a:t>21 November 2023</a:t>
            </a:r>
          </a:p>
          <a:p>
            <a:pPr indent="-228600">
              <a:lnSpc>
                <a:spcPct val="90000"/>
              </a:lnSpc>
              <a:spcAft>
                <a:spcPts val="600"/>
              </a:spcAft>
              <a:buFont typeface="Arial" panose="020B0604020202020204" pitchFamily="34" charset="0"/>
              <a:buChar char="•"/>
            </a:pPr>
            <a:endParaRPr lang="en-US" sz="2000" dirty="0">
              <a:effectLst>
                <a:outerShdw blurRad="38100" dist="38100" dir="2700000" algn="tl">
                  <a:srgbClr val="000000">
                    <a:alpha val="43137"/>
                  </a:srgbClr>
                </a:outerShdw>
              </a:effectLst>
              <a:latin typeface="Candara Light" panose="020E0502030303020204" pitchFamily="34" charset="0"/>
            </a:endParaRPr>
          </a:p>
          <a:p>
            <a:pPr indent="-228600">
              <a:lnSpc>
                <a:spcPct val="90000"/>
              </a:lnSpc>
              <a:spcAft>
                <a:spcPts val="600"/>
              </a:spcAft>
              <a:buFont typeface="Arial" panose="020B0604020202020204" pitchFamily="34" charset="0"/>
              <a:buChar char="•"/>
            </a:pPr>
            <a:endParaRPr lang="en-US" sz="2000" dirty="0">
              <a:effectLst>
                <a:outerShdw blurRad="38100" dist="38100" dir="2700000" algn="tl">
                  <a:srgbClr val="000000">
                    <a:alpha val="43137"/>
                  </a:srgbClr>
                </a:outerShdw>
              </a:effectLst>
              <a:latin typeface="Candara Light" panose="020E0502030303020204" pitchFamily="34" charset="0"/>
            </a:endParaRPr>
          </a:p>
        </p:txBody>
      </p:sp>
    </p:spTree>
    <p:extLst>
      <p:ext uri="{BB962C8B-B14F-4D97-AF65-F5344CB8AC3E}">
        <p14:creationId xmlns:p14="http://schemas.microsoft.com/office/powerpoint/2010/main" val="203976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99B0F6A6-F542-197C-9D9A-E72F9DFD3F00}"/>
              </a:ext>
            </a:extLst>
          </p:cNvPr>
          <p:cNvPicPr>
            <a:picLocks noChangeAspect="1"/>
          </p:cNvPicPr>
          <p:nvPr/>
        </p:nvPicPr>
        <p:blipFill rotWithShape="1">
          <a:blip r:embed="rId3"/>
          <a:srcRect l="3830" r="22464" b="-1"/>
          <a:stretch/>
        </p:blipFill>
        <p:spPr>
          <a:xfrm>
            <a:off x="-9886" y="10"/>
            <a:ext cx="7572605" cy="6857990"/>
          </a:xfrm>
          <a:prstGeom prst="rect">
            <a:avLst/>
          </a:prstGeom>
        </p:spPr>
      </p:pic>
      <p:cxnSp>
        <p:nvCxnSpPr>
          <p:cNvPr id="9"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2B5F2CC-BB5D-39FA-09E4-D91CE4C8C954}"/>
              </a:ext>
            </a:extLst>
          </p:cNvPr>
          <p:cNvSpPr>
            <a:spLocks noGrp="1"/>
          </p:cNvSpPr>
          <p:nvPr>
            <p:ph idx="1"/>
          </p:nvPr>
        </p:nvSpPr>
        <p:spPr>
          <a:xfrm>
            <a:off x="8153400" y="2543364"/>
            <a:ext cx="3434180" cy="3599019"/>
          </a:xfrm>
        </p:spPr>
        <p:txBody>
          <a:bodyPr>
            <a:normAutofit/>
          </a:bodyPr>
          <a:lstStyle/>
          <a:p>
            <a:pPr marL="0" indent="0">
              <a:buNone/>
            </a:pPr>
            <a:r>
              <a:rPr lang="en-GB" sz="2000" dirty="0">
                <a:latin typeface="Candara Light" panose="020E0502030303020204" pitchFamily="34" charset="0"/>
              </a:rPr>
              <a:t>Inter- and intragenerational justice</a:t>
            </a:r>
          </a:p>
          <a:p>
            <a:endParaRPr lang="en-GB" sz="2000" dirty="0">
              <a:latin typeface="Candara Light" panose="020E0502030303020204" pitchFamily="34" charset="0"/>
            </a:endParaRPr>
          </a:p>
          <a:p>
            <a:r>
              <a:rPr lang="en-GB" sz="2000" dirty="0">
                <a:latin typeface="Candara Light" panose="020E0502030303020204" pitchFamily="34" charset="0"/>
              </a:rPr>
              <a:t>Carbon emissions need to be reduced so as not to threaten the quality of life for future generations</a:t>
            </a:r>
          </a:p>
          <a:p>
            <a:r>
              <a:rPr lang="en-GB" sz="2000" dirty="0">
                <a:latin typeface="Candara Light" panose="020E0502030303020204" pitchFamily="34" charset="0"/>
              </a:rPr>
              <a:t>Energy measures should not threaten the quality of life of those people living </a:t>
            </a:r>
            <a:r>
              <a:rPr lang="en-GB" sz="2000" i="1" dirty="0">
                <a:latin typeface="Candara Light" panose="020E0502030303020204" pitchFamily="34" charset="0"/>
              </a:rPr>
              <a:t>now</a:t>
            </a:r>
            <a:r>
              <a:rPr lang="en-GB" sz="2000" dirty="0">
                <a:latin typeface="Candara Light" panose="020E0502030303020204" pitchFamily="34" charset="0"/>
              </a:rPr>
              <a:t> </a:t>
            </a:r>
          </a:p>
          <a:p>
            <a:endParaRPr lang="nl-NL" sz="2000" dirty="0">
              <a:latin typeface="Candara Light" panose="020E0502030303020204" pitchFamily="34" charset="0"/>
            </a:endParaRPr>
          </a:p>
        </p:txBody>
      </p:sp>
    </p:spTree>
    <p:extLst>
      <p:ext uri="{BB962C8B-B14F-4D97-AF65-F5344CB8AC3E}">
        <p14:creationId xmlns:p14="http://schemas.microsoft.com/office/powerpoint/2010/main" val="3009392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3BFC65-05FE-D19B-C313-2E3D7CBB4B0F}"/>
              </a:ext>
            </a:extLst>
          </p:cNvPr>
          <p:cNvSpPr>
            <a:spLocks noGrp="1"/>
          </p:cNvSpPr>
          <p:nvPr>
            <p:ph idx="1"/>
          </p:nvPr>
        </p:nvSpPr>
        <p:spPr>
          <a:xfrm>
            <a:off x="761802" y="2743200"/>
            <a:ext cx="4646905" cy="3613149"/>
          </a:xfrm>
        </p:spPr>
        <p:txBody>
          <a:bodyPr anchor="ctr">
            <a:normAutofit/>
          </a:bodyPr>
          <a:lstStyle/>
          <a:p>
            <a:pPr marL="0" indent="0">
              <a:buNone/>
            </a:pPr>
            <a:r>
              <a:rPr lang="nl-NL" sz="2000" dirty="0">
                <a:latin typeface="Candara Light" panose="020E0502030303020204" pitchFamily="34" charset="0"/>
              </a:rPr>
              <a:t>Three </a:t>
            </a:r>
            <a:r>
              <a:rPr lang="nl-NL" sz="2000" dirty="0" err="1">
                <a:latin typeface="Candara Light" panose="020E0502030303020204" pitchFamily="34" charset="0"/>
              </a:rPr>
              <a:t>tenets</a:t>
            </a:r>
            <a:r>
              <a:rPr lang="nl-NL" sz="2000" dirty="0">
                <a:latin typeface="Candara Light" panose="020E0502030303020204" pitchFamily="34" charset="0"/>
              </a:rPr>
              <a:t> of </a:t>
            </a:r>
            <a:r>
              <a:rPr lang="nl-NL" sz="2000" dirty="0" err="1">
                <a:latin typeface="Candara Light" panose="020E0502030303020204" pitchFamily="34" charset="0"/>
              </a:rPr>
              <a:t>justice</a:t>
            </a:r>
            <a:r>
              <a:rPr lang="nl-NL" sz="2000" dirty="0">
                <a:latin typeface="Candara Light" panose="020E0502030303020204" pitchFamily="34" charset="0"/>
              </a:rPr>
              <a:t>:</a:t>
            </a:r>
          </a:p>
          <a:p>
            <a:pPr marL="0" indent="0">
              <a:buNone/>
            </a:pPr>
            <a:endParaRPr lang="nl-NL" sz="2000" dirty="0">
              <a:latin typeface="Candara Light" panose="020E0502030303020204" pitchFamily="34" charset="0"/>
            </a:endParaRPr>
          </a:p>
          <a:p>
            <a:r>
              <a:rPr lang="nl-NL" sz="2000" dirty="0">
                <a:latin typeface="Candara Light" panose="020E0502030303020204" pitchFamily="34" charset="0"/>
              </a:rPr>
              <a:t> </a:t>
            </a:r>
            <a:r>
              <a:rPr lang="nl-NL" sz="2000" dirty="0" err="1">
                <a:latin typeface="Candara Light" panose="020E0502030303020204" pitchFamily="34" charset="0"/>
              </a:rPr>
              <a:t>Distributional</a:t>
            </a:r>
            <a:r>
              <a:rPr lang="nl-NL" sz="2000" dirty="0">
                <a:latin typeface="Candara Light" panose="020E0502030303020204" pitchFamily="34" charset="0"/>
              </a:rPr>
              <a:t> </a:t>
            </a:r>
            <a:r>
              <a:rPr lang="nl-NL" sz="2000" dirty="0" err="1">
                <a:latin typeface="Candara Light" panose="020E0502030303020204" pitchFamily="34" charset="0"/>
              </a:rPr>
              <a:t>justice</a:t>
            </a:r>
            <a:endParaRPr lang="nl-NL" sz="2000" dirty="0">
              <a:latin typeface="Candara Light" panose="020E0502030303020204" pitchFamily="34" charset="0"/>
            </a:endParaRPr>
          </a:p>
          <a:p>
            <a:r>
              <a:rPr lang="nl-NL" sz="2000" dirty="0" err="1">
                <a:latin typeface="Candara Light" panose="020E0502030303020204" pitchFamily="34" charset="0"/>
              </a:rPr>
              <a:t>Procedural</a:t>
            </a:r>
            <a:r>
              <a:rPr lang="nl-NL" sz="2000" dirty="0">
                <a:latin typeface="Candara Light" panose="020E0502030303020204" pitchFamily="34" charset="0"/>
              </a:rPr>
              <a:t> </a:t>
            </a:r>
            <a:r>
              <a:rPr lang="nl-NL" sz="2000" dirty="0" err="1">
                <a:latin typeface="Candara Light" panose="020E0502030303020204" pitchFamily="34" charset="0"/>
              </a:rPr>
              <a:t>justice</a:t>
            </a:r>
            <a:endParaRPr lang="nl-NL" sz="2000" dirty="0">
              <a:latin typeface="Candara Light" panose="020E0502030303020204" pitchFamily="34" charset="0"/>
            </a:endParaRPr>
          </a:p>
          <a:p>
            <a:r>
              <a:rPr lang="nl-NL" sz="2000" dirty="0" err="1">
                <a:latin typeface="Candara Light" panose="020E0502030303020204" pitchFamily="34" charset="0"/>
              </a:rPr>
              <a:t>Recognition</a:t>
            </a:r>
            <a:r>
              <a:rPr lang="nl-NL" sz="2000" dirty="0">
                <a:latin typeface="Candara Light" panose="020E0502030303020204" pitchFamily="34" charset="0"/>
              </a:rPr>
              <a:t> </a:t>
            </a:r>
            <a:r>
              <a:rPr lang="nl-NL" sz="2000" dirty="0" err="1">
                <a:latin typeface="Candara Light" panose="020E0502030303020204" pitchFamily="34" charset="0"/>
              </a:rPr>
              <a:t>justice</a:t>
            </a:r>
            <a:endParaRPr lang="nl-NL" sz="2000" dirty="0">
              <a:latin typeface="Candara Light" panose="020E0502030303020204" pitchFamily="34" charset="0"/>
            </a:endParaRPr>
          </a:p>
        </p:txBody>
      </p:sp>
      <p:pic>
        <p:nvPicPr>
          <p:cNvPr id="5" name="Picture 4" descr="A wireframe of lines and dots&#10;&#10;Description automatically generated">
            <a:extLst>
              <a:ext uri="{FF2B5EF4-FFF2-40B4-BE49-F238E27FC236}">
                <a16:creationId xmlns:a16="http://schemas.microsoft.com/office/drawing/2014/main" id="{CB729DCD-8467-707E-7A56-90E43202B16D}"/>
              </a:ext>
            </a:extLst>
          </p:cNvPr>
          <p:cNvPicPr>
            <a:picLocks noChangeAspect="1"/>
          </p:cNvPicPr>
          <p:nvPr/>
        </p:nvPicPr>
        <p:blipFill rotWithShape="1">
          <a:blip r:embed="rId3"/>
          <a:srcRect l="9396" r="3842" b="2"/>
          <a:stretch/>
        </p:blipFill>
        <p:spPr>
          <a:xfrm>
            <a:off x="6096000" y="1"/>
            <a:ext cx="6102825" cy="6858000"/>
          </a:xfrm>
          <a:prstGeom prst="rect">
            <a:avLst/>
          </a:prstGeom>
        </p:spPr>
      </p:pic>
    </p:spTree>
    <p:extLst>
      <p:ext uri="{BB962C8B-B14F-4D97-AF65-F5344CB8AC3E}">
        <p14:creationId xmlns:p14="http://schemas.microsoft.com/office/powerpoint/2010/main" val="89398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31FEAB99-915C-AC91-6563-A6AAEE6D228E}"/>
              </a:ext>
            </a:extLst>
          </p:cNvPr>
          <p:cNvPicPr>
            <a:picLocks noChangeAspect="1"/>
          </p:cNvPicPr>
          <p:nvPr/>
        </p:nvPicPr>
        <p:blipFill rotWithShape="1">
          <a:blip r:embed="rId3"/>
          <a:srcRect l="25928" r="17738"/>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B9F222-A245-36AC-11F2-4FFAA5EAC92D}"/>
              </a:ext>
            </a:extLst>
          </p:cNvPr>
          <p:cNvSpPr>
            <a:spLocks noGrp="1"/>
          </p:cNvSpPr>
          <p:nvPr>
            <p:ph idx="1"/>
          </p:nvPr>
        </p:nvSpPr>
        <p:spPr>
          <a:xfrm>
            <a:off x="5868557" y="2551176"/>
            <a:ext cx="5444382" cy="3591207"/>
          </a:xfrm>
        </p:spPr>
        <p:txBody>
          <a:bodyPr>
            <a:normAutofit/>
          </a:bodyPr>
          <a:lstStyle/>
          <a:p>
            <a:pPr marL="0" indent="0">
              <a:buNone/>
            </a:pPr>
            <a:r>
              <a:rPr lang="en-GB" sz="2000" dirty="0">
                <a:latin typeface="Candara Light" panose="020E0502030303020204" pitchFamily="34" charset="0"/>
              </a:rPr>
              <a:t>Anthropocentric versus eco-centric justice</a:t>
            </a:r>
            <a:endParaRPr lang="nl-NL" sz="2000" dirty="0">
              <a:latin typeface="Candara Light" panose="020E0502030303020204" pitchFamily="34" charset="0"/>
            </a:endParaRPr>
          </a:p>
        </p:txBody>
      </p:sp>
    </p:spTree>
    <p:extLst>
      <p:ext uri="{BB962C8B-B14F-4D97-AF65-F5344CB8AC3E}">
        <p14:creationId xmlns:p14="http://schemas.microsoft.com/office/powerpoint/2010/main" val="344489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city skyline">
            <a:extLst>
              <a:ext uri="{FF2B5EF4-FFF2-40B4-BE49-F238E27FC236}">
                <a16:creationId xmlns:a16="http://schemas.microsoft.com/office/drawing/2014/main" id="{7B292EB9-3999-C017-5E06-856D37AE8536}"/>
              </a:ext>
            </a:extLst>
          </p:cNvPr>
          <p:cNvPicPr>
            <a:picLocks noChangeAspect="1"/>
          </p:cNvPicPr>
          <p:nvPr/>
        </p:nvPicPr>
        <p:blipFill rotWithShape="1">
          <a:blip r:embed="rId2"/>
          <a:srcRect l="19625" r="2084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E8C1A2A-C051-02B1-F319-5208A6F0E0F2}"/>
              </a:ext>
            </a:extLst>
          </p:cNvPr>
          <p:cNvSpPr>
            <a:spLocks noGrp="1"/>
          </p:cNvSpPr>
          <p:nvPr>
            <p:ph idx="1"/>
          </p:nvPr>
        </p:nvSpPr>
        <p:spPr>
          <a:xfrm>
            <a:off x="6620468" y="1507167"/>
            <a:ext cx="4840010" cy="3843666"/>
          </a:xfrm>
        </p:spPr>
        <p:txBody>
          <a:bodyPr>
            <a:normAutofit/>
          </a:bodyPr>
          <a:lstStyle/>
          <a:p>
            <a:pPr marL="0" indent="0">
              <a:buNone/>
            </a:pPr>
            <a:r>
              <a:rPr lang="en-GB" sz="2000" dirty="0">
                <a:latin typeface="Candara Light" panose="020E0502030303020204" pitchFamily="34" charset="0"/>
              </a:rPr>
              <a:t>New energy policies and energy technologies for urban infrastructures can be tested by using these frameworks</a:t>
            </a:r>
          </a:p>
          <a:p>
            <a:pPr marL="0" indent="0">
              <a:buNone/>
            </a:pPr>
            <a:endParaRPr lang="en-GB" sz="2000" dirty="0">
              <a:latin typeface="Candara Light" panose="020E0502030303020204" pitchFamily="34" charset="0"/>
            </a:endParaRPr>
          </a:p>
          <a:p>
            <a:endParaRPr lang="en-GB" sz="2000" dirty="0">
              <a:latin typeface="Candara Light" panose="020E0502030303020204" pitchFamily="34" charset="0"/>
            </a:endParaRPr>
          </a:p>
          <a:p>
            <a:r>
              <a:rPr lang="en-GB" sz="2000" dirty="0">
                <a:latin typeface="Candara Light" panose="020E0502030303020204" pitchFamily="34" charset="0"/>
              </a:rPr>
              <a:t>What are their impacts on people living in the future?</a:t>
            </a:r>
          </a:p>
          <a:p>
            <a:endParaRPr lang="en-GB" sz="2000" dirty="0">
              <a:latin typeface="Candara Light" panose="020E0502030303020204" pitchFamily="34" charset="0"/>
            </a:endParaRPr>
          </a:p>
          <a:p>
            <a:r>
              <a:rPr lang="en-GB" sz="2000" dirty="0">
                <a:latin typeface="Candara Light" panose="020E0502030303020204" pitchFamily="34" charset="0"/>
              </a:rPr>
              <a:t>What are their impacts on people living far away?</a:t>
            </a:r>
            <a:endParaRPr lang="nl-NL" sz="2000" dirty="0">
              <a:latin typeface="Candara Light" panose="020E0502030303020204" pitchFamily="34" charset="0"/>
            </a:endParaRPr>
          </a:p>
        </p:txBody>
      </p:sp>
    </p:spTree>
    <p:extLst>
      <p:ext uri="{BB962C8B-B14F-4D97-AF65-F5344CB8AC3E}">
        <p14:creationId xmlns:p14="http://schemas.microsoft.com/office/powerpoint/2010/main" val="147150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1B614-3546-D92B-3202-44B349F7F7CE}"/>
              </a:ext>
            </a:extLst>
          </p:cNvPr>
          <p:cNvSpPr>
            <a:spLocks noGrp="1"/>
          </p:cNvSpPr>
          <p:nvPr>
            <p:ph idx="1"/>
          </p:nvPr>
        </p:nvSpPr>
        <p:spPr>
          <a:xfrm>
            <a:off x="838200" y="2333297"/>
            <a:ext cx="4619621" cy="3843666"/>
          </a:xfrm>
        </p:spPr>
        <p:txBody>
          <a:bodyPr>
            <a:normAutofit/>
          </a:bodyPr>
          <a:lstStyle/>
          <a:p>
            <a:pPr marL="0" indent="0">
              <a:buNone/>
            </a:pPr>
            <a:r>
              <a:rPr lang="en-GB" sz="2000" dirty="0">
                <a:latin typeface="Candara Light" panose="020E0502030303020204" pitchFamily="34" charset="0"/>
              </a:rPr>
              <a:t>How does the distribution of goods change</a:t>
            </a:r>
          </a:p>
          <a:p>
            <a:pPr marL="0" indent="0">
              <a:buNone/>
            </a:pPr>
            <a:endParaRPr lang="en-GB" sz="2000" dirty="0">
              <a:latin typeface="Candara Light" panose="020E0502030303020204" pitchFamily="34" charset="0"/>
            </a:endParaRPr>
          </a:p>
          <a:p>
            <a:pPr marL="0" indent="0">
              <a:buNone/>
            </a:pPr>
            <a:r>
              <a:rPr lang="en-GB" sz="2000" dirty="0">
                <a:latin typeface="Candara Light" panose="020E0502030303020204" pitchFamily="34" charset="0"/>
              </a:rPr>
              <a:t>What has been the opportunity for people to partake in decision-making</a:t>
            </a:r>
          </a:p>
          <a:p>
            <a:pPr marL="0" indent="0">
              <a:buNone/>
            </a:pPr>
            <a:endParaRPr lang="en-GB" sz="2000" dirty="0">
              <a:latin typeface="Candara Light" panose="020E0502030303020204" pitchFamily="34" charset="0"/>
            </a:endParaRPr>
          </a:p>
          <a:p>
            <a:pPr marL="0" indent="0">
              <a:buNone/>
            </a:pPr>
            <a:r>
              <a:rPr lang="nl-NL" sz="2000" dirty="0">
                <a:latin typeface="Candara Light" panose="020E0502030303020204" pitchFamily="34" charset="0"/>
              </a:rPr>
              <a:t>Has </a:t>
            </a:r>
            <a:r>
              <a:rPr lang="nl-NL" sz="2000" dirty="0" err="1">
                <a:latin typeface="Candara Light" panose="020E0502030303020204" pitchFamily="34" charset="0"/>
              </a:rPr>
              <a:t>such</a:t>
            </a:r>
            <a:r>
              <a:rPr lang="nl-NL" sz="2000" dirty="0">
                <a:latin typeface="Candara Light" panose="020E0502030303020204" pitchFamily="34" charset="0"/>
              </a:rPr>
              <a:t> </a:t>
            </a:r>
            <a:r>
              <a:rPr lang="nl-NL" sz="2000" dirty="0" err="1">
                <a:latin typeface="Candara Light" panose="020E0502030303020204" pitchFamily="34" charset="0"/>
              </a:rPr>
              <a:t>participation</a:t>
            </a:r>
            <a:r>
              <a:rPr lang="nl-NL" sz="2000" dirty="0">
                <a:latin typeface="Candara Light" panose="020E0502030303020204" pitchFamily="34" charset="0"/>
              </a:rPr>
              <a:t> been </a:t>
            </a:r>
            <a:r>
              <a:rPr lang="nl-NL" sz="2000" dirty="0" err="1">
                <a:latin typeface="Candara Light" panose="020E0502030303020204" pitchFamily="34" charset="0"/>
              </a:rPr>
              <a:t>based</a:t>
            </a:r>
            <a:r>
              <a:rPr lang="nl-NL" sz="2000" dirty="0">
                <a:latin typeface="Candara Light" panose="020E0502030303020204" pitchFamily="34" charset="0"/>
              </a:rPr>
              <a:t> on </a:t>
            </a:r>
            <a:r>
              <a:rPr lang="nl-NL" sz="2000" dirty="0" err="1">
                <a:latin typeface="Candara Light" panose="020E0502030303020204" pitchFamily="34" charset="0"/>
              </a:rPr>
              <a:t>the</a:t>
            </a:r>
            <a:r>
              <a:rPr lang="nl-NL" sz="2000" dirty="0">
                <a:latin typeface="Candara Light" panose="020E0502030303020204" pitchFamily="34" charset="0"/>
              </a:rPr>
              <a:t> </a:t>
            </a:r>
            <a:r>
              <a:rPr lang="nl-NL" sz="2000" dirty="0" err="1">
                <a:latin typeface="Candara Light" panose="020E0502030303020204" pitchFamily="34" charset="0"/>
              </a:rPr>
              <a:t>recognition</a:t>
            </a:r>
            <a:r>
              <a:rPr lang="nl-NL" sz="2000" dirty="0">
                <a:latin typeface="Candara Light" panose="020E0502030303020204" pitchFamily="34" charset="0"/>
              </a:rPr>
              <a:t> of </a:t>
            </a:r>
            <a:r>
              <a:rPr lang="nl-NL" sz="2000" dirty="0" err="1">
                <a:latin typeface="Candara Light" panose="020E0502030303020204" pitchFamily="34" charset="0"/>
              </a:rPr>
              <a:t>individuals</a:t>
            </a:r>
            <a:r>
              <a:rPr lang="nl-NL" sz="2000" dirty="0">
                <a:latin typeface="Candara Light" panose="020E0502030303020204" pitchFamily="34" charset="0"/>
              </a:rPr>
              <a:t> and </a:t>
            </a:r>
            <a:r>
              <a:rPr lang="nl-NL" sz="2000" dirty="0" err="1">
                <a:latin typeface="Candara Light" panose="020E0502030303020204" pitchFamily="34" charset="0"/>
              </a:rPr>
              <a:t>groups</a:t>
            </a:r>
            <a:r>
              <a:rPr lang="nl-NL" sz="2000" dirty="0">
                <a:latin typeface="Candara Light" panose="020E0502030303020204" pitchFamily="34" charset="0"/>
              </a:rPr>
              <a:t> as </a:t>
            </a:r>
            <a:r>
              <a:rPr lang="nl-NL" sz="2000" dirty="0" err="1">
                <a:latin typeface="Candara Light" panose="020E0502030303020204" pitchFamily="34" charset="0"/>
              </a:rPr>
              <a:t>equals</a:t>
            </a:r>
            <a:r>
              <a:rPr lang="nl-NL" sz="2000" dirty="0">
                <a:latin typeface="Candara Light" panose="020E0502030303020204" pitchFamily="34" charset="0"/>
              </a:rPr>
              <a:t> (</a:t>
            </a:r>
            <a:r>
              <a:rPr lang="nl-NL" sz="2000" dirty="0" err="1">
                <a:latin typeface="Candara Light" panose="020E0502030303020204" pitchFamily="34" charset="0"/>
              </a:rPr>
              <a:t>knowledge</a:t>
            </a:r>
            <a:r>
              <a:rPr lang="nl-NL" sz="2000" dirty="0">
                <a:latin typeface="Candara Light" panose="020E0502030303020204" pitchFamily="34" charset="0"/>
              </a:rPr>
              <a:t>, status, </a:t>
            </a:r>
            <a:r>
              <a:rPr lang="nl-NL" sz="2000" dirty="0" err="1">
                <a:latin typeface="Candara Light" panose="020E0502030303020204" pitchFamily="34" charset="0"/>
              </a:rPr>
              <a:t>responsibilities</a:t>
            </a:r>
            <a:r>
              <a:rPr lang="nl-NL" sz="2000" dirty="0">
                <a:latin typeface="Candara Light" panose="020E0502030303020204" pitchFamily="34" charset="0"/>
              </a:rPr>
              <a:t>)</a:t>
            </a:r>
            <a:endParaRPr lang="en-GB" sz="2000" dirty="0">
              <a:latin typeface="Candara Light" panose="020E0502030303020204" pitchFamily="34" charset="0"/>
            </a:endParaRPr>
          </a:p>
        </p:txBody>
      </p:sp>
      <p:pic>
        <p:nvPicPr>
          <p:cNvPr id="5" name="Picture 4" descr="A group of multi coloured wooden stick figures">
            <a:extLst>
              <a:ext uri="{FF2B5EF4-FFF2-40B4-BE49-F238E27FC236}">
                <a16:creationId xmlns:a16="http://schemas.microsoft.com/office/drawing/2014/main" id="{A1DEC210-69A8-DB7B-5DD2-B2647C2616AF}"/>
              </a:ext>
            </a:extLst>
          </p:cNvPr>
          <p:cNvPicPr>
            <a:picLocks noChangeAspect="1"/>
          </p:cNvPicPr>
          <p:nvPr/>
        </p:nvPicPr>
        <p:blipFill rotWithShape="1">
          <a:blip r:embed="rId3"/>
          <a:srcRect l="12829" r="2696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3082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even-spot ladybug climbing a grass blade">
            <a:extLst>
              <a:ext uri="{FF2B5EF4-FFF2-40B4-BE49-F238E27FC236}">
                <a16:creationId xmlns:a16="http://schemas.microsoft.com/office/drawing/2014/main" id="{D94E4C9B-BA97-B636-A1B0-B85AB49F7215}"/>
              </a:ext>
            </a:extLst>
          </p:cNvPr>
          <p:cNvPicPr>
            <a:picLocks noChangeAspect="1"/>
          </p:cNvPicPr>
          <p:nvPr/>
        </p:nvPicPr>
        <p:blipFill rotWithShape="1">
          <a:blip r:embed="rId2"/>
          <a:srcRect r="49862"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E8B31A-F823-CC84-D5A9-D1458CD18F5F}"/>
              </a:ext>
            </a:extLst>
          </p:cNvPr>
          <p:cNvSpPr>
            <a:spLocks noGrp="1"/>
          </p:cNvSpPr>
          <p:nvPr>
            <p:ph idx="1"/>
          </p:nvPr>
        </p:nvSpPr>
        <p:spPr>
          <a:xfrm>
            <a:off x="5868557" y="2551176"/>
            <a:ext cx="5444382" cy="3591207"/>
          </a:xfrm>
        </p:spPr>
        <p:txBody>
          <a:bodyPr>
            <a:normAutofit/>
          </a:bodyPr>
          <a:lstStyle/>
          <a:p>
            <a:pPr marL="0" indent="0">
              <a:buNone/>
            </a:pPr>
            <a:r>
              <a:rPr lang="en-GB" sz="2000" dirty="0">
                <a:latin typeface="Candara Light" panose="020E0502030303020204" pitchFamily="34" charset="0"/>
              </a:rPr>
              <a:t>What are the impacts on ecosystems, animals and plants?</a:t>
            </a:r>
          </a:p>
          <a:p>
            <a:pPr marL="0" indent="0">
              <a:buNone/>
            </a:pPr>
            <a:endParaRPr lang="en-GB" sz="2000" dirty="0">
              <a:latin typeface="Candara Light" panose="020E0502030303020204" pitchFamily="34" charset="0"/>
            </a:endParaRPr>
          </a:p>
          <a:p>
            <a:pPr marL="0" indent="0">
              <a:buNone/>
            </a:pPr>
            <a:r>
              <a:rPr lang="nl-NL" sz="2000" dirty="0">
                <a:latin typeface="Candara Light" panose="020E0502030303020204" pitchFamily="34" charset="0"/>
              </a:rPr>
              <a:t>Have these living </a:t>
            </a:r>
            <a:r>
              <a:rPr lang="nl-NL" sz="2000" dirty="0" err="1">
                <a:latin typeface="Candara Light" panose="020E0502030303020204" pitchFamily="34" charset="0"/>
              </a:rPr>
              <a:t>beings</a:t>
            </a:r>
            <a:r>
              <a:rPr lang="nl-NL" sz="2000" dirty="0">
                <a:latin typeface="Candara Light" panose="020E0502030303020204" pitchFamily="34" charset="0"/>
              </a:rPr>
              <a:t> been </a:t>
            </a:r>
            <a:r>
              <a:rPr lang="nl-NL" sz="2000" dirty="0" err="1">
                <a:latin typeface="Candara Light" panose="020E0502030303020204" pitchFamily="34" charset="0"/>
              </a:rPr>
              <a:t>accounted</a:t>
            </a:r>
            <a:r>
              <a:rPr lang="nl-NL" sz="2000" dirty="0">
                <a:latin typeface="Candara Light" panose="020E0502030303020204" pitchFamily="34" charset="0"/>
              </a:rPr>
              <a:t> </a:t>
            </a:r>
            <a:r>
              <a:rPr lang="nl-NL" sz="2000" dirty="0" err="1">
                <a:latin typeface="Candara Light" panose="020E0502030303020204" pitchFamily="34" charset="0"/>
              </a:rPr>
              <a:t>for</a:t>
            </a:r>
            <a:r>
              <a:rPr lang="nl-NL" sz="2000" dirty="0">
                <a:latin typeface="Candara Light" panose="020E0502030303020204" pitchFamily="34" charset="0"/>
              </a:rPr>
              <a:t> in </a:t>
            </a:r>
            <a:r>
              <a:rPr lang="nl-NL" sz="2000" dirty="0" err="1">
                <a:latin typeface="Candara Light" panose="020E0502030303020204" pitchFamily="34" charset="0"/>
              </a:rPr>
              <a:t>decision</a:t>
            </a:r>
            <a:r>
              <a:rPr lang="nl-NL" sz="2000" dirty="0">
                <a:latin typeface="Candara Light" panose="020E0502030303020204" pitchFamily="34" charset="0"/>
              </a:rPr>
              <a:t>-making </a:t>
            </a:r>
            <a:r>
              <a:rPr lang="nl-NL" sz="2000" dirty="0" err="1">
                <a:latin typeface="Candara Light" panose="020E0502030303020204" pitchFamily="34" charset="0"/>
              </a:rPr>
              <a:t>arrangements</a:t>
            </a:r>
            <a:r>
              <a:rPr lang="nl-NL" sz="2000" dirty="0">
                <a:latin typeface="Candara Light" panose="020E0502030303020204" pitchFamily="34" charset="0"/>
              </a:rPr>
              <a:t>?</a:t>
            </a:r>
          </a:p>
        </p:txBody>
      </p:sp>
    </p:spTree>
    <p:extLst>
      <p:ext uri="{BB962C8B-B14F-4D97-AF65-F5344CB8AC3E}">
        <p14:creationId xmlns:p14="http://schemas.microsoft.com/office/powerpoint/2010/main" val="162997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A18732-D9BF-B0F4-9BAF-6B0E56147AA7}"/>
              </a:ext>
            </a:extLst>
          </p:cNvPr>
          <p:cNvSpPr>
            <a:spLocks noGrp="1"/>
          </p:cNvSpPr>
          <p:nvPr>
            <p:ph idx="1"/>
          </p:nvPr>
        </p:nvSpPr>
        <p:spPr>
          <a:xfrm>
            <a:off x="761802" y="2743200"/>
            <a:ext cx="4646905" cy="3613149"/>
          </a:xfrm>
        </p:spPr>
        <p:txBody>
          <a:bodyPr anchor="ctr">
            <a:normAutofit/>
          </a:bodyPr>
          <a:lstStyle/>
          <a:p>
            <a:pPr marL="0" indent="0">
              <a:buNone/>
            </a:pPr>
            <a:r>
              <a:rPr lang="en-GB" sz="2000" dirty="0">
                <a:latin typeface="Candara Light" panose="020E0502030303020204" pitchFamily="34" charset="0"/>
              </a:rPr>
              <a:t>The energy transition will hurt somewhere</a:t>
            </a:r>
          </a:p>
          <a:p>
            <a:pPr marL="0" indent="0">
              <a:buNone/>
            </a:pPr>
            <a:endParaRPr lang="en-GB" sz="2000" dirty="0">
              <a:latin typeface="Candara Light" panose="020E0502030303020204" pitchFamily="34" charset="0"/>
            </a:endParaRPr>
          </a:p>
          <a:p>
            <a:pPr marL="0" indent="0">
              <a:buNone/>
            </a:pPr>
            <a:r>
              <a:rPr lang="en-GB" sz="2000" dirty="0">
                <a:latin typeface="Candara Light" panose="020E0502030303020204" pitchFamily="34" charset="0"/>
              </a:rPr>
              <a:t>It will not be considered just for everyone</a:t>
            </a:r>
          </a:p>
          <a:p>
            <a:endParaRPr lang="en-GB" sz="2000" dirty="0">
              <a:latin typeface="Candara Light" panose="020E0502030303020204" pitchFamily="34" charset="0"/>
            </a:endParaRPr>
          </a:p>
          <a:p>
            <a:pPr marL="0" indent="0">
              <a:buNone/>
            </a:pPr>
            <a:r>
              <a:rPr lang="en-GB" sz="2000" dirty="0">
                <a:latin typeface="Candara Light" panose="020E0502030303020204" pitchFamily="34" charset="0"/>
              </a:rPr>
              <a:t>We have to do our best to map out the possible impacts to really know what we are talking about</a:t>
            </a:r>
            <a:endParaRPr lang="nl-NL" sz="2000" dirty="0">
              <a:latin typeface="Candara Light" panose="020E0502030303020204" pitchFamily="34" charset="0"/>
            </a:endParaRPr>
          </a:p>
        </p:txBody>
      </p:sp>
      <p:pic>
        <p:nvPicPr>
          <p:cNvPr id="5" name="Picture 4" descr="Close up of pushpins on roadmap route">
            <a:extLst>
              <a:ext uri="{FF2B5EF4-FFF2-40B4-BE49-F238E27FC236}">
                <a16:creationId xmlns:a16="http://schemas.microsoft.com/office/drawing/2014/main" id="{2A8BD795-3ED1-0086-B3B8-4A9278B18F67}"/>
              </a:ext>
            </a:extLst>
          </p:cNvPr>
          <p:cNvPicPr>
            <a:picLocks noChangeAspect="1"/>
          </p:cNvPicPr>
          <p:nvPr/>
        </p:nvPicPr>
        <p:blipFill rotWithShape="1">
          <a:blip r:embed="rId2"/>
          <a:srcRect l="7971" r="32852"/>
          <a:stretch/>
        </p:blipFill>
        <p:spPr>
          <a:xfrm>
            <a:off x="6096000" y="1"/>
            <a:ext cx="6102825" cy="6858000"/>
          </a:xfrm>
          <a:prstGeom prst="rect">
            <a:avLst/>
          </a:prstGeom>
        </p:spPr>
      </p:pic>
    </p:spTree>
    <p:extLst>
      <p:ext uri="{BB962C8B-B14F-4D97-AF65-F5344CB8AC3E}">
        <p14:creationId xmlns:p14="http://schemas.microsoft.com/office/powerpoint/2010/main" val="89642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2" name="Rectangle 3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91F6FF-5599-ECED-EFD0-2E01136A3B2D}"/>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a:lnSpc>
                <a:spcPct val="90000"/>
              </a:lnSpc>
              <a:spcAft>
                <a:spcPts val="600"/>
              </a:spcAft>
            </a:pPr>
            <a:r>
              <a:rPr lang="en-US" sz="2000" dirty="0">
                <a:effectLst/>
                <a:latin typeface="Candara Light" panose="020E0502030303020204" pitchFamily="34" charset="0"/>
              </a:rPr>
              <a:t>In the implementation of the measures to build a sustainable energy system, it becomes increasingly clear that this transition has many implications for justice.</a:t>
            </a:r>
            <a:endParaRPr lang="en-US" sz="2000" dirty="0">
              <a:latin typeface="Candara Light" panose="020E0502030303020204" pitchFamily="34" charset="0"/>
            </a:endParaRPr>
          </a:p>
        </p:txBody>
      </p:sp>
      <p:pic>
        <p:nvPicPr>
          <p:cNvPr id="26" name="Picture 25" descr="Wind turbines against blue sky">
            <a:extLst>
              <a:ext uri="{FF2B5EF4-FFF2-40B4-BE49-F238E27FC236}">
                <a16:creationId xmlns:a16="http://schemas.microsoft.com/office/drawing/2014/main" id="{9A567830-D90B-4FC7-D93E-1306E2D3B808}"/>
              </a:ext>
            </a:extLst>
          </p:cNvPr>
          <p:cNvPicPr>
            <a:picLocks noChangeAspect="1"/>
          </p:cNvPicPr>
          <p:nvPr/>
        </p:nvPicPr>
        <p:blipFill rotWithShape="1">
          <a:blip r:embed="rId2"/>
          <a:srcRect l="24719" r="14769" b="-1"/>
          <a:stretch/>
        </p:blipFill>
        <p:spPr>
          <a:xfrm>
            <a:off x="6096000" y="1"/>
            <a:ext cx="6102825" cy="6858000"/>
          </a:xfrm>
          <a:prstGeom prst="rect">
            <a:avLst/>
          </a:prstGeom>
        </p:spPr>
      </p:pic>
    </p:spTree>
    <p:extLst>
      <p:ext uri="{BB962C8B-B14F-4D97-AF65-F5344CB8AC3E}">
        <p14:creationId xmlns:p14="http://schemas.microsoft.com/office/powerpoint/2010/main" val="251149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AE27FF-D559-6829-99D6-B22884B621F9}"/>
              </a:ext>
            </a:extLst>
          </p:cNvPr>
          <p:cNvSpPr>
            <a:spLocks noGrp="1"/>
          </p:cNvSpPr>
          <p:nvPr>
            <p:ph idx="1"/>
          </p:nvPr>
        </p:nvSpPr>
        <p:spPr>
          <a:xfrm>
            <a:off x="761800" y="2470244"/>
            <a:ext cx="5334197" cy="3769835"/>
          </a:xfrm>
        </p:spPr>
        <p:txBody>
          <a:bodyPr anchor="ctr">
            <a:normAutofit/>
          </a:bodyPr>
          <a:lstStyle/>
          <a:p>
            <a:pPr marL="0" indent="0">
              <a:buNone/>
            </a:pPr>
            <a:r>
              <a:rPr lang="en-GB" sz="2000" dirty="0">
                <a:effectLst/>
                <a:latin typeface="Candara Light" panose="020E0502030303020204" pitchFamily="34" charset="0"/>
                <a:ea typeface="Calibri" panose="020F0502020204030204" pitchFamily="34" charset="0"/>
              </a:rPr>
              <a:t>Subsidy schemes diffusion of sustainable technologies, but these subsidies imply that taxpayers who do not have the financial resources to afford solar panels or electric cars are funding those who can </a:t>
            </a:r>
          </a:p>
          <a:p>
            <a:pPr marL="0" indent="0">
              <a:buNone/>
            </a:pPr>
            <a:r>
              <a:rPr lang="en-GB" sz="2000" dirty="0">
                <a:effectLst/>
                <a:latin typeface="Candara Light" panose="020E0502030303020204" pitchFamily="34" charset="0"/>
                <a:ea typeface="Calibri" panose="020F0502020204030204" pitchFamily="34" charset="0"/>
              </a:rPr>
              <a:t>Getting rid of these subsidy schemes means people who expected to be compensated buy something they could otherwise not afford</a:t>
            </a:r>
            <a:endParaRPr lang="nl-NL" sz="2000" dirty="0">
              <a:latin typeface="Candara Light" panose="020E0502030303020204" pitchFamily="34" charset="0"/>
            </a:endParaRPr>
          </a:p>
        </p:txBody>
      </p:sp>
      <p:pic>
        <p:nvPicPr>
          <p:cNvPr id="30" name="Picture 20" descr="Close up of a solar panel">
            <a:extLst>
              <a:ext uri="{FF2B5EF4-FFF2-40B4-BE49-F238E27FC236}">
                <a16:creationId xmlns:a16="http://schemas.microsoft.com/office/drawing/2014/main" id="{C60861FE-6BA8-E22C-3538-4CD399078F44}"/>
              </a:ext>
            </a:extLst>
          </p:cNvPr>
          <p:cNvPicPr>
            <a:picLocks noChangeAspect="1"/>
          </p:cNvPicPr>
          <p:nvPr/>
        </p:nvPicPr>
        <p:blipFill rotWithShape="1">
          <a:blip r:embed="rId2"/>
          <a:srcRect l="25483" r="2268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84794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BAA843-B023-867A-B093-36A7F524758D}"/>
              </a:ext>
            </a:extLst>
          </p:cNvPr>
          <p:cNvSpPr>
            <a:spLocks noGrp="1"/>
          </p:cNvSpPr>
          <p:nvPr>
            <p:ph idx="1"/>
          </p:nvPr>
        </p:nvSpPr>
        <p:spPr>
          <a:xfrm>
            <a:off x="762000" y="2551176"/>
            <a:ext cx="4085665" cy="3591207"/>
          </a:xfrm>
        </p:spPr>
        <p:txBody>
          <a:bodyPr>
            <a:normAutofit/>
          </a:bodyPr>
          <a:lstStyle/>
          <a:p>
            <a:pPr marL="0" indent="0">
              <a:buNone/>
            </a:pPr>
            <a:r>
              <a:rPr lang="en-GB" sz="2000" dirty="0">
                <a:effectLst/>
                <a:latin typeface="Candara Light" panose="020E0502030303020204" pitchFamily="34" charset="0"/>
                <a:ea typeface="Calibri" panose="020F0502020204030204" pitchFamily="34" charset="0"/>
              </a:rPr>
              <a:t>Wind turbines, solar parks, and other kinds of installations need space, which implies that residents in rural areas are disproportionally confronted by such technical systems, while the benefit of renewable energy is mostly enjoyed in urban areas</a:t>
            </a:r>
            <a:endParaRPr lang="nl-NL" sz="2000" dirty="0">
              <a:latin typeface="Candara Light" panose="020E0502030303020204" pitchFamily="34" charset="0"/>
            </a:endParaRPr>
          </a:p>
        </p:txBody>
      </p:sp>
      <p:pic>
        <p:nvPicPr>
          <p:cNvPr id="4" name="Picture 3">
            <a:extLst>
              <a:ext uri="{FF2B5EF4-FFF2-40B4-BE49-F238E27FC236}">
                <a16:creationId xmlns:a16="http://schemas.microsoft.com/office/drawing/2014/main" id="{6DC88CAC-FFC2-0063-CB3C-A1F9F7C18278}"/>
              </a:ext>
            </a:extLst>
          </p:cNvPr>
          <p:cNvPicPr>
            <a:picLocks noChangeAspect="1"/>
          </p:cNvPicPr>
          <p:nvPr/>
        </p:nvPicPr>
        <p:blipFill rotWithShape="1">
          <a:blip r:embed="rId2"/>
          <a:srcRect l="4622"/>
          <a:stretch/>
        </p:blipFill>
        <p:spPr>
          <a:xfrm>
            <a:off x="5650992" y="10"/>
            <a:ext cx="6541008" cy="6857990"/>
          </a:xfrm>
          <a:prstGeom prst="rect">
            <a:avLst/>
          </a:prstGeom>
        </p:spPr>
      </p:pic>
    </p:spTree>
    <p:extLst>
      <p:ext uri="{BB962C8B-B14F-4D97-AF65-F5344CB8AC3E}">
        <p14:creationId xmlns:p14="http://schemas.microsoft.com/office/powerpoint/2010/main" val="97325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988421-0EA4-C63E-A73A-0D678AA3E42A}"/>
              </a:ext>
            </a:extLst>
          </p:cNvPr>
          <p:cNvSpPr>
            <a:spLocks noGrp="1"/>
          </p:cNvSpPr>
          <p:nvPr>
            <p:ph idx="1"/>
          </p:nvPr>
        </p:nvSpPr>
        <p:spPr>
          <a:xfrm>
            <a:off x="762000" y="2551176"/>
            <a:ext cx="4085665" cy="3591207"/>
          </a:xfrm>
        </p:spPr>
        <p:txBody>
          <a:bodyPr>
            <a:normAutofit/>
          </a:bodyPr>
          <a:lstStyle/>
          <a:p>
            <a:pPr marL="0" indent="0">
              <a:buNone/>
            </a:pPr>
            <a:r>
              <a:rPr lang="en-GB" sz="2000">
                <a:latin typeface="Candara Light" panose="020E0502030303020204" pitchFamily="34" charset="0"/>
              </a:rPr>
              <a:t>What is justice?</a:t>
            </a:r>
            <a:endParaRPr lang="nl-NL" sz="2000">
              <a:latin typeface="Candara Light" panose="020E0502030303020204" pitchFamily="34" charset="0"/>
            </a:endParaRPr>
          </a:p>
        </p:txBody>
      </p:sp>
      <p:pic>
        <p:nvPicPr>
          <p:cNvPr id="23" name="Picture 22" descr="Stones balancing on a wood">
            <a:extLst>
              <a:ext uri="{FF2B5EF4-FFF2-40B4-BE49-F238E27FC236}">
                <a16:creationId xmlns:a16="http://schemas.microsoft.com/office/drawing/2014/main" id="{ECF6C754-8624-050B-4165-37927A70E19A}"/>
              </a:ext>
            </a:extLst>
          </p:cNvPr>
          <p:cNvPicPr>
            <a:picLocks noChangeAspect="1"/>
          </p:cNvPicPr>
          <p:nvPr/>
        </p:nvPicPr>
        <p:blipFill rotWithShape="1">
          <a:blip r:embed="rId3"/>
          <a:srcRect l="30497" r="12037" b="-1"/>
          <a:stretch/>
        </p:blipFill>
        <p:spPr>
          <a:xfrm>
            <a:off x="5650992" y="10"/>
            <a:ext cx="6541008" cy="6857990"/>
          </a:xfrm>
          <a:prstGeom prst="rect">
            <a:avLst/>
          </a:prstGeom>
        </p:spPr>
      </p:pic>
    </p:spTree>
    <p:extLst>
      <p:ext uri="{BB962C8B-B14F-4D97-AF65-F5344CB8AC3E}">
        <p14:creationId xmlns:p14="http://schemas.microsoft.com/office/powerpoint/2010/main" val="85359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DCDE373-8A6E-D0F8-13CE-CA00398913ED}"/>
              </a:ext>
            </a:extLst>
          </p:cNvPr>
          <p:cNvPicPr>
            <a:picLocks noChangeAspect="1"/>
          </p:cNvPicPr>
          <p:nvPr/>
        </p:nvPicPr>
        <p:blipFill rotWithShape="1">
          <a:blip r:embed="rId2"/>
          <a:srcRect l="21905" r="2792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FE0EE73B-7858-7B46-67C8-4039948B958A}"/>
              </a:ext>
            </a:extLst>
          </p:cNvPr>
          <p:cNvSpPr>
            <a:spLocks noGrp="1"/>
          </p:cNvSpPr>
          <p:nvPr>
            <p:ph idx="1"/>
          </p:nvPr>
        </p:nvSpPr>
        <p:spPr>
          <a:xfrm>
            <a:off x="6513788" y="2333297"/>
            <a:ext cx="4840010" cy="3843666"/>
          </a:xfrm>
        </p:spPr>
        <p:txBody>
          <a:bodyPr>
            <a:normAutofit/>
          </a:bodyPr>
          <a:lstStyle/>
          <a:p>
            <a:pPr marL="0" indent="0">
              <a:buNone/>
            </a:pPr>
            <a:r>
              <a:rPr lang="en-GB" sz="2000" dirty="0">
                <a:latin typeface="Candara Light" panose="020E0502030303020204" pitchFamily="34" charset="0"/>
              </a:rPr>
              <a:t>Institutions provide rules to distribute goods in a way that is accepted by society</a:t>
            </a:r>
          </a:p>
          <a:p>
            <a:pPr marL="0" indent="0">
              <a:buNone/>
            </a:pPr>
            <a:endParaRPr lang="en-GB" sz="2000" dirty="0">
              <a:latin typeface="Candara Light" panose="020E0502030303020204" pitchFamily="34" charset="0"/>
            </a:endParaRPr>
          </a:p>
          <a:p>
            <a:pPr marL="0" indent="0">
              <a:buNone/>
            </a:pPr>
            <a:r>
              <a:rPr lang="en-GB" sz="2000" dirty="0">
                <a:latin typeface="Candara Light" panose="020E0502030303020204" pitchFamily="34" charset="0"/>
              </a:rPr>
              <a:t>For instance, the three traditional pillars of energy policy in The Netherlands:</a:t>
            </a:r>
          </a:p>
          <a:p>
            <a:r>
              <a:rPr lang="en-GB" sz="2000" dirty="0">
                <a:latin typeface="Candara Light" panose="020E0502030303020204" pitchFamily="34" charset="0"/>
              </a:rPr>
              <a:t>Affordability</a:t>
            </a:r>
          </a:p>
          <a:p>
            <a:r>
              <a:rPr lang="en-GB" sz="2000" dirty="0">
                <a:latin typeface="Candara Light" panose="020E0502030303020204" pitchFamily="34" charset="0"/>
              </a:rPr>
              <a:t>Security of Supply</a:t>
            </a:r>
          </a:p>
          <a:p>
            <a:r>
              <a:rPr lang="en-GB" sz="2000" dirty="0">
                <a:latin typeface="Candara Light" panose="020E0502030303020204" pitchFamily="34" charset="0"/>
              </a:rPr>
              <a:t>Sustainability</a:t>
            </a:r>
            <a:endParaRPr lang="nl-NL" sz="2000" dirty="0">
              <a:latin typeface="Candara Light" panose="020E0502030303020204" pitchFamily="34" charset="0"/>
            </a:endParaRPr>
          </a:p>
        </p:txBody>
      </p:sp>
    </p:spTree>
    <p:extLst>
      <p:ext uri="{BB962C8B-B14F-4D97-AF65-F5344CB8AC3E}">
        <p14:creationId xmlns:p14="http://schemas.microsoft.com/office/powerpoint/2010/main" val="336967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DCBBCD-2507-C879-DD1E-FF1E4EABC956}"/>
              </a:ext>
            </a:extLst>
          </p:cNvPr>
          <p:cNvSpPr>
            <a:spLocks noGrp="1"/>
          </p:cNvSpPr>
          <p:nvPr>
            <p:ph idx="1"/>
          </p:nvPr>
        </p:nvSpPr>
        <p:spPr>
          <a:xfrm>
            <a:off x="5825613" y="838200"/>
            <a:ext cx="5501247" cy="1866358"/>
          </a:xfrm>
        </p:spPr>
        <p:txBody>
          <a:bodyPr>
            <a:normAutofit/>
          </a:bodyPr>
          <a:lstStyle/>
          <a:p>
            <a:pPr marL="0" indent="0">
              <a:buNone/>
            </a:pPr>
            <a:r>
              <a:rPr lang="en-GB" sz="2000" dirty="0">
                <a:latin typeface="Candara Light" panose="020E0502030303020204" pitchFamily="34" charset="0"/>
              </a:rPr>
              <a:t>In the energy transition such sustainability changes and the rules to distribute along with new technological systems and that will lead to a reshuffling of costs and benefits</a:t>
            </a:r>
            <a:endParaRPr lang="nl-NL" sz="2000" dirty="0">
              <a:latin typeface="Candara Light" panose="020E0502030303020204" pitchFamily="34" charset="0"/>
            </a:endParaRPr>
          </a:p>
        </p:txBody>
      </p:sp>
      <p:pic>
        <p:nvPicPr>
          <p:cNvPr id="15" name="Picture 14" descr="Natural petrol fired electrical power plant">
            <a:extLst>
              <a:ext uri="{FF2B5EF4-FFF2-40B4-BE49-F238E27FC236}">
                <a16:creationId xmlns:a16="http://schemas.microsoft.com/office/drawing/2014/main" id="{EBCE0933-C7B4-A0FE-64A0-DDF7A08B32EA}"/>
              </a:ext>
            </a:extLst>
          </p:cNvPr>
          <p:cNvPicPr>
            <a:picLocks noChangeAspect="1"/>
          </p:cNvPicPr>
          <p:nvPr/>
        </p:nvPicPr>
        <p:blipFill rotWithShape="1">
          <a:blip r:embed="rId2"/>
          <a:srcRect t="35972" b="19023"/>
          <a:stretch/>
        </p:blipFill>
        <p:spPr>
          <a:xfrm>
            <a:off x="20" y="3195484"/>
            <a:ext cx="12191980" cy="3662515"/>
          </a:xfrm>
          <a:prstGeom prst="rect">
            <a:avLst/>
          </a:prstGeom>
        </p:spPr>
      </p:pic>
    </p:spTree>
    <p:extLst>
      <p:ext uri="{BB962C8B-B14F-4D97-AF65-F5344CB8AC3E}">
        <p14:creationId xmlns:p14="http://schemas.microsoft.com/office/powerpoint/2010/main" val="350144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1" name="Picture 10" descr="Dice and pins on a board game">
            <a:extLst>
              <a:ext uri="{FF2B5EF4-FFF2-40B4-BE49-F238E27FC236}">
                <a16:creationId xmlns:a16="http://schemas.microsoft.com/office/drawing/2014/main" id="{0864BC95-0963-649A-3B9B-94034EB4484C}"/>
              </a:ext>
            </a:extLst>
          </p:cNvPr>
          <p:cNvPicPr>
            <a:picLocks noChangeAspect="1"/>
          </p:cNvPicPr>
          <p:nvPr/>
        </p:nvPicPr>
        <p:blipFill rotWithShape="1">
          <a:blip r:embed="rId2"/>
          <a:srcRect r="3546"/>
          <a:stretch/>
        </p:blipFill>
        <p:spPr>
          <a:xfrm>
            <a:off x="20" y="10"/>
            <a:ext cx="9947062" cy="6857990"/>
          </a:xfrm>
          <a:prstGeom prst="rect">
            <a:avLst/>
          </a:prstGeom>
        </p:spPr>
      </p:pic>
      <p:sp>
        <p:nvSpPr>
          <p:cNvPr id="17" name="Freeform: Shape 1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9" name="Freeform: Shape 18">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1" name="Freeform: Shape 20">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F6C423D2-5B1D-CA19-73CC-B5925E83E5D6}"/>
              </a:ext>
            </a:extLst>
          </p:cNvPr>
          <p:cNvSpPr>
            <a:spLocks noGrp="1"/>
          </p:cNvSpPr>
          <p:nvPr>
            <p:ph idx="1"/>
          </p:nvPr>
        </p:nvSpPr>
        <p:spPr>
          <a:xfrm>
            <a:off x="8046719" y="2722729"/>
            <a:ext cx="3633747" cy="2700062"/>
          </a:xfrm>
        </p:spPr>
        <p:txBody>
          <a:bodyPr>
            <a:normAutofit/>
          </a:bodyPr>
          <a:lstStyle/>
          <a:p>
            <a:pPr marL="0" indent="0">
              <a:buNone/>
            </a:pPr>
            <a:r>
              <a:rPr lang="en-GB" sz="2000" dirty="0">
                <a:latin typeface="Candara Light" panose="020E0502030303020204" pitchFamily="34" charset="0"/>
              </a:rPr>
              <a:t>The energy transition can be seen as an experiment in which we try to find out what the new rules of the game are</a:t>
            </a:r>
            <a:endParaRPr lang="nl-NL" sz="2000" dirty="0">
              <a:latin typeface="Candara Light" panose="020E0502030303020204" pitchFamily="34" charset="0"/>
            </a:endParaRPr>
          </a:p>
        </p:txBody>
      </p:sp>
    </p:spTree>
    <p:extLst>
      <p:ext uri="{BB962C8B-B14F-4D97-AF65-F5344CB8AC3E}">
        <p14:creationId xmlns:p14="http://schemas.microsoft.com/office/powerpoint/2010/main" val="837834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5FCB23-36FF-F8CE-624F-F410B75D197A}"/>
              </a:ext>
            </a:extLst>
          </p:cNvPr>
          <p:cNvSpPr>
            <a:spLocks noGrp="1"/>
          </p:cNvSpPr>
          <p:nvPr>
            <p:ph idx="1"/>
          </p:nvPr>
        </p:nvSpPr>
        <p:spPr>
          <a:xfrm>
            <a:off x="640080" y="2872899"/>
            <a:ext cx="4243589" cy="3320668"/>
          </a:xfrm>
        </p:spPr>
        <p:txBody>
          <a:bodyPr>
            <a:normAutofit/>
          </a:bodyPr>
          <a:lstStyle/>
          <a:p>
            <a:pPr marL="0" indent="0">
              <a:buNone/>
            </a:pPr>
            <a:r>
              <a:rPr lang="en-GB" sz="2200" dirty="0">
                <a:latin typeface="Candara Light" panose="020E0502030303020204" pitchFamily="34" charset="0"/>
              </a:rPr>
              <a:t>Extensions of justice</a:t>
            </a:r>
          </a:p>
          <a:p>
            <a:pPr marL="0" indent="0">
              <a:buNone/>
            </a:pPr>
            <a:endParaRPr lang="en-GB" sz="2200" u="sng" dirty="0">
              <a:latin typeface="Candara Light" panose="020E0502030303020204" pitchFamily="34" charset="0"/>
            </a:endParaRPr>
          </a:p>
          <a:p>
            <a:r>
              <a:rPr lang="en-GB" sz="2200" dirty="0">
                <a:latin typeface="Candara Light" panose="020E0502030303020204" pitchFamily="34" charset="0"/>
              </a:rPr>
              <a:t>Inter- and intragenerational justice</a:t>
            </a:r>
          </a:p>
          <a:p>
            <a:endParaRPr lang="en-GB" sz="2200" dirty="0">
              <a:latin typeface="Candara Light" panose="020E0502030303020204" pitchFamily="34" charset="0"/>
            </a:endParaRPr>
          </a:p>
          <a:p>
            <a:r>
              <a:rPr lang="en-GB" sz="2200" dirty="0">
                <a:latin typeface="Candara Light" panose="020E0502030303020204" pitchFamily="34" charset="0"/>
              </a:rPr>
              <a:t>Tenets of Energy Justice</a:t>
            </a:r>
          </a:p>
          <a:p>
            <a:endParaRPr lang="en-GB" sz="2200" dirty="0">
              <a:latin typeface="Candara Light" panose="020E0502030303020204" pitchFamily="34" charset="0"/>
            </a:endParaRPr>
          </a:p>
          <a:p>
            <a:r>
              <a:rPr lang="en-GB" sz="2200" dirty="0">
                <a:latin typeface="Candara Light" panose="020E0502030303020204" pitchFamily="34" charset="0"/>
              </a:rPr>
              <a:t>Non-anthropocentric justice</a:t>
            </a:r>
            <a:endParaRPr lang="nl-NL" sz="2200" dirty="0">
              <a:latin typeface="Candara Light" panose="020E0502030303020204" pitchFamily="34" charset="0"/>
            </a:endParaRPr>
          </a:p>
        </p:txBody>
      </p:sp>
      <p:pic>
        <p:nvPicPr>
          <p:cNvPr id="5" name="Picture 4" descr="Statue on top of building">
            <a:extLst>
              <a:ext uri="{FF2B5EF4-FFF2-40B4-BE49-F238E27FC236}">
                <a16:creationId xmlns:a16="http://schemas.microsoft.com/office/drawing/2014/main" id="{EBC46DA4-4A3E-8349-7C1B-4CB1610C1951}"/>
              </a:ext>
            </a:extLst>
          </p:cNvPr>
          <p:cNvPicPr>
            <a:picLocks noChangeAspect="1"/>
          </p:cNvPicPr>
          <p:nvPr/>
        </p:nvPicPr>
        <p:blipFill rotWithShape="1">
          <a:blip r:embed="rId3"/>
          <a:srcRect l="24966" r="80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335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2629</TotalTime>
  <Words>430</Words>
  <Application>Microsoft Office PowerPoint</Application>
  <PresentationFormat>Widescreen</PresentationFormat>
  <Paragraphs>63</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Meiryo</vt:lpstr>
      <vt:lpstr>Arial</vt:lpstr>
      <vt:lpstr>Calibri</vt:lpstr>
      <vt:lpstr>Calibri Light</vt:lpstr>
      <vt:lpstr>Candara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Udo Pesch - TBM</dc:creator>
  <cp:lastModifiedBy>Udo Pesch</cp:lastModifiedBy>
  <cp:revision>200</cp:revision>
  <dcterms:created xsi:type="dcterms:W3CDTF">2021-09-27T08:42:06Z</dcterms:created>
  <dcterms:modified xsi:type="dcterms:W3CDTF">2023-11-14T15:37:13Z</dcterms:modified>
</cp:coreProperties>
</file>