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11"/>
  </p:notesMasterIdLst>
  <p:sldIdLst>
    <p:sldId id="266" r:id="rId4"/>
    <p:sldId id="314" r:id="rId5"/>
    <p:sldId id="319" r:id="rId6"/>
    <p:sldId id="313" r:id="rId7"/>
    <p:sldId id="292" r:id="rId8"/>
    <p:sldId id="291" r:id="rId9"/>
    <p:sldId id="293" r:id="rId1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1" autoAdjust="0"/>
    <p:restoredTop sz="92655" autoAdjust="0"/>
  </p:normalViewPr>
  <p:slideViewPr>
    <p:cSldViewPr>
      <p:cViewPr varScale="1">
        <p:scale>
          <a:sx n="71" d="100"/>
          <a:sy n="71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B015A-7B87-4506-A8A6-24EEEA39DAF0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64EA0-7CAA-466D-AA00-BE4FEE7F307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078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799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22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61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13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704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66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4EA0-7CAA-466D-AA00-BE4FEE7F307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30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92" r="18213"/>
          <a:stretch/>
        </p:blipFill>
        <p:spPr bwMode="auto">
          <a:xfrm>
            <a:off x="1432464" y="-99393"/>
            <a:ext cx="7892064" cy="69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2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00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82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57200"/>
            <a:ext cx="1789112" cy="4878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218113" cy="4878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80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4" y="1828800"/>
            <a:ext cx="3494087" cy="167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4" y="3657600"/>
            <a:ext cx="3494087" cy="1677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19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7705D5-24E6-4276-8BF1-CF07C3091A45}" type="datetimeFigureOut">
              <a:rPr lang="nl-NL" smtClean="0"/>
              <a:t>23-5-2019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0ADC1B-253B-47A4-B844-B54129F3CE4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00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0"/>
            <a:ext cx="6400354" cy="1752451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1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50"/>
            <a:ext cx="8228707" cy="4525119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2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4281" tIns="32140" rIns="64281" bIns="32140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81" tIns="32140" rIns="64281" bIns="32140"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14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8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2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6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704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44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4985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126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9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50"/>
            <a:ext cx="4060775" cy="4525119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50"/>
            <a:ext cx="4060775" cy="4525119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84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81" tIns="32140" rIns="64281" bIns="32140" anchor="b"/>
          <a:lstStyle>
            <a:lvl1pPr marL="0" indent="0">
              <a:buNone/>
              <a:defRPr sz="1700" b="1"/>
            </a:lvl1pPr>
            <a:lvl2pPr marL="321407" indent="0">
              <a:buNone/>
              <a:defRPr sz="1400" b="1"/>
            </a:lvl2pPr>
            <a:lvl3pPr marL="642816" indent="0">
              <a:buNone/>
              <a:defRPr sz="1300" b="1"/>
            </a:lvl3pPr>
            <a:lvl4pPr marL="964224" indent="0">
              <a:buNone/>
              <a:defRPr sz="1100" b="1"/>
            </a:lvl4pPr>
            <a:lvl5pPr marL="1285631" indent="0">
              <a:buNone/>
              <a:defRPr sz="1100" b="1"/>
            </a:lvl5pPr>
            <a:lvl6pPr marL="1607041" indent="0">
              <a:buNone/>
              <a:defRPr sz="1100" b="1"/>
            </a:lvl6pPr>
            <a:lvl7pPr marL="1928447" indent="0">
              <a:buNone/>
              <a:defRPr sz="1100" b="1"/>
            </a:lvl7pPr>
            <a:lvl8pPr marL="2249856" indent="0">
              <a:buNone/>
              <a:defRPr sz="1100" b="1"/>
            </a:lvl8pPr>
            <a:lvl9pPr marL="257126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81" tIns="32140" rIns="64281" bIns="32140" anchor="b"/>
          <a:lstStyle>
            <a:lvl1pPr marL="0" indent="0">
              <a:buNone/>
              <a:defRPr sz="1700" b="1"/>
            </a:lvl1pPr>
            <a:lvl2pPr marL="321407" indent="0">
              <a:buNone/>
              <a:defRPr sz="1400" b="1"/>
            </a:lvl2pPr>
            <a:lvl3pPr marL="642816" indent="0">
              <a:buNone/>
              <a:defRPr sz="1300" b="1"/>
            </a:lvl3pPr>
            <a:lvl4pPr marL="964224" indent="0">
              <a:buNone/>
              <a:defRPr sz="1100" b="1"/>
            </a:lvl4pPr>
            <a:lvl5pPr marL="1285631" indent="0">
              <a:buNone/>
              <a:defRPr sz="1100" b="1"/>
            </a:lvl5pPr>
            <a:lvl6pPr marL="1607041" indent="0">
              <a:buNone/>
              <a:defRPr sz="1100" b="1"/>
            </a:lvl6pPr>
            <a:lvl7pPr marL="1928447" indent="0">
              <a:buNone/>
              <a:defRPr sz="1100" b="1"/>
            </a:lvl7pPr>
            <a:lvl8pPr marL="2249856" indent="0">
              <a:buNone/>
              <a:defRPr sz="1100" b="1"/>
            </a:lvl8pPr>
            <a:lvl9pPr marL="257126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36648" y="-165774"/>
            <a:ext cx="9569188" cy="7138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1" tIns="32140" rIns="64281" bIns="32140" numCol="1" spcCol="0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8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3" descr="TU_P5#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1" y="6061793"/>
            <a:ext cx="1351373" cy="832445"/>
          </a:xfrm>
          <a:prstGeom prst="rect">
            <a:avLst/>
          </a:prstGeom>
        </p:spPr>
      </p:pic>
      <p:pic>
        <p:nvPicPr>
          <p:cNvPr id="7" name="Picture 6" descr="TU_P4~blac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3" y="6061442"/>
            <a:ext cx="1349146" cy="8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4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0" y="273476"/>
            <a:ext cx="3008189" cy="1161975"/>
          </a:xfrm>
          <a:prstGeom prst="rect">
            <a:avLst/>
          </a:prstGeom>
        </p:spPr>
        <p:txBody>
          <a:bodyPr lIns="64281" tIns="32140" rIns="64281" bIns="32140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0" y="1435448"/>
            <a:ext cx="3008189" cy="4690318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>
              <a:buNone/>
              <a:defRPr sz="1000"/>
            </a:lvl1pPr>
            <a:lvl2pPr marL="321407" indent="0">
              <a:buNone/>
              <a:defRPr sz="800"/>
            </a:lvl2pPr>
            <a:lvl3pPr marL="642816" indent="0">
              <a:buNone/>
              <a:defRPr sz="700"/>
            </a:lvl3pPr>
            <a:lvl4pPr marL="964224" indent="0">
              <a:buNone/>
              <a:defRPr sz="600"/>
            </a:lvl4pPr>
            <a:lvl5pPr marL="1285631" indent="0">
              <a:buNone/>
              <a:defRPr sz="600"/>
            </a:lvl5pPr>
            <a:lvl6pPr marL="1607041" indent="0">
              <a:buNone/>
              <a:defRPr sz="600"/>
            </a:lvl6pPr>
            <a:lvl7pPr marL="1928447" indent="0">
              <a:buNone/>
              <a:defRPr sz="600"/>
            </a:lvl7pPr>
            <a:lvl8pPr marL="2249856" indent="0">
              <a:buNone/>
              <a:defRPr sz="600"/>
            </a:lvl8pPr>
            <a:lvl9pPr marL="257126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3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8" y="4800824"/>
            <a:ext cx="5486177" cy="567035"/>
          </a:xfrm>
          <a:prstGeom prst="rect">
            <a:avLst/>
          </a:prstGeom>
        </p:spPr>
        <p:txBody>
          <a:bodyPr lIns="64281" tIns="32140" rIns="64281" bIns="32140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8" y="612800"/>
            <a:ext cx="5486177" cy="4114354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>
              <a:buNone/>
              <a:defRPr sz="2200"/>
            </a:lvl1pPr>
            <a:lvl2pPr marL="321407" indent="0">
              <a:buNone/>
              <a:defRPr sz="2000"/>
            </a:lvl2pPr>
            <a:lvl3pPr marL="642816" indent="0">
              <a:buNone/>
              <a:defRPr sz="1700"/>
            </a:lvl3pPr>
            <a:lvl4pPr marL="964224" indent="0">
              <a:buNone/>
              <a:defRPr sz="1400"/>
            </a:lvl4pPr>
            <a:lvl5pPr marL="1285631" indent="0">
              <a:buNone/>
              <a:defRPr sz="1400"/>
            </a:lvl5pPr>
            <a:lvl6pPr marL="1607041" indent="0">
              <a:buNone/>
              <a:defRPr sz="1400"/>
            </a:lvl6pPr>
            <a:lvl7pPr marL="1928447" indent="0">
              <a:buNone/>
              <a:defRPr sz="1400"/>
            </a:lvl7pPr>
            <a:lvl8pPr marL="2249856" indent="0">
              <a:buNone/>
              <a:defRPr sz="1400"/>
            </a:lvl8pPr>
            <a:lvl9pPr marL="2571264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8" y="5367860"/>
            <a:ext cx="5486177" cy="804788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>
              <a:buNone/>
              <a:defRPr sz="1000"/>
            </a:lvl1pPr>
            <a:lvl2pPr marL="321407" indent="0">
              <a:buNone/>
              <a:defRPr sz="800"/>
            </a:lvl2pPr>
            <a:lvl3pPr marL="642816" indent="0">
              <a:buNone/>
              <a:defRPr sz="700"/>
            </a:lvl3pPr>
            <a:lvl4pPr marL="964224" indent="0">
              <a:buNone/>
              <a:defRPr sz="600"/>
            </a:lvl4pPr>
            <a:lvl5pPr marL="1285631" indent="0">
              <a:buNone/>
              <a:defRPr sz="600"/>
            </a:lvl5pPr>
            <a:lvl6pPr marL="1607041" indent="0">
              <a:buNone/>
              <a:defRPr sz="600"/>
            </a:lvl6pPr>
            <a:lvl7pPr marL="1928447" indent="0">
              <a:buNone/>
              <a:defRPr sz="600"/>
            </a:lvl7pPr>
            <a:lvl8pPr marL="2249856" indent="0">
              <a:buNone/>
              <a:defRPr sz="600"/>
            </a:lvl8pPr>
            <a:lvl9pPr marL="257126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50"/>
            <a:ext cx="8228707" cy="4525119"/>
          </a:xfrm>
          <a:prstGeom prst="rect">
            <a:avLst/>
          </a:prstGeom>
        </p:spPr>
        <p:txBody>
          <a:bodyPr vert="eaVert" lIns="64281" tIns="32140" rIns="64281" bIns="321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81" tIns="32140" rIns="64281" bIns="321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8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D88EC65B-D77A-B24E-9703-40BE60F18F6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78" y="6356824"/>
            <a:ext cx="2895451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5" y="6356824"/>
            <a:ext cx="2133079" cy="365001"/>
          </a:xfrm>
          <a:prstGeom prst="rect">
            <a:avLst/>
          </a:prstGeom>
        </p:spPr>
        <p:txBody>
          <a:bodyPr lIns="64281" tIns="32140" rIns="64281" bIns="32140"/>
          <a:lstStyle/>
          <a:p>
            <a:fld id="{ADED7596-BE9B-B345-A100-A6456C78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4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92" r="18213"/>
          <a:stretch/>
        </p:blipFill>
        <p:spPr bwMode="auto">
          <a:xfrm>
            <a:off x="1432464" y="-99393"/>
            <a:ext cx="7892064" cy="69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13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3"/>
            <a:ext cx="6400354" cy="1752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8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1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71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0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43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679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15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4951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087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8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217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53"/>
            <a:ext cx="4060775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53"/>
            <a:ext cx="4060775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3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4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17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7347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3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57" indent="0">
              <a:buNone/>
              <a:defRPr sz="2000"/>
            </a:lvl2pPr>
            <a:lvl3pPr marL="642717" indent="0">
              <a:buNone/>
              <a:defRPr sz="1700"/>
            </a:lvl3pPr>
            <a:lvl4pPr marL="964075" indent="0">
              <a:buNone/>
              <a:defRPr sz="1400"/>
            </a:lvl4pPr>
            <a:lvl5pPr marL="1285434" indent="0">
              <a:buNone/>
              <a:defRPr sz="1400"/>
            </a:lvl5pPr>
            <a:lvl6pPr marL="1606794" indent="0">
              <a:buNone/>
              <a:defRPr sz="1400"/>
            </a:lvl6pPr>
            <a:lvl7pPr marL="1928151" indent="0">
              <a:buNone/>
              <a:defRPr sz="1400"/>
            </a:lvl7pPr>
            <a:lvl8pPr marL="2249511" indent="0">
              <a:buNone/>
              <a:defRPr sz="1400"/>
            </a:lvl8pPr>
            <a:lvl9pPr marL="2570870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7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0414" y="1828800"/>
            <a:ext cx="349408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27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8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25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48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635424" y="340533"/>
            <a:ext cx="7037657" cy="106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424" y="1656930"/>
            <a:ext cx="7037657" cy="48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0" y="10"/>
            <a:ext cx="1432902" cy="6857991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64286" tIns="32144" rIns="64286" bIns="32144" anchor="ctr"/>
          <a:lstStyle/>
          <a:p>
            <a:pPr algn="r"/>
            <a:endParaRPr lang="nl-NL" sz="1500">
              <a:solidFill>
                <a:srgbClr val="00A6D6"/>
              </a:solidFill>
              <a:latin typeface="Tahoma" pitchFamily="34" charset="0"/>
            </a:endParaRPr>
          </a:p>
        </p:txBody>
      </p:sp>
      <p:pic>
        <p:nvPicPr>
          <p:cNvPr id="14" name="Picture 3" descr="TU_P5#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8" y="6061793"/>
            <a:ext cx="1351373" cy="8324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marL="856060" indent="-856060" algn="l" rtl="0" eaLnBrk="1" fontAlgn="base" hangingPunct="1">
        <a:spcBef>
          <a:spcPct val="0"/>
        </a:spcBef>
        <a:spcAft>
          <a:spcPct val="0"/>
        </a:spcAft>
        <a:defRPr sz="3100">
          <a:solidFill>
            <a:srgbClr val="00A6D6"/>
          </a:solidFill>
          <a:latin typeface="Arial"/>
          <a:ea typeface="MS PGothic" pitchFamily="34" charset="-128"/>
          <a:cs typeface="Arial"/>
        </a:defRPr>
      </a:lvl1pPr>
      <a:lvl2pPr marL="856060" indent="-85606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2pPr>
      <a:lvl3pPr marL="856060" indent="-85606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3pPr>
      <a:lvl4pPr marL="856060" indent="-85606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4pPr>
      <a:lvl5pPr marL="856060" indent="-85606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MS PGothic" pitchFamily="34" charset="-128"/>
          <a:cs typeface="MS PGothic" charset="0"/>
        </a:defRPr>
      </a:lvl5pPr>
      <a:lvl6pPr marL="1314316" indent="-857162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470" indent="-857162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622" indent="-857162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5775" indent="-857162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4204" indent="-194204" algn="l" rtl="0" eaLnBrk="1" fontAlgn="base" hangingPunct="1">
        <a:lnSpc>
          <a:spcPts val="2496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0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575915" indent="-189739" algn="l" rtl="0" eaLnBrk="1" fontAlgn="base" hangingPunct="1">
        <a:lnSpc>
          <a:spcPts val="2496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17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956510" indent="-189739" algn="l" rtl="0" eaLnBrk="1" fontAlgn="base" hangingPunct="1">
        <a:lnSpc>
          <a:spcPts val="2496"/>
        </a:lnSpc>
        <a:spcBef>
          <a:spcPct val="0"/>
        </a:spcBef>
        <a:spcAft>
          <a:spcPct val="0"/>
        </a:spcAft>
        <a:buClr>
          <a:srgbClr val="00A6D6"/>
        </a:buClr>
        <a:buFont typeface="Times" charset="0"/>
        <a:buChar char="•"/>
        <a:defRPr sz="17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337104" indent="-189739" algn="l" rtl="0" eaLnBrk="1" fontAlgn="base" hangingPunct="1">
        <a:lnSpc>
          <a:spcPts val="2496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718816" indent="-189739" algn="l" rtl="0" eaLnBrk="1" fontAlgn="base" hangingPunct="1">
        <a:lnSpc>
          <a:spcPts val="2496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176241" indent="-19048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6pPr>
      <a:lvl7pPr marL="2633394" indent="-19048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7pPr>
      <a:lvl8pPr marL="3090547" indent="-19048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8pPr>
      <a:lvl9pPr marL="3547699" indent="-19048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_P4~black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3" y="6061442"/>
            <a:ext cx="1349146" cy="8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9" r:id="rId12"/>
  </p:sldLayoutIdLst>
  <p:txStyles>
    <p:titleStyle>
      <a:lvl1pPr algn="ctr" defTabSz="321424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68" indent="-241068" algn="l" defTabSz="32142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14" indent="-200890" algn="l" defTabSz="32142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561" indent="-160712" algn="l" defTabSz="321424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4987" indent="-160712" algn="l" defTabSz="321424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410" indent="-160712" algn="l" defTabSz="321424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7835" indent="-160712" algn="l" defTabSz="32142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259" indent="-160712" algn="l" defTabSz="32142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684" indent="-160712" algn="l" defTabSz="32142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107" indent="-160712" algn="l" defTabSz="32142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74" tIns="32137" rIns="64274" bIns="3213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600652"/>
            <a:ext cx="8228707" cy="4525119"/>
          </a:xfrm>
          <a:prstGeom prst="rect">
            <a:avLst/>
          </a:prstGeom>
        </p:spPr>
        <p:txBody>
          <a:bodyPr vert="horz" lIns="64274" tIns="32137" rIns="64274" bIns="321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48" y="6356826"/>
            <a:ext cx="2133079" cy="365001"/>
          </a:xfrm>
          <a:prstGeom prst="rect">
            <a:avLst/>
          </a:prstGeom>
        </p:spPr>
        <p:txBody>
          <a:bodyPr vert="horz" lIns="64274" tIns="32137" rIns="64274" bIns="3213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12E-2EE5-2448-AB47-1C0A5804569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80" y="6356826"/>
            <a:ext cx="2895451" cy="365001"/>
          </a:xfrm>
          <a:prstGeom prst="rect">
            <a:avLst/>
          </a:prstGeom>
        </p:spPr>
        <p:txBody>
          <a:bodyPr vert="horz" lIns="64274" tIns="32137" rIns="64274" bIns="3213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6"/>
            <a:ext cx="2133079" cy="365001"/>
          </a:xfrm>
          <a:prstGeom prst="rect">
            <a:avLst/>
          </a:prstGeom>
        </p:spPr>
        <p:txBody>
          <a:bodyPr vert="horz" lIns="64274" tIns="32137" rIns="64274" bIns="3213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E6A29-6E4E-BD4D-9226-8297F0DBA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321374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32" indent="-241032" algn="l" defTabSz="32137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235" indent="-200859" algn="l" defTabSz="32137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438" indent="-160688" algn="l" defTabSz="321374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4814" indent="-160688" algn="l" defTabSz="321374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188" indent="-160688" algn="l" defTabSz="321374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7565" indent="-160688" algn="l" defTabSz="32137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8938" indent="-160688" algn="l" defTabSz="32137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315" indent="-160688" algn="l" defTabSz="32137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687" indent="-160688" algn="l" defTabSz="321374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436400" y="-80441"/>
            <a:ext cx="8064896" cy="7056784"/>
          </a:xfrm>
          <a:prstGeom prst="rect">
            <a:avLst/>
          </a:prstGeom>
          <a:solidFill>
            <a:schemeClr val="bg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275856" y="555365"/>
            <a:ext cx="4900057" cy="324036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40000">
                <a:schemeClr val="bg1">
                  <a:alpha val="40000"/>
                </a:schemeClr>
              </a:gs>
              <a:gs pos="68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ea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ea typeface="ＭＳ Ｐゴシック" pitchFamily="1" charset="-128"/>
              </a:rPr>
              <a:t>Safety @ P&amp;E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36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ea typeface="ＭＳ Ｐゴシック" pitchFamily="1" charset="-128"/>
              </a:rPr>
              <a:t>May 2019</a:t>
            </a:r>
            <a:endParaRPr kumimoji="0" lang="nl-NL" sz="3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ea typeface="ＭＳ Ｐゴシック" pitchFamily="1" charset="-128"/>
            </a:endParaRPr>
          </a:p>
        </p:txBody>
      </p:sp>
      <p:pic>
        <p:nvPicPr>
          <p:cNvPr id="7" name="Picture 4" descr="File:Hardha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77678"/>
            <a:ext cx="288032" cy="1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5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764703"/>
            <a:ext cx="580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00A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care about safety ?</a:t>
            </a:r>
            <a:endParaRPr lang="nl-NL" sz="3200" dirty="0">
              <a:solidFill>
                <a:srgbClr val="00A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2348880"/>
            <a:ext cx="539121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use gasses (flammable, toxic)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use chemicals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Setups produce smoke (ventilation)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Liquids (water spill)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 (high power)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(High) temperature/pressure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Lasers (in labs with interlock)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Construction work with crane/forklift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3695" y="1397967"/>
            <a:ext cx="607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We have ~ 40 experimental setups where: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2182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332656"/>
            <a:ext cx="7037657" cy="3816424"/>
          </a:xfrm>
        </p:spPr>
        <p:txBody>
          <a:bodyPr/>
          <a:lstStyle/>
          <a:p>
            <a:r>
              <a:rPr lang="en-GB" sz="3200" dirty="0" smtClean="0">
                <a:solidFill>
                  <a:srgbClr val="00A6D6"/>
                </a:solidFill>
              </a:rPr>
              <a:t>Incidents @ P&amp;E:</a:t>
            </a:r>
          </a:p>
          <a:p>
            <a:endParaRPr lang="en-GB" sz="1000" dirty="0" smtClean="0"/>
          </a:p>
          <a:p>
            <a:pPr lvl="1"/>
            <a:r>
              <a:rPr lang="en-GB" sz="2400" dirty="0" smtClean="0"/>
              <a:t>Isopropanol in the eye</a:t>
            </a:r>
          </a:p>
          <a:p>
            <a:pPr lvl="1"/>
            <a:r>
              <a:rPr lang="en-GB" sz="2400" dirty="0" smtClean="0"/>
              <a:t>Cleaning lady injured on needle in trash can</a:t>
            </a:r>
          </a:p>
          <a:p>
            <a:pPr lvl="1"/>
            <a:r>
              <a:rPr lang="en-GB" sz="2400" dirty="0" smtClean="0"/>
              <a:t>Deep cut in finger from glass in the sink</a:t>
            </a:r>
          </a:p>
          <a:p>
            <a:pPr lvl="1"/>
            <a:r>
              <a:rPr lang="en-GB" sz="2400" dirty="0" smtClean="0"/>
              <a:t>Near fall from height because a chair was used</a:t>
            </a:r>
            <a:br>
              <a:rPr lang="en-GB" sz="2400" dirty="0" smtClean="0"/>
            </a:br>
            <a:r>
              <a:rPr lang="en-GB" sz="2400" dirty="0" smtClean="0"/>
              <a:t>as a raised working platform</a:t>
            </a:r>
          </a:p>
          <a:p>
            <a:pPr lvl="1"/>
            <a:r>
              <a:rPr lang="en-GB" sz="2400" dirty="0" smtClean="0"/>
              <a:t>Leaking exhaust in the frame</a:t>
            </a:r>
          </a:p>
          <a:p>
            <a:pPr lvl="1"/>
            <a:r>
              <a:rPr lang="en-GB" sz="2400" dirty="0" smtClean="0"/>
              <a:t>Smoke in lab due to ventilation failure</a:t>
            </a:r>
          </a:p>
          <a:p>
            <a:pPr lvl="1"/>
            <a:r>
              <a:rPr lang="en-GB" sz="2400" dirty="0" smtClean="0"/>
              <a:t>Loose connection of cooling water in chemistry lab</a:t>
            </a:r>
          </a:p>
          <a:p>
            <a:pPr lvl="1"/>
            <a:r>
              <a:rPr lang="en-GB" sz="2400" dirty="0" smtClean="0"/>
              <a:t>Starting fire in plastic tube connected to fuel cell</a:t>
            </a:r>
            <a:endParaRPr lang="nl-NL" sz="2400" dirty="0" smtClean="0"/>
          </a:p>
          <a:p>
            <a:pPr lvl="1"/>
            <a:endParaRPr lang="nl-NL" sz="1400" dirty="0" smtClean="0"/>
          </a:p>
          <a:p>
            <a:pPr lvl="1"/>
            <a:endParaRPr lang="nl-NL" sz="1400" dirty="0" smtClean="0"/>
          </a:p>
        </p:txBody>
      </p:sp>
      <p:pic>
        <p:nvPicPr>
          <p:cNvPr id="10243" name="Picture 3" descr="E:\Marloes\Documents\Safety and Labstuff\pictures\DSC_09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24457" r="22839" b="36529"/>
          <a:stretch/>
        </p:blipFill>
        <p:spPr bwMode="auto">
          <a:xfrm>
            <a:off x="6983823" y="4149080"/>
            <a:ext cx="216017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4725143"/>
            <a:ext cx="4558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A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different places we have First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Aid people who can help you 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19672" y="620688"/>
            <a:ext cx="7037657" cy="784211"/>
          </a:xfrm>
        </p:spPr>
        <p:txBody>
          <a:bodyPr/>
          <a:lstStyle/>
          <a:p>
            <a:r>
              <a:rPr lang="nl-NL" sz="3200" dirty="0" smtClean="0"/>
              <a:t>How </a:t>
            </a:r>
            <a:r>
              <a:rPr lang="nl-NL" sz="3200" dirty="0" err="1" smtClean="0"/>
              <a:t>to</a:t>
            </a:r>
            <a:r>
              <a:rPr lang="nl-NL" sz="3200" dirty="0" smtClean="0"/>
              <a:t> </a:t>
            </a:r>
            <a:r>
              <a:rPr lang="nl-NL" sz="3200" dirty="0" err="1" smtClean="0"/>
              <a:t>protect</a:t>
            </a:r>
            <a:r>
              <a:rPr lang="nl-NL" sz="3200" dirty="0" smtClean="0"/>
              <a:t> </a:t>
            </a:r>
            <a:r>
              <a:rPr lang="nl-NL" sz="3200" dirty="0" err="1" smtClean="0"/>
              <a:t>ourselves</a:t>
            </a:r>
            <a:r>
              <a:rPr lang="nl-NL" sz="3200" dirty="0" smtClean="0"/>
              <a:t>?</a:t>
            </a:r>
            <a:endParaRPr lang="nl-NL" sz="32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619672" y="2132856"/>
            <a:ext cx="7037657" cy="2276126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nl-NL" sz="2400" dirty="0" smtClean="0"/>
              <a:t>Personal </a:t>
            </a:r>
            <a:r>
              <a:rPr lang="nl-NL" sz="2400" dirty="0" err="1" smtClean="0"/>
              <a:t>Protective</a:t>
            </a:r>
            <a:r>
              <a:rPr lang="nl-NL" sz="2400" dirty="0" smtClean="0"/>
              <a:t> Equipment</a:t>
            </a:r>
          </a:p>
          <a:p>
            <a:pPr>
              <a:lnSpc>
                <a:spcPct val="110000"/>
              </a:lnSpc>
            </a:pPr>
            <a:r>
              <a:rPr lang="nl-NL" sz="2400" dirty="0" err="1" smtClean="0"/>
              <a:t>Alarms</a:t>
            </a:r>
            <a:r>
              <a:rPr lang="nl-NL" sz="2400" dirty="0" smtClean="0"/>
              <a:t>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evacuation</a:t>
            </a:r>
            <a:endParaRPr lang="nl-NL" sz="2400" dirty="0" smtClean="0"/>
          </a:p>
          <a:p>
            <a:pPr>
              <a:lnSpc>
                <a:spcPct val="110000"/>
              </a:lnSpc>
            </a:pPr>
            <a:r>
              <a:rPr lang="nl-NL" sz="2400" dirty="0" smtClean="0"/>
              <a:t>General </a:t>
            </a:r>
            <a:r>
              <a:rPr lang="nl-NL" sz="2400" dirty="0" err="1" smtClean="0"/>
              <a:t>safety</a:t>
            </a:r>
            <a:r>
              <a:rPr lang="nl-NL" sz="2400" dirty="0" smtClean="0"/>
              <a:t> </a:t>
            </a:r>
            <a:r>
              <a:rPr lang="nl-NL" sz="2400" dirty="0" err="1" smtClean="0"/>
              <a:t>measures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</a:t>
            </a:r>
            <a:r>
              <a:rPr lang="nl-NL" sz="2400" dirty="0" err="1" smtClean="0"/>
              <a:t>chemical</a:t>
            </a:r>
            <a:r>
              <a:rPr lang="nl-NL" sz="2400" dirty="0" smtClean="0"/>
              <a:t> lab </a:t>
            </a:r>
            <a:r>
              <a:rPr lang="nl-NL" sz="2400" dirty="0" err="1" smtClean="0"/>
              <a:t>and</a:t>
            </a:r>
            <a:r>
              <a:rPr lang="nl-NL" sz="2400" dirty="0" smtClean="0"/>
              <a:t> frame</a:t>
            </a:r>
          </a:p>
          <a:p>
            <a:pPr>
              <a:lnSpc>
                <a:spcPct val="110000"/>
              </a:lnSpc>
            </a:pPr>
            <a:r>
              <a:rPr lang="nl-NL" sz="2400" dirty="0"/>
              <a:t>Safe </a:t>
            </a:r>
            <a:r>
              <a:rPr lang="nl-NL" sz="2400" dirty="0" err="1"/>
              <a:t>behaviours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Housekeeping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25283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645001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Personal </a:t>
            </a:r>
            <a:r>
              <a:rPr lang="nl-NL" dirty="0" err="1"/>
              <a:t>Protective</a:t>
            </a:r>
            <a:r>
              <a:rPr lang="nl-NL" dirty="0"/>
              <a:t> Equipment (PPE)</a:t>
            </a:r>
          </a:p>
        </p:txBody>
      </p:sp>
      <p:pic>
        <p:nvPicPr>
          <p:cNvPr id="6" name="Picture 2" descr="Image result for safety glasses 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53" y="1124744"/>
            <a:ext cx="1512168" cy="14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afety helmet sig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73" y="1196752"/>
            <a:ext cx="1513918" cy="151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53711"/>
            <a:ext cx="1573240" cy="15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Protective Equipment</a:t>
            </a:r>
            <a:endParaRPr lang="en-US" dirty="0"/>
          </a:p>
        </p:txBody>
      </p:sp>
      <p:pic>
        <p:nvPicPr>
          <p:cNvPr id="8" name="helmet tes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000" y="1800000"/>
            <a:ext cx="7037388" cy="3959225"/>
          </a:xfrm>
        </p:spPr>
      </p:pic>
      <p:pic>
        <p:nvPicPr>
          <p:cNvPr id="9" name="Picture 4" descr="Image result for safety helmet sig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45" y="39991"/>
            <a:ext cx="1513918" cy="151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51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Personal </a:t>
            </a:r>
            <a:r>
              <a:rPr lang="nl-NL" dirty="0" err="1" smtClean="0"/>
              <a:t>Protective</a:t>
            </a:r>
            <a:r>
              <a:rPr lang="nl-NL" dirty="0" smtClean="0"/>
              <a:t> Equipment</a:t>
            </a:r>
            <a:endParaRPr lang="nl-NL" dirty="0"/>
          </a:p>
        </p:txBody>
      </p:sp>
      <p:pic>
        <p:nvPicPr>
          <p:cNvPr id="3" name="sho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000" y="1800000"/>
            <a:ext cx="7037388" cy="3959225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4624"/>
            <a:ext cx="1428572" cy="1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UDelf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TUDelft</Template>
  <TotalTime>12552</TotalTime>
  <Words>153</Words>
  <Application>Microsoft Office PowerPoint</Application>
  <PresentationFormat>On-screen Show (4:3)</PresentationFormat>
  <Paragraphs>43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ＭＳ Ｐゴシック</vt:lpstr>
      <vt:lpstr>ＭＳ Ｐゴシック</vt:lpstr>
      <vt:lpstr>Arial</vt:lpstr>
      <vt:lpstr>Bookman Old Style</vt:lpstr>
      <vt:lpstr>Calibri</vt:lpstr>
      <vt:lpstr>Tahoma</vt:lpstr>
      <vt:lpstr>Times</vt:lpstr>
      <vt:lpstr>TUDelft</vt:lpstr>
      <vt:lpstr>1_Custom Design</vt:lpstr>
      <vt:lpstr>Custom Design</vt:lpstr>
      <vt:lpstr>PowerPoint Presentation</vt:lpstr>
      <vt:lpstr>PowerPoint Presentation</vt:lpstr>
      <vt:lpstr>PowerPoint Presentation</vt:lpstr>
      <vt:lpstr>How to protect ourselves?</vt:lpstr>
      <vt:lpstr>Personal Protective Equipment (PPE)</vt:lpstr>
      <vt:lpstr>Personal Protective Equipment</vt:lpstr>
      <vt:lpstr>Personal Protective Equipment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 safety aspect</dc:title>
  <dc:creator>Jaap van Raamt</dc:creator>
  <cp:lastModifiedBy>Leslie van Leeuwen - 3ME</cp:lastModifiedBy>
  <cp:revision>242</cp:revision>
  <dcterms:created xsi:type="dcterms:W3CDTF">2016-10-04T14:36:00Z</dcterms:created>
  <dcterms:modified xsi:type="dcterms:W3CDTF">2019-05-23T10:56:24Z</dcterms:modified>
</cp:coreProperties>
</file>